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</Types>
</file>

<file path=_rels\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docProps\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自定义</PresentationFormat>
  <Paragraphs>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zhang</Company>
  <LinksUpToDate>false</LinksUpToDate>
  <SharedDoc>false</SharedDoc>
  <HyperlinksChanged>false</HyperlinksChanged>
  <AppVersion>12.0000</AppVersion>
</Properties>
</file>

<file path=docProps\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Dev6</dc:creator>
  <cp:lastModifiedBy>Dev6</cp:lastModifiedBy>
  <cp:revision>1</cp:revision>
  <dcterms:created xsi:type="dcterms:W3CDTF">2011-07-04T07:01:15Z</dcterms:created>
  <dcterms:modified xsi:type="dcterms:W3CDTF">2011-07-04T07:01:18Z</dcterms:modified>
</cp:coreProperties>
</file>

<file path=ppt\_rels\presentation.xml.rels><?xml version="1.0" encoding="UTF-8" standalone="yes"?>
<Relationships xmlns="http://schemas.openxmlformats.org/package/2006/relationships">
<Relationship Id="rId3" Type="http://schemas.openxmlformats.org/officeDocument/2006/relationships/presProps" Target="presProps.xml"/>
<Relationship Id="rId1" Type="http://schemas.openxmlformats.org/officeDocument/2006/relationships/slideMaster" Target="slideMasters/slideMaster1.xml"/>
<Relationship Id="rId6" Type="http://schemas.openxmlformats.org/officeDocument/2006/relationships/tableStyles" Target="tableStyles.xml"/>
<Relationship Id="rId5" Type="http://schemas.openxmlformats.org/officeDocument/2006/relationships/theme" Target="theme/theme1.xml"/>
<Relationship Id="rId4" Type="http://schemas.openxmlformats.org/officeDocument/2006/relationships/viewProps" Target="viewProps.xml"/>
<Relationship Id="srId1" Type="http://schemas.openxmlformats.org/officeDocument/2006/relationships/slide" Target="slides/slide1.xml"/><Relationship Id="srId2" Type="http://schemas.openxmlformats.org/officeDocument/2006/relationships/slide" Target="slides/slide2.xml"/><Relationship Id="srId3" Type="http://schemas.openxmlformats.org/officeDocument/2006/relationships/slide" Target="slides/slide3.xml"/><Relationship Id="srId4" Type="http://schemas.openxmlformats.org/officeDocument/2006/relationships/slide" Target="slides/slide4.xml"/><Relationship Id="srId5" Type="http://schemas.openxmlformats.org/officeDocument/2006/relationships/slide" Target="slides/slide5.xml"/><Relationship Id="srId6" Type="http://schemas.openxmlformats.org/officeDocument/2006/relationships/slide" Target="slides/slide6.xml"/><Relationship Id="srId7" Type="http://schemas.openxmlformats.org/officeDocument/2006/relationships/slide" Target="slides/slide7.xml"/><Relationship Id="srId8" Type="http://schemas.openxmlformats.org/officeDocument/2006/relationships/slide" Target="slides/slide8.xml"/><Relationship Id="srId9" Type="http://schemas.openxmlformats.org/officeDocument/2006/relationships/slide" Target="slides/slide9.xml"/><Relationship Id="srId10" Type="http://schemas.openxmlformats.org/officeDocument/2006/relationships/slide" Target="slides/slide10.xml"/><Relationship Id="srId11" Type="http://schemas.openxmlformats.org/officeDocument/2006/relationships/slide" Target="slides/slide11.xml"/><Relationship Id="srId12" Type="http://schemas.openxmlformats.org/officeDocument/2006/relationships/slide" Target="slides/slide12.xml"/><Relationship Id="srId13" Type="http://schemas.openxmlformats.org/officeDocument/2006/relationships/slide" Target="slides/slide13.xml"/><Relationship Id="srId14" Type="http://schemas.openxmlformats.org/officeDocument/2006/relationships/slide" Target="slides/slide14.xml"/><Relationship Id="srId15" Type="http://schemas.openxmlformats.org/officeDocument/2006/relationships/slide" Target="slides/slide15.xml"/><Relationship Id="srId16" Type="http://schemas.openxmlformats.org/officeDocument/2006/relationships/slide" Target="slides/slide16.xml"/><Relationship Id="srId17" Type="http://schemas.openxmlformats.org/officeDocument/2006/relationships/slide" Target="slides/slide17.xml"/><Relationship Id="srId18" Type="http://schemas.openxmlformats.org/officeDocument/2006/relationships/slide" Target="slides/slide18.xml"/><Relationship Id="srId19" Type="http://schemas.openxmlformats.org/officeDocument/2006/relationships/slide" Target="slides/slide19.xml"/><Relationship Id="srId20" Type="http://schemas.openxmlformats.org/officeDocument/2006/relationships/slide" Target="slides/slide20.xml"/><Relationship Id="srId21" Type="http://schemas.openxmlformats.org/officeDocument/2006/relationships/slide" Target="slides/slide21.xml"/><Relationship Id="srId22" Type="http://schemas.openxmlformats.org/officeDocument/2006/relationships/slide" Target="slides/slide22.xml"/><Relationship Id="srId23" Type="http://schemas.openxmlformats.org/officeDocument/2006/relationships/slide" Target="slides/slide23.xml"/><Relationship Id="srId24" Type="http://schemas.openxmlformats.org/officeDocument/2006/relationships/slide" Target="slides/slide24.xml"/><Relationship Id="srId25" Type="http://schemas.openxmlformats.org/officeDocument/2006/relationships/slide" Target="slides/slide25.xml"/><Relationship Id="srId26" Type="http://schemas.openxmlformats.org/officeDocument/2006/relationships/slide" Target="slides/slide26.xml"/><Relationship Id="srId27" Type="http://schemas.openxmlformats.org/officeDocument/2006/relationships/slide" Target="slides/slide27.xml"/><Relationship Id="srId28" Type="http://schemas.openxmlformats.org/officeDocument/2006/relationships/slide" Target="slides/slide28.xml"/><Relationship Id="srId29" Type="http://schemas.openxmlformats.org/officeDocument/2006/relationships/slide" Target="slides/slide29.xml"/><Relationship Id="srId30" Type="http://schemas.openxmlformats.org/officeDocument/2006/relationships/slide" Target="slides/slide30.xml"/><Relationship Id="srId31" Type="http://schemas.openxmlformats.org/officeDocument/2006/relationships/slide" Target="slides/slide31.xml"/><Relationship Id="srId32" Type="http://schemas.openxmlformats.org/officeDocument/2006/relationships/slide" Target="slides/slide32.xml"/><Relationship Id="srId33" Type="http://schemas.openxmlformats.org/officeDocument/2006/relationships/slide" Target="slides/slide33.xml"/><Relationship Id="srId34" Type="http://schemas.openxmlformats.org/officeDocument/2006/relationships/slide" Target="slides/slide34.xml"/><Relationship Id="srId35" Type="http://schemas.openxmlformats.org/officeDocument/2006/relationships/slide" Target="slides/slide35.xml"/><Relationship Id="srId36" Type="http://schemas.openxmlformats.org/officeDocument/2006/relationships/slide" Target="slides/slide36.xml"/><Relationship Id="srId37" Type="http://schemas.openxmlformats.org/officeDocument/2006/relationships/slide" Target="slides/slide37.xml"/></Relationships>
</file>

<file path=ppt\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\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srId1"/>
    <p:sldId id="257" r:id="srId2"/>
    <p:sldId id="258" r:id="srId3"/>
    <p:sldId id="259" r:id="srId4"/>
    <p:sldId id="260" r:id="srId5"/>
    <p:sldId id="261" r:id="srId6"/>
    <p:sldId id="262" r:id="srId7"/>
    <p:sldId id="263" r:id="srId8"/>
    <p:sldId id="264" r:id="srId9"/>
    <p:sldId id="265" r:id="srId10"/>
    <p:sldId id="266" r:id="srId11"/>
    <p:sldId id="267" r:id="srId12"/>
    <p:sldId id="268" r:id="srId13"/>
    <p:sldId id="269" r:id="srId14"/>
    <p:sldId id="270" r:id="srId15"/>
    <p:sldId id="271" r:id="srId16"/>
    <p:sldId id="272" r:id="srId17"/>
    <p:sldId id="273" r:id="srId18"/>
    <p:sldId id="274" r:id="srId19"/>
    <p:sldId id="275" r:id="srId20"/>
    <p:sldId id="276" r:id="srId21"/>
    <p:sldId id="277" r:id="srId22"/>
    <p:sldId id="278" r:id="srId23"/>
    <p:sldId id="279" r:id="srId24"/>
    <p:sldId id="280" r:id="srId25"/>
    <p:sldId id="281" r:id="srId26"/>
    <p:sldId id="282" r:id="srId27"/>
    <p:sldId id="283" r:id="srId28"/>
    <p:sldId id="284" r:id="srId29"/>
    <p:sldId id="285" r:id="srId30"/>
    <p:sldId id="286" r:id="srId31"/>
    <p:sldId id="287" r:id="srId32"/>
    <p:sldId id="288" r:id="srId33"/>
    <p:sldId id="289" r:id="srId34"/>
    <p:sldId id="290" r:id="srId35"/>
    <p:sldId id="291" r:id="srId36"/>
    <p:sldId id="292" r:id="srId37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\slideLayouts\_rels\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_rels\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6738" y="3317940"/>
            <a:ext cx="6423025" cy="22894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3475" y="6052397"/>
            <a:ext cx="5289550" cy="2729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78462" y="665074"/>
            <a:ext cx="1700213" cy="141939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7825" y="665074"/>
            <a:ext cx="4974696" cy="141939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11" y="6863339"/>
            <a:ext cx="6423025" cy="21213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6911" y="4526937"/>
            <a:ext cx="6423025" cy="23364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41221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390796"/>
            <a:ext cx="3338766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7825" y="3387168"/>
            <a:ext cx="3338766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38598" y="2390796"/>
            <a:ext cx="3340078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38598" y="3387168"/>
            <a:ext cx="3340078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425251"/>
            <a:ext cx="2486036" cy="1809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4382" y="425251"/>
            <a:ext cx="4224293" cy="9115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7826" y="2235036"/>
            <a:ext cx="2486036" cy="7305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Layouts\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127" y="7476490"/>
            <a:ext cx="4533900" cy="8826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1127" y="954340"/>
            <a:ext cx="4533900" cy="6408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1127" y="8359132"/>
            <a:ext cx="4533900" cy="125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\slideMasters\_rels\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\slideMasters\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492164"/>
            <a:ext cx="6800850" cy="70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ABE9-0A68-4FC2-84A1-A94E2C6093BF}" type="datetimeFigureOut">
              <a:rPr lang="zh-CN" altLang="en-US" smtClean="0"/>
              <a:t>2011/7/4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1804" y="9899428"/>
            <a:ext cx="2392892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15492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1C4-787E-4645-B477-D39B27728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\slides\_rels\slide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" Type="http://schemas.openxmlformats.org/officeDocument/2006/relationships/image" Target="../media/image1.png"/></Relationships>
</file>

<file path=ppt\slides\_rels\slide1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2" Type="http://schemas.openxmlformats.org/officeDocument/2006/relationships/image" Target="../media/image12.png"/></Relationships>
</file>

<file path=ppt\slides\_rels\slide1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3" Type="http://schemas.openxmlformats.org/officeDocument/2006/relationships/image" Target="../media/image13.png"/></Relationships>
</file>

<file path=ppt\slides\_rels\slide1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4" Type="http://schemas.openxmlformats.org/officeDocument/2006/relationships/image" Target="../media/image14.png"/></Relationships>
</file>

<file path=ppt\slides\_rels\slide1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5" Type="http://schemas.openxmlformats.org/officeDocument/2006/relationships/image" Target="../media/image15.png"/></Relationships>
</file>

<file path=ppt\slides\_rels\slide1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6" Type="http://schemas.openxmlformats.org/officeDocument/2006/relationships/image" Target="../media/image16.png"/></Relationships>
</file>

<file path=ppt\slides\_rels\slide1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7" Type="http://schemas.openxmlformats.org/officeDocument/2006/relationships/image" Target="../media/image17.png"/></Relationships>
</file>

<file path=ppt\slides\_rels\slide1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8" Type="http://schemas.openxmlformats.org/officeDocument/2006/relationships/image" Target="../media/image18.png"/></Relationships>
</file>

<file path=ppt\slides\_rels\slide1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9" Type="http://schemas.openxmlformats.org/officeDocument/2006/relationships/image" Target="../media/image19.png"/></Relationships>
</file>

<file path=ppt\slides\_rels\slide1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0" Type="http://schemas.openxmlformats.org/officeDocument/2006/relationships/image" Target="../media/image20.png"/></Relationships>
</file>

<file path=ppt\slides\_rels\slide1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1" Type="http://schemas.openxmlformats.org/officeDocument/2006/relationships/image" Target="../media/image21.png"/></Relationships>
</file>

<file path=ppt\slides\_rels\slide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" Type="http://schemas.openxmlformats.org/officeDocument/2006/relationships/image" Target="../media/image2.png"/><Relationship Id="imgId3" Type="http://schemas.openxmlformats.org/officeDocument/2006/relationships/image" Target="../media/image3.png"/></Relationships>
</file>

<file path=ppt\slides\_rels\slide2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2" Type="http://schemas.openxmlformats.org/officeDocument/2006/relationships/image" Target="../media/image22.png"/></Relationships>
</file>

<file path=ppt\slides\_rels\slide2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3" Type="http://schemas.openxmlformats.org/officeDocument/2006/relationships/image" Target="../media/image23.png"/></Relationships>
</file>

<file path=ppt\slides\_rels\slide2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4" Type="http://schemas.openxmlformats.org/officeDocument/2006/relationships/image" Target="../media/image24.png"/><Relationship Id="imgId25" Type="http://schemas.openxmlformats.org/officeDocument/2006/relationships/image" Target="../media/image25.png"/><Relationship Id="imgId26" Type="http://schemas.openxmlformats.org/officeDocument/2006/relationships/image" Target="../media/image26.png"/><Relationship Id="imgId27" Type="http://schemas.openxmlformats.org/officeDocument/2006/relationships/image" Target="../media/image27.png"/></Relationships>
</file>

<file path=ppt\slides\_rels\slide2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28" Type="http://schemas.openxmlformats.org/officeDocument/2006/relationships/image" Target="../media/image28.png"/><Relationship Id="imgId29" Type="http://schemas.openxmlformats.org/officeDocument/2006/relationships/image" Target="../media/image29.png"/></Relationships>
</file>

<file path=ppt\slides\_rels\slide2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30" Type="http://schemas.openxmlformats.org/officeDocument/2006/relationships/image" Target="../media/image30.png"/><Relationship Id="imgId31" Type="http://schemas.openxmlformats.org/officeDocument/2006/relationships/image" Target="../media/image31.png"/></Relationships>
</file>

<file path=ppt\slides\_rels\slide2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32" Type="http://schemas.openxmlformats.org/officeDocument/2006/relationships/image" Target="../media/image32.png"/><Relationship Id="imgId33" Type="http://schemas.openxmlformats.org/officeDocument/2006/relationships/image" Target="../media/image33.png"/><Relationship Id="imgId34" Type="http://schemas.openxmlformats.org/officeDocument/2006/relationships/image" Target="../media/image34.png"/><Relationship Id="imgId35" Type="http://schemas.openxmlformats.org/officeDocument/2006/relationships/image" Target="../media/image35.png"/></Relationships>
</file>

<file path=ppt\slides\_rels\slide2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36" Type="http://schemas.openxmlformats.org/officeDocument/2006/relationships/image" Target="../media/image36.png"/></Relationships>
</file>

<file path=ppt\slides\_rels\slide2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37" Type="http://schemas.openxmlformats.org/officeDocument/2006/relationships/image" Target="../media/image37.png"/><Relationship Id="imgId38" Type="http://schemas.openxmlformats.org/officeDocument/2006/relationships/image" Target="../media/image38.png"/><Relationship Id="imgId39" Type="http://schemas.openxmlformats.org/officeDocument/2006/relationships/image" Target="../media/image39.png"/></Relationships>
</file>

<file path=ppt\slides\_rels\slide2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40" Type="http://schemas.openxmlformats.org/officeDocument/2006/relationships/image" Target="../media/image40.png"/></Relationships>
</file>

<file path=ppt\slides\_rels\slide2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41" Type="http://schemas.openxmlformats.org/officeDocument/2006/relationships/image" Target="../media/image41.png"/><Relationship Id="imgId42" Type="http://schemas.openxmlformats.org/officeDocument/2006/relationships/image" Target="../media/image42.png"/><Relationship Id="imgId43" Type="http://schemas.openxmlformats.org/officeDocument/2006/relationships/image" Target="../media/image43.png"/><Relationship Id="imgId44" Type="http://schemas.openxmlformats.org/officeDocument/2006/relationships/image" Target="../media/image44.png"/><Relationship Id="imgId45" Type="http://schemas.openxmlformats.org/officeDocument/2006/relationships/image" Target="../media/image45.png"/><Relationship Id="imgId46" Type="http://schemas.openxmlformats.org/officeDocument/2006/relationships/image" Target="../media/image46.png"/><Relationship Id="imgId47" Type="http://schemas.openxmlformats.org/officeDocument/2006/relationships/image" Target="../media/image47.png"/><Relationship Id="imgId48" Type="http://schemas.openxmlformats.org/officeDocument/2006/relationships/image" Target="../media/image48.png"/><Relationship Id="imgId49" Type="http://schemas.openxmlformats.org/officeDocument/2006/relationships/image" Target="../media/image49.png"/><Relationship Id="imgId50" Type="http://schemas.openxmlformats.org/officeDocument/2006/relationships/image" Target="../media/image50.png"/><Relationship Id="imgId51" Type="http://schemas.openxmlformats.org/officeDocument/2006/relationships/image" Target="../media/image51.png"/><Relationship Id="imgId52" Type="http://schemas.openxmlformats.org/officeDocument/2006/relationships/image" Target="../media/image52.png"/><Relationship Id="imgId53" Type="http://schemas.openxmlformats.org/officeDocument/2006/relationships/image" Target="../media/image53.png"/></Relationships>
</file>

<file path=ppt\slides\_rels\slide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4" Type="http://schemas.openxmlformats.org/officeDocument/2006/relationships/image" Target="../media/image4.png"/></Relationships>
</file>

<file path=ppt\slides\_rels\slide3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54" Type="http://schemas.openxmlformats.org/officeDocument/2006/relationships/image" Target="../media/image54.png"/><Relationship Id="imgId55" Type="http://schemas.openxmlformats.org/officeDocument/2006/relationships/image" Target="../media/image55.png"/><Relationship Id="imgId56" Type="http://schemas.openxmlformats.org/officeDocument/2006/relationships/image" Target="../media/image56.png"/><Relationship Id="imgId57" Type="http://schemas.openxmlformats.org/officeDocument/2006/relationships/image" Target="../media/image57.png"/></Relationships>
</file>

<file path=ppt\slides\_rels\slide3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58" Type="http://schemas.openxmlformats.org/officeDocument/2006/relationships/image" Target="../media/image58.png"/></Relationships>
</file>

<file path=ppt\slides\_rels\slide3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59" Type="http://schemas.openxmlformats.org/officeDocument/2006/relationships/image" Target="../media/image59.png"/><Relationship Id="imgId60" Type="http://schemas.openxmlformats.org/officeDocument/2006/relationships/image" Target="../media/image60.png"/></Relationships>
</file>

<file path=ppt\slides\_rels\slide3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1" Type="http://schemas.openxmlformats.org/officeDocument/2006/relationships/image" Target="../media/image61.png"/><Relationship Id="imgId62" Type="http://schemas.openxmlformats.org/officeDocument/2006/relationships/image" Target="../media/image62.png"/></Relationships>
</file>

<file path=ppt\slides\_rels\slide3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3" Type="http://schemas.openxmlformats.org/officeDocument/2006/relationships/image" Target="../media/image63.png"/></Relationships>
</file>

<file path=ppt\slides\_rels\slide3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4" Type="http://schemas.openxmlformats.org/officeDocument/2006/relationships/image" Target="../media/image64.png"/><Relationship Id="imgId65" Type="http://schemas.openxmlformats.org/officeDocument/2006/relationships/image" Target="../media/image65.png"/></Relationships>
</file>

<file path=ppt\slides\_rels\slide3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6" Type="http://schemas.openxmlformats.org/officeDocument/2006/relationships/image" Target="../media/image66.png"/><Relationship Id="imgId67" Type="http://schemas.openxmlformats.org/officeDocument/2006/relationships/image" Target="../media/image67.png"/><Relationship Id="imgId68" Type="http://schemas.openxmlformats.org/officeDocument/2006/relationships/image" Target="../media/image68.png"/></Relationships>
</file>

<file path=ppt\slides\_rels\slide3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9" Type="http://schemas.openxmlformats.org/officeDocument/2006/relationships/image" Target="../media/image69.png"/></Relationships>
</file>

<file path=ppt\slides\_rels\slide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5" Type="http://schemas.openxmlformats.org/officeDocument/2006/relationships/image" Target="../media/image5.png"/></Relationships>
</file>

<file path=ppt\slides\_rels\slide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6" Type="http://schemas.openxmlformats.org/officeDocument/2006/relationships/image" Target="../media/image6.png"/><Relationship Id="imgId7" Type="http://schemas.openxmlformats.org/officeDocument/2006/relationships/image" Target="../media/image7.png"/></Relationships>
</file>

<file path=ppt\slides\_rels\slide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8" Type="http://schemas.openxmlformats.org/officeDocument/2006/relationships/image" Target="../media/image8.png"/></Relationships>
</file>

<file path=ppt\slides\_rels\slide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9" Type="http://schemas.openxmlformats.org/officeDocument/2006/relationships/image" Target="../media/image9.png"/></Relationships>
</file>

<file path=ppt\slides\_rels\slide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0" Type="http://schemas.openxmlformats.org/officeDocument/2006/relationships/image" Target="../media/image10.png"/></Relationships>
</file>

<file path=ppt\slides\_rels\slide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7.xml"/>
<Relationship Id="imgId11" Type="http://schemas.openxmlformats.org/officeDocument/2006/relationships/image" Target="../media/image11.png"/></Relationships>
</file>

<file path=ppt\slides\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Image 1" descr=""/>
          <p:cNvPicPr>
            <a:picLocks noChangeAspect="1"/>
          </p:cNvPicPr>
          <p:nvPr/>
        </p:nvPicPr>
        <p:blipFill>
          <a:blip r:embed="imgId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052193" y="678433"/>
            <a:ext cx="5039148" cy="40690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Calibri"/>
              </a:rPr>
              <a:t>Soldagem de Aços Inoxidáveis</a:t>
            </a:r>
            <a:endParaRPr lang="en-US" altLang="zh-CN" dirty="0" smtClean="0" sz="32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042539" y="2290995"/>
            <a:ext cx="3952062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FF0000"/>
                </a:solidFill>
                <a:latin typeface="Times New Roman"/>
              </a:rPr>
              <a:t>Conceito de Soldabilidade</a:t>
            </a:r>
            <a:endParaRPr lang="en-US" altLang="zh-CN" dirty="0" smtClean="0" sz="27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85211" y="3449489"/>
            <a:ext cx="3866853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Previsão da soldabilidade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95442" y="5747766"/>
            <a:ext cx="3181883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0000"/>
                </a:solidFill>
                <a:latin typeface="Calibri"/>
              </a:rPr>
              <a:t>Ramón S. Cortés Paredes, Dr. Eng.</a:t>
            </a:r>
            <a:endParaRPr lang="en-US" altLang="zh-CN" dirty="0" smtClean="0" sz="1800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86067" y="6022086"/>
            <a:ext cx="1992934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0000"/>
                </a:solidFill>
                <a:latin typeface="Calibri"/>
              </a:rPr>
              <a:t>LABATS DEMEC UFPR</a:t>
            </a:r>
            <a:endParaRPr lang="en-US" altLang="zh-CN" dirty="0" smtClean="0" sz="1800" b="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2" descr=""/>
          <p:cNvPicPr>
            <a:picLocks noChangeAspect="1"/>
          </p:cNvPicPr>
          <p:nvPr/>
        </p:nvPicPr>
        <p:blipFill>
          <a:blip r:embed="imgId1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481846"/>
            <a:ext cx="7164176" cy="5033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734568" y="2233171"/>
            <a:ext cx="4974936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6FC0"/>
                </a:solidFill>
                <a:latin typeface="Times New Roman"/>
              </a:rPr>
              <a:t>As principais diferenças são:</a:t>
            </a:r>
            <a:endParaRPr lang="en-US" altLang="zh-CN" dirty="0" smtClean="0" sz="3200" b="1">
              <a:solidFill>
                <a:srgbClr val="006FC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4568" y="3240379"/>
            <a:ext cx="96377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Times New Roman"/>
              </a:rPr>
              <a:t>• Menos</a:t>
            </a:r>
            <a:endParaRPr lang="en-US" altLang="zh-CN" dirty="0" smtClean="0" sz="18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75460" y="3240379"/>
            <a:ext cx="263806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temperatura de fusão;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4568" y="3908755"/>
            <a:ext cx="3870985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• Menor condutividade térmica;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4568" y="4640257"/>
            <a:ext cx="4985114" cy="33805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• Maior coeficiente de expansão térmica;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4568" y="5372100"/>
            <a:ext cx="3339338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• Maior resistência elétrica.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3" descr=""/>
          <p:cNvPicPr>
            <a:picLocks noChangeAspect="1"/>
          </p:cNvPicPr>
          <p:nvPr/>
        </p:nvPicPr>
        <p:blipFill>
          <a:blip r:embed="imgId1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668455"/>
            <a:ext cx="7164722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77342" y="1564233"/>
            <a:ext cx="564123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980000"/>
                </a:solidFill>
                <a:latin typeface="Times New Roman"/>
              </a:rPr>
              <a:t>Soldagem dos aços Inoxidáveis Austeniticos</a:t>
            </a:r>
            <a:endParaRPr lang="en-US" altLang="zh-CN" dirty="0" smtClean="0" sz="2400" b="1">
              <a:solidFill>
                <a:srgbClr val="98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342" y="2267966"/>
            <a:ext cx="8316798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Todos os aços austeniticos são relativamente simples de soldar, com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7342" y="2633726"/>
            <a:ext cx="6441287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exceção dos aços com adição de enxofre (usinagem).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342" y="3365398"/>
            <a:ext cx="8317788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Os aços austeniticos tem coeficiente de expansão térmica &gt;45%,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7342" y="3731387"/>
            <a:ext cx="8315883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maior resistência elétrica e menor condutividade térmica que 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7342" y="4097147"/>
            <a:ext cx="6293459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ferriticos, martensiticos e aos aços ao carbono.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7342" y="4828921"/>
            <a:ext cx="8318322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Nos aços com teor de carbono superior a 0,06%, carbonetos podem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7342" y="5222722"/>
            <a:ext cx="8316798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ser precipitados com contornos de grão na ZTA, durante o ciclo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7342" y="5560466"/>
            <a:ext cx="7291679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térmico de soldagem, prejudicando a resistência à corrosão.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 descr=""/>
          <p:cNvPicPr>
            <a:picLocks noChangeAspect="1"/>
          </p:cNvPicPr>
          <p:nvPr/>
        </p:nvPicPr>
        <p:blipFill>
          <a:blip r:embed="imgId1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668455"/>
            <a:ext cx="7164722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77342" y="2003848"/>
            <a:ext cx="7833117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Para chapas finas, dispositivos de fixação e um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342" y="2430613"/>
            <a:ext cx="7832044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ponteamento cuidadoso são, em geral, uma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7342" y="2857542"/>
            <a:ext cx="1785340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necessidade.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342" y="3711154"/>
            <a:ext cx="7831090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Dependendo de sua composição química (maior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7342" y="4138083"/>
            <a:ext cx="7833769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quantidade de elementos gamagêneos), o metal de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7342" y="4564803"/>
            <a:ext cx="7831123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solda pode solidificar-se com uma estrutura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7342" y="4991568"/>
            <a:ext cx="3862882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completamente austenitica.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8640" y="6477914"/>
            <a:ext cx="154990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12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5" descr=""/>
          <p:cNvPicPr>
            <a:picLocks noChangeAspect="1"/>
          </p:cNvPicPr>
          <p:nvPr/>
        </p:nvPicPr>
        <p:blipFill>
          <a:blip r:embed="imgId15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668455"/>
            <a:ext cx="7164722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77342" y="1629410"/>
            <a:ext cx="8505774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Para minimizar esses problemas recomenda-se soldar estes aços com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342" y="2023211"/>
            <a:ext cx="438668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uma maior velocidade de soldagem.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7342" y="2726842"/>
            <a:ext cx="8505227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Devido à menor temperatura de fusão e sua menor condução de calor,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342" y="3092831"/>
            <a:ext cx="8504859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 corrente de soldagem é usualmente menor que a utilizada nos aços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7342" y="3486632"/>
            <a:ext cx="142186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ao carbono.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7342" y="4190136"/>
            <a:ext cx="8503481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O maior coeficiente de expansão térmica torna maior a tendência à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7342" y="4556125"/>
            <a:ext cx="8504859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deformação na soldagem destes aços e levam à necessidade da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7342" y="4921884"/>
            <a:ext cx="4487265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adoção de técnicas para sua redução.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7342" y="5618378"/>
            <a:ext cx="8504859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Principalmente na soldagem de materiais dissimilares – aço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7342" y="6047536"/>
            <a:ext cx="555101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0000"/>
                </a:solidFill>
                <a:latin typeface="Times New Roman"/>
              </a:rPr>
              <a:t>inoxidável austenitico com aço ao carbono.</a:t>
            </a:r>
            <a:endParaRPr lang="en-US" altLang="zh-CN" dirty="0" smtClean="0" sz="24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6" descr=""/>
          <p:cNvPicPr>
            <a:picLocks noChangeAspect="1"/>
          </p:cNvPicPr>
          <p:nvPr/>
        </p:nvPicPr>
        <p:blipFill>
          <a:blip r:embed="imgId16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481846"/>
            <a:ext cx="7164176" cy="5033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19988" y="1675536"/>
            <a:ext cx="7824046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Nestas condições, a solda é muito sensível ao aparecimento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988" y="2041525"/>
            <a:ext cx="7823301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trincas durante a solidificação. Este problema é minimizado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9988" y="2407285"/>
            <a:ext cx="7823301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pela reação de metal de adição que possibilite uma estrutura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9988" y="2773044"/>
            <a:ext cx="7823301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austeno-ferritico na solidificação e resulte em cerca de 4 a 10%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9988" y="3139186"/>
            <a:ext cx="5216093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ferrita na solda è temperatura ambiente.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988" y="3898747"/>
            <a:ext cx="7824215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Nos casos em que a seleção de um consumível deste tipo não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9988" y="4264553"/>
            <a:ext cx="7822352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seja possível, eletrodos com baixos teores de enxofre e fósforo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9988" y="4630521"/>
            <a:ext cx="7825130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 uma elevada relação Mn/S devem ser utilizados, junto com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9988" y="4996281"/>
            <a:ext cx="7824520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um procedimento de soldagem que minimize o nível de tensões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988" y="5362041"/>
            <a:ext cx="7823911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na solda, isso leva em consideração a possível utilização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9988" y="5727898"/>
            <a:ext cx="2024278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preaquecimento.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7" descr=""/>
          <p:cNvPicPr>
            <a:picLocks noChangeAspect="1"/>
          </p:cNvPicPr>
          <p:nvPr/>
        </p:nvPicPr>
        <p:blipFill>
          <a:blip r:embed="imgId17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091793" y="400558"/>
            <a:ext cx="6169070" cy="3550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FF0000"/>
                </a:solidFill>
                <a:latin typeface="Times New Roman"/>
              </a:rPr>
              <a:t>Soldagem dos aços inoxidáveis Ferriticos</a:t>
            </a:r>
            <a:endParaRPr lang="en-US" altLang="zh-CN" dirty="0" smtClean="0" sz="27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48665" y="1139291"/>
            <a:ext cx="838865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Estes aços tem coeficiente de expansão térmica similar aos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8665" y="1505051"/>
            <a:ext cx="776442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ao carbono, tendo, portanto, menor tendência à distorção.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8665" y="2236744"/>
            <a:ext cx="8390618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Apresentam, contudo, sérios problemas de perda de ductilidade 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665" y="2602712"/>
            <a:ext cx="839048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tenacidade e de resistência à corrosão da região da solda devido à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8665" y="2968472"/>
            <a:ext cx="839078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formação de uma estrutura de granulação grosseira, à precipitação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665" y="3334232"/>
            <a:ext cx="838895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carbonetos e nitretos e à formação de martensita ao longo dos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8665" y="3700038"/>
            <a:ext cx="3701008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contornos dos grãos de ferrita.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8665" y="4431766"/>
            <a:ext cx="839048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Estes problemas limitam, para a maioria dos aços ferríticos,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8665" y="4797526"/>
            <a:ext cx="4300778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utilização da soldagem para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09260" y="4797526"/>
            <a:ext cx="332988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aplicações de pequena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8665" y="5163667"/>
            <a:ext cx="839048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responsabilidade. Nestes casos, para algumas aplicações, pode-se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8665" y="5529376"/>
            <a:ext cx="839048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utilizar metal de adição austenítico para restringir estes problemas à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8665" y="5895136"/>
            <a:ext cx="171020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ZTA da solda.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8" descr=""/>
          <p:cNvPicPr>
            <a:picLocks noChangeAspect="1"/>
          </p:cNvPicPr>
          <p:nvPr/>
        </p:nvPicPr>
        <p:blipFill>
          <a:blip r:embed="imgId18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486789" y="397027"/>
            <a:ext cx="6168536" cy="35539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FF0000"/>
                </a:solidFill>
                <a:latin typeface="Times New Roman"/>
              </a:rPr>
              <a:t>Soldagem dos aços inoxidáveis Ferriticos</a:t>
            </a:r>
            <a:endParaRPr lang="en-US" altLang="zh-CN" dirty="0" smtClean="0" sz="27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204874" y="1328902"/>
            <a:ext cx="7667802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Novos tipos de aços inoxidáveis ferríticos com extra baixo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4874" y="1694835"/>
            <a:ext cx="7667117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teor de elementos intersticiais (C+N &lt; 0,03%) e adições de Nb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4874" y="2060803"/>
            <a:ext cx="766749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e/ou Ti (elementos que se ligam fortemente aos elementos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4874" y="2426563"/>
            <a:ext cx="7669707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intersticiais reduzindo a sua influência negativa durante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4874" y="2792323"/>
            <a:ext cx="1345666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soldagem).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4874" y="3524097"/>
            <a:ext cx="766970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Estes aços apresentam um comportamento melhor para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4874" y="3889857"/>
            <a:ext cx="766871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soldagem e têm sido utilizados em aplicações que envolvem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4874" y="4255617"/>
            <a:ext cx="7666278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soldagem como em tubulações, trocadores de calor e sistemas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4874" y="4621631"/>
            <a:ext cx="3854805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escapamento de automóveis.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9" descr=""/>
          <p:cNvPicPr>
            <a:picLocks noChangeAspect="1"/>
          </p:cNvPicPr>
          <p:nvPr/>
        </p:nvPicPr>
        <p:blipFill>
          <a:blip r:embed="imgId19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449070" y="286918"/>
            <a:ext cx="5414856" cy="35539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FF0000"/>
                </a:solidFill>
                <a:latin typeface="Times New Roman"/>
              </a:rPr>
              <a:t>Soldabilidade de aços Martensiticos</a:t>
            </a:r>
            <a:endParaRPr lang="en-US" altLang="zh-CN" dirty="0" smtClean="0" sz="27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48665" y="985367"/>
            <a:ext cx="860353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inoxidáveis martensíticos de baixo teor de carbono podem ser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8665" y="1351127"/>
            <a:ext cx="409412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soldados sem maiores problemas.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8665" y="2083028"/>
            <a:ext cx="860414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com teor de carbono &gt; 0,15% tendem a ser temperáveis ao ar e,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665" y="2448788"/>
            <a:ext cx="8605367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assim, é necessário o uso de pré-aquecimento e, frequentemente,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8665" y="2814548"/>
            <a:ext cx="860414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pós-aquecimento para a sua soldagem. A temperatura varia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665" y="3180354"/>
            <a:ext cx="3722344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usualmente entre 230 e 290ºC.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8665" y="3912082"/>
            <a:ext cx="860384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O Pós- aquecimento deve ser feito imediatamente após a soldagem,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8665" y="4277842"/>
            <a:ext cx="860445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entre 650 e 760ºC, seguido de resfriamento lento até a temperatura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8665" y="4643983"/>
            <a:ext cx="5033162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ambiente (pela presença de hidrogênio).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8665" y="5375503"/>
            <a:ext cx="742426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Quando o pré-aquecimento for impossível, metal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58810" y="5375503"/>
            <a:ext cx="79552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adição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8665" y="5741309"/>
            <a:ext cx="4641316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inoxidável austenítico pode ser usado.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20" descr=""/>
          <p:cNvPicPr>
            <a:picLocks noChangeAspect="1"/>
          </p:cNvPicPr>
          <p:nvPr/>
        </p:nvPicPr>
        <p:blipFill>
          <a:blip r:embed="imgId20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911985" y="334543"/>
            <a:ext cx="5318903" cy="50779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900" b="1">
                <a:solidFill>
                  <a:srgbClr val="FF0000"/>
                </a:solidFill>
                <a:latin typeface="Times New Roman"/>
              </a:rPr>
              <a:t>Aços Inoxidáveis Duplex</a:t>
            </a:r>
            <a:endParaRPr lang="en-US" altLang="zh-CN" dirty="0" smtClean="0" sz="39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30833" y="1339367"/>
            <a:ext cx="7809974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Estes aços tendem a ser facilmente soldáveis desde que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30833" y="1705356"/>
            <a:ext cx="4527194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cuidados necessários sejam tomados.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0833" y="2436876"/>
            <a:ext cx="7811363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Em particular, um resfriamento muito rápido potencializa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30833" y="2802661"/>
            <a:ext cx="7810296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formação de um teor muito elevado de ferrita e a precipitação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833" y="3196691"/>
            <a:ext cx="780953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nitretos de cromo na ZTA e ZF, o que prejudica a tenacidade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833" y="3534410"/>
            <a:ext cx="4214774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 a resistência à corrosão da solda.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833" y="4266311"/>
            <a:ext cx="7811668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Por outro lado, um resfriamento muito lento e a manutenção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0833" y="4630792"/>
            <a:ext cx="7812278" cy="2960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por tempos longos a temperaturas entre cerca de 1000 e 600oC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0833" y="4997830"/>
            <a:ext cx="7811363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pode levar a precipitação de compostos intermetálicos que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0833" y="5363641"/>
            <a:ext cx="7810547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também prejudicam as propriedades mecânicas e químicas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0833" y="5757672"/>
            <a:ext cx="116004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da solda.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1" descr=""/>
          <p:cNvPicPr>
            <a:picLocks noChangeAspect="1"/>
          </p:cNvPicPr>
          <p:nvPr/>
        </p:nvPicPr>
        <p:blipFill>
          <a:blip r:embed="imgId2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911985" y="334543"/>
            <a:ext cx="5318903" cy="50779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900" b="1">
                <a:solidFill>
                  <a:srgbClr val="FF0000"/>
                </a:solidFill>
                <a:latin typeface="Times New Roman"/>
              </a:rPr>
              <a:t>Aços Inoxidáveis Duplex</a:t>
            </a:r>
            <a:endParaRPr lang="en-US" altLang="zh-CN" dirty="0" smtClean="0" sz="39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91616" y="1346301"/>
            <a:ext cx="824697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Assim, o controle da energia de soldagem e da temperatura de pré-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1616" y="1712315"/>
            <a:ext cx="8247887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aquecimento é muito importante para estes materiais. Para reduzir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1616" y="2078075"/>
            <a:ext cx="8244535" cy="32683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 quantidade de ferrita na ZF, o uso de uma mistura Ar-N2 como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1616" y="2443835"/>
            <a:ext cx="316567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gás de proteção é comum.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1616" y="3541496"/>
            <a:ext cx="824697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Metal de adição de aço inoxidável (principalmente austenítico)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1616" y="3907256"/>
            <a:ext cx="824575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é comumente usado na soldagem de outros tipos de aços, na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616" y="4273270"/>
            <a:ext cx="8247278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união de aços inoxidáveis com outros aços e na fabricação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616" y="4639030"/>
            <a:ext cx="824697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revestimentos protetores contra a corrosão ou contra diversos tipos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1616" y="5004790"/>
            <a:ext cx="1474038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desgaste.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"/>
          <p:cNvPicPr>
            <a:picLocks noChangeAspect="1"/>
          </p:cNvPicPr>
          <p:nvPr/>
        </p:nvPicPr>
        <p:blipFill>
          <a:blip r:embed="img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" name="Image 3" descr=""/>
          <p:cNvPicPr>
            <a:picLocks noChangeAspect="1"/>
          </p:cNvPicPr>
          <p:nvPr/>
        </p:nvPicPr>
        <p:blipFill>
          <a:blip r:embed="imgId3"/>
          <a:stretch>
            <a:fillRect/>
          </a:stretch>
        </p:blipFill>
        <p:spPr>
          <a:xfrm>
            <a:off x="1371600" y="5918200"/>
            <a:ext cx="1790700" cy="254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023618" y="230403"/>
            <a:ext cx="5039665" cy="40721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Calibri"/>
              </a:rPr>
              <a:t>Soldagem de Aços Inoxidáveis</a:t>
            </a:r>
            <a:endParaRPr lang="en-US" altLang="zh-CN" dirty="0" smtClean="0" sz="32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84046" y="1063585"/>
            <a:ext cx="256596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A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32355" y="989663"/>
            <a:ext cx="6523229" cy="39377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“Americam Welding – AWS” define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84046" y="1490514"/>
            <a:ext cx="7471908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Soldabilidade como a capacidade de um material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4046" y="1917234"/>
            <a:ext cx="7472911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de ser unido por soldagem nas condições de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4046" y="2344126"/>
            <a:ext cx="7471408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fabricação especificadas por uma estrutura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4046" y="2771055"/>
            <a:ext cx="7471388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projetada de forma adequada e para se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4046" y="3197775"/>
            <a:ext cx="5900801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comportar adequadamente em serviço.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4046" y="4156532"/>
            <a:ext cx="7471917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0000"/>
                </a:solidFill>
                <a:latin typeface="Times New Roman"/>
              </a:rPr>
              <a:t>Uma definição prática, seria: “Soldabilidade é a</a:t>
            </a:r>
            <a:endParaRPr lang="en-US" altLang="zh-CN" dirty="0" smtClean="0" sz="24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4046" y="4585690"/>
            <a:ext cx="746886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facilidade relativa com que uma solda é realizada de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84046" y="4951623"/>
            <a:ext cx="7469598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forma satisfatória, e que resulte em uma união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046" y="5254193"/>
            <a:ext cx="7470089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(revestimento) de qualidade”, de acordo a um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4046" y="5683300"/>
            <a:ext cx="5211571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0000"/>
                </a:solidFill>
                <a:latin typeface="Times New Roman"/>
              </a:rPr>
              <a:t>procedimento previamente estabelecido.</a:t>
            </a:r>
            <a:endParaRPr lang="en-US" altLang="zh-CN" dirty="0" smtClean="0" sz="24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2" descr=""/>
          <p:cNvPicPr>
            <a:picLocks noChangeAspect="1"/>
          </p:cNvPicPr>
          <p:nvPr/>
        </p:nvPicPr>
        <p:blipFill>
          <a:blip r:embed="imgId2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091488" y="296057"/>
            <a:ext cx="7684064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PREVISÃO DA ESTRUTURA DO CORDÃO DE SOLDA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20140" y="1868779"/>
            <a:ext cx="772086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Para a previsão da microestrutura da solda e da possibilidade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20140" y="2234539"/>
            <a:ext cx="541327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ocorrência de problemas, diagramas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12813" y="2234539"/>
            <a:ext cx="1827885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constitucionais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" y="2572283"/>
            <a:ext cx="4022547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empíricos são muito utilizados.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0140" y="3304031"/>
            <a:ext cx="7721854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Destes, o mais conhecido é o Diagrama de Schaeffler,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0140" y="3697833"/>
            <a:ext cx="772337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existindo, contudo, diversos outros (Diagrama de DeLong, do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0140" y="4063639"/>
            <a:ext cx="2141550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WRC 1992, etc.).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20140" y="4795367"/>
            <a:ext cx="772154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Estes diagramas permitem prever a microestrutura da solda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0140" y="5133238"/>
            <a:ext cx="7721684" cy="30510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partir de sua composição química, expressa em termos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0140" y="5527243"/>
            <a:ext cx="716406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cromo equivalentes (Creq) e de níquel equivalente (Nieq).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3" descr=""/>
          <p:cNvPicPr>
            <a:picLocks noChangeAspect="1"/>
          </p:cNvPicPr>
          <p:nvPr/>
        </p:nvPicPr>
        <p:blipFill>
          <a:blip r:embed="imgId2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841881" y="278164"/>
            <a:ext cx="6410802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FF0000"/>
                </a:solidFill>
                <a:latin typeface="Times New Roman"/>
              </a:rPr>
              <a:t>PREVISÃO DA ESTRUTURA DO CORDÃO DE SOLDA</a:t>
            </a:r>
            <a:endParaRPr lang="en-US" altLang="zh-CN" dirty="0" smtClean="0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013204" y="2337841"/>
            <a:ext cx="4979005" cy="493623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>
                <a:solidFill>
                  <a:srgbClr val="000000"/>
                </a:solidFill>
                <a:latin typeface="Calibri"/>
              </a:rPr>
              <a:t>Creq = Cr + Mo + 1,5Si + 0,5 Nb</a:t>
            </a:r>
            <a:endParaRPr lang="en-US" altLang="zh-CN" dirty="0" smtClean="0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13204" y="3801135"/>
            <a:ext cx="3947791" cy="49369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>
                <a:solidFill>
                  <a:srgbClr val="000000"/>
                </a:solidFill>
                <a:latin typeface="Calibri"/>
              </a:rPr>
              <a:t>Nieq = Ni + 30C + 0,5 Mn</a:t>
            </a:r>
            <a:endParaRPr lang="en-US" altLang="zh-CN" dirty="0" smtClean="0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" y="6477914"/>
            <a:ext cx="154990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21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4" descr=""/>
          <p:cNvPicPr>
            <a:picLocks noChangeAspect="1"/>
          </p:cNvPicPr>
          <p:nvPr/>
        </p:nvPicPr>
        <p:blipFill>
          <a:blip r:embed="imgId2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5" name="Image 25" descr=""/>
          <p:cNvPicPr>
            <a:picLocks noChangeAspect="1"/>
          </p:cNvPicPr>
          <p:nvPr/>
        </p:nvPicPr>
        <p:blipFill>
          <a:blip r:embed="imgId25"/>
          <a:stretch>
            <a:fillRect/>
          </a:stretch>
        </p:blipFill>
        <p:spPr>
          <a:xfrm>
            <a:off x="1216151" y="740664"/>
            <a:ext cx="6976872" cy="4590288"/>
          </a:xfrm>
          <a:prstGeom prst="rect">
            <a:avLst/>
          </a:prstGeom>
        </p:spPr>
      </p:pic>
      <p:pic>
        <p:nvPicPr>
          <p:cNvPr id="26" name="Image 26" descr=""/>
          <p:cNvPicPr>
            <a:picLocks noChangeAspect="1"/>
          </p:cNvPicPr>
          <p:nvPr/>
        </p:nvPicPr>
        <p:blipFill>
          <a:blip r:embed="imgId26"/>
          <a:stretch>
            <a:fillRect/>
          </a:stretch>
        </p:blipFill>
        <p:spPr>
          <a:xfrm>
            <a:off x="7946135" y="6345936"/>
            <a:ext cx="1188720" cy="301751"/>
          </a:xfrm>
          <a:prstGeom prst="rect">
            <a:avLst/>
          </a:prstGeom>
        </p:spPr>
      </p:pic>
      <p:pic>
        <p:nvPicPr>
          <p:cNvPr id="27" name="Image 27" descr=""/>
          <p:cNvPicPr>
            <a:picLocks noChangeAspect="1"/>
          </p:cNvPicPr>
          <p:nvPr/>
        </p:nvPicPr>
        <p:blipFill>
          <a:blip r:embed="imgId27"/>
          <a:stretch>
            <a:fillRect/>
          </a:stretch>
        </p:blipFill>
        <p:spPr>
          <a:xfrm>
            <a:off x="7988300" y="6426200"/>
            <a:ext cx="1155700" cy="114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233674" y="273304"/>
            <a:ext cx="2153869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Calibri"/>
              </a:rPr>
              <a:t>Diagrama de Schaeffler</a:t>
            </a:r>
            <a:endParaRPr lang="en-US" altLang="zh-CN" dirty="0" smtClean="0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8667" y="5391150"/>
            <a:ext cx="7594295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Times New Roman"/>
              </a:rPr>
              <a:t>O diagrama de Schaeffler indica áreas típicas de problemas na soldagem de aços</a:t>
            </a:r>
            <a:endParaRPr lang="en-US" altLang="zh-CN" dirty="0" smtClean="0" sz="18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8667" y="5665470"/>
            <a:ext cx="1121206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Times New Roman"/>
              </a:rPr>
              <a:t>inoxidáveis.</a:t>
            </a:r>
            <a:endParaRPr lang="en-US" altLang="zh-CN" dirty="0" smtClean="0" sz="18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5535" y="6031077"/>
            <a:ext cx="516516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 i="1">
                <a:solidFill>
                  <a:srgbClr val="FF0000"/>
                </a:solidFill>
                <a:latin typeface="Times New Roman"/>
              </a:rPr>
              <a:t>De forma resumida, estes problemas são:</a:t>
            </a:r>
            <a:endParaRPr lang="en-US" altLang="zh-CN" dirty="0" smtClean="0" sz="2400" b="1" i="1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8" descr=""/>
          <p:cNvPicPr>
            <a:picLocks noChangeAspect="1"/>
          </p:cNvPicPr>
          <p:nvPr/>
        </p:nvPicPr>
        <p:blipFill>
          <a:blip r:embed="imgId28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9" name="Image 29" descr=""/>
          <p:cNvPicPr>
            <a:picLocks noChangeAspect="1"/>
          </p:cNvPicPr>
          <p:nvPr/>
        </p:nvPicPr>
        <p:blipFill>
          <a:blip r:embed="imgId29"/>
          <a:stretch>
            <a:fillRect/>
          </a:stretch>
        </p:blipFill>
        <p:spPr>
          <a:xfrm>
            <a:off x="1490472" y="822960"/>
            <a:ext cx="6620256" cy="3730752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863596" y="150325"/>
            <a:ext cx="4111134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 de Schaeffler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91819" y="4816001"/>
            <a:ext cx="7883706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FF0000"/>
                </a:solidFill>
                <a:latin typeface="Times New Roman"/>
              </a:rPr>
              <a:t>(1) Formação de trincas de solidificação ou por perda de ductilidade</a:t>
            </a:r>
            <a:endParaRPr lang="en-US" altLang="zh-CN" dirty="0" smtClean="0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4770" y="5120801"/>
            <a:ext cx="202048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FF0000"/>
                </a:solidFill>
                <a:latin typeface="Times New Roman"/>
              </a:rPr>
              <a:t>acima de 1250ºC;</a:t>
            </a:r>
            <a:endParaRPr lang="en-US" altLang="zh-CN" dirty="0" smtClean="0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1819" y="5425651"/>
            <a:ext cx="788049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(2) Fragilização por formação de fases intermetálicas após aquecimento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4770" y="5730451"/>
            <a:ext cx="2997369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entre cerca de 450 e 900ºC;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1819" y="6035348"/>
            <a:ext cx="4928011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FF0000"/>
                </a:solidFill>
                <a:latin typeface="Times New Roman"/>
              </a:rPr>
              <a:t>(3) Fragilização por crescimento de grão; e</a:t>
            </a:r>
            <a:endParaRPr lang="en-US" altLang="zh-CN" dirty="0" smtClean="0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1819" y="6340356"/>
            <a:ext cx="6233718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(4) Fragilização e fissuração por formação de martensita.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30" descr=""/>
          <p:cNvPicPr>
            <a:picLocks noChangeAspect="1"/>
          </p:cNvPicPr>
          <p:nvPr/>
        </p:nvPicPr>
        <p:blipFill>
          <a:blip r:embed="imgId30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1" name="Image 31" descr=""/>
          <p:cNvPicPr>
            <a:picLocks noChangeAspect="1"/>
          </p:cNvPicPr>
          <p:nvPr/>
        </p:nvPicPr>
        <p:blipFill>
          <a:blip r:embed="imgId31"/>
          <a:stretch>
            <a:fillRect/>
          </a:stretch>
        </p:blipFill>
        <p:spPr>
          <a:xfrm>
            <a:off x="1472184" y="2971800"/>
            <a:ext cx="6400800" cy="361188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143633" y="150325"/>
            <a:ext cx="4110880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 de Schaeffler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79627" y="1084741"/>
            <a:ext cx="784823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Pode-se observar, na parte central, na região de coexistência da ferrita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9627" y="1366393"/>
            <a:ext cx="7848946" cy="25450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e austenita, uma pequena área triangular que não é atingida por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9627" y="1694341"/>
            <a:ext cx="3582847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nenhum dos problemas indicados.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9627" y="1976246"/>
            <a:ext cx="7848946" cy="25450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De uma forma geral, os consumíveis de aço inoxidáveis austeníticos são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9627" y="2281046"/>
            <a:ext cx="7848096" cy="25450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projetados para, após diluição com o metal base, fornecer uma solda cuja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9627" y="2585846"/>
            <a:ext cx="3893997" cy="25450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composição química caia nesta região.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2" descr=""/>
          <p:cNvPicPr>
            <a:picLocks noChangeAspect="1"/>
          </p:cNvPicPr>
          <p:nvPr/>
        </p:nvPicPr>
        <p:blipFill>
          <a:blip r:embed="imgId3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3" name="Image 33" descr=""/>
          <p:cNvPicPr>
            <a:picLocks noChangeAspect="1"/>
          </p:cNvPicPr>
          <p:nvPr/>
        </p:nvPicPr>
        <p:blipFill>
          <a:blip r:embed="imgId33"/>
          <a:stretch>
            <a:fillRect/>
          </a:stretch>
        </p:blipFill>
        <p:spPr>
          <a:xfrm>
            <a:off x="6675120" y="5733288"/>
            <a:ext cx="1901952" cy="905256"/>
          </a:xfrm>
          <a:prstGeom prst="rect">
            <a:avLst/>
          </a:prstGeom>
        </p:spPr>
      </p:pic>
      <p:pic>
        <p:nvPicPr>
          <p:cNvPr id="34" name="Image 34" descr=""/>
          <p:cNvPicPr>
            <a:picLocks noChangeAspect="1"/>
          </p:cNvPicPr>
          <p:nvPr/>
        </p:nvPicPr>
        <p:blipFill>
          <a:blip r:embed="imgId34"/>
          <a:stretch>
            <a:fillRect/>
          </a:stretch>
        </p:blipFill>
        <p:spPr>
          <a:xfrm>
            <a:off x="1298448" y="5623560"/>
            <a:ext cx="2221991" cy="1042416"/>
          </a:xfrm>
          <a:prstGeom prst="rect">
            <a:avLst/>
          </a:prstGeom>
        </p:spPr>
      </p:pic>
      <p:pic>
        <p:nvPicPr>
          <p:cNvPr id="35" name="Image 35" descr=""/>
          <p:cNvPicPr>
            <a:picLocks noChangeAspect="1"/>
          </p:cNvPicPr>
          <p:nvPr/>
        </p:nvPicPr>
        <p:blipFill>
          <a:blip r:embed="imgId35"/>
          <a:stretch>
            <a:fillRect/>
          </a:stretch>
        </p:blipFill>
        <p:spPr>
          <a:xfrm>
            <a:off x="3849624" y="5779008"/>
            <a:ext cx="2569464" cy="832104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082290" y="987933"/>
            <a:ext cx="0" cy="4563490"/>
          </a:xfrm>
          <a:custGeom>
            <a:avLst/>
            <a:gdLst/>
            <a:ahLst/>
            <a:cxnLst/>
            <a:rect l="0" t="0" r="0" b="0"/>
            <a:pathLst>
              <a:path w="0" h="4563490">
                <a:moveTo>
                  <a:pt x="0" y="0"/>
                </a:moveTo>
                <a:lnTo>
                  <a:pt x="0" y="456349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17390" y="987933"/>
            <a:ext cx="0" cy="4563490"/>
          </a:xfrm>
          <a:custGeom>
            <a:avLst/>
            <a:gdLst/>
            <a:ahLst/>
            <a:cxnLst/>
            <a:rect l="0" t="0" r="0" b="0"/>
            <a:pathLst>
              <a:path w="0" h="4563490">
                <a:moveTo>
                  <a:pt x="0" y="0"/>
                </a:moveTo>
                <a:lnTo>
                  <a:pt x="0" y="456349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1603883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1992757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2381631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2770504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3380105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3989705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4378452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4767326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5156200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7627" y="987933"/>
            <a:ext cx="0" cy="4563490"/>
          </a:xfrm>
          <a:custGeom>
            <a:avLst/>
            <a:gdLst/>
            <a:ahLst/>
            <a:cxnLst/>
            <a:rect l="0" t="0" r="0" b="0"/>
            <a:pathLst>
              <a:path w="0" h="4563490">
                <a:moveTo>
                  <a:pt x="0" y="0"/>
                </a:moveTo>
                <a:lnTo>
                  <a:pt x="0" y="456349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852407" y="987933"/>
            <a:ext cx="0" cy="4563490"/>
          </a:xfrm>
          <a:custGeom>
            <a:avLst/>
            <a:gdLst/>
            <a:ahLst/>
            <a:cxnLst/>
            <a:rect l="0" t="0" r="0" b="0"/>
            <a:pathLst>
              <a:path w="0" h="4563490">
                <a:moveTo>
                  <a:pt x="0" y="0"/>
                </a:moveTo>
                <a:lnTo>
                  <a:pt x="0" y="456349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994283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181277" y="5545074"/>
            <a:ext cx="7677480" cy="0"/>
          </a:xfrm>
          <a:custGeom>
            <a:avLst/>
            <a:gdLst/>
            <a:ahLst/>
            <a:cxnLst/>
            <a:rect l="0" t="0" r="0" b="0"/>
            <a:pathLst>
              <a:path w="7677480" h="0">
                <a:moveTo>
                  <a:pt x="0" y="0"/>
                </a:moveTo>
                <a:lnTo>
                  <a:pt x="7677480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" name="TextBox 1"/>
          <p:cNvSpPr txBox="1"/>
          <p:nvPr/>
        </p:nvSpPr>
        <p:spPr>
          <a:xfrm>
            <a:off x="2675890" y="333251"/>
            <a:ext cx="3771604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Diluição na Soldagem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63954" y="1066072"/>
            <a:ext cx="942188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Processo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47339" y="1066072"/>
            <a:ext cx="904012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Diluição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99099" y="1066072"/>
            <a:ext cx="1371543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Observações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9655" y="1370872"/>
            <a:ext cx="419938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[%]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27377" y="1675844"/>
            <a:ext cx="1018231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Brasagem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35959" y="1675844"/>
            <a:ext cx="127406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67682" y="1675844"/>
            <a:ext cx="4232695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Neste processo não funde o metal de base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73682" y="2064718"/>
            <a:ext cx="722649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Oxigas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29279" y="2064718"/>
            <a:ext cx="340766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1-5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91606" y="2064718"/>
            <a:ext cx="2388360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Com material de aporte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64310" y="2453801"/>
            <a:ext cx="1341511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Eletroescória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35959" y="2453801"/>
            <a:ext cx="127253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5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95958" y="2842802"/>
            <a:ext cx="87678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Eletrodo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71951" y="2842802"/>
            <a:ext cx="255269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30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26178" y="2842802"/>
            <a:ext cx="3919932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Primeira passada em junta a topo com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68526" y="3147602"/>
            <a:ext cx="933026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revestido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96279" y="3147602"/>
            <a:ext cx="779048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chanfro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95958" y="3452402"/>
            <a:ext cx="87678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Eletrodo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01263" y="3452402"/>
            <a:ext cx="59664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10-20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29351" y="3452402"/>
            <a:ext cx="191135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Passadas seguintes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68526" y="3757202"/>
            <a:ext cx="933026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revestido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62202" y="4062047"/>
            <a:ext cx="1544420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Arco submerso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671951" y="4062047"/>
            <a:ext cx="255422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60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57274" y="4451048"/>
            <a:ext cx="1157104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Resistência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607942" y="4451048"/>
            <a:ext cx="383438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100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303774" y="4451048"/>
            <a:ext cx="2762170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Não tem material de aporte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887982" y="4840131"/>
            <a:ext cx="494763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MIG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501263" y="4840131"/>
            <a:ext cx="59664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20-40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23034" y="5229005"/>
            <a:ext cx="42401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TIG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501263" y="5229005"/>
            <a:ext cx="596645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20-30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6" descr=""/>
          <p:cNvPicPr>
            <a:picLocks noChangeAspect="1"/>
          </p:cNvPicPr>
          <p:nvPr/>
        </p:nvPicPr>
        <p:blipFill>
          <a:blip r:embed="imgId36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563114" y="153165"/>
            <a:ext cx="4111259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 de Schaeffler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440" y="831469"/>
            <a:ext cx="8749030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Como um exemplo, suponha-se que um aço inoxidável ferrítico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" y="1225270"/>
            <a:ext cx="874933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ABNT430 (0,03%C, 0,9%Mn, 0,4%Si e 17,3%Cr) tenha sido soldado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" y="1591030"/>
            <a:ext cx="8746896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com um eletrodo AWS E309 (0,06%C, 0,7%Mn, 0,7%Si, 22,1%Cr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" y="1929129"/>
            <a:ext cx="7169556" cy="3048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e12,5%Ni). Os valores dos equivalentes de Cr e Ní seriam: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4048" y="2642150"/>
            <a:ext cx="5271643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Metal base: Creq = 17,9 e Nieq = 1,4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4048" y="3068915"/>
            <a:ext cx="6169431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Metal de adição: Creq = 23,2 e Nieq = 14,7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" y="4086947"/>
            <a:ext cx="8746151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A seguinte figura mostra, no diagrama, os pontos deste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" y="4513876"/>
            <a:ext cx="8747464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exemplo correspondentes ao metal base, metal de adição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" y="4940596"/>
            <a:ext cx="8748048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e ao metal de solda para uma diluição de 30%. Neste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" y="5293490"/>
            <a:ext cx="8745026" cy="39377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caso, a solda teria certa de 15% de ferrita δ em sua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" y="5794340"/>
            <a:ext cx="1510918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estrutura.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7" descr=""/>
          <p:cNvPicPr>
            <a:picLocks noChangeAspect="1"/>
          </p:cNvPicPr>
          <p:nvPr/>
        </p:nvPicPr>
        <p:blipFill>
          <a:blip r:embed="imgId37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8" name="Image 38" descr=""/>
          <p:cNvPicPr>
            <a:picLocks noChangeAspect="1"/>
          </p:cNvPicPr>
          <p:nvPr/>
        </p:nvPicPr>
        <p:blipFill>
          <a:blip r:embed="imgId38"/>
          <a:stretch>
            <a:fillRect/>
          </a:stretch>
        </p:blipFill>
        <p:spPr>
          <a:xfrm>
            <a:off x="1655064" y="768096"/>
            <a:ext cx="6062472" cy="4389119"/>
          </a:xfrm>
          <a:prstGeom prst="rect">
            <a:avLst/>
          </a:prstGeom>
        </p:spPr>
      </p:pic>
      <p:pic>
        <p:nvPicPr>
          <p:cNvPr id="39" name="Image 39" descr=""/>
          <p:cNvPicPr>
            <a:picLocks noChangeAspect="1"/>
          </p:cNvPicPr>
          <p:nvPr/>
        </p:nvPicPr>
        <p:blipFill>
          <a:blip r:embed="imgId39"/>
          <a:stretch>
            <a:fillRect/>
          </a:stretch>
        </p:blipFill>
        <p:spPr>
          <a:xfrm>
            <a:off x="3483864" y="5980176"/>
            <a:ext cx="4105655" cy="658367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004439" y="153165"/>
            <a:ext cx="4111259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 de Schaeffler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01547" y="5284546"/>
            <a:ext cx="7667828" cy="20573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0000"/>
                </a:solidFill>
                <a:latin typeface="Times New Roman"/>
              </a:rPr>
              <a:t>Diagrama de Schaeffler mostrando os pontos correspondentes ao metal</a:t>
            </a:r>
            <a:endParaRPr lang="en-US" altLang="zh-CN" dirty="0" smtClean="0" sz="18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547" y="5558866"/>
            <a:ext cx="7326299" cy="20573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0000"/>
                </a:solidFill>
                <a:latin typeface="Times New Roman"/>
              </a:rPr>
              <a:t>base (MB), metal de adição (MA) e a solda (ZF) para uma diluição de 30%.</a:t>
            </a:r>
            <a:endParaRPr lang="en-US" altLang="zh-CN" dirty="0" smtClean="0" sz="18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40" descr=""/>
          <p:cNvPicPr>
            <a:picLocks noChangeAspect="1"/>
          </p:cNvPicPr>
          <p:nvPr/>
        </p:nvPicPr>
        <p:blipFill>
          <a:blip r:embed="imgId40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07362" y="2062099"/>
            <a:ext cx="0" cy="3448176"/>
          </a:xfrm>
          <a:custGeom>
            <a:avLst/>
            <a:gdLst/>
            <a:ahLst/>
            <a:cxnLst/>
            <a:rect l="0" t="0" r="0" b="0"/>
            <a:pathLst>
              <a:path w="0" h="3448176">
                <a:moveTo>
                  <a:pt x="0" y="0"/>
                </a:moveTo>
                <a:lnTo>
                  <a:pt x="0" y="3448176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557398" y="2062099"/>
            <a:ext cx="0" cy="3448176"/>
          </a:xfrm>
          <a:custGeom>
            <a:avLst/>
            <a:gdLst/>
            <a:ahLst/>
            <a:cxnLst/>
            <a:rect l="0" t="0" r="0" b="0"/>
            <a:pathLst>
              <a:path w="0" h="3448176">
                <a:moveTo>
                  <a:pt x="0" y="0"/>
                </a:moveTo>
                <a:lnTo>
                  <a:pt x="0" y="3448176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6025769" y="2062099"/>
            <a:ext cx="0" cy="3448176"/>
          </a:xfrm>
          <a:custGeom>
            <a:avLst/>
            <a:gdLst/>
            <a:ahLst/>
            <a:cxnLst/>
            <a:rect l="0" t="0" r="0" b="0"/>
            <a:pathLst>
              <a:path w="0" h="3448176">
                <a:moveTo>
                  <a:pt x="0" y="0"/>
                </a:moveTo>
                <a:lnTo>
                  <a:pt x="0" y="3448176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2538729"/>
            <a:ext cx="2208174" cy="0"/>
          </a:xfrm>
          <a:custGeom>
            <a:avLst/>
            <a:gdLst/>
            <a:ahLst/>
            <a:cxnLst/>
            <a:rect l="0" t="0" r="0" b="0"/>
            <a:pathLst>
              <a:path w="2208174" h="0">
                <a:moveTo>
                  <a:pt x="0" y="0"/>
                </a:moveTo>
                <a:lnTo>
                  <a:pt x="2208174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551048" y="2538729"/>
            <a:ext cx="6459601" cy="0"/>
          </a:xfrm>
          <a:custGeom>
            <a:avLst/>
            <a:gdLst/>
            <a:ahLst/>
            <a:cxnLst/>
            <a:rect l="0" t="0" r="0" b="0"/>
            <a:pathLst>
              <a:path w="6459601" h="0">
                <a:moveTo>
                  <a:pt x="0" y="0"/>
                </a:moveTo>
                <a:lnTo>
                  <a:pt x="6459601" y="0"/>
                </a:lnTo>
              </a:path>
            </a:pathLst>
          </a:custGeom>
          <a:ln w="19843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3005709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3472688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4399280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5033644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3229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7162" y="2062099"/>
            <a:ext cx="0" cy="3448176"/>
          </a:xfrm>
          <a:custGeom>
            <a:avLst/>
            <a:gdLst/>
            <a:ahLst/>
            <a:cxnLst/>
            <a:rect l="0" t="0" r="0" b="0"/>
            <a:pathLst>
              <a:path w="0" h="3448176">
                <a:moveTo>
                  <a:pt x="0" y="0"/>
                </a:moveTo>
                <a:lnTo>
                  <a:pt x="0" y="3448176"/>
                </a:lnTo>
              </a:path>
            </a:pathLst>
          </a:custGeom>
          <a:ln w="29765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9001125" y="2062099"/>
            <a:ext cx="0" cy="3448176"/>
          </a:xfrm>
          <a:custGeom>
            <a:avLst/>
            <a:gdLst/>
            <a:ahLst/>
            <a:cxnLst/>
            <a:rect l="0" t="0" r="0" b="0"/>
            <a:pathLst>
              <a:path w="0" h="3448176">
                <a:moveTo>
                  <a:pt x="0" y="0"/>
                </a:moveTo>
                <a:lnTo>
                  <a:pt x="0" y="3448176"/>
                </a:lnTo>
              </a:path>
            </a:pathLst>
          </a:custGeom>
          <a:ln w="19843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2071623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9843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2874" y="5500751"/>
            <a:ext cx="8667775" cy="0"/>
          </a:xfrm>
          <a:custGeom>
            <a:avLst/>
            <a:gdLst/>
            <a:ahLst/>
            <a:cxnLst/>
            <a:rect l="0" t="0" r="0" b="0"/>
            <a:pathLst>
              <a:path w="8667775" h="0">
                <a:moveTo>
                  <a:pt x="0" y="0"/>
                </a:moveTo>
                <a:lnTo>
                  <a:pt x="8667775" y="0"/>
                </a:lnTo>
              </a:path>
            </a:pathLst>
          </a:custGeom>
          <a:ln w="19843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" name="TextBox 1"/>
          <p:cNvSpPr txBox="1"/>
          <p:nvPr/>
        </p:nvSpPr>
        <p:spPr>
          <a:xfrm>
            <a:off x="4105402" y="153165"/>
            <a:ext cx="1901276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Diagramas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05714" y="852063"/>
            <a:ext cx="8389171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Como a composição química tem uma grande influência na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5714" y="1218031"/>
            <a:ext cx="8388730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microestrutura da solda, foram desenvolvidas várias relações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5714" y="1583791"/>
            <a:ext cx="823084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empíricas e diagramas que preveem a microestrutura a ser formada.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1726" y="2245622"/>
            <a:ext cx="416884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Autor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52193" y="2245622"/>
            <a:ext cx="316318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 b="1">
                <a:solidFill>
                  <a:srgbClr val="000000"/>
                </a:solidFill>
                <a:latin typeface="Times New Roman"/>
              </a:rPr>
              <a:t>Ano</a:t>
            </a:r>
            <a:endParaRPr lang="en-US" altLang="zh-CN" dirty="0" smtClean="0" sz="14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02357" y="2228037"/>
            <a:ext cx="2349779" cy="20574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1F5F"/>
                </a:solidFill>
                <a:latin typeface="Times New Roman"/>
              </a:rPr>
              <a:t>Cromo equivalente [%]</a:t>
            </a:r>
            <a:endParaRPr lang="en-US" altLang="zh-CN" dirty="0" smtClean="0" sz="18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1362" y="2228037"/>
            <a:ext cx="2308402" cy="20574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FF0000"/>
                </a:solidFill>
                <a:latin typeface="Times New Roman"/>
              </a:rPr>
              <a:t>Níquel Equivalente [%]</a:t>
            </a:r>
            <a:endParaRPr lang="en-US" altLang="zh-CN" dirty="0" smtClean="0" sz="18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1726" y="2712855"/>
            <a:ext cx="773678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 b="1">
                <a:solidFill>
                  <a:srgbClr val="001F5F"/>
                </a:solidFill>
                <a:latin typeface="Times New Roman"/>
              </a:rPr>
              <a:t>Schaeffler</a:t>
            </a:r>
            <a:endParaRPr lang="en-US" altLang="zh-CN" dirty="0" smtClean="0" sz="1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02866" y="2712855"/>
            <a:ext cx="358902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1949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09544" y="2704456"/>
            <a:ext cx="2164750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Cr + Mo + 1,5Si + 0,5 Nb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41820" y="2704456"/>
            <a:ext cx="1143993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FF0000"/>
                </a:solidFill>
                <a:latin typeface="Times New Roman"/>
              </a:rPr>
              <a:t>Ni + 0,5Mn +</a:t>
            </a:r>
            <a:endParaRPr lang="en-US" altLang="zh-CN" dirty="0" smtClean="0" sz="15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1726" y="3179834"/>
            <a:ext cx="1004218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 b="1">
                <a:solidFill>
                  <a:srgbClr val="001F5F"/>
                </a:solidFill>
                <a:latin typeface="Times New Roman"/>
              </a:rPr>
              <a:t>DeLong et al.</a:t>
            </a:r>
            <a:endParaRPr lang="en-US" altLang="zh-CN" dirty="0" smtClean="0" sz="1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02866" y="3179834"/>
            <a:ext cx="358902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1956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09544" y="3171689"/>
            <a:ext cx="2164750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Cr + Mo + 1,5Si + 0,5 Nb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58356" y="3171689"/>
            <a:ext cx="1712747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FF0000"/>
                </a:solidFill>
                <a:latin typeface="Times New Roman"/>
              </a:rPr>
              <a:t>Ni + 0,5Mn + + 30N</a:t>
            </a:r>
            <a:endParaRPr lang="en-US" altLang="zh-CN" dirty="0" smtClean="0" sz="15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72740" y="3587995"/>
            <a:ext cx="2837282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Cr + 1,21Mo + 0,48Si + 0,14Nb +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60338" y="3686043"/>
            <a:ext cx="2507209" cy="224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FF0000"/>
                </a:solidFill>
                <a:latin typeface="Times New Roman"/>
              </a:rPr>
              <a:t>Ni + (0,11Mn – 0,0086Mn2) +</a:t>
            </a:r>
            <a:endParaRPr lang="en-US" altLang="zh-CN" dirty="0" smtClean="0" sz="15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1726" y="3876937"/>
            <a:ext cx="317388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Hull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02866" y="3876937"/>
            <a:ext cx="358902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1973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98064" y="3868411"/>
            <a:ext cx="2986869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2,27V + 0,72W + 2,20Ti + 0,21Ta +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437376" y="4008619"/>
            <a:ext cx="2152183" cy="18242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FF0000"/>
                </a:solidFill>
                <a:latin typeface="Times New Roman"/>
              </a:rPr>
              <a:t>14,2N + 0,41Co + 0,44Cu</a:t>
            </a:r>
            <a:endParaRPr lang="en-US" altLang="zh-CN" dirty="0" smtClean="0" sz="15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012945" y="4149000"/>
            <a:ext cx="559256" cy="18269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2,48Al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01726" y="4657479"/>
            <a:ext cx="1485724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Hammar e Svennson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02866" y="4657479"/>
            <a:ext cx="358902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1979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78836" y="4649126"/>
            <a:ext cx="2824497" cy="18269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001F5F"/>
                </a:solidFill>
                <a:latin typeface="Times New Roman"/>
              </a:rPr>
              <a:t>Cr + 1,37Mo + 1,5Si + 2Nb + 3Ti</a:t>
            </a:r>
            <a:endParaRPr lang="en-US" altLang="zh-CN" dirty="0" smtClean="0" sz="15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294120" y="4649126"/>
            <a:ext cx="2442457" cy="18269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 b="1">
                <a:solidFill>
                  <a:srgbClr val="FF0000"/>
                </a:solidFill>
                <a:latin typeface="Times New Roman"/>
              </a:rPr>
              <a:t>Ni + 0,31Mn + + 14,2N + Cu</a:t>
            </a:r>
            <a:endParaRPr lang="en-US" altLang="zh-CN" dirty="0" smtClean="0" sz="15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1726" y="5208278"/>
            <a:ext cx="1421074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Siewert et al. WRC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02866" y="5208278"/>
            <a:ext cx="358902" cy="1604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400">
                <a:solidFill>
                  <a:srgbClr val="000000"/>
                </a:solidFill>
                <a:latin typeface="Times New Roman"/>
              </a:rPr>
              <a:t>1992</a:t>
            </a:r>
            <a:endParaRPr lang="en-US" altLang="zh-CN" dirty="0" smtClean="0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62528" y="5190693"/>
            <a:ext cx="1658493" cy="20573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1F5F"/>
                </a:solidFill>
                <a:latin typeface="Times New Roman"/>
              </a:rPr>
              <a:t>Cr + Mo + 0,7Nb</a:t>
            </a:r>
            <a:endParaRPr lang="en-US" altLang="zh-CN" dirty="0" smtClean="0" sz="18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19671" y="5190693"/>
            <a:ext cx="1989277" cy="20573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FF0000"/>
                </a:solidFill>
                <a:latin typeface="Times New Roman"/>
              </a:rPr>
              <a:t>Ni + + 20N + 0,25Cu</a:t>
            </a:r>
            <a:endParaRPr lang="en-US" altLang="zh-CN" dirty="0" smtClean="0" sz="18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77342" y="5805008"/>
            <a:ext cx="8675016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De tal forma o conhecimento da quantidade de Creq e de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77342" y="6232033"/>
            <a:ext cx="7684109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Níeq é necessário para se prever as fases presentes.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1" descr=""/>
          <p:cNvPicPr>
            <a:picLocks noChangeAspect="1"/>
          </p:cNvPicPr>
          <p:nvPr/>
        </p:nvPicPr>
        <p:blipFill>
          <a:blip r:embed="imgId4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2" name="Image 42" descr=""/>
          <p:cNvPicPr>
            <a:picLocks noChangeAspect="1"/>
          </p:cNvPicPr>
          <p:nvPr/>
        </p:nvPicPr>
        <p:blipFill>
          <a:blip r:embed="imgId42"/>
          <a:stretch>
            <a:fillRect/>
          </a:stretch>
        </p:blipFill>
        <p:spPr>
          <a:xfrm>
            <a:off x="5294376" y="3858767"/>
            <a:ext cx="3520440" cy="2532888"/>
          </a:xfrm>
          <a:prstGeom prst="rect">
            <a:avLst/>
          </a:prstGeom>
        </p:spPr>
      </p:pic>
      <p:pic>
        <p:nvPicPr>
          <p:cNvPr id="43" name="Image 43" descr=""/>
          <p:cNvPicPr>
            <a:picLocks noChangeAspect="1"/>
          </p:cNvPicPr>
          <p:nvPr/>
        </p:nvPicPr>
        <p:blipFill>
          <a:blip r:embed="imgId43"/>
          <a:stretch>
            <a:fillRect/>
          </a:stretch>
        </p:blipFill>
        <p:spPr>
          <a:xfrm>
            <a:off x="1335023" y="1124712"/>
            <a:ext cx="3694176" cy="2468880"/>
          </a:xfrm>
          <a:prstGeom prst="rect">
            <a:avLst/>
          </a:prstGeom>
        </p:spPr>
      </p:pic>
      <p:pic>
        <p:nvPicPr>
          <p:cNvPr id="44" name="Image 44" descr=""/>
          <p:cNvPicPr>
            <a:picLocks noChangeAspect="1"/>
          </p:cNvPicPr>
          <p:nvPr/>
        </p:nvPicPr>
        <p:blipFill>
          <a:blip r:embed="imgId44"/>
          <a:stretch>
            <a:fillRect/>
          </a:stretch>
        </p:blipFill>
        <p:spPr>
          <a:xfrm>
            <a:off x="5047488" y="1197863"/>
            <a:ext cx="4087367" cy="2496312"/>
          </a:xfrm>
          <a:prstGeom prst="rect">
            <a:avLst/>
          </a:prstGeom>
        </p:spPr>
      </p:pic>
      <p:pic>
        <p:nvPicPr>
          <p:cNvPr id="45" name="Image 45" descr=""/>
          <p:cNvPicPr>
            <a:picLocks noChangeAspect="1"/>
          </p:cNvPicPr>
          <p:nvPr/>
        </p:nvPicPr>
        <p:blipFill>
          <a:blip r:embed="imgId45"/>
          <a:stretch>
            <a:fillRect/>
          </a:stretch>
        </p:blipFill>
        <p:spPr>
          <a:xfrm>
            <a:off x="1188720" y="3858767"/>
            <a:ext cx="3950207" cy="2587752"/>
          </a:xfrm>
          <a:prstGeom prst="rect">
            <a:avLst/>
          </a:prstGeom>
        </p:spPr>
      </p:pic>
      <p:pic>
        <p:nvPicPr>
          <p:cNvPr id="46" name="Image 46" descr=""/>
          <p:cNvPicPr>
            <a:picLocks noChangeAspect="1"/>
          </p:cNvPicPr>
          <p:nvPr/>
        </p:nvPicPr>
        <p:blipFill>
          <a:blip r:embed="imgId46"/>
          <a:stretch>
            <a:fillRect/>
          </a:stretch>
        </p:blipFill>
        <p:spPr>
          <a:xfrm>
            <a:off x="3493007" y="2386583"/>
            <a:ext cx="832104" cy="621792"/>
          </a:xfrm>
          <a:prstGeom prst="rect">
            <a:avLst/>
          </a:prstGeom>
        </p:spPr>
      </p:pic>
      <p:pic>
        <p:nvPicPr>
          <p:cNvPr id="47" name="Image 47" descr=""/>
          <p:cNvPicPr>
            <a:picLocks noChangeAspect="1"/>
          </p:cNvPicPr>
          <p:nvPr/>
        </p:nvPicPr>
        <p:blipFill>
          <a:blip r:embed="imgId47"/>
          <a:stretch>
            <a:fillRect/>
          </a:stretch>
        </p:blipFill>
        <p:spPr>
          <a:xfrm>
            <a:off x="3708400" y="2400300"/>
            <a:ext cx="584200" cy="381000"/>
          </a:xfrm>
          <a:prstGeom prst="rect">
            <a:avLst/>
          </a:prstGeom>
        </p:spPr>
      </p:pic>
      <p:pic>
        <p:nvPicPr>
          <p:cNvPr id="48" name="Image 48" descr=""/>
          <p:cNvPicPr>
            <a:picLocks noChangeAspect="1"/>
          </p:cNvPicPr>
          <p:nvPr/>
        </p:nvPicPr>
        <p:blipFill>
          <a:blip r:embed="imgId48"/>
          <a:stretch>
            <a:fillRect/>
          </a:stretch>
        </p:blipFill>
        <p:spPr>
          <a:xfrm>
            <a:off x="7754111" y="2459736"/>
            <a:ext cx="621792" cy="621792"/>
          </a:xfrm>
          <a:prstGeom prst="rect">
            <a:avLst/>
          </a:prstGeom>
        </p:spPr>
      </p:pic>
      <p:pic>
        <p:nvPicPr>
          <p:cNvPr id="49" name="Image 49" descr=""/>
          <p:cNvPicPr>
            <a:picLocks noChangeAspect="1"/>
          </p:cNvPicPr>
          <p:nvPr/>
        </p:nvPicPr>
        <p:blipFill>
          <a:blip r:embed="imgId49"/>
          <a:stretch>
            <a:fillRect/>
          </a:stretch>
        </p:blipFill>
        <p:spPr>
          <a:xfrm>
            <a:off x="7797800" y="2476500"/>
            <a:ext cx="381000" cy="381000"/>
          </a:xfrm>
          <a:prstGeom prst="rect">
            <a:avLst/>
          </a:prstGeom>
        </p:spPr>
      </p:pic>
      <p:pic>
        <p:nvPicPr>
          <p:cNvPr id="50" name="Image 50" descr=""/>
          <p:cNvPicPr>
            <a:picLocks noChangeAspect="1"/>
          </p:cNvPicPr>
          <p:nvPr/>
        </p:nvPicPr>
        <p:blipFill>
          <a:blip r:embed="imgId50"/>
          <a:stretch>
            <a:fillRect/>
          </a:stretch>
        </p:blipFill>
        <p:spPr>
          <a:xfrm>
            <a:off x="2633471" y="5047488"/>
            <a:ext cx="832104" cy="621792"/>
          </a:xfrm>
          <a:prstGeom prst="rect">
            <a:avLst/>
          </a:prstGeom>
        </p:spPr>
      </p:pic>
      <p:pic>
        <p:nvPicPr>
          <p:cNvPr id="51" name="Image 51" descr=""/>
          <p:cNvPicPr>
            <a:picLocks noChangeAspect="1"/>
          </p:cNvPicPr>
          <p:nvPr/>
        </p:nvPicPr>
        <p:blipFill>
          <a:blip r:embed="imgId51"/>
          <a:stretch>
            <a:fillRect/>
          </a:stretch>
        </p:blipFill>
        <p:spPr>
          <a:xfrm>
            <a:off x="2844800" y="5067300"/>
            <a:ext cx="584200" cy="381000"/>
          </a:xfrm>
          <a:prstGeom prst="rect">
            <a:avLst/>
          </a:prstGeom>
        </p:spPr>
      </p:pic>
      <p:pic>
        <p:nvPicPr>
          <p:cNvPr id="52" name="Image 52" descr=""/>
          <p:cNvPicPr>
            <a:picLocks noChangeAspect="1"/>
          </p:cNvPicPr>
          <p:nvPr/>
        </p:nvPicPr>
        <p:blipFill>
          <a:blip r:embed="imgId52"/>
          <a:stretch>
            <a:fillRect/>
          </a:stretch>
        </p:blipFill>
        <p:spPr>
          <a:xfrm>
            <a:off x="7242048" y="4974336"/>
            <a:ext cx="832104" cy="621792"/>
          </a:xfrm>
          <a:prstGeom prst="rect">
            <a:avLst/>
          </a:prstGeom>
        </p:spPr>
      </p:pic>
      <p:pic>
        <p:nvPicPr>
          <p:cNvPr id="53" name="Image 53" descr=""/>
          <p:cNvPicPr>
            <a:picLocks noChangeAspect="1"/>
          </p:cNvPicPr>
          <p:nvPr/>
        </p:nvPicPr>
        <p:blipFill>
          <a:blip r:embed="imgId53"/>
          <a:stretch>
            <a:fillRect/>
          </a:stretch>
        </p:blipFill>
        <p:spPr>
          <a:xfrm>
            <a:off x="7454900" y="4991100"/>
            <a:ext cx="584200" cy="3810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796796" y="342141"/>
            <a:ext cx="6195742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Presença de nitrogênio na soldagem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"/>
          <p:cNvPicPr>
            <a:picLocks noChangeAspect="1"/>
          </p:cNvPicPr>
          <p:nvPr/>
        </p:nvPicPr>
        <p:blipFill>
          <a:blip r:embed="imgId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288413" y="305587"/>
            <a:ext cx="4567401" cy="36911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900" b="1">
                <a:solidFill>
                  <a:srgbClr val="001F5F"/>
                </a:solidFill>
                <a:latin typeface="Calibri"/>
              </a:rPr>
              <a:t>Soldagem de Aços Inoxidáveis</a:t>
            </a:r>
            <a:endParaRPr lang="en-US" altLang="zh-CN" dirty="0" smtClean="0" sz="29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440" y="1560931"/>
            <a:ext cx="853384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 maioria das ligas metálicas são soldáveis, mas, certamente, algumas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" y="1926691"/>
            <a:ext cx="853384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são muito mais difíceis de serem soldadas por um dado processo que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" y="2292451"/>
            <a:ext cx="821435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outras.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" y="2963265"/>
            <a:ext cx="8534146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0000"/>
                </a:solidFill>
                <a:latin typeface="Times New Roman"/>
              </a:rPr>
              <a:t>Por outro lado, o desempenho esperado para uma junta soldada</a:t>
            </a:r>
            <a:endParaRPr lang="en-US" altLang="zh-CN" dirty="0" smtClean="0" sz="24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" y="3329025"/>
            <a:ext cx="8054085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0000"/>
                </a:solidFill>
                <a:latin typeface="Times New Roman"/>
              </a:rPr>
              <a:t>depende fundamentalmente da aplicação a que esta se destina.</a:t>
            </a:r>
            <a:endParaRPr lang="en-US" altLang="zh-CN" dirty="0" smtClean="0" sz="24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" y="3999631"/>
            <a:ext cx="8534135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Assim, para determinar a soldabilidade de um material, é fundamental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" y="4365599"/>
            <a:ext cx="8532622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considerar o processo e procedimento de soldagem e a sua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" y="4731359"/>
            <a:ext cx="129260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aplicação.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4" descr=""/>
          <p:cNvPicPr>
            <a:picLocks noChangeAspect="1"/>
          </p:cNvPicPr>
          <p:nvPr/>
        </p:nvPicPr>
        <p:blipFill>
          <a:blip r:embed="imgId5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5" name="Image 55" descr=""/>
          <p:cNvPicPr>
            <a:picLocks noChangeAspect="1"/>
          </p:cNvPicPr>
          <p:nvPr/>
        </p:nvPicPr>
        <p:blipFill>
          <a:blip r:embed="imgId55"/>
          <a:stretch>
            <a:fillRect/>
          </a:stretch>
        </p:blipFill>
        <p:spPr>
          <a:xfrm>
            <a:off x="1042416" y="1124712"/>
            <a:ext cx="7479791" cy="5093207"/>
          </a:xfrm>
          <a:prstGeom prst="rect">
            <a:avLst/>
          </a:prstGeom>
        </p:spPr>
      </p:pic>
      <p:pic>
        <p:nvPicPr>
          <p:cNvPr id="56" name="Image 56" descr=""/>
          <p:cNvPicPr>
            <a:picLocks noChangeAspect="1"/>
          </p:cNvPicPr>
          <p:nvPr/>
        </p:nvPicPr>
        <p:blipFill>
          <a:blip r:embed="imgId56"/>
          <a:stretch>
            <a:fillRect/>
          </a:stretch>
        </p:blipFill>
        <p:spPr>
          <a:xfrm>
            <a:off x="4142231" y="740664"/>
            <a:ext cx="420624" cy="612647"/>
          </a:xfrm>
          <a:prstGeom prst="rect">
            <a:avLst/>
          </a:prstGeom>
        </p:spPr>
      </p:pic>
      <p:pic>
        <p:nvPicPr>
          <p:cNvPr id="57" name="Image 57" descr=""/>
          <p:cNvPicPr>
            <a:picLocks noChangeAspect="1"/>
          </p:cNvPicPr>
          <p:nvPr/>
        </p:nvPicPr>
        <p:blipFill>
          <a:blip r:embed="imgId57"/>
          <a:stretch>
            <a:fillRect/>
          </a:stretch>
        </p:blipFill>
        <p:spPr>
          <a:xfrm>
            <a:off x="4305300" y="762000"/>
            <a:ext cx="165100" cy="368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952367" y="373252"/>
            <a:ext cx="1959584" cy="2286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 b="1">
                <a:solidFill>
                  <a:srgbClr val="000000"/>
                </a:solidFill>
                <a:latin typeface="Calibri"/>
              </a:rPr>
              <a:t>Diagrama de DeLong</a:t>
            </a:r>
            <a:endParaRPr lang="en-US" altLang="zh-CN" dirty="0" smtClean="0" sz="1800" b="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8" descr=""/>
          <p:cNvPicPr>
            <a:picLocks noChangeAspect="1"/>
          </p:cNvPicPr>
          <p:nvPr/>
        </p:nvPicPr>
        <p:blipFill>
          <a:blip r:embed="imgId58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4105402" y="153165"/>
            <a:ext cx="1901276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Diagramas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05714" y="1193969"/>
            <a:ext cx="8568460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Uma outra relação entre o comportamento de solidificação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5714" y="1620689"/>
            <a:ext cx="8566981" cy="39927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e o fator de composição, em termos de Creq/Nieq, foi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5714" y="2047581"/>
            <a:ext cx="8568621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estabelecido por Suutala e Moisio utilizando os seguintes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5714" y="2474510"/>
            <a:ext cx="1795283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coeficientes: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582" y="3327995"/>
            <a:ext cx="5905663" cy="39954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Nieq= Ni + 0,3Mn + 22C + 14,2N + Cu; e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5714" y="4181644"/>
            <a:ext cx="5775680" cy="39927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Creq= Cr + 1,37Mo + 1,5Si + 2Nb + 3Ti.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9" descr=""/>
          <p:cNvPicPr>
            <a:picLocks noChangeAspect="1"/>
          </p:cNvPicPr>
          <p:nvPr/>
        </p:nvPicPr>
        <p:blipFill>
          <a:blip r:embed="imgId59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0" name="Image 60" descr=""/>
          <p:cNvPicPr>
            <a:picLocks noChangeAspect="1"/>
          </p:cNvPicPr>
          <p:nvPr/>
        </p:nvPicPr>
        <p:blipFill>
          <a:blip r:embed="imgId60"/>
          <a:stretch>
            <a:fillRect/>
          </a:stretch>
        </p:blipFill>
        <p:spPr>
          <a:xfrm>
            <a:off x="2212847" y="3712464"/>
            <a:ext cx="4544567" cy="3136392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223006" y="315256"/>
            <a:ext cx="3300476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001F5F"/>
                </a:solidFill>
                <a:latin typeface="Times New Roman"/>
              </a:rPr>
              <a:t>Diagrama WRC-1992</a:t>
            </a:r>
            <a:endParaRPr lang="en-US" altLang="zh-CN" dirty="0" smtClean="0" sz="27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440" y="791311"/>
            <a:ext cx="8960815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Permite prever a estrutura da poça de solidificação que utiliza os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" y="1157117"/>
            <a:ext cx="3191967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cálculos de Creq. e Nieq.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" y="1888845"/>
            <a:ext cx="7267625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Ainda neste diagrama observa-se 4 formas de solidificação: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" y="2254605"/>
            <a:ext cx="580067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 = austenita como fase primária e monofásica,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" y="2620411"/>
            <a:ext cx="8923556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F= ferrita como fase primária e monofásica,AF= Austenita primária e um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" y="2986379"/>
            <a:ext cx="6748017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eutético de austenita e ferrita no espaço interdendritico,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" y="3352139"/>
            <a:ext cx="8085480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FA= Ferrita primária e um eutético de austenita e ferrita no espaço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" y="3717899"/>
            <a:ext cx="187172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interdendritico.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1" descr=""/>
          <p:cNvPicPr>
            <a:picLocks noChangeAspect="1"/>
          </p:cNvPicPr>
          <p:nvPr/>
        </p:nvPicPr>
        <p:blipFill>
          <a:blip r:embed="imgId6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2" name="Image 62" descr=""/>
          <p:cNvPicPr>
            <a:picLocks noChangeAspect="1"/>
          </p:cNvPicPr>
          <p:nvPr/>
        </p:nvPicPr>
        <p:blipFill>
          <a:blip r:embed="imgId62"/>
          <a:stretch>
            <a:fillRect/>
          </a:stretch>
        </p:blipFill>
        <p:spPr>
          <a:xfrm>
            <a:off x="1170432" y="850391"/>
            <a:ext cx="7168896" cy="4956048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908937" y="656263"/>
            <a:ext cx="5192293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001F5F"/>
                </a:solidFill>
                <a:latin typeface="Times New Roman"/>
              </a:rPr>
              <a:t>Diagrama WRC-1992</a:t>
            </a:r>
            <a:endParaRPr lang="en-US" altLang="zh-CN" dirty="0" smtClean="0" sz="4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913888" y="5752033"/>
            <a:ext cx="2136520" cy="26593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Calibri"/>
              </a:rPr>
              <a:t>Creq = Cr + Mo + 0,7 Nb</a:t>
            </a:r>
            <a:endParaRPr lang="en-US" altLang="zh-CN" dirty="0" smtClean="0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61946" y="6282156"/>
            <a:ext cx="2862574" cy="26624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Calibri"/>
              </a:rPr>
              <a:t>Nieq = Ni + 35C + 20N + 0,25 Cu</a:t>
            </a:r>
            <a:endParaRPr lang="en-US" altLang="zh-CN" dirty="0" smtClean="0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" y="6477914"/>
            <a:ext cx="154990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33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3" descr=""/>
          <p:cNvPicPr>
            <a:picLocks noChangeAspect="1"/>
          </p:cNvPicPr>
          <p:nvPr/>
        </p:nvPicPr>
        <p:blipFill>
          <a:blip r:embed="imgId6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975993" y="469654"/>
            <a:ext cx="5192141" cy="5033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001F5F"/>
                </a:solidFill>
                <a:latin typeface="Times New Roman"/>
              </a:rPr>
              <a:t>Diagrama WRC-1992</a:t>
            </a:r>
            <a:endParaRPr lang="en-US" altLang="zh-CN" dirty="0" smtClean="0" sz="4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48665" y="1346301"/>
            <a:ext cx="8388349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Finalmente, o efeito do cobalto não é considerado pelos diagramas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8665" y="1712315"/>
            <a:ext cx="265661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Schaeffler e WRC.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8665" y="2443835"/>
            <a:ext cx="839048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No entanto o cobalto é um importante elemento para a resistência à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665" y="2809768"/>
            <a:ext cx="8390864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cavitação. Assim desenvolveu-se, a partir do diagrama de Schaeffler,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8665" y="3175736"/>
            <a:ext cx="663488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o diagrama de Hull que inclui o cobalto e o manganês.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1480" y="4527753"/>
            <a:ext cx="8251596" cy="33771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Nieq = Ni + (0,11Mn – 0,0086Mn2) + + 14,2N + 0,41Co + 0,44Cu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241" y="5492499"/>
            <a:ext cx="8932095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Creq = Cr + 1,21Mo + 0,48Si + 0,14Nb + 2,27V + 0,72W + 2,20Ti + 0,21Ta + 2,48Al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4" descr=""/>
          <p:cNvPicPr>
            <a:picLocks noChangeAspect="1"/>
          </p:cNvPicPr>
          <p:nvPr/>
        </p:nvPicPr>
        <p:blipFill>
          <a:blip r:embed="imgId6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5" name="Image 65" descr=""/>
          <p:cNvPicPr>
            <a:picLocks noChangeAspect="1"/>
          </p:cNvPicPr>
          <p:nvPr/>
        </p:nvPicPr>
        <p:blipFill>
          <a:blip r:embed="imgId65"/>
          <a:stretch>
            <a:fillRect/>
          </a:stretch>
        </p:blipFill>
        <p:spPr>
          <a:xfrm>
            <a:off x="1746503" y="2157983"/>
            <a:ext cx="5358383" cy="4535424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873885" y="160908"/>
            <a:ext cx="5400160" cy="55930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001F5F"/>
                </a:solidFill>
                <a:latin typeface="Calibri"/>
              </a:rPr>
              <a:t>Diagrama de Balmforth</a:t>
            </a:r>
            <a:endParaRPr lang="en-US" altLang="zh-CN" dirty="0" smtClean="0" sz="44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440" y="1093504"/>
            <a:ext cx="869576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Diagrama desenvolvido por Balmforth representa um incremento significativo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" y="1398685"/>
            <a:ext cx="6729969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 b="1">
                <a:solidFill>
                  <a:srgbClr val="001F5F"/>
                </a:solidFill>
                <a:latin typeface="Times New Roman"/>
              </a:rPr>
              <a:t>na previsão da % de ferrita dos aços inoxidáveis martensíticos</a:t>
            </a:r>
            <a:endParaRPr lang="en-US" altLang="zh-CN" dirty="0" smtClean="0" sz="20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" y="6477914"/>
            <a:ext cx="154990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35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6" descr=""/>
          <p:cNvPicPr>
            <a:picLocks noChangeAspect="1"/>
          </p:cNvPicPr>
          <p:nvPr/>
        </p:nvPicPr>
        <p:blipFill>
          <a:blip r:embed="imgId66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7" name="Image 67" descr=""/>
          <p:cNvPicPr>
            <a:picLocks noChangeAspect="1"/>
          </p:cNvPicPr>
          <p:nvPr/>
        </p:nvPicPr>
        <p:blipFill>
          <a:blip r:embed="imgId67"/>
          <a:stretch>
            <a:fillRect/>
          </a:stretch>
        </p:blipFill>
        <p:spPr>
          <a:xfrm>
            <a:off x="1069848" y="1929383"/>
            <a:ext cx="7342632" cy="4919472"/>
          </a:xfrm>
          <a:prstGeom prst="rect">
            <a:avLst/>
          </a:prstGeom>
        </p:spPr>
      </p:pic>
      <p:pic>
        <p:nvPicPr>
          <p:cNvPr id="68" name="Image 68" descr=""/>
          <p:cNvPicPr>
            <a:picLocks noChangeAspect="1"/>
          </p:cNvPicPr>
          <p:nvPr/>
        </p:nvPicPr>
        <p:blipFill>
          <a:blip r:embed="imgId68"/>
          <a:stretch>
            <a:fillRect/>
          </a:stretch>
        </p:blipFill>
        <p:spPr>
          <a:xfrm>
            <a:off x="3931919" y="1325879"/>
            <a:ext cx="1161288" cy="676656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459736" y="510416"/>
            <a:ext cx="4112862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Diagrama de Schaeffler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 69" descr=""/>
          <p:cNvPicPr>
            <a:picLocks noChangeAspect="1"/>
          </p:cNvPicPr>
          <p:nvPr/>
        </p:nvPicPr>
        <p:blipFill>
          <a:blip r:embed="imgId69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893696" y="614197"/>
            <a:ext cx="5361650" cy="55961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1F3B71"/>
                </a:solidFill>
                <a:latin typeface="Calibri"/>
              </a:rPr>
              <a:t>Bibliografia Consultada</a:t>
            </a:r>
            <a:endParaRPr lang="en-US" altLang="zh-CN" dirty="0" smtClean="0" sz="4400" b="1">
              <a:solidFill>
                <a:srgbClr val="1F3B71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19988" y="2013585"/>
            <a:ext cx="5479941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[1] Márcio de Almeida Ramos, “Metalurgia”, Edição da PETROBRAS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988" y="2257425"/>
            <a:ext cx="7170772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[2] Paulo J. Modenesi, Soldabilidade de algumas ligas metálicas Modenesi. UFMG. 2008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9988" y="2501265"/>
            <a:ext cx="5640551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[3] ACESITA - Aços inoxidáveis: Dicas de Soldagem. Boletin N6, 1999.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9988" y="2745105"/>
            <a:ext cx="6457669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[4] Paredes, R. S. C. Aços Inoxidáveis – Metalurgia e Soldabilidade. UFPR, 2011.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9988" y="2988945"/>
            <a:ext cx="7786007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[5] Apostila Tensões Residuais em soldagem – curso de formação de Eng. Inspeção PETROBRAS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988" y="3233039"/>
            <a:ext cx="6547456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[6] Tarcísio Reis de Oliveira. Curso de Especialização em Soldagem – UFU – 2012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9988" y="3476879"/>
            <a:ext cx="5332703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[7] Folkhard E. Welding Metallurgy os Stainless Steels. N.Y , 1994.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9988" y="3720718"/>
            <a:ext cx="6300618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[8] Pedro Silva Teles, “Tubulações Industrias” - Materiais, projeto e desenho”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9988" y="3964558"/>
            <a:ext cx="8073775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[9] R. Columbier e J. Hochmann, “Aceros Inoxidables Aceros Refractarios”, Ediciones Urmo / Bilbao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9988" y="4208399"/>
            <a:ext cx="4751913" cy="20269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[10] ESAB Apostila Eletrodos Inoxidaveis – www.esab.com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9988" y="4452391"/>
            <a:ext cx="5471412" cy="202996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500">
                <a:solidFill>
                  <a:srgbClr val="000000"/>
                </a:solidFill>
                <a:latin typeface="Calibri"/>
              </a:rPr>
              <a:t>[11] A. F. Padilha, “Aços Inoxidáveis Austeníticos”, Ed. Hemus, 1994</a:t>
            </a:r>
            <a:endParaRPr lang="en-US" altLang="zh-CN" dirty="0" smtClean="0" sz="1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" y="6477914"/>
            <a:ext cx="154990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37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"/>
          <p:cNvPicPr>
            <a:picLocks noChangeAspect="1"/>
          </p:cNvPicPr>
          <p:nvPr/>
        </p:nvPicPr>
        <p:blipFill>
          <a:blip r:embed="imgId5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052193" y="398018"/>
            <a:ext cx="5039148" cy="40690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Calibri"/>
              </a:rPr>
              <a:t>Soldagem de Aços Inoxidáveis</a:t>
            </a:r>
            <a:endParaRPr lang="en-US" altLang="zh-CN" dirty="0" smtClean="0" sz="32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63142" y="1307795"/>
            <a:ext cx="7666355" cy="20574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Times New Roman"/>
              </a:rPr>
              <a:t>Assim, é importante conhecer bem o material sendo soldado, o projeto da solda e da</a:t>
            </a:r>
            <a:endParaRPr lang="en-US" altLang="zh-CN" dirty="0" smtClean="0" sz="18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3142" y="1582115"/>
            <a:ext cx="5776061" cy="20574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800">
                <a:solidFill>
                  <a:srgbClr val="000000"/>
                </a:solidFill>
                <a:latin typeface="Times New Roman"/>
              </a:rPr>
              <a:t>estrutura e os requerimentos de serviço (cargas, ambiente, etc.).</a:t>
            </a:r>
            <a:endParaRPr lang="en-US" altLang="zh-CN" dirty="0" smtClean="0" sz="18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3142" y="2243683"/>
            <a:ext cx="7666659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Baseado nestas suposições, é necessário, então, avaliar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3142" y="2609443"/>
            <a:ext cx="2638399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própria junta soldada.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3142" y="3249569"/>
            <a:ext cx="7665502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Idealmente uma junta deveria apresentar resistência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3142" y="3615537"/>
            <a:ext cx="766696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mecânica, ductilidade, tenacidade, resistência à fadiga e à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3142" y="3981297"/>
            <a:ext cx="7663916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corrosão ao longo da solda e similares às propriedades do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3142" y="4347103"/>
            <a:ext cx="1820087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001F5F"/>
                </a:solidFill>
                <a:latin typeface="Times New Roman"/>
              </a:rPr>
              <a:t>material base.</a:t>
            </a:r>
            <a:endParaRPr lang="en-US" altLang="zh-CN" dirty="0" smtClean="0" sz="2400" b="1">
              <a:solidFill>
                <a:srgbClr val="001F5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"/>
          <p:cNvPicPr>
            <a:picLocks noChangeAspect="1"/>
          </p:cNvPicPr>
          <p:nvPr/>
        </p:nvPicPr>
        <p:blipFill>
          <a:blip r:embed="imgId6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" name="Image 7" descr=""/>
          <p:cNvPicPr>
            <a:picLocks noChangeAspect="1"/>
          </p:cNvPicPr>
          <p:nvPr/>
        </p:nvPicPr>
        <p:blipFill>
          <a:blip r:embed="imgId7"/>
          <a:stretch>
            <a:fillRect/>
          </a:stretch>
        </p:blipFill>
        <p:spPr>
          <a:xfrm>
            <a:off x="1371600" y="4724400"/>
            <a:ext cx="5118100" cy="381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2052193" y="678433"/>
            <a:ext cx="5039148" cy="40690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Calibri"/>
              </a:rPr>
              <a:t>Soldagem de Aços Inoxidáveis</a:t>
            </a:r>
            <a:endParaRPr lang="en-US" altLang="zh-CN" dirty="0" smtClean="0" sz="3200" b="1">
              <a:solidFill>
                <a:srgbClr val="001F5F"/>
              </a:solidFill>
              <a:latin typeface="Calibri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77061" y="1973283"/>
            <a:ext cx="6827158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Nos aços inoxidáveis a soldabilidade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77061" y="2461136"/>
            <a:ext cx="6828391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além de garantir resistência mecânica,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7061" y="2949024"/>
            <a:ext cx="6828027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dutilidade, tenacidade, resistência à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7061" y="3436704"/>
            <a:ext cx="6827637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fadiga e à corrosão, deve produzir uma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7061" y="3924430"/>
            <a:ext cx="1623557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soldagem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6302" y="3924430"/>
            <a:ext cx="631179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não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4816" y="3924430"/>
            <a:ext cx="2309711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prejudicando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01635" y="3924430"/>
            <a:ext cx="203606" cy="36649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FF0000"/>
                </a:solidFill>
                <a:latin typeface="Times New Roman"/>
              </a:rPr>
              <a:t>a</a:t>
            </a:r>
            <a:endParaRPr lang="en-US" altLang="zh-CN" dirty="0" smtClean="0" sz="32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7061" y="4412318"/>
            <a:ext cx="5217160" cy="36621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3200" b="1">
                <a:solidFill>
                  <a:srgbClr val="001F5F"/>
                </a:solidFill>
                <a:latin typeface="Times New Roman"/>
              </a:rPr>
              <a:t>integridade da região soldada.</a:t>
            </a:r>
            <a:endParaRPr lang="en-US" altLang="zh-CN" dirty="0" smtClean="0" sz="3200" b="1">
              <a:solidFill>
                <a:srgbClr val="001F5F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8640" y="6477914"/>
            <a:ext cx="77266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5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"/>
          <p:cNvPicPr>
            <a:picLocks noChangeAspect="1"/>
          </p:cNvPicPr>
          <p:nvPr/>
        </p:nvPicPr>
        <p:blipFill>
          <a:blip r:embed="imgId8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077591" y="322876"/>
            <a:ext cx="4552989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27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05714" y="1201267"/>
            <a:ext cx="874626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inoxidáveis são basicamente ligas FeCr e FeCrNi, contendo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5714" y="1567027"/>
            <a:ext cx="8747124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elementos tais como: C, N, Mo, Mn, Nb, Ti, etc. Sendo sua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5714" y="1932787"/>
            <a:ext cx="8748953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classificação baseada na sua microestrutura, resultante do balanço de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5714" y="2298801"/>
            <a:ext cx="7573391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elementos de liga e dos tratamentos térmicos aplicados, isto é: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5714" y="3288625"/>
            <a:ext cx="3907467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Aços inoxidáveis Ferriticos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5714" y="3715554"/>
            <a:ext cx="4498163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Aços Inoxidáveis Martensiticos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5714" y="4142274"/>
            <a:ext cx="4321401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Aços Inoxidáveis Austeniticos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5714" y="4569166"/>
            <a:ext cx="5822465" cy="3198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Aços Inoxidáveis Duplex e SuperDuplex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5714" y="4996095"/>
            <a:ext cx="8629760" cy="319582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700">
                <a:solidFill>
                  <a:srgbClr val="000000"/>
                </a:solidFill>
                <a:latin typeface="Times New Roman"/>
              </a:rPr>
              <a:t>Aços Inoxidáveis especiais (super, precipitados, controlados, etc.)</a:t>
            </a:r>
            <a:endParaRPr lang="en-US" altLang="zh-CN" dirty="0" smtClean="0" sz="27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 descr=""/>
          <p:cNvPicPr>
            <a:picLocks noChangeAspect="1"/>
          </p:cNvPicPr>
          <p:nvPr/>
        </p:nvPicPr>
        <p:blipFill>
          <a:blip r:embed="imgId9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668455"/>
            <a:ext cx="7164722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71702" y="2381284"/>
            <a:ext cx="7884021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Os três processos mais utilizados para a soldagem dos aços inoxidáveis são: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1702" y="2686084"/>
            <a:ext cx="7883368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SMAW [ER], GTAW [TIG] e GMAW [MIGMAG], embora vários outros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1702" y="2990675"/>
            <a:ext cx="5512866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sejam utilizados, por ex: arco submerso, plasma, laser.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1702" y="3600865"/>
            <a:ext cx="7879937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O processo com eletrodo revestido é utilizado em serviços em geral,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702" y="3905665"/>
            <a:ext cx="5261330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particularmente no campo e em diferentes posições.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1702" y="4515310"/>
            <a:ext cx="7883352" cy="22933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O processo TIG é bastante utilizado na soldagem de peças de aço inoxidável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1702" y="4820319"/>
            <a:ext cx="4974564" cy="22905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000">
                <a:solidFill>
                  <a:srgbClr val="000000"/>
                </a:solidFill>
                <a:latin typeface="Times New Roman"/>
              </a:rPr>
              <a:t>de pouca espessura, ou somente no passe de raiz.</a:t>
            </a:r>
            <a:endParaRPr lang="en-US" altLang="zh-CN" dirty="0" smtClean="0" sz="20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slides\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" descr=""/>
          <p:cNvPicPr>
            <a:picLocks noChangeAspect="1"/>
          </p:cNvPicPr>
          <p:nvPr/>
        </p:nvPicPr>
        <p:blipFill>
          <a:blip r:embed="imgId10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668455"/>
            <a:ext cx="7164722" cy="503651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662940" y="2535656"/>
            <a:ext cx="7780680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O processo MIGMAG é utilizado para juntas mais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2940" y="3084296"/>
            <a:ext cx="7781289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espessas, sendo um processo de maior produtividade.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2940" y="3633190"/>
            <a:ext cx="7779461" cy="32683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Transferência spray (com misturas Ar2%O2 ou 5%O2) e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2940" y="4181830"/>
            <a:ext cx="7780680" cy="326838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por curto circuito (com misturas ArCO2 e ArHeCO2)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2940" y="4730643"/>
            <a:ext cx="7778682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podem ser usadas. Arames tubulares para a soldagem dos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2940" y="5279491"/>
            <a:ext cx="4502785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 b="1">
                <a:solidFill>
                  <a:srgbClr val="FF0000"/>
                </a:solidFill>
                <a:latin typeface="Times New Roman"/>
              </a:rPr>
              <a:t>inoxidáveis também são utilizados.</a:t>
            </a:r>
            <a:endParaRPr lang="en-US" altLang="zh-CN" dirty="0" smtClean="0" sz="2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8640" y="6477914"/>
            <a:ext cx="77266" cy="15240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1200">
                <a:solidFill>
                  <a:srgbClr val="888888"/>
                </a:solidFill>
                <a:latin typeface="Calibri"/>
              </a:rPr>
              <a:t>8</a:t>
            </a:r>
            <a:endParaRPr lang="en-US" altLang="zh-CN" dirty="0" smtClean="0" sz="1200">
              <a:solidFill>
                <a:srgbClr val="888888"/>
              </a:solidFill>
              <a:latin typeface="Calibri"/>
            </a:endParaRPr>
          </a:p>
        </p:txBody>
      </p:sp>
    </p:spTree>
  </p:cSld>
  <p:clrMapOvr>
    <a:masterClrMapping/>
  </p:clrMapOvr>
</p:sld>
</file>

<file path=ppt\slides\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 descr=""/>
          <p:cNvPicPr>
            <a:picLocks noChangeAspect="1"/>
          </p:cNvPicPr>
          <p:nvPr/>
        </p:nvPicPr>
        <p:blipFill>
          <a:blip r:embed="imgId1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991514" y="481846"/>
            <a:ext cx="7164176" cy="503377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4400" b="1">
                <a:solidFill>
                  <a:srgbClr val="FF0000"/>
                </a:solidFill>
                <a:latin typeface="Times New Roman"/>
              </a:rPr>
              <a:t>Soldagem de Aços Inoxidáveis</a:t>
            </a:r>
            <a:endParaRPr lang="en-US" altLang="zh-CN" dirty="0" smtClean="0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19988" y="1531386"/>
            <a:ext cx="8031259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Um aspecto fundamente na soldagem de aços inoxidáveis é a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988" y="1897354"/>
            <a:ext cx="8034528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necessidade de limpeza de modo a minimizar contaminações que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9988" y="2263114"/>
            <a:ext cx="4786325" cy="274319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deteriorem a sua resistência à corrosão.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9988" y="2994807"/>
            <a:ext cx="8033602" cy="274594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Cuidados com a forma do cordão também são muito importantes,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9988" y="3360775"/>
            <a:ext cx="803300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uma vez que irregularidades superficiais podem se tornar pontos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988" y="3726535"/>
            <a:ext cx="520847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de acúmulo de sujeira e inicio de corrosão.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9988" y="4458309"/>
            <a:ext cx="8034223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Adicionalmente, as diferenças de propriedades físicas entre 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9988" y="4824069"/>
            <a:ext cx="803300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aços ao carbono e os inoxidáveis, implicam em diferenças nos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9988" y="5189829"/>
            <a:ext cx="3475304" cy="274320"/>
          </a:xfrm>
          <a:prstGeom prst="rect">
            <a:avLst/>
          </a:prstGeom>
          <a:noFill/>
        </p:spPr>
        <p:txBody>
          <a:bodyPr wrap="none" rtlCol="0" lIns="0" rIns="0" tIns="0">
            <a:spAutoFit/>
          </a:bodyPr>
          <a:lstStyle/>
          <a:p>
            <a:r>
              <a:rPr lang="en-US" altLang="zh-CN" dirty="0" smtClean="0" sz="2400">
                <a:solidFill>
                  <a:srgbClr val="000000"/>
                </a:solidFill>
                <a:latin typeface="Times New Roman"/>
              </a:rPr>
              <a:t>procedimentos de soldagem.</a:t>
            </a:r>
            <a:endParaRPr lang="en-US" altLang="zh-CN" dirty="0" smtClean="0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\tableStyles.xml><?xml version="1.0" encoding="utf-8"?>
<a:tblStyleLst xmlns:a="http://schemas.openxmlformats.org/drawingml/2006/main" def="{5C22544A-7EE6-4342-B048-85BDC9FD1C3A}"/>
</file>

<file path=ppt\theme\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\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