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2" r:id="rId3"/>
    <p:sldId id="258" r:id="rId4"/>
    <p:sldId id="259" r:id="rId5"/>
    <p:sldId id="271" r:id="rId6"/>
    <p:sldId id="261" r:id="rId7"/>
    <p:sldId id="260" r:id="rId8"/>
    <p:sldId id="262" r:id="rId9"/>
    <p:sldId id="263" r:id="rId10"/>
    <p:sldId id="264" r:id="rId11"/>
    <p:sldId id="265" r:id="rId12"/>
    <p:sldId id="266" r:id="rId13"/>
    <p:sldId id="267" r:id="rId14"/>
    <p:sldId id="270" r:id="rId15"/>
    <p:sldId id="268" r:id="rId16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2EEADB-34DE-4D3A-AC93-9200DE6166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819C686-9570-46E6-890F-5A4320EDFC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5DAF723-A76F-44CF-AE48-A56B49BEA2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D5D05-6897-4411-A75E-0E3984810793}" type="datetimeFigureOut">
              <a:rPr lang="pt-BR" smtClean="0"/>
              <a:t>18/10/2017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6C80C07-B282-40CD-9ABB-D75F407456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A8F0C5A-5656-4258-B302-5ED1E2D678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291DE-21B9-4F49-8C3A-F0E7A7DCC46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15204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2DEF22-DC10-4BB1-891F-C08B05972D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56FCF222-FFDB-4822-AA2E-7C5FF6B785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4565B32-3052-459F-B041-53F0FF8A2F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D5D05-6897-4411-A75E-0E3984810793}" type="datetimeFigureOut">
              <a:rPr lang="pt-BR" smtClean="0"/>
              <a:t>18/10/2017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97D259D-CC23-4F17-B6BB-4568A7DFE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1242A90-7132-4435-B3C9-8BA86D80B8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291DE-21B9-4F49-8C3A-F0E7A7DCC46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939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6E4F70D-53C8-412A-AE76-AB0071D86A2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EAB0C248-F82A-4C15-A707-98F062A427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2C9E4C6-975B-41AF-A9C3-F3A372E938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D5D05-6897-4411-A75E-0E3984810793}" type="datetimeFigureOut">
              <a:rPr lang="pt-BR" smtClean="0"/>
              <a:t>18/10/2017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32C27DB-A954-4E32-8C3C-FBB2E24C22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5FC18E7-2E0F-4B94-A4FD-D7C46CA951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291DE-21B9-4F49-8C3A-F0E7A7DCC46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1704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AAAA6DB-C7CC-4DE1-8A93-8F24685554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8858CC5-75AB-4536-9CFC-40F7F749AD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E0547D3-1F52-4934-8534-882FFCA460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D5D05-6897-4411-A75E-0E3984810793}" type="datetimeFigureOut">
              <a:rPr lang="pt-BR" smtClean="0"/>
              <a:t>18/10/2017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421B798-1EFD-4404-B4D9-60857A45B0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C6C81D9-176B-4CC9-8769-D8ADC43BB9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291DE-21B9-4F49-8C3A-F0E7A7DCC46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19949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4AE4917-AE70-4EDB-9BC4-8AF7C96388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1365224-6ED7-40AE-A117-DB3D41C135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D26F5A8-B876-4A92-9B60-E9EE067995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D5D05-6897-4411-A75E-0E3984810793}" type="datetimeFigureOut">
              <a:rPr lang="pt-BR" smtClean="0"/>
              <a:t>18/10/2017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CD55EE3-46F4-4C58-8288-0DF1153969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606F9D5-7E87-4C96-90D9-623E4B6128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291DE-21B9-4F49-8C3A-F0E7A7DCC46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64182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025F42-DD44-439D-ABF5-239486F742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8BB5A0C-FB08-4241-B425-FCD43A2B64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BEEA7156-E6C2-4101-BC8D-925DA8D65D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FF4EBAF-FC71-4490-ADB0-A33E7214ED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D5D05-6897-4411-A75E-0E3984810793}" type="datetimeFigureOut">
              <a:rPr lang="pt-BR" smtClean="0"/>
              <a:t>18/10/2017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7C048D3-8E5B-4E8D-9B49-74EE52865B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A169FEB-31DE-4ED7-94AB-F8D0D6170F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291DE-21B9-4F49-8C3A-F0E7A7DCC46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7473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66147E-008D-4F07-BD1B-BEF777386E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70664CA-F850-4326-B4A5-BA67FD5C5C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3154A850-C8A1-422B-8D50-393729BA81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28F346B6-182C-473C-9406-507AE7EEA1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E8D0805B-299D-4C23-B051-41F771D9C55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57CE63E4-6800-4230-ACE4-AE2AE0CE8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D5D05-6897-4411-A75E-0E3984810793}" type="datetimeFigureOut">
              <a:rPr lang="pt-BR" smtClean="0"/>
              <a:t>18/10/2017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3D4E8002-CD59-4583-9875-EBF41FE120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B97F044A-E5D6-4DCB-8A90-871AFEA95B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291DE-21B9-4F49-8C3A-F0E7A7DCC46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56771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1C2FEF-3247-4CF5-9DBB-EC9E405B15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EAB89C3E-D5AF-4F5A-A931-BB0834CE01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D5D05-6897-4411-A75E-0E3984810793}" type="datetimeFigureOut">
              <a:rPr lang="pt-BR" smtClean="0"/>
              <a:t>18/10/2017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E1C649C0-A074-4818-8D92-9547A2F2D0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6E5E2647-5ED2-486C-BB9E-CECE14324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291DE-21B9-4F49-8C3A-F0E7A7DCC46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83308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52456F2D-DFAD-4909-A5C4-4B5C964AA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D5D05-6897-4411-A75E-0E3984810793}" type="datetimeFigureOut">
              <a:rPr lang="pt-BR" smtClean="0"/>
              <a:t>18/10/2017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BF2AAA8D-4A14-4937-907B-9CD21B2244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00D6A4F8-4C94-49C8-89F5-915630FFFA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291DE-21B9-4F49-8C3A-F0E7A7DCC46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4769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9A2689-FB8B-4BD2-9D36-29D489923B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171F824-E25E-4984-94C2-4EC85D687C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35BCBD0F-6187-4B73-9593-9578E4120D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0E02326-F5BD-4CC6-B9DB-78684A54E7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D5D05-6897-4411-A75E-0E3984810793}" type="datetimeFigureOut">
              <a:rPr lang="pt-BR" smtClean="0"/>
              <a:t>18/10/2017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B0E41FB-AFE5-428B-A80C-FFC2454D45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9A807C8-722A-4E4C-BF4C-7E60F28132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291DE-21B9-4F49-8C3A-F0E7A7DCC46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7960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DFACD5-2E67-48D1-9D95-F6C3796CD3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BD055DA3-C129-4F7B-8B10-AD14FF3559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44589319-52E3-46D2-89E8-D80B5547D4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FCD8B4E-D75D-4B20-8A24-FA7D06FBB6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D5D05-6897-4411-A75E-0E3984810793}" type="datetimeFigureOut">
              <a:rPr lang="pt-BR" smtClean="0"/>
              <a:t>18/10/2017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781A524-A459-4F78-B71E-C0FF88E5BA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4E00024-C84C-45C9-B219-1B6EF945F0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291DE-21B9-4F49-8C3A-F0E7A7DCC46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71492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25A4E159-C5F1-43B8-916D-70AC31F6FF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42F6CDB6-17B3-4E1C-A58F-FED209EFFA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B4AE5F6-BE58-4961-8279-F80A337099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CD5D05-6897-4411-A75E-0E3984810793}" type="datetimeFigureOut">
              <a:rPr lang="pt-BR" smtClean="0"/>
              <a:t>18/10/2017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2384CD6-FD80-4F09-8C3E-79F471B7E7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61ABD15-01FB-45C5-B80B-67B7011ED3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7291DE-21B9-4F49-8C3A-F0E7A7DCC46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56500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e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>
            <a:extLst>
              <a:ext uri="{FF2B5EF4-FFF2-40B4-BE49-F238E27FC236}">
                <a16:creationId xmlns:a16="http://schemas.microsoft.com/office/drawing/2014/main" id="{F7052813-2CA2-4B43-A96E-628D49CC0BC2}"/>
              </a:ext>
            </a:extLst>
          </p:cNvPr>
          <p:cNvSpPr/>
          <p:nvPr/>
        </p:nvSpPr>
        <p:spPr>
          <a:xfrm>
            <a:off x="2106699" y="4687057"/>
            <a:ext cx="795130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dirty="0"/>
              <a:t>Análise de tensão experimental e numérica na conformação de chapas para o diferentes tipos de ferramentas.</a:t>
            </a:r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40CD1ECD-7CC4-42F6-9255-BDBA5C267E69}"/>
              </a:ext>
            </a:extLst>
          </p:cNvPr>
          <p:cNvSpPr/>
          <p:nvPr/>
        </p:nvSpPr>
        <p:spPr>
          <a:xfrm>
            <a:off x="1358346" y="1881809"/>
            <a:ext cx="889220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dirty="0">
                <a:solidFill>
                  <a:srgbClr val="131413"/>
                </a:solidFill>
                <a:latin typeface="Times New Roman" panose="02020603050405020304" pitchFamily="18" charset="0"/>
              </a:rPr>
              <a:t>Experimental and numerical true strain assessment on sheet</a:t>
            </a:r>
          </a:p>
          <a:p>
            <a:pPr algn="ctr"/>
            <a:r>
              <a:rPr lang="pt-BR" sz="2200" dirty="0" err="1">
                <a:solidFill>
                  <a:srgbClr val="131413"/>
                </a:solidFill>
                <a:latin typeface="Times New Roman" panose="02020603050405020304" pitchFamily="18" charset="0"/>
              </a:rPr>
              <a:t>forming</a:t>
            </a:r>
            <a:r>
              <a:rPr lang="pt-BR" sz="2200" dirty="0">
                <a:solidFill>
                  <a:srgbClr val="131413"/>
                </a:solidFill>
                <a:latin typeface="Times New Roman" panose="02020603050405020304" pitchFamily="18" charset="0"/>
              </a:rPr>
              <a:t> for </a:t>
            </a:r>
            <a:r>
              <a:rPr lang="pt-BR" sz="2200" dirty="0" err="1">
                <a:solidFill>
                  <a:srgbClr val="131413"/>
                </a:solidFill>
                <a:latin typeface="Times New Roman" panose="02020603050405020304" pitchFamily="18" charset="0"/>
              </a:rPr>
              <a:t>different</a:t>
            </a:r>
            <a:r>
              <a:rPr lang="pt-BR" sz="2200" dirty="0">
                <a:solidFill>
                  <a:srgbClr val="131413"/>
                </a:solidFill>
                <a:latin typeface="Times New Roman" panose="02020603050405020304" pitchFamily="18" charset="0"/>
              </a:rPr>
              <a:t> tool design</a:t>
            </a:r>
            <a:endParaRPr lang="pt-BR" sz="2200" dirty="0"/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60574D29-3842-4E3E-9C8C-D712A5883417}"/>
              </a:ext>
            </a:extLst>
          </p:cNvPr>
          <p:cNvSpPr/>
          <p:nvPr/>
        </p:nvSpPr>
        <p:spPr>
          <a:xfrm>
            <a:off x="0" y="3763497"/>
            <a:ext cx="82561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err="1">
                <a:solidFill>
                  <a:srgbClr val="131413"/>
                </a:solidFill>
                <a:latin typeface="Times New Roman" panose="02020603050405020304" pitchFamily="18" charset="0"/>
              </a:rPr>
              <a:t>Ravilson</a:t>
            </a:r>
            <a:r>
              <a:rPr lang="pt-BR" dirty="0">
                <a:solidFill>
                  <a:srgbClr val="131413"/>
                </a:solidFill>
                <a:latin typeface="Times New Roman" panose="02020603050405020304" pitchFamily="18" charset="0"/>
              </a:rPr>
              <a:t> </a:t>
            </a:r>
            <a:r>
              <a:rPr lang="pt-BR" dirty="0" err="1">
                <a:solidFill>
                  <a:srgbClr val="131413"/>
                </a:solidFill>
                <a:latin typeface="Times New Roman" panose="02020603050405020304" pitchFamily="18" charset="0"/>
              </a:rPr>
              <a:t>Antonio</a:t>
            </a:r>
            <a:r>
              <a:rPr lang="pt-BR" dirty="0">
                <a:solidFill>
                  <a:srgbClr val="131413"/>
                </a:solidFill>
                <a:latin typeface="Times New Roman" panose="02020603050405020304" pitchFamily="18" charset="0"/>
              </a:rPr>
              <a:t> </a:t>
            </a:r>
            <a:r>
              <a:rPr lang="pt-BR" dirty="0" err="1">
                <a:solidFill>
                  <a:srgbClr val="131413"/>
                </a:solidFill>
                <a:latin typeface="Times New Roman" panose="02020603050405020304" pitchFamily="18" charset="0"/>
              </a:rPr>
              <a:t>Chemin</a:t>
            </a:r>
            <a:r>
              <a:rPr lang="pt-BR" dirty="0">
                <a:solidFill>
                  <a:srgbClr val="131413"/>
                </a:solidFill>
                <a:latin typeface="Times New Roman" panose="02020603050405020304" pitchFamily="18" charset="0"/>
              </a:rPr>
              <a:t> Filho </a:t>
            </a:r>
            <a:r>
              <a:rPr lang="pt-BR" sz="1400" b="0" i="0" u="none" strike="noStrike" baseline="0" dirty="0">
                <a:solidFill>
                  <a:srgbClr val="131413"/>
                </a:solidFill>
                <a:latin typeface="ArialMT"/>
              </a:rPr>
              <a:t>&amp; </a:t>
            </a:r>
            <a:r>
              <a:rPr lang="pt-BR" dirty="0" err="1">
                <a:solidFill>
                  <a:srgbClr val="131413"/>
                </a:solidFill>
                <a:latin typeface="Times New Roman" panose="02020603050405020304" pitchFamily="18" charset="0"/>
              </a:rPr>
              <a:t>Heber</a:t>
            </a:r>
            <a:r>
              <a:rPr lang="pt-BR" dirty="0">
                <a:solidFill>
                  <a:srgbClr val="131413"/>
                </a:solidFill>
                <a:latin typeface="Times New Roman" panose="02020603050405020304" pitchFamily="18" charset="0"/>
              </a:rPr>
              <a:t> Castro Silva </a:t>
            </a:r>
            <a:r>
              <a:rPr lang="pt-BR" sz="1400" b="0" i="0" u="none" strike="noStrike" baseline="0" dirty="0">
                <a:solidFill>
                  <a:srgbClr val="131413"/>
                </a:solidFill>
                <a:latin typeface="ArialMT"/>
              </a:rPr>
              <a:t>&amp; </a:t>
            </a:r>
            <a:r>
              <a:rPr lang="pt-BR" dirty="0">
                <a:solidFill>
                  <a:srgbClr val="131413"/>
                </a:solidFill>
                <a:latin typeface="Times New Roman" panose="02020603050405020304" pitchFamily="18" charset="0"/>
              </a:rPr>
              <a:t>Paulo Victor Prestes Marcondes</a:t>
            </a:r>
            <a:endParaRPr lang="pt-BR" dirty="0"/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79E5264E-4768-41D9-8E82-59866D1BC05F}"/>
              </a:ext>
            </a:extLst>
          </p:cNvPr>
          <p:cNvSpPr/>
          <p:nvPr/>
        </p:nvSpPr>
        <p:spPr>
          <a:xfrm>
            <a:off x="4253948" y="2838041"/>
            <a:ext cx="88524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</a:rPr>
              <a:t>"The original publication is available at </a:t>
            </a:r>
            <a:r>
              <a:rPr lang="pt-BR" dirty="0">
                <a:solidFill>
                  <a:srgbClr val="0000FF"/>
                </a:solidFill>
                <a:latin typeface="Verdana" panose="020B0604030504040204" pitchFamily="34" charset="0"/>
              </a:rPr>
              <a:t>www.springerlink.com</a:t>
            </a:r>
            <a:r>
              <a:rPr lang="pt-BR" dirty="0">
                <a:solidFill>
                  <a:srgbClr val="000000"/>
                </a:solidFill>
                <a:latin typeface="Verdana" panose="020B0604030504040204" pitchFamily="34" charset="0"/>
              </a:rPr>
              <a:t>".</a:t>
            </a:r>
            <a:endParaRPr lang="pt-BR" dirty="0"/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D47A4731-C51E-480D-8399-9E74E2EE57C3}"/>
              </a:ext>
            </a:extLst>
          </p:cNvPr>
          <p:cNvSpPr txBox="1"/>
          <p:nvPr/>
        </p:nvSpPr>
        <p:spPr>
          <a:xfrm>
            <a:off x="8256104" y="5658679"/>
            <a:ext cx="360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Adriano Martins de Oliveira</a:t>
            </a:r>
          </a:p>
        </p:txBody>
      </p:sp>
    </p:spTree>
    <p:extLst>
      <p:ext uri="{BB962C8B-B14F-4D97-AF65-F5344CB8AC3E}">
        <p14:creationId xmlns:p14="http://schemas.microsoft.com/office/powerpoint/2010/main" val="17245039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>
            <a:extLst>
              <a:ext uri="{FF2B5EF4-FFF2-40B4-BE49-F238E27FC236}">
                <a16:creationId xmlns:a16="http://schemas.microsoft.com/office/drawing/2014/main" id="{800FDDA8-FF70-4B32-A7F2-0C2CDE8791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01790" y="3682218"/>
            <a:ext cx="5538414" cy="3175782"/>
          </a:xfrm>
          <a:prstGeom prst="rect">
            <a:avLst/>
          </a:prstGeom>
        </p:spPr>
      </p:pic>
      <p:pic>
        <p:nvPicPr>
          <p:cNvPr id="2" name="Imagem 1">
            <a:extLst>
              <a:ext uri="{FF2B5EF4-FFF2-40B4-BE49-F238E27FC236}">
                <a16:creationId xmlns:a16="http://schemas.microsoft.com/office/drawing/2014/main" id="{F472A655-EB95-41DA-A2D2-981523E0EC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20824" y="92770"/>
            <a:ext cx="6284132" cy="3408673"/>
          </a:xfrm>
          <a:prstGeom prst="rect">
            <a:avLst/>
          </a:prstGeom>
        </p:spPr>
      </p:pic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01610" y="967350"/>
            <a:ext cx="7886700" cy="4687717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pt-BR" sz="2200" dirty="0"/>
              <a:t>Perfil de distribuição de Tensão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pt-BR" sz="2200" dirty="0"/>
              <a:t>Mudando a geometria da ferramenta 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pt-BR" sz="2200" dirty="0"/>
              <a:t>é observado a tendência do pico se deslocar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pt-BR" sz="2200" dirty="0"/>
              <a:t>para a região polo do punção(atuação da 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pt-BR" sz="2200" dirty="0"/>
              <a:t>ferramenta no centro da chapa).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pt-BR" sz="2200" dirty="0"/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pt-BR" sz="2200" dirty="0"/>
              <a:t> Quanto mais uniforme a geometria da ferramenta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pt-BR" sz="2200" dirty="0"/>
              <a:t>mais </a:t>
            </a:r>
            <a:r>
              <a:rPr lang="pt-BR" sz="2200" dirty="0" err="1"/>
              <a:t>homogênia</a:t>
            </a:r>
            <a:r>
              <a:rPr lang="pt-BR" sz="2200" dirty="0"/>
              <a:t> será a distribuição de tensão na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pt-BR" sz="2200" dirty="0"/>
              <a:t>chapa. 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pt-BR" sz="22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pt-BR" sz="2200" dirty="0"/>
          </a:p>
          <a:p>
            <a:pPr marL="0" indent="0" algn="just">
              <a:lnSpc>
                <a:spcPct val="100000"/>
              </a:lnSpc>
              <a:buNone/>
            </a:pPr>
            <a:endParaRPr lang="pt-BR" sz="2200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668407" y="522169"/>
            <a:ext cx="7886700" cy="555015"/>
          </a:xfrm>
        </p:spPr>
        <p:txBody>
          <a:bodyPr>
            <a:normAutofit fontScale="90000"/>
          </a:bodyPr>
          <a:lstStyle/>
          <a:p>
            <a:r>
              <a:rPr lang="pt-BR" sz="3600" b="1" dirty="0"/>
              <a:t>Resultados</a:t>
            </a:r>
          </a:p>
        </p:txBody>
      </p:sp>
      <p:sp>
        <p:nvSpPr>
          <p:cNvPr id="10" name="Elipse 9">
            <a:extLst>
              <a:ext uri="{FF2B5EF4-FFF2-40B4-BE49-F238E27FC236}">
                <a16:creationId xmlns:a16="http://schemas.microsoft.com/office/drawing/2014/main" id="{ACE1D7C3-5EFB-40B5-850B-003AE97CEA20}"/>
              </a:ext>
            </a:extLst>
          </p:cNvPr>
          <p:cNvSpPr/>
          <p:nvPr/>
        </p:nvSpPr>
        <p:spPr>
          <a:xfrm>
            <a:off x="9974829" y="4248813"/>
            <a:ext cx="298391" cy="327833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Elipse 7">
            <a:extLst>
              <a:ext uri="{FF2B5EF4-FFF2-40B4-BE49-F238E27FC236}">
                <a16:creationId xmlns:a16="http://schemas.microsoft.com/office/drawing/2014/main" id="{C71FE82D-D688-4C6C-A43E-14883E658152}"/>
              </a:ext>
            </a:extLst>
          </p:cNvPr>
          <p:cNvSpPr/>
          <p:nvPr/>
        </p:nvSpPr>
        <p:spPr>
          <a:xfrm>
            <a:off x="8872606" y="635759"/>
            <a:ext cx="298391" cy="327833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9" name="Imagem 8">
            <a:extLst>
              <a:ext uri="{FF2B5EF4-FFF2-40B4-BE49-F238E27FC236}">
                <a16:creationId xmlns:a16="http://schemas.microsoft.com/office/drawing/2014/main" id="{34D38ADE-3206-439C-AD4A-DA9C55934F2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31520" y="4738980"/>
            <a:ext cx="2437748" cy="2461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79324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01610" y="967350"/>
            <a:ext cx="7886700" cy="4687717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pt-BR" sz="2200" dirty="0"/>
              <a:t>Perfil de distribuição de deformação de </a:t>
            </a:r>
            <a:r>
              <a:rPr lang="pt-BR" sz="2400" b="1" dirty="0">
                <a:solidFill>
                  <a:srgbClr val="FF0000"/>
                </a:solidFill>
              </a:rPr>
              <a:t>P3</a:t>
            </a:r>
            <a:r>
              <a:rPr lang="pt-BR" sz="2200" dirty="0"/>
              <a:t>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2200" dirty="0"/>
              <a:t>Com diferentes </a:t>
            </a:r>
            <a:r>
              <a:rPr lang="pt-BR" sz="2200" dirty="0" err="1"/>
              <a:t>coef</a:t>
            </a:r>
            <a:r>
              <a:rPr lang="pt-BR" sz="2200" dirty="0"/>
              <a:t> de atrito.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pt-BR" sz="2200" dirty="0"/>
              <a:t>U=0,0 -&gt; Deformação máxima perto do polo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pt-BR" sz="2200" dirty="0"/>
              <a:t>do punção.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pt-BR" sz="2200" dirty="0"/>
              <a:t>U~=0,15 -&gt; Deformação máxima fica mais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pt-BR" sz="2200" dirty="0"/>
              <a:t>longe do punção e o punção restringe o 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pt-BR" sz="2200" dirty="0"/>
              <a:t>Movimento da chapa.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pt-BR" sz="2200" dirty="0"/>
              <a:t> A melhor simulação é com u=0,15. 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pt-BR" sz="2200" dirty="0"/>
              <a:t>No centro da chapa deformação aumenta 0,15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pt-BR" sz="2200" dirty="0"/>
              <a:t>Para 0,30.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pt-BR" sz="2200" dirty="0"/>
          </a:p>
          <a:p>
            <a:pPr marL="0" indent="0" algn="just">
              <a:lnSpc>
                <a:spcPct val="100000"/>
              </a:lnSpc>
              <a:buNone/>
            </a:pPr>
            <a:endParaRPr lang="pt-BR" sz="2200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668407" y="522169"/>
            <a:ext cx="7886700" cy="555015"/>
          </a:xfrm>
        </p:spPr>
        <p:txBody>
          <a:bodyPr>
            <a:normAutofit fontScale="90000"/>
          </a:bodyPr>
          <a:lstStyle/>
          <a:p>
            <a:r>
              <a:rPr lang="pt-BR" sz="3600" b="1" dirty="0"/>
              <a:t>Validação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9122846F-3253-41E8-A6C9-39964F1F1D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95731" y="-39757"/>
            <a:ext cx="6423991" cy="6602614"/>
          </a:xfrm>
          <a:prstGeom prst="rect">
            <a:avLst/>
          </a:prstGeom>
        </p:spPr>
      </p:pic>
      <p:sp>
        <p:nvSpPr>
          <p:cNvPr id="2" name="Elipse 1">
            <a:extLst>
              <a:ext uri="{FF2B5EF4-FFF2-40B4-BE49-F238E27FC236}">
                <a16:creationId xmlns:a16="http://schemas.microsoft.com/office/drawing/2014/main" id="{E96F2933-72A6-4E70-AC40-A558C0246986}"/>
              </a:ext>
            </a:extLst>
          </p:cNvPr>
          <p:cNvSpPr/>
          <p:nvPr/>
        </p:nvSpPr>
        <p:spPr>
          <a:xfrm>
            <a:off x="8144971" y="1343274"/>
            <a:ext cx="820271" cy="591671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094967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01610" y="967350"/>
            <a:ext cx="7886700" cy="4687717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pt-BR" sz="2200" dirty="0"/>
              <a:t>Perfil de distribuição de deformação (P1)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2200" dirty="0"/>
              <a:t>Usando refinamento e refinamento local de Malha local.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pt-BR" sz="22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pt-BR" sz="2200" dirty="0"/>
          </a:p>
          <a:p>
            <a:pPr marL="0" indent="0" algn="just">
              <a:lnSpc>
                <a:spcPct val="100000"/>
              </a:lnSpc>
              <a:buNone/>
            </a:pPr>
            <a:endParaRPr lang="pt-BR" sz="2200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668407" y="522169"/>
            <a:ext cx="7886700" cy="555015"/>
          </a:xfrm>
        </p:spPr>
        <p:txBody>
          <a:bodyPr>
            <a:normAutofit fontScale="90000"/>
          </a:bodyPr>
          <a:lstStyle/>
          <a:p>
            <a:r>
              <a:rPr lang="pt-BR" sz="3600" b="1" dirty="0"/>
              <a:t>Validação</a:t>
            </a: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A546D282-53FA-4FBE-AFBD-8F5C46AB24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1228" y="2271379"/>
            <a:ext cx="8282215" cy="4382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78024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01609" y="967350"/>
            <a:ext cx="11479573" cy="4687717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pt-BR" sz="2200" dirty="0"/>
              <a:t>Comparação do dados numéricos e experimentais (P5).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200" dirty="0"/>
              <a:t>O resultado numérico mostra um bom acordo com o resultado experimental, tanto em magnitude quanto em localização do pico.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pt-BR" sz="2200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668407" y="522169"/>
            <a:ext cx="7886700" cy="555015"/>
          </a:xfrm>
        </p:spPr>
        <p:txBody>
          <a:bodyPr>
            <a:normAutofit fontScale="90000"/>
          </a:bodyPr>
          <a:lstStyle/>
          <a:p>
            <a:r>
              <a:rPr lang="pt-BR" sz="3600" b="1" dirty="0"/>
              <a:t>Validação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31F874E5-6160-4EEB-8EE0-4864856993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1281" y="2720537"/>
            <a:ext cx="6351392" cy="3556876"/>
          </a:xfrm>
          <a:prstGeom prst="rect">
            <a:avLst/>
          </a:prstGeom>
        </p:spPr>
      </p:pic>
      <p:sp>
        <p:nvSpPr>
          <p:cNvPr id="11" name="Elipse 10">
            <a:extLst>
              <a:ext uri="{FF2B5EF4-FFF2-40B4-BE49-F238E27FC236}">
                <a16:creationId xmlns:a16="http://schemas.microsoft.com/office/drawing/2014/main" id="{7BC35284-BCFA-41B9-B9AB-B4DDC6FC272B}"/>
              </a:ext>
            </a:extLst>
          </p:cNvPr>
          <p:cNvSpPr/>
          <p:nvPr/>
        </p:nvSpPr>
        <p:spPr>
          <a:xfrm>
            <a:off x="4313366" y="2983375"/>
            <a:ext cx="298391" cy="327833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55960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42C3E59E-73D7-47AB-8A82-3513FEBC1F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28617" y="2625108"/>
            <a:ext cx="6351392" cy="3887157"/>
          </a:xfrm>
          <a:prstGeom prst="rect">
            <a:avLst/>
          </a:prstGeom>
        </p:spPr>
      </p:pic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01609" y="967350"/>
            <a:ext cx="11479573" cy="4687717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pt-BR" sz="2200" dirty="0"/>
              <a:t>Comparação do dados numéricos P1, P3 e P5.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pt-BR" sz="2200" dirty="0"/>
              <a:t>P1 (cilíndrico) – A máxima tensão foi transferida para o raio da matriz.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pt-BR" sz="2200" dirty="0"/>
              <a:t>P3(hemisférico) e P5 (profundo) Permaneceu mais próximo ao polo de Perfuração.</a:t>
            </a:r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668407" y="522169"/>
            <a:ext cx="7886700" cy="555015"/>
          </a:xfrm>
        </p:spPr>
        <p:txBody>
          <a:bodyPr>
            <a:normAutofit fontScale="90000"/>
          </a:bodyPr>
          <a:lstStyle/>
          <a:p>
            <a:r>
              <a:rPr lang="pt-BR" sz="3600" b="1" dirty="0"/>
              <a:t>Validação</a:t>
            </a:r>
          </a:p>
        </p:txBody>
      </p:sp>
    </p:spTree>
    <p:extLst>
      <p:ext uri="{BB962C8B-B14F-4D97-AF65-F5344CB8AC3E}">
        <p14:creationId xmlns:p14="http://schemas.microsoft.com/office/powerpoint/2010/main" val="6792191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01609" y="967350"/>
            <a:ext cx="11479573" cy="4687717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</a:pPr>
            <a:endParaRPr lang="pt-BR" sz="2200" dirty="0"/>
          </a:p>
          <a:p>
            <a:pPr algn="just">
              <a:lnSpc>
                <a:spcPct val="100000"/>
              </a:lnSpc>
            </a:pPr>
            <a:r>
              <a:rPr lang="pt-BR" sz="2200" dirty="0"/>
              <a:t>O material tende sofrer maior concentração de tensão quando se tem redução no raio R1. Tem-se uma deformação maior perto do polo do punção para ferramentas mais pontiagudas.</a:t>
            </a:r>
          </a:p>
          <a:p>
            <a:pPr algn="just">
              <a:lnSpc>
                <a:spcPct val="100000"/>
              </a:lnSpc>
            </a:pPr>
            <a:r>
              <a:rPr lang="pt-BR" sz="2200" dirty="0"/>
              <a:t>Quanto mais uniforme a geometria da ferramenta mais homogenia será a distribuição de tensão na chapa. </a:t>
            </a:r>
          </a:p>
          <a:p>
            <a:pPr algn="just">
              <a:lnSpc>
                <a:spcPct val="100000"/>
              </a:lnSpc>
            </a:pPr>
            <a:r>
              <a:rPr lang="pt-BR" sz="2200" dirty="0"/>
              <a:t>O coeficiente de atrito muda os resultados da simulação</a:t>
            </a:r>
          </a:p>
          <a:p>
            <a:pPr algn="just">
              <a:lnSpc>
                <a:spcPct val="100000"/>
              </a:lnSpc>
            </a:pPr>
            <a:r>
              <a:rPr lang="pt-BR" sz="2200" dirty="0"/>
              <a:t>As maiores diferenças entre estes métodos foram com a ferramenta cilíndrica (P1).</a:t>
            </a:r>
          </a:p>
          <a:p>
            <a:pPr algn="just">
              <a:lnSpc>
                <a:spcPct val="100000"/>
              </a:lnSpc>
            </a:pPr>
            <a:r>
              <a:rPr lang="pt-BR" sz="2200" dirty="0"/>
              <a:t>A expectativa de resultado é ajudar o planejamento do processo e a avaliação do material com base no design da ferramenta correta especificação para obter a tensão verdadeira desejada distribuição na parte formada.</a:t>
            </a:r>
          </a:p>
          <a:p>
            <a:pPr algn="just">
              <a:lnSpc>
                <a:spcPct val="100000"/>
              </a:lnSpc>
            </a:pPr>
            <a:r>
              <a:rPr lang="pt-BR" sz="2200" dirty="0"/>
              <a:t>Tem-se boa aproximação entre os resultados experimentais e numéricos.</a:t>
            </a:r>
          </a:p>
          <a:p>
            <a:pPr algn="just">
              <a:lnSpc>
                <a:spcPct val="100000"/>
              </a:lnSpc>
            </a:pPr>
            <a:endParaRPr lang="pt-BR" sz="2200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668407" y="522169"/>
            <a:ext cx="7886700" cy="555015"/>
          </a:xfrm>
        </p:spPr>
        <p:txBody>
          <a:bodyPr>
            <a:normAutofit fontScale="90000"/>
          </a:bodyPr>
          <a:lstStyle/>
          <a:p>
            <a:r>
              <a:rPr lang="pt-BR" sz="3600" b="1" dirty="0"/>
              <a:t>Conclusão</a:t>
            </a:r>
          </a:p>
        </p:txBody>
      </p:sp>
    </p:spTree>
    <p:extLst>
      <p:ext uri="{BB962C8B-B14F-4D97-AF65-F5344CB8AC3E}">
        <p14:creationId xmlns:p14="http://schemas.microsoft.com/office/powerpoint/2010/main" val="33752846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0A8B2B6-35BE-4FBC-8865-2247C7D947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O objetivo principal era estudar o perfil de deformação como método alternativo para analisar a ferramenta influência do design na formação de estiramento de alta capacidade de  aços (DC 06). O coeficiente de fricção foi investigado.</a:t>
            </a:r>
          </a:p>
          <a:p>
            <a:endParaRPr lang="pt-BR" dirty="0"/>
          </a:p>
          <a:p>
            <a:r>
              <a:rPr lang="pt-BR" dirty="0"/>
              <a:t>A expectativa de resultado é ajudar o planejamento do processo e a avaliação do material com base no design da ferramenta para obter a distribuição de tensão verdadeira.</a:t>
            </a:r>
          </a:p>
          <a:p>
            <a:endParaRPr lang="pt-BR" dirty="0"/>
          </a:p>
          <a:p>
            <a:endParaRPr lang="pt-BR" dirty="0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DC6498D8-CE57-4C96-9FC9-C9052B11C758}"/>
              </a:ext>
            </a:extLst>
          </p:cNvPr>
          <p:cNvSpPr txBox="1"/>
          <p:nvPr/>
        </p:nvSpPr>
        <p:spPr>
          <a:xfrm>
            <a:off x="1179444" y="861391"/>
            <a:ext cx="78055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/>
              <a:t>Objetivo</a:t>
            </a:r>
          </a:p>
        </p:txBody>
      </p:sp>
    </p:spTree>
    <p:extLst>
      <p:ext uri="{BB962C8B-B14F-4D97-AF65-F5344CB8AC3E}">
        <p14:creationId xmlns:p14="http://schemas.microsoft.com/office/powerpoint/2010/main" val="28482449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40052" y="1100843"/>
            <a:ext cx="7886700" cy="1484576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pt-BR" sz="2200" dirty="0"/>
              <a:t>Chapa de aço DC06 – Quadrada (200 mm) – Espessura 0,7 mm;</a:t>
            </a:r>
          </a:p>
          <a:p>
            <a:pPr algn="just">
              <a:lnSpc>
                <a:spcPct val="150000"/>
              </a:lnSpc>
            </a:pPr>
            <a:r>
              <a:rPr lang="pt-BR" sz="2200" dirty="0"/>
              <a:t>Diferentes tipos de Punções;</a:t>
            </a:r>
          </a:p>
          <a:p>
            <a:pPr algn="just">
              <a:lnSpc>
                <a:spcPct val="150000"/>
              </a:lnSpc>
            </a:pPr>
            <a:r>
              <a:rPr lang="pt-BR" sz="2200" dirty="0"/>
              <a:t>Diferentes </a:t>
            </a:r>
            <a:r>
              <a:rPr lang="pt-BR" sz="2200" dirty="0" err="1"/>
              <a:t>coef</a:t>
            </a:r>
            <a:r>
              <a:rPr lang="pt-BR" sz="2200" dirty="0"/>
              <a:t> atrito</a:t>
            </a:r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668407" y="522169"/>
            <a:ext cx="7886700" cy="555015"/>
          </a:xfrm>
        </p:spPr>
        <p:txBody>
          <a:bodyPr>
            <a:normAutofit fontScale="90000"/>
          </a:bodyPr>
          <a:lstStyle/>
          <a:p>
            <a:r>
              <a:rPr lang="pt-BR" sz="3600" b="1" dirty="0"/>
              <a:t>Materiais e métodos</a:t>
            </a:r>
          </a:p>
        </p:txBody>
      </p:sp>
      <p:grpSp>
        <p:nvGrpSpPr>
          <p:cNvPr id="10" name="Agrupar 9">
            <a:extLst>
              <a:ext uri="{FF2B5EF4-FFF2-40B4-BE49-F238E27FC236}">
                <a16:creationId xmlns:a16="http://schemas.microsoft.com/office/drawing/2014/main" id="{02315760-F182-4D45-A1B9-3321D9BBF340}"/>
              </a:ext>
            </a:extLst>
          </p:cNvPr>
          <p:cNvGrpSpPr/>
          <p:nvPr/>
        </p:nvGrpSpPr>
        <p:grpSpPr>
          <a:xfrm>
            <a:off x="3787518" y="2609078"/>
            <a:ext cx="7887646" cy="4478034"/>
            <a:chOff x="1913580" y="2512488"/>
            <a:chExt cx="7887646" cy="4478034"/>
          </a:xfrm>
        </p:grpSpPr>
        <p:pic>
          <p:nvPicPr>
            <p:cNvPr id="2" name="Imagem 1">
              <a:extLst>
                <a:ext uri="{FF2B5EF4-FFF2-40B4-BE49-F238E27FC236}">
                  <a16:creationId xmlns:a16="http://schemas.microsoft.com/office/drawing/2014/main" id="{3F325AC8-908F-4684-9C16-03C789E4090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067224" y="2512488"/>
              <a:ext cx="7580358" cy="4478034"/>
            </a:xfrm>
            <a:prstGeom prst="rect">
              <a:avLst/>
            </a:prstGeom>
          </p:spPr>
        </p:pic>
        <p:sp>
          <p:nvSpPr>
            <p:cNvPr id="5" name="CaixaDeTexto 4">
              <a:extLst>
                <a:ext uri="{FF2B5EF4-FFF2-40B4-BE49-F238E27FC236}">
                  <a16:creationId xmlns:a16="http://schemas.microsoft.com/office/drawing/2014/main" id="{D128C28D-F89B-4A58-A425-76123EC11528}"/>
                </a:ext>
              </a:extLst>
            </p:cNvPr>
            <p:cNvSpPr txBox="1"/>
            <p:nvPr/>
          </p:nvSpPr>
          <p:spPr>
            <a:xfrm>
              <a:off x="2544418" y="3750365"/>
              <a:ext cx="137822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dirty="0" err="1"/>
                <a:t>Cilindrico</a:t>
              </a:r>
              <a:endParaRPr lang="pt-BR" dirty="0"/>
            </a:p>
          </p:txBody>
        </p:sp>
        <p:sp>
          <p:nvSpPr>
            <p:cNvPr id="6" name="CaixaDeTexto 5">
              <a:extLst>
                <a:ext uri="{FF2B5EF4-FFF2-40B4-BE49-F238E27FC236}">
                  <a16:creationId xmlns:a16="http://schemas.microsoft.com/office/drawing/2014/main" id="{2A4755E1-D812-4CA0-87B7-DBC73CF7F551}"/>
                </a:ext>
              </a:extLst>
            </p:cNvPr>
            <p:cNvSpPr txBox="1"/>
            <p:nvPr/>
          </p:nvSpPr>
          <p:spPr>
            <a:xfrm>
              <a:off x="5280992" y="3776005"/>
              <a:ext cx="137822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dirty="0" err="1"/>
                <a:t>Eliptico</a:t>
              </a:r>
              <a:endParaRPr lang="pt-BR" dirty="0"/>
            </a:p>
          </p:txBody>
        </p:sp>
        <p:sp>
          <p:nvSpPr>
            <p:cNvPr id="7" name="CaixaDeTexto 6">
              <a:extLst>
                <a:ext uri="{FF2B5EF4-FFF2-40B4-BE49-F238E27FC236}">
                  <a16:creationId xmlns:a16="http://schemas.microsoft.com/office/drawing/2014/main" id="{57A55BDA-100C-447D-8112-10CD81776044}"/>
                </a:ext>
              </a:extLst>
            </p:cNvPr>
            <p:cNvSpPr txBox="1"/>
            <p:nvPr/>
          </p:nvSpPr>
          <p:spPr>
            <a:xfrm>
              <a:off x="8423000" y="4144472"/>
              <a:ext cx="137822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dirty="0" err="1"/>
                <a:t>Emisférico</a:t>
              </a:r>
              <a:endParaRPr lang="pt-BR" dirty="0"/>
            </a:p>
          </p:txBody>
        </p:sp>
        <p:sp>
          <p:nvSpPr>
            <p:cNvPr id="8" name="CaixaDeTexto 7">
              <a:extLst>
                <a:ext uri="{FF2B5EF4-FFF2-40B4-BE49-F238E27FC236}">
                  <a16:creationId xmlns:a16="http://schemas.microsoft.com/office/drawing/2014/main" id="{E4E8CAA6-6719-4E7B-904B-04C9DEFDAC77}"/>
                </a:ext>
              </a:extLst>
            </p:cNvPr>
            <p:cNvSpPr txBox="1"/>
            <p:nvPr/>
          </p:nvSpPr>
          <p:spPr>
            <a:xfrm>
              <a:off x="1913580" y="5369097"/>
              <a:ext cx="137822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dirty="0" err="1"/>
                <a:t>Eliptico</a:t>
              </a:r>
              <a:r>
                <a:rPr lang="pt-BR" dirty="0"/>
                <a:t> profundo</a:t>
              </a:r>
            </a:p>
          </p:txBody>
        </p:sp>
        <p:sp>
          <p:nvSpPr>
            <p:cNvPr id="9" name="CaixaDeTexto 8">
              <a:extLst>
                <a:ext uri="{FF2B5EF4-FFF2-40B4-BE49-F238E27FC236}">
                  <a16:creationId xmlns:a16="http://schemas.microsoft.com/office/drawing/2014/main" id="{DA84D451-FF2D-4CBE-9C1F-E436FD065621}"/>
                </a:ext>
              </a:extLst>
            </p:cNvPr>
            <p:cNvSpPr txBox="1"/>
            <p:nvPr/>
          </p:nvSpPr>
          <p:spPr>
            <a:xfrm>
              <a:off x="8423000" y="5345547"/>
              <a:ext cx="1378226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dirty="0"/>
                <a:t>Extra</a:t>
              </a:r>
            </a:p>
            <a:p>
              <a:r>
                <a:rPr lang="pt-BR" dirty="0" err="1"/>
                <a:t>Eliptico</a:t>
              </a:r>
              <a:r>
                <a:rPr lang="pt-BR" dirty="0"/>
                <a:t> profundo</a:t>
              </a:r>
            </a:p>
          </p:txBody>
        </p:sp>
      </p:grp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95C308B7-8783-491E-B18D-F608685D9533}"/>
              </a:ext>
            </a:extLst>
          </p:cNvPr>
          <p:cNvSpPr txBox="1"/>
          <p:nvPr/>
        </p:nvSpPr>
        <p:spPr>
          <a:xfrm flipH="1">
            <a:off x="849944" y="4006315"/>
            <a:ext cx="28964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R1 = Tamanho da cabeça de perfuração.</a:t>
            </a:r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id="{A39E3C08-DB84-4B34-90D9-561410D772D8}"/>
              </a:ext>
            </a:extLst>
          </p:cNvPr>
          <p:cNvSpPr/>
          <p:nvPr/>
        </p:nvSpPr>
        <p:spPr>
          <a:xfrm>
            <a:off x="846453" y="3384511"/>
            <a:ext cx="25138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/>
              <a:t>R2 = Raio de </a:t>
            </a:r>
            <a:r>
              <a:rPr lang="pt-BR" dirty="0" err="1"/>
              <a:t>Congruêcia</a:t>
            </a:r>
            <a:r>
              <a:rPr lang="pt-BR" dirty="0"/>
              <a:t>.</a:t>
            </a:r>
          </a:p>
        </p:txBody>
      </p:sp>
      <p:sp>
        <p:nvSpPr>
          <p:cNvPr id="13" name="Seta: para a Direita 12">
            <a:extLst>
              <a:ext uri="{FF2B5EF4-FFF2-40B4-BE49-F238E27FC236}">
                <a16:creationId xmlns:a16="http://schemas.microsoft.com/office/drawing/2014/main" id="{C0F5484F-5111-40C4-BBBC-7F48F27239A7}"/>
              </a:ext>
            </a:extLst>
          </p:cNvPr>
          <p:cNvSpPr/>
          <p:nvPr/>
        </p:nvSpPr>
        <p:spPr>
          <a:xfrm>
            <a:off x="3551582" y="3505857"/>
            <a:ext cx="389580" cy="24337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Seta: para a Direita 13">
            <a:extLst>
              <a:ext uri="{FF2B5EF4-FFF2-40B4-BE49-F238E27FC236}">
                <a16:creationId xmlns:a16="http://schemas.microsoft.com/office/drawing/2014/main" id="{9D565932-6897-4D5F-B427-91AD0C127C2D}"/>
              </a:ext>
            </a:extLst>
          </p:cNvPr>
          <p:cNvSpPr/>
          <p:nvPr/>
        </p:nvSpPr>
        <p:spPr>
          <a:xfrm rot="19877003">
            <a:off x="3572943" y="3943429"/>
            <a:ext cx="904429" cy="28238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Seta: para a Direita 14">
            <a:extLst>
              <a:ext uri="{FF2B5EF4-FFF2-40B4-BE49-F238E27FC236}">
                <a16:creationId xmlns:a16="http://schemas.microsoft.com/office/drawing/2014/main" id="{43BE5007-D3A9-4AE8-A810-905449F54B89}"/>
              </a:ext>
            </a:extLst>
          </p:cNvPr>
          <p:cNvSpPr/>
          <p:nvPr/>
        </p:nvSpPr>
        <p:spPr>
          <a:xfrm rot="19877003">
            <a:off x="6154283" y="3943428"/>
            <a:ext cx="904429" cy="28238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31186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67190" y="1304161"/>
            <a:ext cx="7886700" cy="5096639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pt-BR" sz="2200" dirty="0"/>
              <a:t>Material tipo serigrafia – Impressão circulo de 4,2mm;</a:t>
            </a:r>
          </a:p>
          <a:p>
            <a:pPr algn="just">
              <a:lnSpc>
                <a:spcPct val="150000"/>
              </a:lnSpc>
            </a:pPr>
            <a:r>
              <a:rPr lang="pt-BR" sz="2200" dirty="0"/>
              <a:t>Medição da deformação.</a:t>
            </a:r>
          </a:p>
          <a:p>
            <a:pPr algn="just">
              <a:lnSpc>
                <a:spcPct val="150000"/>
              </a:lnSpc>
            </a:pPr>
            <a:endParaRPr lang="pt-BR" sz="2200" dirty="0"/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000" dirty="0"/>
              <a:t>Caminho analisado para a análise</a:t>
            </a:r>
          </a:p>
          <a:p>
            <a:pPr marL="457200" lvl="1" indent="0" algn="just">
              <a:lnSpc>
                <a:spcPct val="150000"/>
              </a:lnSpc>
              <a:buNone/>
            </a:pPr>
            <a:r>
              <a:rPr lang="pt-BR" sz="2000" dirty="0"/>
              <a:t>da deformação para os punções.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pt-BR" sz="2200" dirty="0"/>
          </a:p>
        </p:txBody>
      </p:sp>
      <p:sp>
        <p:nvSpPr>
          <p:cNvPr id="12" name="Título 1">
            <a:extLst>
              <a:ext uri="{FF2B5EF4-FFF2-40B4-BE49-F238E27FC236}">
                <a16:creationId xmlns:a16="http://schemas.microsoft.com/office/drawing/2014/main" id="{C3BC4655-D67E-45E8-ADE1-26E42EC50181}"/>
              </a:ext>
            </a:extLst>
          </p:cNvPr>
          <p:cNvSpPr txBox="1">
            <a:spLocks/>
          </p:cNvSpPr>
          <p:nvPr/>
        </p:nvSpPr>
        <p:spPr>
          <a:xfrm>
            <a:off x="668407" y="522169"/>
            <a:ext cx="7886700" cy="5550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b="1"/>
              <a:t>Materiais e métodos</a:t>
            </a:r>
            <a:endParaRPr lang="pt-BR" sz="3600" b="1" dirty="0"/>
          </a:p>
        </p:txBody>
      </p:sp>
      <p:pic>
        <p:nvPicPr>
          <p:cNvPr id="13" name="Imagem 12">
            <a:extLst>
              <a:ext uri="{FF2B5EF4-FFF2-40B4-BE49-F238E27FC236}">
                <a16:creationId xmlns:a16="http://schemas.microsoft.com/office/drawing/2014/main" id="{A3F765D9-DAFA-44D6-8025-DE5C914991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06912" y="1895062"/>
            <a:ext cx="6787072" cy="3678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3909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67190" y="1077184"/>
            <a:ext cx="7886700" cy="5096639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</a:pPr>
            <a:r>
              <a:rPr lang="pt-BR" sz="2000" dirty="0"/>
              <a:t>Simulação numérica Software </a:t>
            </a:r>
            <a:r>
              <a:rPr lang="pt-BR" sz="2000" dirty="0" err="1"/>
              <a:t>Ansys</a:t>
            </a:r>
            <a:r>
              <a:rPr lang="pt-BR" sz="2000" dirty="0"/>
              <a:t>.</a:t>
            </a:r>
          </a:p>
          <a:p>
            <a:pPr algn="just">
              <a:lnSpc>
                <a:spcPct val="100000"/>
              </a:lnSpc>
            </a:pPr>
            <a:endParaRPr lang="pt-BR" sz="2000" dirty="0"/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pt-BR" sz="2000" dirty="0" err="1"/>
              <a:t>Pré</a:t>
            </a:r>
            <a:r>
              <a:rPr lang="pt-BR" sz="2000" dirty="0"/>
              <a:t> processamento: 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pt-BR" sz="2000" dirty="0"/>
              <a:t>Seleção de ferramentas;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pt-BR" sz="2000" dirty="0" err="1"/>
              <a:t>Caracteritica</a:t>
            </a:r>
            <a:r>
              <a:rPr lang="pt-BR" sz="2000" dirty="0"/>
              <a:t> do material;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pt-BR" sz="2000" dirty="0"/>
              <a:t>Tipo de elemento;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pt-BR" sz="2000" dirty="0"/>
              <a:t>Velocidade da simulação;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pt-BR" sz="2000" dirty="0"/>
              <a:t>O punção e a Matriz são definidos como corpos rígidos.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pt-BR" sz="2000" dirty="0"/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pt-BR" sz="2000" dirty="0"/>
              <a:t>Processamento: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pt-BR" sz="2000" dirty="0"/>
              <a:t> Simulação 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pt-BR" sz="2000" dirty="0"/>
              <a:t> Saída de gráficos.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pt-BR" sz="2000" dirty="0"/>
              <a:t>Verificação e Validação do modelo.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pt-BR" sz="2000" dirty="0"/>
          </a:p>
          <a:p>
            <a:pPr marL="0" indent="0" algn="just">
              <a:lnSpc>
                <a:spcPct val="100000"/>
              </a:lnSpc>
              <a:buNone/>
            </a:pPr>
            <a:endParaRPr lang="pt-BR" sz="2000" dirty="0"/>
          </a:p>
          <a:p>
            <a:pPr marL="0" indent="0" algn="just">
              <a:lnSpc>
                <a:spcPct val="100000"/>
              </a:lnSpc>
              <a:buNone/>
            </a:pPr>
            <a:endParaRPr lang="pt-BR" sz="2000" dirty="0"/>
          </a:p>
        </p:txBody>
      </p:sp>
      <p:sp>
        <p:nvSpPr>
          <p:cNvPr id="12" name="Título 1">
            <a:extLst>
              <a:ext uri="{FF2B5EF4-FFF2-40B4-BE49-F238E27FC236}">
                <a16:creationId xmlns:a16="http://schemas.microsoft.com/office/drawing/2014/main" id="{C3BC4655-D67E-45E8-ADE1-26E42EC50181}"/>
              </a:ext>
            </a:extLst>
          </p:cNvPr>
          <p:cNvSpPr txBox="1">
            <a:spLocks/>
          </p:cNvSpPr>
          <p:nvPr/>
        </p:nvSpPr>
        <p:spPr>
          <a:xfrm>
            <a:off x="668407" y="522169"/>
            <a:ext cx="7886700" cy="5550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b="1"/>
              <a:t>Materiais e métodos</a:t>
            </a:r>
            <a:endParaRPr lang="pt-BR" sz="3600" b="1" dirty="0"/>
          </a:p>
        </p:txBody>
      </p:sp>
    </p:spTree>
    <p:extLst>
      <p:ext uri="{BB962C8B-B14F-4D97-AF65-F5344CB8AC3E}">
        <p14:creationId xmlns:p14="http://schemas.microsoft.com/office/powerpoint/2010/main" val="13048791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668407" y="522169"/>
            <a:ext cx="7886700" cy="555015"/>
          </a:xfrm>
        </p:spPr>
        <p:txBody>
          <a:bodyPr>
            <a:normAutofit fontScale="90000"/>
          </a:bodyPr>
          <a:lstStyle/>
          <a:p>
            <a:r>
              <a:rPr lang="pt-BR" sz="3600" b="1" dirty="0"/>
              <a:t>Resultados</a:t>
            </a:r>
          </a:p>
        </p:txBody>
      </p:sp>
      <p:pic>
        <p:nvPicPr>
          <p:cNvPr id="19" name="Imagem 18">
            <a:extLst>
              <a:ext uri="{FF2B5EF4-FFF2-40B4-BE49-F238E27FC236}">
                <a16:creationId xmlns:a16="http://schemas.microsoft.com/office/drawing/2014/main" id="{B6397E69-02DF-433E-B07F-A3E64723AD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93704" y="0"/>
            <a:ext cx="7232470" cy="6858000"/>
          </a:xfrm>
          <a:prstGeom prst="rect">
            <a:avLst/>
          </a:prstGeom>
        </p:spPr>
      </p:pic>
      <p:grpSp>
        <p:nvGrpSpPr>
          <p:cNvPr id="29" name="Agrupar 28">
            <a:extLst>
              <a:ext uri="{FF2B5EF4-FFF2-40B4-BE49-F238E27FC236}">
                <a16:creationId xmlns:a16="http://schemas.microsoft.com/office/drawing/2014/main" id="{E1647240-18DD-4D28-A588-5D77CDA400C2}"/>
              </a:ext>
            </a:extLst>
          </p:cNvPr>
          <p:cNvGrpSpPr/>
          <p:nvPr/>
        </p:nvGrpSpPr>
        <p:grpSpPr>
          <a:xfrm>
            <a:off x="506894" y="106017"/>
            <a:ext cx="9499325" cy="5067666"/>
            <a:chOff x="506894" y="185530"/>
            <a:chExt cx="9499325" cy="5067666"/>
          </a:xfrm>
        </p:grpSpPr>
        <p:sp>
          <p:nvSpPr>
            <p:cNvPr id="16" name="CaixaDeTexto 15">
              <a:extLst>
                <a:ext uri="{FF2B5EF4-FFF2-40B4-BE49-F238E27FC236}">
                  <a16:creationId xmlns:a16="http://schemas.microsoft.com/office/drawing/2014/main" id="{8DFA5725-9901-4549-AFD6-74E8A246817E}"/>
                </a:ext>
              </a:extLst>
            </p:cNvPr>
            <p:cNvSpPr txBox="1"/>
            <p:nvPr/>
          </p:nvSpPr>
          <p:spPr>
            <a:xfrm>
              <a:off x="506894" y="2153012"/>
              <a:ext cx="3207027" cy="29700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 algn="just">
                <a:lnSpc>
                  <a:spcPct val="250000"/>
                </a:lnSpc>
                <a:buFont typeface="Arial" panose="020B0604020202020204" pitchFamily="34" charset="0"/>
                <a:buChar char="•"/>
              </a:pPr>
              <a:r>
                <a:rPr lang="pt-BR" sz="2200" dirty="0"/>
                <a:t>Distribuição de tensão.</a:t>
              </a:r>
            </a:p>
            <a:p>
              <a:pPr marL="342900" indent="-342900" algn="just">
                <a:buFont typeface="Arial" panose="020B0604020202020204" pitchFamily="34" charset="0"/>
                <a:buChar char="•"/>
              </a:pPr>
              <a:endParaRPr lang="pt-BR" sz="2200" dirty="0"/>
            </a:p>
            <a:p>
              <a:pPr marL="342900" indent="-342900" algn="just">
                <a:buFont typeface="Arial" panose="020B0604020202020204" pitchFamily="34" charset="0"/>
                <a:buChar char="•"/>
              </a:pPr>
              <a:r>
                <a:rPr lang="pt-BR" sz="2200" dirty="0"/>
                <a:t>A posição do pico de tensão permite a identificação de qual raio é responsável por tal pico.</a:t>
              </a:r>
            </a:p>
          </p:txBody>
        </p:sp>
        <p:sp>
          <p:nvSpPr>
            <p:cNvPr id="20" name="Elipse 19">
              <a:extLst>
                <a:ext uri="{FF2B5EF4-FFF2-40B4-BE49-F238E27FC236}">
                  <a16:creationId xmlns:a16="http://schemas.microsoft.com/office/drawing/2014/main" id="{BF3A5414-75B9-44EF-82BC-DDB3F8658C40}"/>
                </a:ext>
              </a:extLst>
            </p:cNvPr>
            <p:cNvSpPr/>
            <p:nvPr/>
          </p:nvSpPr>
          <p:spPr>
            <a:xfrm>
              <a:off x="5353878" y="185530"/>
              <a:ext cx="278296" cy="296882"/>
            </a:xfrm>
            <a:prstGeom prst="ellipse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1" name="Elipse 20">
              <a:extLst>
                <a:ext uri="{FF2B5EF4-FFF2-40B4-BE49-F238E27FC236}">
                  <a16:creationId xmlns:a16="http://schemas.microsoft.com/office/drawing/2014/main" id="{D407651A-6504-4049-85B6-1CD9368420B8}"/>
                </a:ext>
              </a:extLst>
            </p:cNvPr>
            <p:cNvSpPr/>
            <p:nvPr/>
          </p:nvSpPr>
          <p:spPr>
            <a:xfrm>
              <a:off x="8979175" y="230621"/>
              <a:ext cx="278296" cy="296882"/>
            </a:xfrm>
            <a:prstGeom prst="ellipse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5" name="Elipse 24">
              <a:extLst>
                <a:ext uri="{FF2B5EF4-FFF2-40B4-BE49-F238E27FC236}">
                  <a16:creationId xmlns:a16="http://schemas.microsoft.com/office/drawing/2014/main" id="{C40CB07B-C4D7-47CF-B357-6A79E601EBF6}"/>
                </a:ext>
              </a:extLst>
            </p:cNvPr>
            <p:cNvSpPr/>
            <p:nvPr/>
          </p:nvSpPr>
          <p:spPr>
            <a:xfrm>
              <a:off x="6102626" y="2643809"/>
              <a:ext cx="278296" cy="296882"/>
            </a:xfrm>
            <a:prstGeom prst="ellipse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6" name="Elipse 25">
              <a:extLst>
                <a:ext uri="{FF2B5EF4-FFF2-40B4-BE49-F238E27FC236}">
                  <a16:creationId xmlns:a16="http://schemas.microsoft.com/office/drawing/2014/main" id="{3BC0FA8D-9757-4FBE-9745-907A02BAB3A9}"/>
                </a:ext>
              </a:extLst>
            </p:cNvPr>
            <p:cNvSpPr/>
            <p:nvPr/>
          </p:nvSpPr>
          <p:spPr>
            <a:xfrm>
              <a:off x="9727923" y="2649143"/>
              <a:ext cx="278296" cy="296882"/>
            </a:xfrm>
            <a:prstGeom prst="ellipse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7" name="Elipse 26">
              <a:extLst>
                <a:ext uri="{FF2B5EF4-FFF2-40B4-BE49-F238E27FC236}">
                  <a16:creationId xmlns:a16="http://schemas.microsoft.com/office/drawing/2014/main" id="{69F2684A-C59B-41C5-B40E-ABB4A2E33465}"/>
                </a:ext>
              </a:extLst>
            </p:cNvPr>
            <p:cNvSpPr/>
            <p:nvPr/>
          </p:nvSpPr>
          <p:spPr>
            <a:xfrm>
              <a:off x="6612835" y="4956314"/>
              <a:ext cx="278296" cy="296882"/>
            </a:xfrm>
            <a:prstGeom prst="ellipse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</p:spTree>
    <p:extLst>
      <p:ext uri="{BB962C8B-B14F-4D97-AF65-F5344CB8AC3E}">
        <p14:creationId xmlns:p14="http://schemas.microsoft.com/office/powerpoint/2010/main" val="41937288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19537" y="964134"/>
            <a:ext cx="7886700" cy="4687717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pt-BR" sz="2200" dirty="0"/>
              <a:t>Perfil de distribuição de Tensão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pt-BR" sz="2200" dirty="0"/>
              <a:t>Pico de deformação 3-4, na 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pt-BR" sz="2200" dirty="0"/>
              <a:t>Posição do raio R2.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pt-BR" sz="2200" dirty="0"/>
              <a:t>R2 não apresenta pico de 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pt-BR" sz="2200" dirty="0"/>
              <a:t>tensão, pois a cabeça do punção 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pt-BR" sz="2200" dirty="0"/>
              <a:t>é chata.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pt-BR" sz="2200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668407" y="522169"/>
            <a:ext cx="7886700" cy="555015"/>
          </a:xfrm>
        </p:spPr>
        <p:txBody>
          <a:bodyPr>
            <a:normAutofit fontScale="90000"/>
          </a:bodyPr>
          <a:lstStyle/>
          <a:p>
            <a:r>
              <a:rPr lang="pt-BR" sz="3600" b="1" dirty="0"/>
              <a:t>Resultados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A0E1A777-4F16-430F-8F96-641CF6057E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62887" y="1207437"/>
            <a:ext cx="7130210" cy="4504250"/>
          </a:xfrm>
          <a:prstGeom prst="rect">
            <a:avLst/>
          </a:prstGeom>
        </p:spPr>
      </p:pic>
      <p:sp>
        <p:nvSpPr>
          <p:cNvPr id="10" name="Elipse 9">
            <a:extLst>
              <a:ext uri="{FF2B5EF4-FFF2-40B4-BE49-F238E27FC236}">
                <a16:creationId xmlns:a16="http://schemas.microsoft.com/office/drawing/2014/main" id="{ACE1D7C3-5EFB-40B5-850B-003AE97CEA20}"/>
              </a:ext>
            </a:extLst>
          </p:cNvPr>
          <p:cNvSpPr/>
          <p:nvPr/>
        </p:nvSpPr>
        <p:spPr>
          <a:xfrm>
            <a:off x="6924261" y="1835225"/>
            <a:ext cx="278296" cy="296882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363656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19536" y="964134"/>
            <a:ext cx="9935211" cy="4687717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pt-BR" sz="2200" dirty="0"/>
              <a:t>Perfil de distribuição de Tensão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pt-BR" sz="2200" dirty="0"/>
              <a:t>Pico P2 ~= 0,15.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pt-BR" sz="2200" dirty="0"/>
              <a:t>Com o aumento de R2 e a existência do R1, o pico se desloca para polo do punção.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pt-BR" sz="2200" dirty="0"/>
              <a:t>Como R2 ainda é menor que R1, o pico se manteve na posição de R2.  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pt-BR" sz="2200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668407" y="522169"/>
            <a:ext cx="7886700" cy="555015"/>
          </a:xfrm>
        </p:spPr>
        <p:txBody>
          <a:bodyPr>
            <a:normAutofit fontScale="90000"/>
          </a:bodyPr>
          <a:lstStyle/>
          <a:p>
            <a:r>
              <a:rPr lang="pt-BR" sz="3600" b="1" dirty="0"/>
              <a:t>Resultados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A0E1A777-4F16-430F-8F96-641CF6057E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652" y="2914224"/>
            <a:ext cx="5687061" cy="3592593"/>
          </a:xfrm>
          <a:prstGeom prst="rect">
            <a:avLst/>
          </a:prstGeom>
        </p:spPr>
      </p:pic>
      <p:sp>
        <p:nvSpPr>
          <p:cNvPr id="10" name="Elipse 9">
            <a:extLst>
              <a:ext uri="{FF2B5EF4-FFF2-40B4-BE49-F238E27FC236}">
                <a16:creationId xmlns:a16="http://schemas.microsoft.com/office/drawing/2014/main" id="{ACE1D7C3-5EFB-40B5-850B-003AE97CEA20}"/>
              </a:ext>
            </a:extLst>
          </p:cNvPr>
          <p:cNvSpPr/>
          <p:nvPr/>
        </p:nvSpPr>
        <p:spPr>
          <a:xfrm>
            <a:off x="1888435" y="3348941"/>
            <a:ext cx="278296" cy="296882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2F3F74F4-0850-4E4C-A3D2-157E86A571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8695" y="2890148"/>
            <a:ext cx="5640036" cy="3620391"/>
          </a:xfrm>
          <a:prstGeom prst="rect">
            <a:avLst/>
          </a:prstGeom>
        </p:spPr>
      </p:pic>
      <p:sp>
        <p:nvSpPr>
          <p:cNvPr id="7" name="Elipse 6">
            <a:extLst>
              <a:ext uri="{FF2B5EF4-FFF2-40B4-BE49-F238E27FC236}">
                <a16:creationId xmlns:a16="http://schemas.microsoft.com/office/drawing/2014/main" id="{F7026618-7223-4A2D-8554-DE4E4F8B8383}"/>
              </a:ext>
            </a:extLst>
          </p:cNvPr>
          <p:cNvSpPr/>
          <p:nvPr/>
        </p:nvSpPr>
        <p:spPr>
          <a:xfrm>
            <a:off x="8176591" y="3497382"/>
            <a:ext cx="278296" cy="296882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859530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19536" y="924377"/>
            <a:ext cx="9935211" cy="4687717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pt-BR" sz="2200" dirty="0"/>
              <a:t>Perfil de distribuição de Tensão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pt-BR" sz="2200" dirty="0"/>
              <a:t>Esta geometria gerou o maior pico (Teste de </a:t>
            </a:r>
            <a:r>
              <a:rPr lang="pt-BR" sz="2200" dirty="0" err="1"/>
              <a:t>Nakazima</a:t>
            </a:r>
            <a:r>
              <a:rPr lang="pt-BR" sz="2200" dirty="0"/>
              <a:t>)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pt-BR" sz="2200" dirty="0"/>
              <a:t>. Com o aumento de R2 o pico se desloca para polo do punção.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pt-BR" sz="2200" dirty="0"/>
              <a:t>Não houve congruência entre o raio R1 e R2 (Geometria uniforme), e então não existe concentração de tensão neste local.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pt-BR" sz="2200" dirty="0"/>
              <a:t>Esse teste gerou uma melhor distribuição de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pt-BR" sz="2200" dirty="0"/>
              <a:t>tensão na chapa.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pt-BR" sz="2200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668407" y="522169"/>
            <a:ext cx="7886700" cy="555015"/>
          </a:xfrm>
        </p:spPr>
        <p:txBody>
          <a:bodyPr>
            <a:normAutofit fontScale="90000"/>
          </a:bodyPr>
          <a:lstStyle/>
          <a:p>
            <a:r>
              <a:rPr lang="pt-BR" sz="3600" b="1" dirty="0"/>
              <a:t>Resultados</a:t>
            </a:r>
          </a:p>
        </p:txBody>
      </p:sp>
      <p:grpSp>
        <p:nvGrpSpPr>
          <p:cNvPr id="8" name="Agrupar 7">
            <a:extLst>
              <a:ext uri="{FF2B5EF4-FFF2-40B4-BE49-F238E27FC236}">
                <a16:creationId xmlns:a16="http://schemas.microsoft.com/office/drawing/2014/main" id="{14E1E281-2C7E-4302-A91E-A9E8101E91B1}"/>
              </a:ext>
            </a:extLst>
          </p:cNvPr>
          <p:cNvGrpSpPr/>
          <p:nvPr/>
        </p:nvGrpSpPr>
        <p:grpSpPr>
          <a:xfrm>
            <a:off x="6297479" y="3859062"/>
            <a:ext cx="5640036" cy="3506063"/>
            <a:chOff x="6244469" y="3282963"/>
            <a:chExt cx="5640036" cy="3506063"/>
          </a:xfrm>
        </p:grpSpPr>
        <p:pic>
          <p:nvPicPr>
            <p:cNvPr id="6" name="Imagem 5">
              <a:extLst>
                <a:ext uri="{FF2B5EF4-FFF2-40B4-BE49-F238E27FC236}">
                  <a16:creationId xmlns:a16="http://schemas.microsoft.com/office/drawing/2014/main" id="{7F9FCA54-BD2B-48A6-999C-FBF7936C312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244469" y="3282963"/>
              <a:ext cx="5640036" cy="3506063"/>
            </a:xfrm>
            <a:prstGeom prst="rect">
              <a:avLst/>
            </a:prstGeom>
          </p:spPr>
        </p:pic>
        <p:sp>
          <p:nvSpPr>
            <p:cNvPr id="7" name="Elipse 6">
              <a:extLst>
                <a:ext uri="{FF2B5EF4-FFF2-40B4-BE49-F238E27FC236}">
                  <a16:creationId xmlns:a16="http://schemas.microsoft.com/office/drawing/2014/main" id="{F7026618-7223-4A2D-8554-DE4E4F8B8383}"/>
                </a:ext>
              </a:extLst>
            </p:cNvPr>
            <p:cNvSpPr/>
            <p:nvPr/>
          </p:nvSpPr>
          <p:spPr>
            <a:xfrm>
              <a:off x="9210260" y="3788929"/>
              <a:ext cx="278296" cy="296882"/>
            </a:xfrm>
            <a:prstGeom prst="ellipse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pic>
        <p:nvPicPr>
          <p:cNvPr id="9" name="Imagem 8">
            <a:extLst>
              <a:ext uri="{FF2B5EF4-FFF2-40B4-BE49-F238E27FC236}">
                <a16:creationId xmlns:a16="http://schemas.microsoft.com/office/drawing/2014/main" id="{480713AF-1668-4848-BE5E-C847F15C96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6310" y="4085811"/>
            <a:ext cx="3020831" cy="2524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779044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</TotalTime>
  <Words>752</Words>
  <Application>Microsoft Office PowerPoint</Application>
  <PresentationFormat>Widescreen</PresentationFormat>
  <Paragraphs>107</Paragraphs>
  <Slides>15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23" baseType="lpstr">
      <vt:lpstr>Arial</vt:lpstr>
      <vt:lpstr>ArialMT</vt:lpstr>
      <vt:lpstr>Calibri</vt:lpstr>
      <vt:lpstr>Calibri Light</vt:lpstr>
      <vt:lpstr>Times New Roman</vt:lpstr>
      <vt:lpstr>Verdana</vt:lpstr>
      <vt:lpstr>Wingdings</vt:lpstr>
      <vt:lpstr>Tema do Office</vt:lpstr>
      <vt:lpstr>Apresentação do PowerPoint</vt:lpstr>
      <vt:lpstr>Apresentação do PowerPoint</vt:lpstr>
      <vt:lpstr>Materiais e métodos</vt:lpstr>
      <vt:lpstr>Apresentação do PowerPoint</vt:lpstr>
      <vt:lpstr>Apresentação do PowerPoint</vt:lpstr>
      <vt:lpstr>Resultados</vt:lpstr>
      <vt:lpstr>Resultados</vt:lpstr>
      <vt:lpstr>Resultados</vt:lpstr>
      <vt:lpstr>Resultados</vt:lpstr>
      <vt:lpstr>Resultados</vt:lpstr>
      <vt:lpstr>Validação</vt:lpstr>
      <vt:lpstr>Validação</vt:lpstr>
      <vt:lpstr>Validação</vt:lpstr>
      <vt:lpstr>Validação</vt:lpstr>
      <vt:lpstr>Conclusão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Metodologia</dc:title>
  <dc:creator>Adriano</dc:creator>
  <cp:lastModifiedBy>Adriano</cp:lastModifiedBy>
  <cp:revision>25</cp:revision>
  <dcterms:created xsi:type="dcterms:W3CDTF">2017-10-11T12:17:42Z</dcterms:created>
  <dcterms:modified xsi:type="dcterms:W3CDTF">2017-10-18T15:49:44Z</dcterms:modified>
</cp:coreProperties>
</file>