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76" r:id="rId6"/>
    <p:sldId id="277" r:id="rId7"/>
    <p:sldId id="262" r:id="rId8"/>
    <p:sldId id="263" r:id="rId9"/>
    <p:sldId id="265" r:id="rId10"/>
    <p:sldId id="266" r:id="rId11"/>
    <p:sldId id="267" r:id="rId12"/>
    <p:sldId id="268" r:id="rId13"/>
    <p:sldId id="269" r:id="rId14"/>
    <p:sldId id="270" r:id="rId15"/>
    <p:sldId id="271" r:id="rId16"/>
    <p:sldId id="272" r:id="rId17"/>
    <p:sldId id="274" r:id="rId18"/>
    <p:sldId id="273" r:id="rId19"/>
    <p:sldId id="275" r:id="rId20"/>
    <p:sldId id="258"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19F32-07A0-41A2-9BE9-BFBA8AF1C7C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100C396-CBAB-405A-9105-507828DE2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979C9671-10A1-4A9F-B947-C100EFE0C22C}"/>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5" name="Espaço Reservado para Rodapé 4">
            <a:extLst>
              <a:ext uri="{FF2B5EF4-FFF2-40B4-BE49-F238E27FC236}">
                <a16:creationId xmlns:a16="http://schemas.microsoft.com/office/drawing/2014/main" id="{E600DB76-F22D-4FAF-B21B-EFF01C9F652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9368271-5E07-4D5E-8AB7-AD81CF818166}"/>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57921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0897B-BD22-40DE-8148-2C7B3E6F9DC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F688F10-A228-4D8D-94BE-44D157630D2C}"/>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883F293-48DF-4DA1-8AB9-ED9D37311798}"/>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5" name="Espaço Reservado para Rodapé 4">
            <a:extLst>
              <a:ext uri="{FF2B5EF4-FFF2-40B4-BE49-F238E27FC236}">
                <a16:creationId xmlns:a16="http://schemas.microsoft.com/office/drawing/2014/main" id="{C1141865-85CB-4DA9-BD67-2DF267F8901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8955387-7D62-4228-A221-8C16C6FF249E}"/>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201711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EA6B97F-CDE4-41D1-8160-4F8F6C10660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0046EA6-0BD6-4438-9BC5-3AA49E231EBA}"/>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F2FA381-9ED1-49C1-97C8-7698B4DEF030}"/>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5" name="Espaço Reservado para Rodapé 4">
            <a:extLst>
              <a:ext uri="{FF2B5EF4-FFF2-40B4-BE49-F238E27FC236}">
                <a16:creationId xmlns:a16="http://schemas.microsoft.com/office/drawing/2014/main" id="{DD7E1DC5-410D-46AE-A6A1-B9E4E2B5B48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F20BFF2-2BE1-44C8-8783-D5A03DAC8AC7}"/>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62323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33226-6A45-41F8-83C2-226A63C538A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5DD115A-1CDF-4560-A2D3-3A80DA9A4385}"/>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3646EC-CEF0-4BF9-89BD-E7598503345A}"/>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5" name="Espaço Reservado para Rodapé 4">
            <a:extLst>
              <a:ext uri="{FF2B5EF4-FFF2-40B4-BE49-F238E27FC236}">
                <a16:creationId xmlns:a16="http://schemas.microsoft.com/office/drawing/2014/main" id="{61F9BAFD-ACF1-4386-81CB-CC6FA69BE7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4CE0A7D-5C35-4E01-A086-642FEA74D7A4}"/>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383471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C28D8-3E46-4B2C-B1B3-66DBB42449A4}"/>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A75FC4B-C43B-4349-9450-C65DAA206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69CA6F72-379E-425B-AC1B-F722F45BB9C2}"/>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5" name="Espaço Reservado para Rodapé 4">
            <a:extLst>
              <a:ext uri="{FF2B5EF4-FFF2-40B4-BE49-F238E27FC236}">
                <a16:creationId xmlns:a16="http://schemas.microsoft.com/office/drawing/2014/main" id="{D07EB16E-F28A-4325-B0E9-2999C9BE711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29A54F4-1B10-4E82-9764-C64BEAB0DD36}"/>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303455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4ED3D-C82E-46C8-8980-084142D3AED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7E3ACB0-ECAF-4156-8DA8-34D2C0B669A7}"/>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DB7F310-4DF1-4FEE-A5BD-DE0362414F82}"/>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D919BF8-10E4-448D-9B3C-45DF6CFD6E8E}"/>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6" name="Espaço Reservado para Rodapé 5">
            <a:extLst>
              <a:ext uri="{FF2B5EF4-FFF2-40B4-BE49-F238E27FC236}">
                <a16:creationId xmlns:a16="http://schemas.microsoft.com/office/drawing/2014/main" id="{A846FC19-A91C-4A4A-AA22-FBB0215CA6A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86DF3E2-D752-406F-864E-58272EB7FCB6}"/>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383066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4FF3F-057A-47CD-92FD-C2E8A2596BC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9EB701B-143E-49D1-9AAE-031835730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0DA75CE9-80FA-4238-9F7A-E64563828712}"/>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F9F02EB-BA3A-43A5-A891-CFB8824F7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2EB043C2-2B32-4298-9E3A-D637ADA84DF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4963617-BA74-441E-95DA-0BF5701A7F15}"/>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8" name="Espaço Reservado para Rodapé 7">
            <a:extLst>
              <a:ext uri="{FF2B5EF4-FFF2-40B4-BE49-F238E27FC236}">
                <a16:creationId xmlns:a16="http://schemas.microsoft.com/office/drawing/2014/main" id="{987E619F-9ED5-4ED2-8434-806B4A76941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C42A3BB-0B11-4B4F-8EE8-47AFBAAE0D01}"/>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264428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6B021-05DD-4AB6-9F49-16BD960B2BB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0E81A6B-DC31-44CE-BAE7-FEB391089FF1}"/>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4" name="Espaço Reservado para Rodapé 3">
            <a:extLst>
              <a:ext uri="{FF2B5EF4-FFF2-40B4-BE49-F238E27FC236}">
                <a16:creationId xmlns:a16="http://schemas.microsoft.com/office/drawing/2014/main" id="{5BD161DF-3100-460D-8595-C17B21E34E5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B2C9818-E599-4F58-AA1F-1B3B2138BC27}"/>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302396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5C04BA9-9800-4A04-91E1-85FD105EE542}"/>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3" name="Espaço Reservado para Rodapé 2">
            <a:extLst>
              <a:ext uri="{FF2B5EF4-FFF2-40B4-BE49-F238E27FC236}">
                <a16:creationId xmlns:a16="http://schemas.microsoft.com/office/drawing/2014/main" id="{D6B8AAB3-78EE-451A-BB50-41BC972C780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D709E0D-EAE6-4DC4-9E83-1AB299836A07}"/>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386780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67A4F2-12A6-4503-B264-D1D84935CA7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46BED31-3D63-4D04-92DD-2FC74C3EB9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3FE7FF9-EAFD-49DA-B1D6-A15B2DEE8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755D1AA-0D8F-4FDD-87F9-0CC34EF7FA43}"/>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6" name="Espaço Reservado para Rodapé 5">
            <a:extLst>
              <a:ext uri="{FF2B5EF4-FFF2-40B4-BE49-F238E27FC236}">
                <a16:creationId xmlns:a16="http://schemas.microsoft.com/office/drawing/2014/main" id="{5FA6E217-D6AF-4581-BD92-F68906AEE31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DAAEE6C-A6A9-42F4-AA9E-E745F083AD67}"/>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290262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EF684B-B4E3-476F-AD2B-E063739F01A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F24AB66-D5D2-432C-98A5-5DF36A3E8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78390CE-DE6D-492E-B4A2-CBD3B1E2B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764A67A-6B13-48A9-A988-42ED2F92B0B1}"/>
              </a:ext>
            </a:extLst>
          </p:cNvPr>
          <p:cNvSpPr>
            <a:spLocks noGrp="1"/>
          </p:cNvSpPr>
          <p:nvPr>
            <p:ph type="dt" sz="half" idx="10"/>
          </p:nvPr>
        </p:nvSpPr>
        <p:spPr/>
        <p:txBody>
          <a:bodyPr/>
          <a:lstStyle/>
          <a:p>
            <a:fld id="{FCB7C725-DA29-4878-898B-3CCC6FAC9D0B}" type="datetimeFigureOut">
              <a:rPr lang="pt-BR" smtClean="0"/>
              <a:t>18/10/2017</a:t>
            </a:fld>
            <a:endParaRPr lang="pt-BR"/>
          </a:p>
        </p:txBody>
      </p:sp>
      <p:sp>
        <p:nvSpPr>
          <p:cNvPr id="6" name="Espaço Reservado para Rodapé 5">
            <a:extLst>
              <a:ext uri="{FF2B5EF4-FFF2-40B4-BE49-F238E27FC236}">
                <a16:creationId xmlns:a16="http://schemas.microsoft.com/office/drawing/2014/main" id="{0CFD86C4-02D7-4743-A67F-79C8B40FB42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00E7957-BE7F-4B42-8BE2-35C7DA3715F2}"/>
              </a:ext>
            </a:extLst>
          </p:cNvPr>
          <p:cNvSpPr>
            <a:spLocks noGrp="1"/>
          </p:cNvSpPr>
          <p:nvPr>
            <p:ph type="sldNum" sz="quarter" idx="12"/>
          </p:nvPr>
        </p:nvSpPr>
        <p:spPr/>
        <p:txBody>
          <a:bodyPr/>
          <a:lstStyle/>
          <a:p>
            <a:fld id="{2FF97C31-A690-48AE-A280-7356E96A25FB}" type="slidenum">
              <a:rPr lang="pt-BR" smtClean="0"/>
              <a:t>‹nº›</a:t>
            </a:fld>
            <a:endParaRPr lang="pt-BR"/>
          </a:p>
        </p:txBody>
      </p:sp>
    </p:spTree>
    <p:extLst>
      <p:ext uri="{BB962C8B-B14F-4D97-AF65-F5344CB8AC3E}">
        <p14:creationId xmlns:p14="http://schemas.microsoft.com/office/powerpoint/2010/main" val="326982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C38E92B-D410-4C74-B2A4-B4222242A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CB102D2-1CF2-4932-BABC-B0153550F9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B584427-28DA-493B-A022-E1F6C5010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7C725-DA29-4878-898B-3CCC6FAC9D0B}" type="datetimeFigureOut">
              <a:rPr lang="pt-BR" smtClean="0"/>
              <a:t>18/10/2017</a:t>
            </a:fld>
            <a:endParaRPr lang="pt-BR"/>
          </a:p>
        </p:txBody>
      </p:sp>
      <p:sp>
        <p:nvSpPr>
          <p:cNvPr id="5" name="Espaço Reservado para Rodapé 4">
            <a:extLst>
              <a:ext uri="{FF2B5EF4-FFF2-40B4-BE49-F238E27FC236}">
                <a16:creationId xmlns:a16="http://schemas.microsoft.com/office/drawing/2014/main" id="{D252BD34-2622-4DFD-8DC8-3F6EA6BF0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D4414B3-D91F-4C6D-BC62-10D27C3EBC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97C31-A690-48AE-A280-7356E96A25FB}" type="slidenum">
              <a:rPr lang="pt-BR" smtClean="0"/>
              <a:t>‹nº›</a:t>
            </a:fld>
            <a:endParaRPr lang="pt-BR"/>
          </a:p>
        </p:txBody>
      </p:sp>
    </p:spTree>
    <p:extLst>
      <p:ext uri="{BB962C8B-B14F-4D97-AF65-F5344CB8AC3E}">
        <p14:creationId xmlns:p14="http://schemas.microsoft.com/office/powerpoint/2010/main" val="5175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ABDA1-05C3-4BDD-82B9-8D560F3B0739}"/>
              </a:ext>
            </a:extLst>
          </p:cNvPr>
          <p:cNvSpPr>
            <a:spLocks noGrp="1"/>
          </p:cNvSpPr>
          <p:nvPr>
            <p:ph type="ctrTitle"/>
          </p:nvPr>
        </p:nvSpPr>
        <p:spPr>
          <a:xfrm>
            <a:off x="1524000" y="2394573"/>
            <a:ext cx="9144000" cy="1885880"/>
          </a:xfrm>
        </p:spPr>
        <p:txBody>
          <a:bodyPr>
            <a:normAutofit fontScale="90000"/>
          </a:bodyPr>
          <a:lstStyle/>
          <a:p>
            <a:r>
              <a:rPr lang="en-US" sz="4000" dirty="0"/>
              <a:t>A novel punch design approach with progressive clearance variation for the punching—broaching process</a:t>
            </a:r>
            <a:br>
              <a:rPr lang="en-US" sz="4000" dirty="0"/>
            </a:br>
            <a:br>
              <a:rPr lang="en-US" sz="4000" dirty="0"/>
            </a:br>
            <a:r>
              <a:rPr lang="pt-BR" sz="4000" dirty="0"/>
              <a:t>Uma nova abordagem de design de perfuração com variação de depuração progressiva para o processo de perfuração</a:t>
            </a:r>
          </a:p>
        </p:txBody>
      </p:sp>
      <p:sp>
        <p:nvSpPr>
          <p:cNvPr id="3" name="Subtítulo 2">
            <a:extLst>
              <a:ext uri="{FF2B5EF4-FFF2-40B4-BE49-F238E27FC236}">
                <a16:creationId xmlns:a16="http://schemas.microsoft.com/office/drawing/2014/main" id="{E75C5AE7-1862-4ED4-A667-5FE548A89C7D}"/>
              </a:ext>
            </a:extLst>
          </p:cNvPr>
          <p:cNvSpPr>
            <a:spLocks noGrp="1"/>
          </p:cNvSpPr>
          <p:nvPr>
            <p:ph type="subTitle" idx="1"/>
          </p:nvPr>
        </p:nvSpPr>
        <p:spPr>
          <a:xfrm>
            <a:off x="1524000" y="5202238"/>
            <a:ext cx="9144000" cy="800997"/>
          </a:xfrm>
        </p:spPr>
        <p:txBody>
          <a:bodyPr/>
          <a:lstStyle/>
          <a:p>
            <a:pPr marL="342900" indent="-342900" algn="just">
              <a:buFont typeface="Wingdings" panose="05000000000000000000" pitchFamily="2" charset="2"/>
              <a:buChar char="Ø"/>
            </a:pPr>
            <a:r>
              <a:rPr lang="pt-BR" dirty="0"/>
              <a:t>A perfuração de chapas grossas.</a:t>
            </a:r>
          </a:p>
          <a:p>
            <a:pPr marL="342900" indent="-342900" algn="just">
              <a:buFont typeface="Wingdings" panose="05000000000000000000" pitchFamily="2" charset="2"/>
              <a:buChar char="Ø"/>
            </a:pPr>
            <a:endParaRPr lang="pt-BR" dirty="0"/>
          </a:p>
        </p:txBody>
      </p:sp>
    </p:spTree>
    <p:extLst>
      <p:ext uri="{BB962C8B-B14F-4D97-AF65-F5344CB8AC3E}">
        <p14:creationId xmlns:p14="http://schemas.microsoft.com/office/powerpoint/2010/main" val="355538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E07C2-6BC1-4596-B6CD-5D2265B38D1F}"/>
              </a:ext>
            </a:extLst>
          </p:cNvPr>
          <p:cNvSpPr>
            <a:spLocks noGrp="1"/>
          </p:cNvSpPr>
          <p:nvPr>
            <p:ph type="title"/>
          </p:nvPr>
        </p:nvSpPr>
        <p:spPr/>
        <p:txBody>
          <a:bodyPr/>
          <a:lstStyle/>
          <a:p>
            <a:r>
              <a:rPr lang="pt-BR" dirty="0"/>
              <a:t>RESULTADOS: </a:t>
            </a:r>
            <a:r>
              <a:rPr lang="pt-BR" b="1" dirty="0"/>
              <a:t>Estudo de design de perfuração</a:t>
            </a:r>
            <a:endParaRPr lang="pt-BR" dirty="0"/>
          </a:p>
        </p:txBody>
      </p:sp>
      <p:sp>
        <p:nvSpPr>
          <p:cNvPr id="3" name="CaixaDeTexto 2">
            <a:extLst>
              <a:ext uri="{FF2B5EF4-FFF2-40B4-BE49-F238E27FC236}">
                <a16:creationId xmlns:a16="http://schemas.microsoft.com/office/drawing/2014/main" id="{7B16156E-548B-4DEB-9640-5028E3ACA226}"/>
              </a:ext>
            </a:extLst>
          </p:cNvPr>
          <p:cNvSpPr txBox="1"/>
          <p:nvPr/>
        </p:nvSpPr>
        <p:spPr>
          <a:xfrm>
            <a:off x="449783" y="1287244"/>
            <a:ext cx="11070979" cy="5570756"/>
          </a:xfrm>
          <a:prstGeom prst="rect">
            <a:avLst/>
          </a:prstGeom>
          <a:noFill/>
        </p:spPr>
        <p:txBody>
          <a:bodyPr wrap="none" rtlCol="0">
            <a:spAutoFit/>
          </a:bodyPr>
          <a:lstStyle/>
          <a:p>
            <a:r>
              <a:rPr lang="pt-BR" sz="2200" dirty="0"/>
              <a:t>Como as geometrias da perfuração brochar ferramentas não mostraram diferenças </a:t>
            </a:r>
          </a:p>
          <a:p>
            <a:r>
              <a:rPr lang="pt-BR" sz="2200" dirty="0"/>
              <a:t>significativas em termos de qualidade para a parede do furo perfurado, foram propostas quatro</a:t>
            </a:r>
          </a:p>
          <a:p>
            <a:r>
              <a:rPr lang="pt-BR" sz="2200" dirty="0"/>
              <a:t>novos tipos de perfurador. </a:t>
            </a:r>
            <a:r>
              <a:rPr lang="pt-BR" sz="2400" dirty="0"/>
              <a:t>A influência de tais geometrias sobre a qualidade do furo e o </a:t>
            </a:r>
          </a:p>
          <a:p>
            <a:r>
              <a:rPr lang="pt-BR" sz="2400" dirty="0"/>
              <a:t>perfil de força durante o processo é analisado.</a:t>
            </a:r>
            <a:endParaRPr lang="pt-BR" sz="2200" dirty="0"/>
          </a:p>
          <a:p>
            <a:endParaRPr lang="pt-BR" sz="2200" dirty="0"/>
          </a:p>
          <a:p>
            <a:endParaRPr lang="pt-BR" sz="2200" dirty="0"/>
          </a:p>
          <a:p>
            <a:endParaRPr lang="pt-BR" sz="2200" dirty="0"/>
          </a:p>
          <a:p>
            <a:endParaRPr lang="pt-BR" sz="2200" dirty="0"/>
          </a:p>
          <a:p>
            <a:endParaRPr lang="pt-BR" sz="2200" dirty="0"/>
          </a:p>
          <a:p>
            <a:endParaRPr lang="pt-BR" sz="2200" dirty="0"/>
          </a:p>
          <a:p>
            <a:endParaRPr lang="pt-BR" sz="2200" dirty="0"/>
          </a:p>
          <a:p>
            <a:endParaRPr lang="pt-BR" sz="2200" dirty="0"/>
          </a:p>
          <a:p>
            <a:pPr marL="285750" indent="-285750">
              <a:buFont typeface="Arial" panose="020B0604020202020204" pitchFamily="34" charset="0"/>
              <a:buChar char="•"/>
            </a:pPr>
            <a:r>
              <a:rPr lang="pt-BR" sz="2200" dirty="0"/>
              <a:t>IV é um perfurador com a área de contato de ponta reduzida, </a:t>
            </a:r>
          </a:p>
          <a:p>
            <a:pPr marL="285750" indent="-285750">
              <a:buFont typeface="Arial" panose="020B0604020202020204" pitchFamily="34" charset="0"/>
              <a:buChar char="•"/>
            </a:pPr>
            <a:r>
              <a:rPr lang="pt-BR" sz="2200" dirty="0"/>
              <a:t>tipo V é um punção com uma face plana reduzida (dois passos de corte);</a:t>
            </a:r>
          </a:p>
          <a:p>
            <a:pPr marL="285750" indent="-285750">
              <a:buFont typeface="Arial" panose="020B0604020202020204" pitchFamily="34" charset="0"/>
              <a:buChar char="•"/>
            </a:pPr>
            <a:r>
              <a:rPr lang="pt-BR" sz="2200" dirty="0"/>
              <a:t>VI tem dentes de brochagem cónicas;</a:t>
            </a:r>
          </a:p>
          <a:p>
            <a:pPr marL="285750" indent="-285750">
              <a:buFont typeface="Arial" panose="020B0604020202020204" pitchFamily="34" charset="0"/>
              <a:buChar char="•"/>
            </a:pPr>
            <a:r>
              <a:rPr lang="pt-BR" sz="2200" dirty="0"/>
              <a:t> VII tem um ângulo de corte cónica côncava de 22,5.</a:t>
            </a:r>
          </a:p>
        </p:txBody>
      </p:sp>
      <p:pic>
        <p:nvPicPr>
          <p:cNvPr id="5" name="Imagem 4">
            <a:extLst>
              <a:ext uri="{FF2B5EF4-FFF2-40B4-BE49-F238E27FC236}">
                <a16:creationId xmlns:a16="http://schemas.microsoft.com/office/drawing/2014/main" id="{72FA9B52-0EDC-49CD-B849-DA4D64B1ADB4}"/>
              </a:ext>
            </a:extLst>
          </p:cNvPr>
          <p:cNvPicPr>
            <a:picLocks noChangeAspect="1"/>
          </p:cNvPicPr>
          <p:nvPr/>
        </p:nvPicPr>
        <p:blipFill>
          <a:blip r:embed="rId2"/>
          <a:stretch>
            <a:fillRect/>
          </a:stretch>
        </p:blipFill>
        <p:spPr>
          <a:xfrm>
            <a:off x="2525901" y="2838734"/>
            <a:ext cx="7877175" cy="2713642"/>
          </a:xfrm>
          <a:prstGeom prst="rect">
            <a:avLst/>
          </a:prstGeom>
        </p:spPr>
      </p:pic>
    </p:spTree>
    <p:extLst>
      <p:ext uri="{BB962C8B-B14F-4D97-AF65-F5344CB8AC3E}">
        <p14:creationId xmlns:p14="http://schemas.microsoft.com/office/powerpoint/2010/main" val="33661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E07C2-6BC1-4596-B6CD-5D2265B38D1F}"/>
              </a:ext>
            </a:extLst>
          </p:cNvPr>
          <p:cNvSpPr>
            <a:spLocks noGrp="1"/>
          </p:cNvSpPr>
          <p:nvPr>
            <p:ph type="title"/>
          </p:nvPr>
        </p:nvSpPr>
        <p:spPr/>
        <p:txBody>
          <a:bodyPr/>
          <a:lstStyle/>
          <a:p>
            <a:r>
              <a:rPr lang="pt-BR" dirty="0"/>
              <a:t>RESULTADOS: </a:t>
            </a:r>
            <a:r>
              <a:rPr lang="pt-BR" b="1" dirty="0"/>
              <a:t>Estudo de design de perfuração</a:t>
            </a:r>
            <a:endParaRPr lang="pt-BR" dirty="0"/>
          </a:p>
        </p:txBody>
      </p:sp>
      <p:sp>
        <p:nvSpPr>
          <p:cNvPr id="3" name="CaixaDeTexto 2">
            <a:extLst>
              <a:ext uri="{FF2B5EF4-FFF2-40B4-BE49-F238E27FC236}">
                <a16:creationId xmlns:a16="http://schemas.microsoft.com/office/drawing/2014/main" id="{7B16156E-548B-4DEB-9640-5028E3ACA226}"/>
              </a:ext>
            </a:extLst>
          </p:cNvPr>
          <p:cNvSpPr txBox="1"/>
          <p:nvPr/>
        </p:nvSpPr>
        <p:spPr>
          <a:xfrm>
            <a:off x="449783" y="1416938"/>
            <a:ext cx="11353942" cy="769441"/>
          </a:xfrm>
          <a:prstGeom prst="rect">
            <a:avLst/>
          </a:prstGeom>
          <a:noFill/>
        </p:spPr>
        <p:txBody>
          <a:bodyPr wrap="none" rtlCol="0">
            <a:spAutoFit/>
          </a:bodyPr>
          <a:lstStyle/>
          <a:p>
            <a:r>
              <a:rPr lang="pt-BR" sz="2200" dirty="0"/>
              <a:t>Os tipos de perfuração IV, V e VI mostraram a força máxima localizada no curso de 1 mm, ou seja, </a:t>
            </a:r>
          </a:p>
          <a:p>
            <a:r>
              <a:rPr lang="pt-BR" sz="2200" dirty="0"/>
              <a:t>o instante antes da propagação das rachaduras superior e inferior.</a:t>
            </a:r>
          </a:p>
        </p:txBody>
      </p:sp>
      <p:pic>
        <p:nvPicPr>
          <p:cNvPr id="4" name="Imagem 3">
            <a:extLst>
              <a:ext uri="{FF2B5EF4-FFF2-40B4-BE49-F238E27FC236}">
                <a16:creationId xmlns:a16="http://schemas.microsoft.com/office/drawing/2014/main" id="{C86C2284-A4E4-468C-9575-F6E8C7FABE6B}"/>
              </a:ext>
            </a:extLst>
          </p:cNvPr>
          <p:cNvPicPr>
            <a:picLocks noChangeAspect="1"/>
          </p:cNvPicPr>
          <p:nvPr/>
        </p:nvPicPr>
        <p:blipFill>
          <a:blip r:embed="rId2"/>
          <a:stretch>
            <a:fillRect/>
          </a:stretch>
        </p:blipFill>
        <p:spPr>
          <a:xfrm>
            <a:off x="190293" y="2063269"/>
            <a:ext cx="7305675" cy="4429125"/>
          </a:xfrm>
          <a:prstGeom prst="rect">
            <a:avLst/>
          </a:prstGeom>
        </p:spPr>
      </p:pic>
      <p:pic>
        <p:nvPicPr>
          <p:cNvPr id="6" name="Imagem 5">
            <a:extLst>
              <a:ext uri="{FF2B5EF4-FFF2-40B4-BE49-F238E27FC236}">
                <a16:creationId xmlns:a16="http://schemas.microsoft.com/office/drawing/2014/main" id="{F28B8FA4-9EA1-4255-A7AF-F4570CDF8258}"/>
              </a:ext>
            </a:extLst>
          </p:cNvPr>
          <p:cNvPicPr>
            <a:picLocks noChangeAspect="1"/>
          </p:cNvPicPr>
          <p:nvPr/>
        </p:nvPicPr>
        <p:blipFill>
          <a:blip r:embed="rId3"/>
          <a:stretch>
            <a:fillRect/>
          </a:stretch>
        </p:blipFill>
        <p:spPr>
          <a:xfrm>
            <a:off x="7535725" y="2063269"/>
            <a:ext cx="3552825" cy="4486275"/>
          </a:xfrm>
          <a:prstGeom prst="rect">
            <a:avLst/>
          </a:prstGeom>
        </p:spPr>
      </p:pic>
      <p:sp>
        <p:nvSpPr>
          <p:cNvPr id="7" name="Elipse 6">
            <a:extLst>
              <a:ext uri="{FF2B5EF4-FFF2-40B4-BE49-F238E27FC236}">
                <a16:creationId xmlns:a16="http://schemas.microsoft.com/office/drawing/2014/main" id="{255900CE-21CF-4269-9E21-9D12E00C366E}"/>
              </a:ext>
            </a:extLst>
          </p:cNvPr>
          <p:cNvSpPr/>
          <p:nvPr/>
        </p:nvSpPr>
        <p:spPr>
          <a:xfrm>
            <a:off x="3101009" y="2875722"/>
            <a:ext cx="225287" cy="159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a:extLst>
              <a:ext uri="{FF2B5EF4-FFF2-40B4-BE49-F238E27FC236}">
                <a16:creationId xmlns:a16="http://schemas.microsoft.com/office/drawing/2014/main" id="{46DAE994-D9CE-48CC-976D-6113F9A3D234}"/>
              </a:ext>
            </a:extLst>
          </p:cNvPr>
          <p:cNvSpPr/>
          <p:nvPr/>
        </p:nvSpPr>
        <p:spPr>
          <a:xfrm>
            <a:off x="6685722" y="2583475"/>
            <a:ext cx="225287" cy="159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a:extLst>
              <a:ext uri="{FF2B5EF4-FFF2-40B4-BE49-F238E27FC236}">
                <a16:creationId xmlns:a16="http://schemas.microsoft.com/office/drawing/2014/main" id="{0BD3F6D0-B8CA-40FE-91AC-658D1E835829}"/>
              </a:ext>
            </a:extLst>
          </p:cNvPr>
          <p:cNvSpPr/>
          <p:nvPr/>
        </p:nvSpPr>
        <p:spPr>
          <a:xfrm>
            <a:off x="10721009" y="2716696"/>
            <a:ext cx="225287" cy="159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9486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BACC5E18-0113-44D6-A3F6-BDD677885D1A}"/>
              </a:ext>
            </a:extLst>
          </p:cNvPr>
          <p:cNvPicPr>
            <a:picLocks noChangeAspect="1"/>
          </p:cNvPicPr>
          <p:nvPr/>
        </p:nvPicPr>
        <p:blipFill>
          <a:blip r:embed="rId2"/>
          <a:stretch>
            <a:fillRect/>
          </a:stretch>
        </p:blipFill>
        <p:spPr>
          <a:xfrm>
            <a:off x="7439232" y="1925633"/>
            <a:ext cx="3648075" cy="4314825"/>
          </a:xfrm>
          <a:prstGeom prst="rect">
            <a:avLst/>
          </a:prstGeom>
        </p:spPr>
      </p:pic>
      <p:sp>
        <p:nvSpPr>
          <p:cNvPr id="2" name="Título 1">
            <a:extLst>
              <a:ext uri="{FF2B5EF4-FFF2-40B4-BE49-F238E27FC236}">
                <a16:creationId xmlns:a16="http://schemas.microsoft.com/office/drawing/2014/main" id="{AC3E07C2-6BC1-4596-B6CD-5D2265B38D1F}"/>
              </a:ext>
            </a:extLst>
          </p:cNvPr>
          <p:cNvSpPr>
            <a:spLocks noGrp="1"/>
          </p:cNvSpPr>
          <p:nvPr>
            <p:ph type="title"/>
          </p:nvPr>
        </p:nvSpPr>
        <p:spPr/>
        <p:txBody>
          <a:bodyPr/>
          <a:lstStyle/>
          <a:p>
            <a:r>
              <a:rPr lang="pt-BR" dirty="0"/>
              <a:t>RESULTADOS: </a:t>
            </a:r>
            <a:r>
              <a:rPr lang="pt-BR" b="1" dirty="0"/>
              <a:t>Estudo de design de perfuração</a:t>
            </a:r>
            <a:endParaRPr lang="pt-BR" dirty="0"/>
          </a:p>
        </p:txBody>
      </p:sp>
      <p:sp>
        <p:nvSpPr>
          <p:cNvPr id="3" name="CaixaDeTexto 2">
            <a:extLst>
              <a:ext uri="{FF2B5EF4-FFF2-40B4-BE49-F238E27FC236}">
                <a16:creationId xmlns:a16="http://schemas.microsoft.com/office/drawing/2014/main" id="{7B16156E-548B-4DEB-9640-5028E3ACA226}"/>
              </a:ext>
            </a:extLst>
          </p:cNvPr>
          <p:cNvSpPr txBox="1"/>
          <p:nvPr/>
        </p:nvSpPr>
        <p:spPr>
          <a:xfrm>
            <a:off x="449783" y="1416938"/>
            <a:ext cx="11261801" cy="646331"/>
          </a:xfrm>
          <a:prstGeom prst="rect">
            <a:avLst/>
          </a:prstGeom>
          <a:noFill/>
        </p:spPr>
        <p:txBody>
          <a:bodyPr wrap="none" rtlCol="0">
            <a:spAutoFit/>
          </a:bodyPr>
          <a:lstStyle/>
          <a:p>
            <a:r>
              <a:rPr lang="pt-BR" dirty="0"/>
              <a:t>O perfurador de tipo VII produziu um perfil de força mais homogêneo e com menos rampa inicial, com o pico de força </a:t>
            </a:r>
          </a:p>
          <a:p>
            <a:r>
              <a:rPr lang="pt-BR" dirty="0"/>
              <a:t>no curso de 2 mm e sem mudanças bruscas no perfil da força. </a:t>
            </a:r>
            <a:endParaRPr lang="pt-BR" sz="2200" dirty="0"/>
          </a:p>
        </p:txBody>
      </p:sp>
      <p:sp>
        <p:nvSpPr>
          <p:cNvPr id="9" name="Elipse 8">
            <a:extLst>
              <a:ext uri="{FF2B5EF4-FFF2-40B4-BE49-F238E27FC236}">
                <a16:creationId xmlns:a16="http://schemas.microsoft.com/office/drawing/2014/main" id="{0BD3F6D0-B8CA-40FE-91AC-658D1E835829}"/>
              </a:ext>
            </a:extLst>
          </p:cNvPr>
          <p:cNvSpPr/>
          <p:nvPr/>
        </p:nvSpPr>
        <p:spPr>
          <a:xfrm>
            <a:off x="10721009" y="2716696"/>
            <a:ext cx="225287" cy="159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538ADAE8-EB40-4BE9-955D-6D5684AB6AC7}"/>
              </a:ext>
            </a:extLst>
          </p:cNvPr>
          <p:cNvSpPr/>
          <p:nvPr/>
        </p:nvSpPr>
        <p:spPr>
          <a:xfrm>
            <a:off x="449783" y="2393530"/>
            <a:ext cx="6096000" cy="1785104"/>
          </a:xfrm>
          <a:prstGeom prst="rect">
            <a:avLst/>
          </a:prstGeom>
        </p:spPr>
        <p:txBody>
          <a:bodyPr>
            <a:spAutoFit/>
          </a:bodyPr>
          <a:lstStyle/>
          <a:p>
            <a:pPr marL="285750" indent="-285750">
              <a:buFont typeface="Arial" panose="020B0604020202020204" pitchFamily="34" charset="0"/>
              <a:buChar char="•"/>
            </a:pPr>
            <a:r>
              <a:rPr lang="pt-BR" sz="2200" b="0" i="0" dirty="0">
                <a:solidFill>
                  <a:srgbClr val="000000"/>
                </a:solidFill>
                <a:effectLst/>
                <a:latin typeface="Arial" panose="020B0604020202020204" pitchFamily="34" charset="0"/>
              </a:rPr>
              <a:t>Característica sugere uma operação de cisalhamento suave provocada pelo ângulo.</a:t>
            </a:r>
          </a:p>
          <a:p>
            <a:pPr marL="285750" indent="-285750">
              <a:buFont typeface="Arial" panose="020B0604020202020204" pitchFamily="34" charset="0"/>
              <a:buChar char="•"/>
            </a:pPr>
            <a:endParaRPr lang="pt-BR" sz="2200" b="0" i="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pt-BR" sz="2200" dirty="0"/>
              <a:t>A  geometria cônica mostrou uma distribuição de energia mais uniforme.</a:t>
            </a:r>
          </a:p>
        </p:txBody>
      </p:sp>
      <p:pic>
        <p:nvPicPr>
          <p:cNvPr id="11" name="Imagem 10">
            <a:extLst>
              <a:ext uri="{FF2B5EF4-FFF2-40B4-BE49-F238E27FC236}">
                <a16:creationId xmlns:a16="http://schemas.microsoft.com/office/drawing/2014/main" id="{29397B35-B36A-48FC-99D4-2E9B19A3F2A0}"/>
              </a:ext>
            </a:extLst>
          </p:cNvPr>
          <p:cNvPicPr>
            <a:picLocks noChangeAspect="1"/>
          </p:cNvPicPr>
          <p:nvPr/>
        </p:nvPicPr>
        <p:blipFill rotWithShape="1">
          <a:blip r:embed="rId3"/>
          <a:srcRect l="75884" b="531"/>
          <a:stretch/>
        </p:blipFill>
        <p:spPr>
          <a:xfrm>
            <a:off x="4386470" y="4060740"/>
            <a:ext cx="1899654" cy="2699244"/>
          </a:xfrm>
          <a:prstGeom prst="rect">
            <a:avLst/>
          </a:prstGeom>
        </p:spPr>
      </p:pic>
    </p:spTree>
    <p:extLst>
      <p:ext uri="{BB962C8B-B14F-4D97-AF65-F5344CB8AC3E}">
        <p14:creationId xmlns:p14="http://schemas.microsoft.com/office/powerpoint/2010/main" val="14260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E07C2-6BC1-4596-B6CD-5D2265B38D1F}"/>
              </a:ext>
            </a:extLst>
          </p:cNvPr>
          <p:cNvSpPr>
            <a:spLocks noGrp="1"/>
          </p:cNvSpPr>
          <p:nvPr>
            <p:ph type="title"/>
          </p:nvPr>
        </p:nvSpPr>
        <p:spPr/>
        <p:txBody>
          <a:bodyPr/>
          <a:lstStyle/>
          <a:p>
            <a:r>
              <a:rPr lang="pt-BR" dirty="0"/>
              <a:t>RESULTADOS: </a:t>
            </a:r>
            <a:r>
              <a:rPr lang="pt-BR" b="1" dirty="0"/>
              <a:t>Estudo de design de perfuração</a:t>
            </a:r>
            <a:endParaRPr lang="pt-BR" dirty="0"/>
          </a:p>
        </p:txBody>
      </p:sp>
      <p:sp>
        <p:nvSpPr>
          <p:cNvPr id="9" name="Elipse 8">
            <a:extLst>
              <a:ext uri="{FF2B5EF4-FFF2-40B4-BE49-F238E27FC236}">
                <a16:creationId xmlns:a16="http://schemas.microsoft.com/office/drawing/2014/main" id="{0BD3F6D0-B8CA-40FE-91AC-658D1E835829}"/>
              </a:ext>
            </a:extLst>
          </p:cNvPr>
          <p:cNvSpPr/>
          <p:nvPr/>
        </p:nvSpPr>
        <p:spPr>
          <a:xfrm>
            <a:off x="10721009" y="2716696"/>
            <a:ext cx="225287" cy="159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538ADAE8-EB40-4BE9-955D-6D5684AB6AC7}"/>
              </a:ext>
            </a:extLst>
          </p:cNvPr>
          <p:cNvSpPr/>
          <p:nvPr/>
        </p:nvSpPr>
        <p:spPr>
          <a:xfrm>
            <a:off x="158235" y="1690688"/>
            <a:ext cx="4612548" cy="2462213"/>
          </a:xfrm>
          <a:prstGeom prst="rect">
            <a:avLst/>
          </a:prstGeom>
        </p:spPr>
        <p:txBody>
          <a:bodyPr wrap="square">
            <a:spAutoFit/>
          </a:bodyPr>
          <a:lstStyle/>
          <a:p>
            <a:pPr marL="285750" indent="-285750" algn="just">
              <a:buFont typeface="Arial" panose="020B0604020202020204" pitchFamily="34" charset="0"/>
              <a:buChar char="•"/>
            </a:pPr>
            <a:r>
              <a:rPr lang="pt-BR" sz="2200" dirty="0"/>
              <a:t>Os dados para penetração de tipo IV </a:t>
            </a:r>
          </a:p>
          <a:p>
            <a:pPr algn="just"/>
            <a:r>
              <a:rPr lang="pt-BR" sz="2200" dirty="0"/>
              <a:t>e V mostraram forças menores com </a:t>
            </a:r>
          </a:p>
          <a:p>
            <a:pPr algn="just"/>
            <a:r>
              <a:rPr lang="pt-BR" sz="2200" dirty="0"/>
              <a:t>picos de valor máximo de 90 e de 100 </a:t>
            </a:r>
            <a:r>
              <a:rPr lang="pt-BR" sz="2200" dirty="0" err="1"/>
              <a:t>kN</a:t>
            </a:r>
            <a:r>
              <a:rPr lang="pt-BR" sz="2200" dirty="0"/>
              <a:t>, respectivamente, o que é </a:t>
            </a:r>
          </a:p>
          <a:p>
            <a:pPr algn="just"/>
            <a:r>
              <a:rPr lang="pt-BR" sz="2200" dirty="0"/>
              <a:t>provavelmente devido à menor </a:t>
            </a:r>
          </a:p>
          <a:p>
            <a:pPr algn="just"/>
            <a:r>
              <a:rPr lang="pt-BR" sz="2200" dirty="0"/>
              <a:t>área em contato com a folha até </a:t>
            </a:r>
          </a:p>
          <a:p>
            <a:pPr algn="just"/>
            <a:r>
              <a:rPr lang="pt-BR" sz="2200" dirty="0"/>
              <a:t>que a ocorrência de fratura.</a:t>
            </a:r>
          </a:p>
        </p:txBody>
      </p:sp>
      <p:pic>
        <p:nvPicPr>
          <p:cNvPr id="8" name="Imagem 7">
            <a:extLst>
              <a:ext uri="{FF2B5EF4-FFF2-40B4-BE49-F238E27FC236}">
                <a16:creationId xmlns:a16="http://schemas.microsoft.com/office/drawing/2014/main" id="{0B798889-9334-4055-BE16-8374A7291837}"/>
              </a:ext>
            </a:extLst>
          </p:cNvPr>
          <p:cNvPicPr>
            <a:picLocks noChangeAspect="1"/>
          </p:cNvPicPr>
          <p:nvPr/>
        </p:nvPicPr>
        <p:blipFill>
          <a:blip r:embed="rId2"/>
          <a:stretch>
            <a:fillRect/>
          </a:stretch>
        </p:blipFill>
        <p:spPr>
          <a:xfrm>
            <a:off x="4886325" y="1690688"/>
            <a:ext cx="7305675" cy="4429125"/>
          </a:xfrm>
          <a:prstGeom prst="rect">
            <a:avLst/>
          </a:prstGeom>
        </p:spPr>
      </p:pic>
    </p:spTree>
    <p:extLst>
      <p:ext uri="{BB962C8B-B14F-4D97-AF65-F5344CB8AC3E}">
        <p14:creationId xmlns:p14="http://schemas.microsoft.com/office/powerpoint/2010/main" val="185257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E07C2-6BC1-4596-B6CD-5D2265B38D1F}"/>
              </a:ext>
            </a:extLst>
          </p:cNvPr>
          <p:cNvSpPr>
            <a:spLocks noGrp="1"/>
          </p:cNvSpPr>
          <p:nvPr>
            <p:ph type="title"/>
          </p:nvPr>
        </p:nvSpPr>
        <p:spPr/>
        <p:txBody>
          <a:bodyPr/>
          <a:lstStyle/>
          <a:p>
            <a:r>
              <a:rPr lang="pt-BR" dirty="0"/>
              <a:t>RESULTADOS: </a:t>
            </a:r>
            <a:r>
              <a:rPr lang="pt-BR" b="1" dirty="0"/>
              <a:t>Design de perfuração inovador</a:t>
            </a:r>
            <a:r>
              <a:rPr lang="pt-BR" dirty="0"/>
              <a:t> </a:t>
            </a:r>
          </a:p>
        </p:txBody>
      </p:sp>
      <p:sp>
        <p:nvSpPr>
          <p:cNvPr id="9" name="Elipse 8">
            <a:extLst>
              <a:ext uri="{FF2B5EF4-FFF2-40B4-BE49-F238E27FC236}">
                <a16:creationId xmlns:a16="http://schemas.microsoft.com/office/drawing/2014/main" id="{0BD3F6D0-B8CA-40FE-91AC-658D1E835829}"/>
              </a:ext>
            </a:extLst>
          </p:cNvPr>
          <p:cNvSpPr/>
          <p:nvPr/>
        </p:nvSpPr>
        <p:spPr>
          <a:xfrm>
            <a:off x="10721009" y="2716696"/>
            <a:ext cx="225287" cy="159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538ADAE8-EB40-4BE9-955D-6D5684AB6AC7}"/>
              </a:ext>
            </a:extLst>
          </p:cNvPr>
          <p:cNvSpPr/>
          <p:nvPr/>
        </p:nvSpPr>
        <p:spPr>
          <a:xfrm>
            <a:off x="158234" y="1690688"/>
            <a:ext cx="7779818" cy="4493538"/>
          </a:xfrm>
          <a:prstGeom prst="rect">
            <a:avLst/>
          </a:prstGeom>
        </p:spPr>
        <p:txBody>
          <a:bodyPr wrap="square">
            <a:spAutoFit/>
          </a:bodyPr>
          <a:lstStyle/>
          <a:p>
            <a:pPr marL="285750" indent="-285750" algn="just">
              <a:buFont typeface="Arial" panose="020B0604020202020204" pitchFamily="34" charset="0"/>
              <a:buChar char="•"/>
            </a:pPr>
            <a:r>
              <a:rPr lang="pt-BR" sz="2200" dirty="0"/>
              <a:t>Com base nesses resultados, foi proposta uma nova geometria de perfuração que combina as principais vantagens dos punções estudados anteriormente.</a:t>
            </a:r>
          </a:p>
          <a:p>
            <a:pPr marL="285750" indent="-285750" algn="just">
              <a:buFont typeface="Arial" panose="020B0604020202020204" pitchFamily="34" charset="0"/>
              <a:buChar char="•"/>
            </a:pPr>
            <a:r>
              <a:rPr lang="pt-BR" sz="2200" dirty="0"/>
              <a:t>Projetada para facilitar a penetração inicial, produzindo um perfil de força mais homogêneo. </a:t>
            </a:r>
          </a:p>
          <a:p>
            <a:pPr marL="285750" indent="-285750" algn="just">
              <a:buFont typeface="Arial" panose="020B0604020202020204" pitchFamily="34" charset="0"/>
              <a:buChar char="•"/>
            </a:pPr>
            <a:r>
              <a:rPr lang="pt-BR" sz="2200" dirty="0"/>
              <a:t>O ângulo de corte é t graus, onde é a espessura da chapa; </a:t>
            </a:r>
          </a:p>
          <a:p>
            <a:pPr marL="285750" indent="-285750" algn="just">
              <a:buFont typeface="Arial" panose="020B0604020202020204" pitchFamily="34" charset="0"/>
              <a:buChar char="•"/>
            </a:pPr>
            <a:r>
              <a:rPr lang="pt-BR" sz="2200" dirty="0"/>
              <a:t>Quatro dentes de brochar foram projetados no corpo do perfurador para maquinar a parede do furo e diminuir gradualmente a conicidade. </a:t>
            </a:r>
          </a:p>
          <a:p>
            <a:pPr marL="285750" indent="-285750" algn="just">
              <a:buFont typeface="Arial" panose="020B0604020202020204" pitchFamily="34" charset="0"/>
              <a:buChar char="•"/>
            </a:pPr>
            <a:r>
              <a:rPr lang="pt-BR" sz="2200" dirty="0"/>
              <a:t>Além disso, a área perto da ponta de perfuração foi projetada como uma região reta com o tamanho de um terço da espessura da chapa. </a:t>
            </a:r>
          </a:p>
          <a:p>
            <a:pPr marL="285750" indent="-285750" algn="just">
              <a:buFont typeface="Arial" panose="020B0604020202020204" pitchFamily="34" charset="0"/>
              <a:buChar char="•"/>
            </a:pPr>
            <a:r>
              <a:rPr lang="pt-BR" sz="2200" dirty="0"/>
              <a:t> </a:t>
            </a:r>
          </a:p>
        </p:txBody>
      </p:sp>
      <p:pic>
        <p:nvPicPr>
          <p:cNvPr id="3" name="Imagem 2">
            <a:extLst>
              <a:ext uri="{FF2B5EF4-FFF2-40B4-BE49-F238E27FC236}">
                <a16:creationId xmlns:a16="http://schemas.microsoft.com/office/drawing/2014/main" id="{A484ACC5-7026-459E-AA4C-6A1522F1BDE7}"/>
              </a:ext>
            </a:extLst>
          </p:cNvPr>
          <p:cNvPicPr>
            <a:picLocks noChangeAspect="1"/>
          </p:cNvPicPr>
          <p:nvPr/>
        </p:nvPicPr>
        <p:blipFill>
          <a:blip r:embed="rId2"/>
          <a:stretch>
            <a:fillRect/>
          </a:stretch>
        </p:blipFill>
        <p:spPr>
          <a:xfrm>
            <a:off x="8181146" y="1690688"/>
            <a:ext cx="3533775" cy="4105275"/>
          </a:xfrm>
          <a:prstGeom prst="rect">
            <a:avLst/>
          </a:prstGeom>
        </p:spPr>
      </p:pic>
    </p:spTree>
    <p:extLst>
      <p:ext uri="{BB962C8B-B14F-4D97-AF65-F5344CB8AC3E}">
        <p14:creationId xmlns:p14="http://schemas.microsoft.com/office/powerpoint/2010/main" val="99014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E07C2-6BC1-4596-B6CD-5D2265B38D1F}"/>
              </a:ext>
            </a:extLst>
          </p:cNvPr>
          <p:cNvSpPr>
            <a:spLocks noGrp="1"/>
          </p:cNvSpPr>
          <p:nvPr>
            <p:ph type="title"/>
          </p:nvPr>
        </p:nvSpPr>
        <p:spPr/>
        <p:txBody>
          <a:bodyPr/>
          <a:lstStyle/>
          <a:p>
            <a:r>
              <a:rPr lang="pt-BR" dirty="0"/>
              <a:t>RESULTADOS: </a:t>
            </a:r>
            <a:r>
              <a:rPr lang="pt-BR" b="1" dirty="0"/>
              <a:t>Design de perfuração inovador</a:t>
            </a:r>
            <a:r>
              <a:rPr lang="pt-BR" dirty="0"/>
              <a:t> </a:t>
            </a:r>
          </a:p>
        </p:txBody>
      </p:sp>
      <p:sp>
        <p:nvSpPr>
          <p:cNvPr id="9" name="Elipse 8">
            <a:extLst>
              <a:ext uri="{FF2B5EF4-FFF2-40B4-BE49-F238E27FC236}">
                <a16:creationId xmlns:a16="http://schemas.microsoft.com/office/drawing/2014/main" id="{0BD3F6D0-B8CA-40FE-91AC-658D1E835829}"/>
              </a:ext>
            </a:extLst>
          </p:cNvPr>
          <p:cNvSpPr/>
          <p:nvPr/>
        </p:nvSpPr>
        <p:spPr>
          <a:xfrm>
            <a:off x="10721009" y="2716696"/>
            <a:ext cx="225287" cy="159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538ADAE8-EB40-4BE9-955D-6D5684AB6AC7}"/>
              </a:ext>
            </a:extLst>
          </p:cNvPr>
          <p:cNvSpPr/>
          <p:nvPr/>
        </p:nvSpPr>
        <p:spPr>
          <a:xfrm>
            <a:off x="290756" y="1395165"/>
            <a:ext cx="7779818" cy="430887"/>
          </a:xfrm>
          <a:prstGeom prst="rect">
            <a:avLst/>
          </a:prstGeom>
        </p:spPr>
        <p:txBody>
          <a:bodyPr wrap="square">
            <a:spAutoFit/>
          </a:bodyPr>
          <a:lstStyle/>
          <a:p>
            <a:pPr marL="285750" indent="-285750" algn="just">
              <a:buFont typeface="Arial" panose="020B0604020202020204" pitchFamily="34" charset="0"/>
              <a:buChar char="•"/>
            </a:pPr>
            <a:r>
              <a:rPr lang="pt-BR" sz="2200" dirty="0"/>
              <a:t>O diâmetro do cunho (OD) foi definida pela equação</a:t>
            </a:r>
          </a:p>
        </p:txBody>
      </p:sp>
      <p:pic>
        <p:nvPicPr>
          <p:cNvPr id="3" name="Imagem 2">
            <a:extLst>
              <a:ext uri="{FF2B5EF4-FFF2-40B4-BE49-F238E27FC236}">
                <a16:creationId xmlns:a16="http://schemas.microsoft.com/office/drawing/2014/main" id="{A484ACC5-7026-459E-AA4C-6A1522F1BDE7}"/>
              </a:ext>
            </a:extLst>
          </p:cNvPr>
          <p:cNvPicPr>
            <a:picLocks noChangeAspect="1"/>
          </p:cNvPicPr>
          <p:nvPr/>
        </p:nvPicPr>
        <p:blipFill>
          <a:blip r:embed="rId2"/>
          <a:stretch>
            <a:fillRect/>
          </a:stretch>
        </p:blipFill>
        <p:spPr>
          <a:xfrm>
            <a:off x="8428380" y="1304775"/>
            <a:ext cx="3533775" cy="4105275"/>
          </a:xfrm>
          <a:prstGeom prst="rect">
            <a:avLst/>
          </a:prstGeom>
        </p:spPr>
      </p:pic>
      <p:pic>
        <p:nvPicPr>
          <p:cNvPr id="4" name="Imagem 3">
            <a:extLst>
              <a:ext uri="{FF2B5EF4-FFF2-40B4-BE49-F238E27FC236}">
                <a16:creationId xmlns:a16="http://schemas.microsoft.com/office/drawing/2014/main" id="{85B9B3D0-C77F-45E0-A472-F1077E482489}"/>
              </a:ext>
            </a:extLst>
          </p:cNvPr>
          <p:cNvPicPr>
            <a:picLocks noChangeAspect="1"/>
          </p:cNvPicPr>
          <p:nvPr/>
        </p:nvPicPr>
        <p:blipFill>
          <a:blip r:embed="rId3"/>
          <a:stretch>
            <a:fillRect/>
          </a:stretch>
        </p:blipFill>
        <p:spPr>
          <a:xfrm>
            <a:off x="2560249" y="1826052"/>
            <a:ext cx="2572897" cy="628030"/>
          </a:xfrm>
          <a:prstGeom prst="rect">
            <a:avLst/>
          </a:prstGeom>
        </p:spPr>
      </p:pic>
      <p:sp>
        <p:nvSpPr>
          <p:cNvPr id="5" name="Retângulo 4">
            <a:extLst>
              <a:ext uri="{FF2B5EF4-FFF2-40B4-BE49-F238E27FC236}">
                <a16:creationId xmlns:a16="http://schemas.microsoft.com/office/drawing/2014/main" id="{74684D9E-BB8E-4029-B7B5-C16BD6389724}"/>
              </a:ext>
            </a:extLst>
          </p:cNvPr>
          <p:cNvSpPr/>
          <p:nvPr/>
        </p:nvSpPr>
        <p:spPr>
          <a:xfrm>
            <a:off x="661083" y="2427578"/>
            <a:ext cx="7256545" cy="1785104"/>
          </a:xfrm>
          <a:prstGeom prst="rect">
            <a:avLst/>
          </a:prstGeom>
        </p:spPr>
        <p:txBody>
          <a:bodyPr wrap="square">
            <a:spAutoFit/>
          </a:bodyPr>
          <a:lstStyle/>
          <a:p>
            <a:pPr algn="just"/>
            <a:r>
              <a:rPr lang="pt-BR" sz="2200" dirty="0">
                <a:solidFill>
                  <a:srgbClr val="000000"/>
                </a:solidFill>
                <a:latin typeface="Arial" panose="020B0604020202020204" pitchFamily="34" charset="0"/>
              </a:rPr>
              <a:t>Onde, </a:t>
            </a:r>
            <a:r>
              <a:rPr lang="pt-BR" sz="2200" dirty="0" err="1">
                <a:solidFill>
                  <a:srgbClr val="000000"/>
                </a:solidFill>
                <a:latin typeface="Arial" panose="020B0604020202020204" pitchFamily="34" charset="0"/>
              </a:rPr>
              <a:t>Obp</a:t>
            </a:r>
            <a:r>
              <a:rPr lang="pt-BR" sz="2200" b="0" i="0" dirty="0">
                <a:solidFill>
                  <a:srgbClr val="000000"/>
                </a:solidFill>
                <a:effectLst/>
                <a:latin typeface="Times New Roman" panose="02020603050405020304" pitchFamily="18" charset="0"/>
              </a:rPr>
              <a:t> </a:t>
            </a:r>
            <a:r>
              <a:rPr lang="pt-BR" sz="2200" dirty="0">
                <a:solidFill>
                  <a:srgbClr val="000000"/>
                </a:solidFill>
                <a:latin typeface="Arial" panose="020B0604020202020204" pitchFamily="34" charset="0"/>
              </a:rPr>
              <a:t>é o maior diâmetro do punção e</a:t>
            </a:r>
            <a:r>
              <a:rPr lang="pt-BR" sz="2200" b="0" i="0" dirty="0">
                <a:solidFill>
                  <a:srgbClr val="000000"/>
                </a:solidFill>
                <a:effectLst/>
                <a:latin typeface="Times New Roman" panose="02020603050405020304" pitchFamily="18" charset="0"/>
              </a:rPr>
              <a:t> </a:t>
            </a:r>
            <a:r>
              <a:rPr lang="pt-BR" sz="2200" dirty="0" err="1">
                <a:solidFill>
                  <a:srgbClr val="000000"/>
                </a:solidFill>
                <a:latin typeface="Arial" panose="020B0604020202020204" pitchFamily="34" charset="0"/>
              </a:rPr>
              <a:t>Cf</a:t>
            </a:r>
            <a:r>
              <a:rPr lang="pt-BR" sz="2200" b="0" i="0" dirty="0">
                <a:solidFill>
                  <a:srgbClr val="000000"/>
                </a:solidFill>
                <a:effectLst/>
                <a:latin typeface="Times New Roman" panose="02020603050405020304" pitchFamily="18" charset="0"/>
              </a:rPr>
              <a:t> </a:t>
            </a:r>
            <a:r>
              <a:rPr lang="pt-BR" sz="2200" dirty="0">
                <a:solidFill>
                  <a:srgbClr val="000000"/>
                </a:solidFill>
                <a:latin typeface="Arial" panose="020B0604020202020204" pitchFamily="34" charset="0"/>
              </a:rPr>
              <a:t>é a folga matriz perfurador de 0,2 por cento ao lado (0,016 milímetro) OD de 10.032 mm.</a:t>
            </a:r>
            <a:r>
              <a:rPr lang="pt-BR" sz="2200" b="0" i="0" dirty="0">
                <a:solidFill>
                  <a:srgbClr val="000000"/>
                </a:solidFill>
                <a:effectLst/>
                <a:latin typeface="Times New Roman" panose="02020603050405020304" pitchFamily="18" charset="0"/>
              </a:rPr>
              <a:t> </a:t>
            </a:r>
            <a:r>
              <a:rPr lang="pt-BR" sz="2200" dirty="0">
                <a:solidFill>
                  <a:srgbClr val="000000"/>
                </a:solidFill>
                <a:latin typeface="Arial" panose="020B0604020202020204" pitchFamily="34" charset="0"/>
              </a:rPr>
              <a:t>A</a:t>
            </a:r>
            <a:r>
              <a:rPr lang="pt-BR" sz="2200" b="0" i="0" dirty="0">
                <a:solidFill>
                  <a:srgbClr val="000000"/>
                </a:solidFill>
                <a:effectLst/>
                <a:latin typeface="Times New Roman" panose="02020603050405020304" pitchFamily="18" charset="0"/>
              </a:rPr>
              <a:t> </a:t>
            </a:r>
            <a:r>
              <a:rPr lang="pt-BR" sz="2200" dirty="0">
                <a:solidFill>
                  <a:srgbClr val="000000"/>
                </a:solidFill>
                <a:latin typeface="Arial" panose="020B0604020202020204" pitchFamily="34" charset="0"/>
              </a:rPr>
              <a:t>OBP</a:t>
            </a:r>
            <a:r>
              <a:rPr lang="pt-BR" sz="2200" b="0" i="0" dirty="0">
                <a:solidFill>
                  <a:srgbClr val="000000"/>
                </a:solidFill>
                <a:effectLst/>
                <a:latin typeface="Times New Roman" panose="02020603050405020304" pitchFamily="18" charset="0"/>
              </a:rPr>
              <a:t> </a:t>
            </a:r>
            <a:r>
              <a:rPr lang="pt-BR" sz="2200" dirty="0">
                <a:solidFill>
                  <a:srgbClr val="000000"/>
                </a:solidFill>
                <a:latin typeface="Arial" panose="020B0604020202020204" pitchFamily="34" charset="0"/>
              </a:rPr>
              <a:t>foi definido para a perfuração de furos de 10 mm de diâmetro em chapa de aço de espessura de 8 mm.</a:t>
            </a:r>
            <a:r>
              <a:rPr lang="pt-BR" sz="2200" b="0" i="0" dirty="0">
                <a:solidFill>
                  <a:srgbClr val="000000"/>
                </a:solidFill>
                <a:effectLst/>
                <a:latin typeface="Times New Roman" panose="02020603050405020304" pitchFamily="18" charset="0"/>
              </a:rPr>
              <a:t> </a:t>
            </a:r>
            <a:endParaRPr lang="pt-BR" sz="2200" dirty="0"/>
          </a:p>
        </p:txBody>
      </p:sp>
      <p:sp>
        <p:nvSpPr>
          <p:cNvPr id="6" name="Retângulo 5">
            <a:extLst>
              <a:ext uri="{FF2B5EF4-FFF2-40B4-BE49-F238E27FC236}">
                <a16:creationId xmlns:a16="http://schemas.microsoft.com/office/drawing/2014/main" id="{E2F3AB64-CA04-4B18-9878-042DCF760E00}"/>
              </a:ext>
            </a:extLst>
          </p:cNvPr>
          <p:cNvSpPr/>
          <p:nvPr/>
        </p:nvSpPr>
        <p:spPr>
          <a:xfrm>
            <a:off x="463825" y="4257368"/>
            <a:ext cx="7964557" cy="1107996"/>
          </a:xfrm>
          <a:prstGeom prst="rect">
            <a:avLst/>
          </a:prstGeom>
        </p:spPr>
        <p:txBody>
          <a:bodyPr wrap="square">
            <a:spAutoFit/>
          </a:bodyPr>
          <a:lstStyle/>
          <a:p>
            <a:pPr marL="285750" indent="-285750">
              <a:buFont typeface="Arial" panose="020B0604020202020204" pitchFamily="34" charset="0"/>
              <a:buChar char="•"/>
            </a:pPr>
            <a:r>
              <a:rPr lang="pt-BR" sz="2200" dirty="0">
                <a:solidFill>
                  <a:srgbClr val="000000"/>
                </a:solidFill>
                <a:latin typeface="Arial" panose="020B0604020202020204" pitchFamily="34" charset="0"/>
              </a:rPr>
              <a:t>O diâmetro na ponta do punção foi</a:t>
            </a:r>
            <a:r>
              <a:rPr lang="pt-BR" sz="2200" b="0" i="0" dirty="0">
                <a:solidFill>
                  <a:srgbClr val="000000"/>
                </a:solidFill>
                <a:effectLst/>
                <a:latin typeface="Times New Roman" panose="02020603050405020304" pitchFamily="18" charset="0"/>
              </a:rPr>
              <a:t> </a:t>
            </a:r>
            <a:r>
              <a:rPr lang="pt-BR" sz="2200" dirty="0">
                <a:solidFill>
                  <a:srgbClr val="000000"/>
                </a:solidFill>
                <a:latin typeface="Arial" panose="020B0604020202020204" pitchFamily="34" charset="0"/>
              </a:rPr>
              <a:t>definida</a:t>
            </a:r>
            <a:r>
              <a:rPr lang="pt-BR" sz="2200" b="0" i="0" dirty="0">
                <a:solidFill>
                  <a:srgbClr val="000000"/>
                </a:solidFill>
                <a:effectLst/>
                <a:latin typeface="Times New Roman" panose="02020603050405020304" pitchFamily="18" charset="0"/>
              </a:rPr>
              <a:t> </a:t>
            </a:r>
            <a:r>
              <a:rPr lang="pt-BR" sz="2200" dirty="0">
                <a:solidFill>
                  <a:srgbClr val="000000"/>
                </a:solidFill>
                <a:latin typeface="Arial" panose="020B0604020202020204" pitchFamily="34" charset="0"/>
              </a:rPr>
              <a:t>de acordo com;</a:t>
            </a:r>
            <a:r>
              <a:rPr lang="pt-BR" sz="2200" b="0" i="0" dirty="0">
                <a:solidFill>
                  <a:srgbClr val="000000"/>
                </a:solidFill>
                <a:effectLst/>
                <a:latin typeface="Times New Roman" panose="02020603050405020304" pitchFamily="18" charset="0"/>
              </a:rPr>
              <a:t> </a:t>
            </a:r>
            <a:br>
              <a:rPr lang="pt-BR" sz="2200" b="0" i="0" dirty="0">
                <a:solidFill>
                  <a:srgbClr val="000000"/>
                </a:solidFill>
                <a:effectLst/>
                <a:latin typeface="Times New Roman" panose="02020603050405020304" pitchFamily="18" charset="0"/>
              </a:rPr>
            </a:br>
            <a:r>
              <a:rPr lang="pt-BR" sz="2200" dirty="0">
                <a:solidFill>
                  <a:srgbClr val="000000"/>
                </a:solidFill>
                <a:latin typeface="Arial" panose="020B0604020202020204" pitchFamily="34" charset="0"/>
              </a:rPr>
              <a:t> </a:t>
            </a:r>
            <a:endParaRPr lang="pt-BR" sz="2200" b="0" i="0" dirty="0">
              <a:solidFill>
                <a:srgbClr val="000000"/>
              </a:solidFill>
              <a:effectLst/>
              <a:latin typeface="Times New Roman" panose="02020603050405020304" pitchFamily="18" charset="0"/>
            </a:endParaRPr>
          </a:p>
          <a:p>
            <a:r>
              <a:rPr lang="pt-BR" sz="2200" dirty="0">
                <a:solidFill>
                  <a:srgbClr val="000000"/>
                </a:solidFill>
                <a:latin typeface="Arial" panose="020B0604020202020204" pitchFamily="34" charset="0"/>
              </a:rPr>
              <a:t> </a:t>
            </a:r>
            <a:endParaRPr lang="pt-BR" sz="2200" b="0" i="0" dirty="0">
              <a:solidFill>
                <a:srgbClr val="000000"/>
              </a:solidFill>
              <a:effectLst/>
              <a:latin typeface="Times New Roman" panose="02020603050405020304" pitchFamily="18" charset="0"/>
            </a:endParaRPr>
          </a:p>
        </p:txBody>
      </p:sp>
      <p:sp>
        <p:nvSpPr>
          <p:cNvPr id="7" name="Retângulo 6">
            <a:extLst>
              <a:ext uri="{FF2B5EF4-FFF2-40B4-BE49-F238E27FC236}">
                <a16:creationId xmlns:a16="http://schemas.microsoft.com/office/drawing/2014/main" id="{A1CFF069-0825-48B7-B95A-4164D48D72C9}"/>
              </a:ext>
            </a:extLst>
          </p:cNvPr>
          <p:cNvSpPr/>
          <p:nvPr/>
        </p:nvSpPr>
        <p:spPr>
          <a:xfrm>
            <a:off x="661082" y="5410050"/>
            <a:ext cx="11301073" cy="1323439"/>
          </a:xfrm>
          <a:prstGeom prst="rect">
            <a:avLst/>
          </a:prstGeom>
        </p:spPr>
        <p:txBody>
          <a:bodyPr wrap="square">
            <a:spAutoFit/>
          </a:bodyPr>
          <a:lstStyle/>
          <a:p>
            <a:pPr algn="just"/>
            <a:r>
              <a:rPr lang="pt-BR" sz="2000" dirty="0">
                <a:solidFill>
                  <a:srgbClr val="000000"/>
                </a:solidFill>
                <a:latin typeface="Arial" panose="020B0604020202020204" pitchFamily="34" charset="0"/>
              </a:rPr>
              <a:t>Onde, Co é a folga inicial de cada lado entre o molde e a região da ponta do punção, esta foi definida como a 7 por cento, resultando em</a:t>
            </a:r>
            <a:r>
              <a:rPr lang="pt-BR" sz="2000" b="0" i="0" dirty="0">
                <a:solidFill>
                  <a:srgbClr val="000000"/>
                </a:solidFill>
                <a:effectLst/>
                <a:latin typeface="Times New Roman" panose="02020603050405020304" pitchFamily="18" charset="0"/>
              </a:rPr>
              <a:t> </a:t>
            </a:r>
            <a:r>
              <a:rPr lang="pt-BR" sz="2000" dirty="0" err="1">
                <a:solidFill>
                  <a:srgbClr val="000000"/>
                </a:solidFill>
                <a:latin typeface="Arial" panose="020B0604020202020204" pitchFamily="34" charset="0"/>
              </a:rPr>
              <a:t>Opt</a:t>
            </a:r>
            <a:r>
              <a:rPr lang="pt-BR" sz="2000" b="0" i="0" dirty="0">
                <a:solidFill>
                  <a:srgbClr val="000000"/>
                </a:solidFill>
                <a:effectLst/>
                <a:latin typeface="Times New Roman" panose="02020603050405020304" pitchFamily="18" charset="0"/>
              </a:rPr>
              <a:t> </a:t>
            </a:r>
            <a:r>
              <a:rPr lang="pt-BR" sz="2000" dirty="0">
                <a:solidFill>
                  <a:srgbClr val="000000"/>
                </a:solidFill>
                <a:latin typeface="Arial" panose="020B0604020202020204" pitchFamily="34" charset="0"/>
              </a:rPr>
              <a:t>de 8,91 milímetros.</a:t>
            </a:r>
            <a:r>
              <a:rPr lang="pt-BR" sz="2000" b="0" i="0" dirty="0">
                <a:solidFill>
                  <a:srgbClr val="000000"/>
                </a:solidFill>
                <a:effectLst/>
                <a:latin typeface="Times New Roman" panose="02020603050405020304" pitchFamily="18" charset="0"/>
              </a:rPr>
              <a:t> </a:t>
            </a:r>
            <a:r>
              <a:rPr lang="pt-BR" sz="2000" dirty="0">
                <a:solidFill>
                  <a:srgbClr val="000000"/>
                </a:solidFill>
                <a:latin typeface="Arial" panose="020B0604020202020204" pitchFamily="34" charset="0"/>
              </a:rPr>
              <a:t>Na região entre</a:t>
            </a:r>
            <a:r>
              <a:rPr lang="pt-BR" sz="2000" b="0" i="0" dirty="0">
                <a:solidFill>
                  <a:srgbClr val="000000"/>
                </a:solidFill>
                <a:effectLst/>
                <a:latin typeface="Times New Roman" panose="02020603050405020304" pitchFamily="18" charset="0"/>
              </a:rPr>
              <a:t> </a:t>
            </a:r>
            <a:r>
              <a:rPr lang="pt-BR" sz="2000" dirty="0" err="1">
                <a:solidFill>
                  <a:srgbClr val="000000"/>
                </a:solidFill>
                <a:latin typeface="Arial" panose="020B0604020202020204" pitchFamily="34" charset="0"/>
              </a:rPr>
              <a:t>Obp</a:t>
            </a:r>
            <a:r>
              <a:rPr lang="pt-BR" sz="2000" b="0" i="0" dirty="0">
                <a:solidFill>
                  <a:srgbClr val="000000"/>
                </a:solidFill>
                <a:effectLst/>
                <a:latin typeface="Times New Roman" panose="02020603050405020304" pitchFamily="18" charset="0"/>
              </a:rPr>
              <a:t> </a:t>
            </a:r>
            <a:r>
              <a:rPr lang="pt-BR" sz="2000" dirty="0">
                <a:solidFill>
                  <a:srgbClr val="000000"/>
                </a:solidFill>
                <a:latin typeface="Arial" panose="020B0604020202020204" pitchFamily="34" charset="0"/>
              </a:rPr>
              <a:t>e</a:t>
            </a:r>
            <a:r>
              <a:rPr lang="pt-BR" sz="2000" b="0" i="0" dirty="0">
                <a:solidFill>
                  <a:srgbClr val="000000"/>
                </a:solidFill>
                <a:effectLst/>
                <a:latin typeface="Times New Roman" panose="02020603050405020304" pitchFamily="18" charset="0"/>
              </a:rPr>
              <a:t> </a:t>
            </a:r>
            <a:r>
              <a:rPr lang="pt-BR" sz="2000" dirty="0" err="1">
                <a:solidFill>
                  <a:srgbClr val="000000"/>
                </a:solidFill>
                <a:latin typeface="Arial" panose="020B0604020202020204" pitchFamily="34" charset="0"/>
              </a:rPr>
              <a:t>Opt</a:t>
            </a:r>
            <a:r>
              <a:rPr lang="pt-BR" sz="2000" dirty="0">
                <a:solidFill>
                  <a:srgbClr val="000000"/>
                </a:solidFill>
                <a:latin typeface="Arial" panose="020B0604020202020204" pitchFamily="34" charset="0"/>
              </a:rPr>
              <a:t>, quatro dentes de brochagem foram definidos com o objetivo</a:t>
            </a:r>
            <a:r>
              <a:rPr lang="pt-BR" sz="2000" b="0" i="0" dirty="0">
                <a:solidFill>
                  <a:srgbClr val="000000"/>
                </a:solidFill>
                <a:effectLst/>
                <a:latin typeface="Times New Roman" panose="02020603050405020304" pitchFamily="18" charset="0"/>
              </a:rPr>
              <a:t> </a:t>
            </a:r>
            <a:r>
              <a:rPr lang="pt-BR" sz="2000" dirty="0">
                <a:solidFill>
                  <a:srgbClr val="000000"/>
                </a:solidFill>
                <a:latin typeface="Arial" panose="020B0604020202020204" pitchFamily="34" charset="0"/>
              </a:rPr>
              <a:t>de</a:t>
            </a:r>
            <a:r>
              <a:rPr lang="pt-BR" sz="2000" b="0" i="0" dirty="0">
                <a:solidFill>
                  <a:srgbClr val="000000"/>
                </a:solidFill>
                <a:effectLst/>
                <a:latin typeface="Times New Roman" panose="02020603050405020304" pitchFamily="18" charset="0"/>
              </a:rPr>
              <a:t> </a:t>
            </a:r>
            <a:r>
              <a:rPr lang="pt-BR" sz="2000" dirty="0">
                <a:solidFill>
                  <a:srgbClr val="000000"/>
                </a:solidFill>
                <a:latin typeface="Arial" panose="020B0604020202020204" pitchFamily="34" charset="0"/>
              </a:rPr>
              <a:t>maquinar o material restante para assegurar a redondeza do furo.</a:t>
            </a:r>
            <a:endParaRPr lang="pt-BR" sz="2000" b="0" i="0" dirty="0">
              <a:solidFill>
                <a:srgbClr val="000000"/>
              </a:solidFill>
              <a:effectLst/>
              <a:latin typeface="Times New Roman" panose="02020603050405020304" pitchFamily="18" charset="0"/>
            </a:endParaRPr>
          </a:p>
        </p:txBody>
      </p:sp>
      <p:pic>
        <p:nvPicPr>
          <p:cNvPr id="8" name="Imagem 7">
            <a:extLst>
              <a:ext uri="{FF2B5EF4-FFF2-40B4-BE49-F238E27FC236}">
                <a16:creationId xmlns:a16="http://schemas.microsoft.com/office/drawing/2014/main" id="{B565103B-EF01-4042-AB43-64542DC88676}"/>
              </a:ext>
            </a:extLst>
          </p:cNvPr>
          <p:cNvPicPr>
            <a:picLocks noChangeAspect="1"/>
          </p:cNvPicPr>
          <p:nvPr/>
        </p:nvPicPr>
        <p:blipFill>
          <a:blip r:embed="rId4"/>
          <a:stretch>
            <a:fillRect/>
          </a:stretch>
        </p:blipFill>
        <p:spPr>
          <a:xfrm>
            <a:off x="2796814" y="4824058"/>
            <a:ext cx="3298577" cy="566028"/>
          </a:xfrm>
          <a:prstGeom prst="rect">
            <a:avLst/>
          </a:prstGeom>
        </p:spPr>
      </p:pic>
    </p:spTree>
    <p:extLst>
      <p:ext uri="{BB962C8B-B14F-4D97-AF65-F5344CB8AC3E}">
        <p14:creationId xmlns:p14="http://schemas.microsoft.com/office/powerpoint/2010/main" val="293378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E07C2-6BC1-4596-B6CD-5D2265B38D1F}"/>
              </a:ext>
            </a:extLst>
          </p:cNvPr>
          <p:cNvSpPr>
            <a:spLocks noGrp="1"/>
          </p:cNvSpPr>
          <p:nvPr>
            <p:ph type="title"/>
          </p:nvPr>
        </p:nvSpPr>
        <p:spPr/>
        <p:txBody>
          <a:bodyPr>
            <a:normAutofit fontScale="90000"/>
          </a:bodyPr>
          <a:lstStyle/>
          <a:p>
            <a:r>
              <a:rPr lang="pt-BR" dirty="0"/>
              <a:t>RESULTADOS: </a:t>
            </a:r>
            <a:r>
              <a:rPr lang="pt-BR" b="1" dirty="0"/>
              <a:t>Influência da geometria do perfurador e a variação da folga durante o processo</a:t>
            </a:r>
            <a:endParaRPr lang="pt-BR" dirty="0"/>
          </a:p>
        </p:txBody>
      </p:sp>
      <p:pic>
        <p:nvPicPr>
          <p:cNvPr id="4" name="Imagem 3">
            <a:extLst>
              <a:ext uri="{FF2B5EF4-FFF2-40B4-BE49-F238E27FC236}">
                <a16:creationId xmlns:a16="http://schemas.microsoft.com/office/drawing/2014/main" id="{8AC9A64F-F7EC-417F-A457-DF963563C585}"/>
              </a:ext>
            </a:extLst>
          </p:cNvPr>
          <p:cNvPicPr>
            <a:picLocks noChangeAspect="1"/>
          </p:cNvPicPr>
          <p:nvPr/>
        </p:nvPicPr>
        <p:blipFill rotWithShape="1">
          <a:blip r:embed="rId2"/>
          <a:srcRect r="1079" b="11840"/>
          <a:stretch/>
        </p:blipFill>
        <p:spPr>
          <a:xfrm>
            <a:off x="1906140" y="1690688"/>
            <a:ext cx="7290870" cy="3451155"/>
          </a:xfrm>
          <a:prstGeom prst="rect">
            <a:avLst/>
          </a:prstGeom>
        </p:spPr>
      </p:pic>
      <p:sp>
        <p:nvSpPr>
          <p:cNvPr id="5" name="Retângulo 4">
            <a:extLst>
              <a:ext uri="{FF2B5EF4-FFF2-40B4-BE49-F238E27FC236}">
                <a16:creationId xmlns:a16="http://schemas.microsoft.com/office/drawing/2014/main" id="{A1DD34A6-981D-4652-A2B9-89A678D1A9E0}"/>
              </a:ext>
            </a:extLst>
          </p:cNvPr>
          <p:cNvSpPr/>
          <p:nvPr/>
        </p:nvSpPr>
        <p:spPr>
          <a:xfrm>
            <a:off x="424070" y="5544076"/>
            <a:ext cx="11529391" cy="1446550"/>
          </a:xfrm>
          <a:prstGeom prst="rect">
            <a:avLst/>
          </a:prstGeom>
        </p:spPr>
        <p:txBody>
          <a:bodyPr wrap="square">
            <a:spAutoFit/>
          </a:bodyPr>
          <a:lstStyle/>
          <a:p>
            <a:pPr algn="just"/>
            <a:r>
              <a:rPr lang="pt-BR" sz="2200" dirty="0">
                <a:solidFill>
                  <a:srgbClr val="000000"/>
                </a:solidFill>
                <a:latin typeface="Arial" panose="020B0604020202020204" pitchFamily="34" charset="0"/>
              </a:rPr>
              <a:t>Além de reduzir a força de perfuração (máximo de 100kN), a ação progressiva dos dentes de </a:t>
            </a:r>
            <a:r>
              <a:rPr lang="pt-BR" sz="2200" dirty="0" err="1">
                <a:solidFill>
                  <a:srgbClr val="000000"/>
                </a:solidFill>
                <a:latin typeface="Arial" panose="020B0604020202020204" pitchFamily="34" charset="0"/>
              </a:rPr>
              <a:t>brocheamento</a:t>
            </a:r>
            <a:r>
              <a:rPr lang="pt-BR" sz="2200" dirty="0">
                <a:solidFill>
                  <a:srgbClr val="000000"/>
                </a:solidFill>
                <a:latin typeface="Arial" panose="020B0604020202020204" pitchFamily="34" charset="0"/>
              </a:rPr>
              <a:t> remove material com força menor.</a:t>
            </a:r>
            <a:r>
              <a:rPr lang="pt-BR" sz="2200" b="0" i="0" dirty="0">
                <a:solidFill>
                  <a:srgbClr val="000000"/>
                </a:solidFill>
                <a:effectLst/>
                <a:latin typeface="Times New Roman" panose="02020603050405020304" pitchFamily="18" charset="0"/>
              </a:rPr>
              <a:t> </a:t>
            </a:r>
            <a:r>
              <a:rPr lang="pt-BR" sz="2200" dirty="0">
                <a:solidFill>
                  <a:srgbClr val="000000"/>
                </a:solidFill>
                <a:latin typeface="Arial" panose="020B0604020202020204" pitchFamily="34" charset="0"/>
              </a:rPr>
              <a:t>A redução progressiva da folga durante o processo provocou uma usinagem com o último dente do broche, com uma folga de apenas 0,2 por cento garantindo uma boa cilindricidade do furo.</a:t>
            </a:r>
            <a:endParaRPr lang="pt-BR" sz="2200" dirty="0"/>
          </a:p>
        </p:txBody>
      </p:sp>
    </p:spTree>
    <p:extLst>
      <p:ext uri="{BB962C8B-B14F-4D97-AF65-F5344CB8AC3E}">
        <p14:creationId xmlns:p14="http://schemas.microsoft.com/office/powerpoint/2010/main" val="289043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F5A17-F750-4B7C-BAA3-A42BA4F68F60}"/>
              </a:ext>
            </a:extLst>
          </p:cNvPr>
          <p:cNvSpPr>
            <a:spLocks noGrp="1"/>
          </p:cNvSpPr>
          <p:nvPr>
            <p:ph type="title"/>
          </p:nvPr>
        </p:nvSpPr>
        <p:spPr/>
        <p:txBody>
          <a:bodyPr/>
          <a:lstStyle/>
          <a:p>
            <a:r>
              <a:rPr lang="pt-BR" dirty="0"/>
              <a:t>RESULTADOS</a:t>
            </a:r>
            <a:br>
              <a:rPr lang="pt-BR" dirty="0"/>
            </a:br>
            <a:endParaRPr lang="pt-BR" dirty="0"/>
          </a:p>
        </p:txBody>
      </p:sp>
      <p:sp>
        <p:nvSpPr>
          <p:cNvPr id="3" name="Espaço Reservado para Conteúdo 2">
            <a:extLst>
              <a:ext uri="{FF2B5EF4-FFF2-40B4-BE49-F238E27FC236}">
                <a16:creationId xmlns:a16="http://schemas.microsoft.com/office/drawing/2014/main" id="{14427659-5250-49EA-A2C0-A49C804F91E8}"/>
              </a:ext>
            </a:extLst>
          </p:cNvPr>
          <p:cNvSpPr>
            <a:spLocks noGrp="1"/>
          </p:cNvSpPr>
          <p:nvPr>
            <p:ph idx="1"/>
          </p:nvPr>
        </p:nvSpPr>
        <p:spPr>
          <a:xfrm>
            <a:off x="414130" y="1308790"/>
            <a:ext cx="11645347" cy="5549209"/>
          </a:xfrm>
        </p:spPr>
        <p:txBody>
          <a:bodyPr>
            <a:normAutofit fontScale="92500" lnSpcReduction="20000"/>
          </a:bodyPr>
          <a:lstStyle/>
          <a:p>
            <a:r>
              <a:rPr lang="pt-BR" dirty="0"/>
              <a:t>A simulação computacional do processo de perfuração mostrou-se eficiente para auxiliar a otimização da geometria da ferramenta.</a:t>
            </a:r>
          </a:p>
          <a:p>
            <a:r>
              <a:rPr lang="pt-BR" dirty="0"/>
              <a:t>As simulações numéricas com punções I, II, e III mostrou que a configuração de dentes brochar não causou quaisquer diferenças na qualidade da parede do furo, o que indica que as diferenças mais significativas nos resultados obtidos por Marcondes et al. devido à combinação com outras variáveis, como lubrificação e cisalhamento convexo equilibrado do PUNÇÃO. </a:t>
            </a:r>
          </a:p>
          <a:p>
            <a:r>
              <a:rPr lang="pt-BR" dirty="0"/>
              <a:t>A simulação revelou apenas pequenas diferenças entre as três geometrias propostas iniciais (tipos I, II e III). </a:t>
            </a:r>
          </a:p>
          <a:p>
            <a:r>
              <a:rPr lang="pt-BR" dirty="0"/>
              <a:t>As simulações com punções IV, V, VI e VII mostraram como a geometria do perfurador pode afetar significativamente a qualidade do furo e as forças durante o processo de perfuração. </a:t>
            </a:r>
          </a:p>
          <a:p>
            <a:r>
              <a:rPr lang="pt-BR" dirty="0"/>
              <a:t>A configuração paramétrica deste perfurador inovador facilita a definição das dimensões da ferramenta com base na espessura da chapa e pode permitir a perfuração de furos com excelente arredondamento. No entanto, deve-se destacar que os resultados do presente trabalho são válidos apenas para a perfuração de chapas grossas de NBR 6656 aço.</a:t>
            </a:r>
          </a:p>
        </p:txBody>
      </p:sp>
    </p:spTree>
    <p:extLst>
      <p:ext uri="{BB962C8B-B14F-4D97-AF65-F5344CB8AC3E}">
        <p14:creationId xmlns:p14="http://schemas.microsoft.com/office/powerpoint/2010/main" val="116154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F5A17-F750-4B7C-BAA3-A42BA4F68F60}"/>
              </a:ext>
            </a:extLst>
          </p:cNvPr>
          <p:cNvSpPr>
            <a:spLocks noGrp="1"/>
          </p:cNvSpPr>
          <p:nvPr>
            <p:ph type="title"/>
          </p:nvPr>
        </p:nvSpPr>
        <p:spPr/>
        <p:txBody>
          <a:bodyPr/>
          <a:lstStyle/>
          <a:p>
            <a:r>
              <a:rPr lang="pt-BR" dirty="0"/>
              <a:t>RESULTADOS</a:t>
            </a:r>
            <a:br>
              <a:rPr lang="pt-BR" dirty="0"/>
            </a:br>
            <a:endParaRPr lang="pt-BR" dirty="0"/>
          </a:p>
        </p:txBody>
      </p:sp>
      <p:sp>
        <p:nvSpPr>
          <p:cNvPr id="3" name="Espaço Reservado para Conteúdo 2">
            <a:extLst>
              <a:ext uri="{FF2B5EF4-FFF2-40B4-BE49-F238E27FC236}">
                <a16:creationId xmlns:a16="http://schemas.microsoft.com/office/drawing/2014/main" id="{14427659-5250-49EA-A2C0-A49C804F91E8}"/>
              </a:ext>
            </a:extLst>
          </p:cNvPr>
          <p:cNvSpPr>
            <a:spLocks noGrp="1"/>
          </p:cNvSpPr>
          <p:nvPr>
            <p:ph idx="1"/>
          </p:nvPr>
        </p:nvSpPr>
        <p:spPr>
          <a:xfrm>
            <a:off x="414130" y="1308790"/>
            <a:ext cx="11645347" cy="5549209"/>
          </a:xfrm>
        </p:spPr>
        <p:txBody>
          <a:bodyPr>
            <a:normAutofit lnSpcReduction="10000"/>
          </a:bodyPr>
          <a:lstStyle/>
          <a:p>
            <a:r>
              <a:rPr lang="pt-BR" dirty="0"/>
              <a:t>Com o estudo de perfuração com punções a </a:t>
            </a:r>
            <a:r>
              <a:rPr lang="pt-BR" dirty="0" err="1"/>
              <a:t>patir</a:t>
            </a:r>
            <a:r>
              <a:rPr lang="pt-BR" dirty="0"/>
              <a:t> de IV, foi possível observar a influência real da geometria do perfurador na qualidade da borda de corte, como:</a:t>
            </a:r>
          </a:p>
          <a:p>
            <a:endParaRPr lang="pt-BR" dirty="0"/>
          </a:p>
          <a:p>
            <a:r>
              <a:rPr lang="pt-BR" dirty="0"/>
              <a:t>(a) o alisamento da curva de força e a distribuição de energia mais uniforme causada pelo soco VII; </a:t>
            </a:r>
            <a:br>
              <a:rPr lang="pt-BR" dirty="0"/>
            </a:br>
            <a:r>
              <a:rPr lang="pt-BR" dirty="0"/>
              <a:t> </a:t>
            </a:r>
          </a:p>
          <a:p>
            <a:r>
              <a:rPr lang="pt-BR" dirty="0"/>
              <a:t>(b) os níveis mais baixos de força que foram alcançados com os tipos de perfuração IV e V devido a menor área em contato com a chapa até a ocorrência da fratura;</a:t>
            </a:r>
          </a:p>
          <a:p>
            <a:endParaRPr lang="pt-BR" dirty="0"/>
          </a:p>
          <a:p>
            <a:r>
              <a:rPr lang="pt-BR" dirty="0"/>
              <a:t>(c) Com uma folga maior na ponta do punção foi produzindo um ângulo de fratura. O </a:t>
            </a:r>
            <a:r>
              <a:rPr lang="pt-BR" dirty="0" err="1">
                <a:solidFill>
                  <a:srgbClr val="000000"/>
                </a:solidFill>
                <a:latin typeface="Arial" panose="020B0604020202020204" pitchFamily="34" charset="0"/>
              </a:rPr>
              <a:t>brocheamento</a:t>
            </a:r>
            <a:r>
              <a:rPr lang="pt-BR" dirty="0">
                <a:solidFill>
                  <a:srgbClr val="000000"/>
                </a:solidFill>
                <a:latin typeface="Arial" panose="020B0604020202020204" pitchFamily="34" charset="0"/>
              </a:rPr>
              <a:t> remove material com força menor</a:t>
            </a:r>
            <a:r>
              <a:rPr lang="pt-BR" dirty="0"/>
              <a:t>.</a:t>
            </a:r>
          </a:p>
          <a:p>
            <a:endParaRPr lang="pt-BR" dirty="0"/>
          </a:p>
        </p:txBody>
      </p:sp>
    </p:spTree>
    <p:extLst>
      <p:ext uri="{BB962C8B-B14F-4D97-AF65-F5344CB8AC3E}">
        <p14:creationId xmlns:p14="http://schemas.microsoft.com/office/powerpoint/2010/main" val="307686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1072E-E68A-4434-96DD-BEC73C9F9ED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A556671-D35B-4306-BE68-D56426AB765B}"/>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944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68B8A-3450-4314-8EFA-8DEF19B6DA4A}"/>
              </a:ext>
            </a:extLst>
          </p:cNvPr>
          <p:cNvSpPr>
            <a:spLocks noGrp="1"/>
          </p:cNvSpPr>
          <p:nvPr>
            <p:ph type="title"/>
          </p:nvPr>
        </p:nvSpPr>
        <p:spPr/>
        <p:txBody>
          <a:bodyPr/>
          <a:lstStyle/>
          <a:p>
            <a:r>
              <a:rPr lang="pt-BR" dirty="0"/>
              <a:t>Objetivo</a:t>
            </a:r>
          </a:p>
        </p:txBody>
      </p:sp>
      <p:sp>
        <p:nvSpPr>
          <p:cNvPr id="3" name="Espaço Reservado para Conteúdo 2">
            <a:extLst>
              <a:ext uri="{FF2B5EF4-FFF2-40B4-BE49-F238E27FC236}">
                <a16:creationId xmlns:a16="http://schemas.microsoft.com/office/drawing/2014/main" id="{E6A88D05-9AD3-4FDD-9EFA-AF014CB17CA7}"/>
              </a:ext>
            </a:extLst>
          </p:cNvPr>
          <p:cNvSpPr>
            <a:spLocks noGrp="1"/>
          </p:cNvSpPr>
          <p:nvPr>
            <p:ph idx="1"/>
          </p:nvPr>
        </p:nvSpPr>
        <p:spPr/>
        <p:txBody>
          <a:bodyPr>
            <a:normAutofit/>
          </a:bodyPr>
          <a:lstStyle/>
          <a:p>
            <a:pPr algn="just"/>
            <a:r>
              <a:rPr lang="pt-BR" sz="3600" dirty="0"/>
              <a:t>Avaliar a influência do design do perfurador sobre a qualidade final dos furos perfurados produzidos em chapas de aço grossas (8 mm, NBR 6656). Foram analisadas várias geometrias de perfuração com dentes de broche combinados, bem como Punçoes com geometrias tradicionais.</a:t>
            </a:r>
          </a:p>
          <a:p>
            <a:pPr algn="just"/>
            <a:r>
              <a:rPr lang="pt-BR" sz="3600" dirty="0"/>
              <a:t>Propor uma nova abordagem de design de perfuração </a:t>
            </a:r>
          </a:p>
        </p:txBody>
      </p:sp>
    </p:spTree>
    <p:extLst>
      <p:ext uri="{BB962C8B-B14F-4D97-AF65-F5344CB8AC3E}">
        <p14:creationId xmlns:p14="http://schemas.microsoft.com/office/powerpoint/2010/main" val="1941391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95C25A-67AB-4380-83BC-1CEB5831C7C8}"/>
              </a:ext>
            </a:extLst>
          </p:cNvPr>
          <p:cNvSpPr>
            <a:spLocks noGrp="1"/>
          </p:cNvSpPr>
          <p:nvPr>
            <p:ph type="title"/>
          </p:nvPr>
        </p:nvSpPr>
        <p:spPr/>
        <p:txBody>
          <a:bodyPr/>
          <a:lstStyle/>
          <a:p>
            <a:r>
              <a:rPr lang="pt-BR" dirty="0"/>
              <a:t>Resultados</a:t>
            </a:r>
          </a:p>
        </p:txBody>
      </p:sp>
      <p:sp>
        <p:nvSpPr>
          <p:cNvPr id="3" name="Espaço Reservado para Conteúdo 2">
            <a:extLst>
              <a:ext uri="{FF2B5EF4-FFF2-40B4-BE49-F238E27FC236}">
                <a16:creationId xmlns:a16="http://schemas.microsoft.com/office/drawing/2014/main" id="{0E8A4AD9-E551-4622-96DF-6014ABC3B947}"/>
              </a:ext>
            </a:extLst>
          </p:cNvPr>
          <p:cNvSpPr>
            <a:spLocks noGrp="1"/>
          </p:cNvSpPr>
          <p:nvPr>
            <p:ph idx="1"/>
          </p:nvPr>
        </p:nvSpPr>
        <p:spPr/>
        <p:txBody>
          <a:bodyPr/>
          <a:lstStyle/>
          <a:p>
            <a:r>
              <a:rPr lang="pt-BR" dirty="0"/>
              <a:t>Os resultados das simulações levaram a uma compreensão detalhada da influência da geometria do perfurador durante o processo de perfuração. Além disso, foi proposta uma nova abordagem de design de perfuração que permitiu a produção de furos de boa cilindricidade devido à variação progressiva da folga entre o punção e a matriz durante o progresso da penetração do perfurador.</a:t>
            </a:r>
          </a:p>
          <a:p>
            <a:endParaRPr lang="pt-BR" dirty="0"/>
          </a:p>
        </p:txBody>
      </p:sp>
    </p:spTree>
    <p:extLst>
      <p:ext uri="{BB962C8B-B14F-4D97-AF65-F5344CB8AC3E}">
        <p14:creationId xmlns:p14="http://schemas.microsoft.com/office/powerpoint/2010/main" val="296888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4DE56-BEEB-41E1-B863-3E60F8680D61}"/>
              </a:ext>
            </a:extLst>
          </p:cNvPr>
          <p:cNvSpPr>
            <a:spLocks noGrp="1"/>
          </p:cNvSpPr>
          <p:nvPr>
            <p:ph type="title"/>
          </p:nvPr>
        </p:nvSpPr>
        <p:spPr/>
        <p:txBody>
          <a:bodyPr/>
          <a:lstStyle/>
          <a:p>
            <a:r>
              <a:rPr lang="pt-BR" dirty="0"/>
              <a:t>Materiais e Métodos</a:t>
            </a:r>
          </a:p>
        </p:txBody>
      </p:sp>
      <p:sp>
        <p:nvSpPr>
          <p:cNvPr id="5" name="Espaço Reservado para Conteúdo 4">
            <a:extLst>
              <a:ext uri="{FF2B5EF4-FFF2-40B4-BE49-F238E27FC236}">
                <a16:creationId xmlns:a16="http://schemas.microsoft.com/office/drawing/2014/main" id="{46166240-8024-49B1-828E-F7AAC2C54546}"/>
              </a:ext>
            </a:extLst>
          </p:cNvPr>
          <p:cNvSpPr>
            <a:spLocks noGrp="1"/>
          </p:cNvSpPr>
          <p:nvPr>
            <p:ph idx="1"/>
          </p:nvPr>
        </p:nvSpPr>
        <p:spPr>
          <a:xfrm>
            <a:off x="838200" y="1825625"/>
            <a:ext cx="10515600" cy="4787210"/>
          </a:xfrm>
        </p:spPr>
        <p:txBody>
          <a:bodyPr>
            <a:normAutofit fontScale="92500" lnSpcReduction="10000"/>
          </a:bodyPr>
          <a:lstStyle/>
          <a:p>
            <a:r>
              <a:rPr lang="pt-BR" dirty="0"/>
              <a:t>Utilizado software ABAQUS para a simulação do processo de perfuração e brochar.</a:t>
            </a:r>
          </a:p>
          <a:p>
            <a:r>
              <a:rPr lang="pt-BR" dirty="0"/>
              <a:t>Avaliação variância da qualidade da superfície do furo e precisão dimensional.</a:t>
            </a:r>
          </a:p>
          <a:p>
            <a:endParaRPr lang="pt-BR" dirty="0"/>
          </a:p>
          <a:p>
            <a:r>
              <a:rPr lang="pt-BR" dirty="0"/>
              <a:t>Para a validação do método foi utilizado a configuração experimental original e avaliação quantitativa utilizando a análise de variância da qualidade da superfície do furo e precisão dimensional.</a:t>
            </a:r>
          </a:p>
          <a:p>
            <a:endParaRPr lang="pt-BR" dirty="0"/>
          </a:p>
          <a:p>
            <a:endParaRPr lang="pt-BR" dirty="0"/>
          </a:p>
          <a:p>
            <a:r>
              <a:rPr lang="pt-BR" dirty="0"/>
              <a:t>O material em chapa utilizado era de 8 mm de espessura, alto. resistência a aço NBR 6656. </a:t>
            </a:r>
          </a:p>
          <a:p>
            <a:endParaRPr lang="pt-BR" dirty="0"/>
          </a:p>
          <a:p>
            <a:endParaRPr lang="pt-BR" dirty="0"/>
          </a:p>
        </p:txBody>
      </p:sp>
      <p:pic>
        <p:nvPicPr>
          <p:cNvPr id="6" name="Imagem 5">
            <a:extLst>
              <a:ext uri="{FF2B5EF4-FFF2-40B4-BE49-F238E27FC236}">
                <a16:creationId xmlns:a16="http://schemas.microsoft.com/office/drawing/2014/main" id="{FA884C15-AF54-4C15-842F-8D470E1A08E9}"/>
              </a:ext>
            </a:extLst>
          </p:cNvPr>
          <p:cNvPicPr>
            <a:picLocks noChangeAspect="1"/>
          </p:cNvPicPr>
          <p:nvPr/>
        </p:nvPicPr>
        <p:blipFill>
          <a:blip r:embed="rId2"/>
          <a:stretch>
            <a:fillRect/>
          </a:stretch>
        </p:blipFill>
        <p:spPr>
          <a:xfrm>
            <a:off x="6905417" y="4881561"/>
            <a:ext cx="4238625" cy="752475"/>
          </a:xfrm>
          <a:prstGeom prst="rect">
            <a:avLst/>
          </a:prstGeom>
        </p:spPr>
      </p:pic>
    </p:spTree>
    <p:extLst>
      <p:ext uri="{BB962C8B-B14F-4D97-AF65-F5344CB8AC3E}">
        <p14:creationId xmlns:p14="http://schemas.microsoft.com/office/powerpoint/2010/main" val="357631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6910E-6D5F-40F5-823D-9246C4FC04BF}"/>
              </a:ext>
            </a:extLst>
          </p:cNvPr>
          <p:cNvSpPr>
            <a:spLocks noGrp="1"/>
          </p:cNvSpPr>
          <p:nvPr>
            <p:ph type="title"/>
          </p:nvPr>
        </p:nvSpPr>
        <p:spPr/>
        <p:txBody>
          <a:bodyPr/>
          <a:lstStyle/>
          <a:p>
            <a:r>
              <a:rPr lang="pt-BR" dirty="0"/>
              <a:t>Materiais e Métodos</a:t>
            </a:r>
          </a:p>
        </p:txBody>
      </p:sp>
      <p:sp>
        <p:nvSpPr>
          <p:cNvPr id="3" name="Espaço Reservado para Conteúdo 2">
            <a:extLst>
              <a:ext uri="{FF2B5EF4-FFF2-40B4-BE49-F238E27FC236}">
                <a16:creationId xmlns:a16="http://schemas.microsoft.com/office/drawing/2014/main" id="{BDD58DF9-3483-45AD-BD22-0DB92B209CE2}"/>
              </a:ext>
            </a:extLst>
          </p:cNvPr>
          <p:cNvSpPr>
            <a:spLocks noGrp="1"/>
          </p:cNvSpPr>
          <p:nvPr>
            <p:ph idx="1"/>
          </p:nvPr>
        </p:nvSpPr>
        <p:spPr>
          <a:xfrm>
            <a:off x="838200" y="1825624"/>
            <a:ext cx="10515600" cy="4707697"/>
          </a:xfrm>
        </p:spPr>
        <p:txBody>
          <a:bodyPr>
            <a:normAutofit lnSpcReduction="10000"/>
          </a:bodyPr>
          <a:lstStyle/>
          <a:p>
            <a:r>
              <a:rPr lang="pt-BR" dirty="0"/>
              <a:t>A folha estava em malha com elementos quadrilaterais com quatro nós e integração reduzida (tipo CAX4R) e elementos triangulares com três nós (tipo CAX3). </a:t>
            </a:r>
          </a:p>
          <a:p>
            <a:endParaRPr lang="pt-BR" dirty="0"/>
          </a:p>
          <a:p>
            <a:r>
              <a:rPr lang="pt-BR" dirty="0"/>
              <a:t> Nas áreas sob alto estresse (região de cisalhamento), foram aplicados elementos de malha 128 na espessura da folha e uma malha grosseira foi usada para áreas que não estão sob altos níveis de estresse (</a:t>
            </a:r>
            <a:r>
              <a:rPr lang="pt-BR" dirty="0" err="1"/>
              <a:t>Soderberg</a:t>
            </a:r>
            <a:r>
              <a:rPr lang="pt-BR" dirty="0"/>
              <a:t> relata que 128 elementos de malha na espessura podem proporcionar bons resultados).</a:t>
            </a:r>
          </a:p>
          <a:p>
            <a:endParaRPr lang="pt-BR" dirty="0"/>
          </a:p>
          <a:p>
            <a:r>
              <a:rPr lang="pt-BR" dirty="0"/>
              <a:t>Ferramentas (Punção, suporte, matriz) foram consideradas corpos rígidos.</a:t>
            </a:r>
          </a:p>
          <a:p>
            <a:pPr marL="0" indent="0">
              <a:buNone/>
            </a:pPr>
            <a:endParaRPr lang="pt-BR" dirty="0"/>
          </a:p>
        </p:txBody>
      </p:sp>
    </p:spTree>
    <p:extLst>
      <p:ext uri="{BB962C8B-B14F-4D97-AF65-F5344CB8AC3E}">
        <p14:creationId xmlns:p14="http://schemas.microsoft.com/office/powerpoint/2010/main" val="389014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6910E-6D5F-40F5-823D-9246C4FC04BF}"/>
              </a:ext>
            </a:extLst>
          </p:cNvPr>
          <p:cNvSpPr>
            <a:spLocks noGrp="1"/>
          </p:cNvSpPr>
          <p:nvPr>
            <p:ph type="title"/>
          </p:nvPr>
        </p:nvSpPr>
        <p:spPr/>
        <p:txBody>
          <a:bodyPr/>
          <a:lstStyle/>
          <a:p>
            <a:r>
              <a:rPr lang="pt-BR" dirty="0"/>
              <a:t>Materiais e Métodos</a:t>
            </a:r>
          </a:p>
        </p:txBody>
      </p:sp>
      <p:sp>
        <p:nvSpPr>
          <p:cNvPr id="3" name="Espaço Reservado para Conteúdo 2">
            <a:extLst>
              <a:ext uri="{FF2B5EF4-FFF2-40B4-BE49-F238E27FC236}">
                <a16:creationId xmlns:a16="http://schemas.microsoft.com/office/drawing/2014/main" id="{BDD58DF9-3483-45AD-BD22-0DB92B209CE2}"/>
              </a:ext>
            </a:extLst>
          </p:cNvPr>
          <p:cNvSpPr>
            <a:spLocks noGrp="1"/>
          </p:cNvSpPr>
          <p:nvPr>
            <p:ph idx="1"/>
          </p:nvPr>
        </p:nvSpPr>
        <p:spPr>
          <a:xfrm>
            <a:off x="838200" y="1825624"/>
            <a:ext cx="10515600" cy="4707697"/>
          </a:xfrm>
        </p:spPr>
        <p:txBody>
          <a:bodyPr>
            <a:normAutofit/>
          </a:bodyPr>
          <a:lstStyle/>
          <a:p>
            <a:r>
              <a:rPr lang="pt-BR" dirty="0"/>
              <a:t> Coeficiente de fricção de 0,1 em todas as simulações. A carga no suporte era 10000 N e a velocidade do perfurador era de 1m / s.</a:t>
            </a:r>
          </a:p>
          <a:p>
            <a:endParaRPr lang="pt-BR" dirty="0"/>
          </a:p>
          <a:p>
            <a:r>
              <a:rPr lang="pt-BR" dirty="0"/>
              <a:t> As ferramentas têm: </a:t>
            </a:r>
          </a:p>
          <a:p>
            <a:pPr>
              <a:buFont typeface="Wingdings" panose="05000000000000000000" pitchFamily="2" charset="2"/>
              <a:buChar char="Ø"/>
            </a:pPr>
            <a:r>
              <a:rPr lang="pt-BR" dirty="0"/>
              <a:t>100 mm de comprimento e diâmetro inicial de 8,8 milímetros, </a:t>
            </a:r>
          </a:p>
          <a:p>
            <a:pPr>
              <a:buFont typeface="Wingdings" panose="05000000000000000000" pitchFamily="2" charset="2"/>
              <a:buChar char="Ø"/>
            </a:pPr>
            <a:r>
              <a:rPr lang="pt-BR" dirty="0"/>
              <a:t>Com o </a:t>
            </a:r>
            <a:r>
              <a:rPr lang="pt-BR" dirty="0" err="1"/>
              <a:t>objectivo</a:t>
            </a:r>
            <a:r>
              <a:rPr lang="pt-BR" dirty="0"/>
              <a:t> de fazer furos com diâmetro final de IO mm. A folga entre o diâmetro inicial do punção e o molde é de cerca de 7.6per cento da espessura da folha por lado.</a:t>
            </a:r>
          </a:p>
          <a:p>
            <a:endParaRPr lang="pt-BR" dirty="0"/>
          </a:p>
          <a:p>
            <a:endParaRPr lang="pt-BR" dirty="0"/>
          </a:p>
        </p:txBody>
      </p:sp>
    </p:spTree>
    <p:extLst>
      <p:ext uri="{BB962C8B-B14F-4D97-AF65-F5344CB8AC3E}">
        <p14:creationId xmlns:p14="http://schemas.microsoft.com/office/powerpoint/2010/main" val="249269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D6910E-6D5F-40F5-823D-9246C4FC04BF}"/>
              </a:ext>
            </a:extLst>
          </p:cNvPr>
          <p:cNvSpPr>
            <a:spLocks noGrp="1"/>
          </p:cNvSpPr>
          <p:nvPr>
            <p:ph type="title"/>
          </p:nvPr>
        </p:nvSpPr>
        <p:spPr/>
        <p:txBody>
          <a:bodyPr/>
          <a:lstStyle/>
          <a:p>
            <a:r>
              <a:rPr lang="pt-BR" dirty="0"/>
              <a:t>Materiais e Métodos</a:t>
            </a:r>
          </a:p>
        </p:txBody>
      </p:sp>
      <p:sp>
        <p:nvSpPr>
          <p:cNvPr id="3" name="Espaço Reservado para Conteúdo 2">
            <a:extLst>
              <a:ext uri="{FF2B5EF4-FFF2-40B4-BE49-F238E27FC236}">
                <a16:creationId xmlns:a16="http://schemas.microsoft.com/office/drawing/2014/main" id="{BDD58DF9-3483-45AD-BD22-0DB92B209CE2}"/>
              </a:ext>
            </a:extLst>
          </p:cNvPr>
          <p:cNvSpPr>
            <a:spLocks noGrp="1"/>
          </p:cNvSpPr>
          <p:nvPr>
            <p:ph idx="1"/>
          </p:nvPr>
        </p:nvSpPr>
        <p:spPr>
          <a:xfrm>
            <a:off x="838200" y="1825624"/>
            <a:ext cx="10515600" cy="4707697"/>
          </a:xfrm>
        </p:spPr>
        <p:txBody>
          <a:bodyPr>
            <a:normAutofit/>
          </a:bodyPr>
          <a:lstStyle/>
          <a:p>
            <a:r>
              <a:rPr lang="pt-BR" dirty="0"/>
              <a:t>O material foi modelado como endurecimento  isotrópico (material a ser semelhante em todas as direções). </a:t>
            </a:r>
          </a:p>
          <a:p>
            <a:endParaRPr lang="pt-BR" dirty="0"/>
          </a:p>
          <a:p>
            <a:r>
              <a:rPr lang="pt-BR" dirty="0"/>
              <a:t>Os critérios de iniciação de dano foram escolhidos de modo a prever a iniciação de dano devido à nucleação, crescimento e coalescência de vazios em materiais dúcteis. </a:t>
            </a:r>
          </a:p>
          <a:p>
            <a:endParaRPr lang="pt-BR" dirty="0"/>
          </a:p>
        </p:txBody>
      </p:sp>
    </p:spTree>
    <p:extLst>
      <p:ext uri="{BB962C8B-B14F-4D97-AF65-F5344CB8AC3E}">
        <p14:creationId xmlns:p14="http://schemas.microsoft.com/office/powerpoint/2010/main" val="341206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4DE56-BEEB-41E1-B863-3E60F8680D61}"/>
              </a:ext>
            </a:extLst>
          </p:cNvPr>
          <p:cNvSpPr>
            <a:spLocks noGrp="1"/>
          </p:cNvSpPr>
          <p:nvPr>
            <p:ph type="title"/>
          </p:nvPr>
        </p:nvSpPr>
        <p:spPr/>
        <p:txBody>
          <a:bodyPr/>
          <a:lstStyle/>
          <a:p>
            <a:r>
              <a:rPr lang="pt-BR" dirty="0"/>
              <a:t>RESULTADOS</a:t>
            </a:r>
          </a:p>
        </p:txBody>
      </p:sp>
      <p:sp>
        <p:nvSpPr>
          <p:cNvPr id="5" name="Espaço Reservado para Conteúdo 4">
            <a:extLst>
              <a:ext uri="{FF2B5EF4-FFF2-40B4-BE49-F238E27FC236}">
                <a16:creationId xmlns:a16="http://schemas.microsoft.com/office/drawing/2014/main" id="{46166240-8024-49B1-828E-F7AAC2C54546}"/>
              </a:ext>
            </a:extLst>
          </p:cNvPr>
          <p:cNvSpPr>
            <a:spLocks noGrp="1"/>
          </p:cNvSpPr>
          <p:nvPr>
            <p:ph idx="1"/>
          </p:nvPr>
        </p:nvSpPr>
        <p:spPr/>
        <p:txBody>
          <a:bodyPr>
            <a:normAutofit/>
          </a:bodyPr>
          <a:lstStyle/>
          <a:p>
            <a:endParaRPr lang="pt-BR" dirty="0"/>
          </a:p>
          <a:p>
            <a:endParaRPr lang="pt-BR" dirty="0"/>
          </a:p>
        </p:txBody>
      </p:sp>
      <p:pic>
        <p:nvPicPr>
          <p:cNvPr id="3" name="Imagem 2">
            <a:extLst>
              <a:ext uri="{FF2B5EF4-FFF2-40B4-BE49-F238E27FC236}">
                <a16:creationId xmlns:a16="http://schemas.microsoft.com/office/drawing/2014/main" id="{970EE3FE-9368-468D-B67C-46F1C57CD151}"/>
              </a:ext>
            </a:extLst>
          </p:cNvPr>
          <p:cNvPicPr>
            <a:picLocks noChangeAspect="1"/>
          </p:cNvPicPr>
          <p:nvPr/>
        </p:nvPicPr>
        <p:blipFill>
          <a:blip r:embed="rId2"/>
          <a:stretch>
            <a:fillRect/>
          </a:stretch>
        </p:blipFill>
        <p:spPr>
          <a:xfrm>
            <a:off x="1761814" y="1690688"/>
            <a:ext cx="5534025" cy="2505075"/>
          </a:xfrm>
          <a:prstGeom prst="rect">
            <a:avLst/>
          </a:prstGeom>
        </p:spPr>
      </p:pic>
      <p:sp>
        <p:nvSpPr>
          <p:cNvPr id="4" name="CaixaDeTexto 3">
            <a:extLst>
              <a:ext uri="{FF2B5EF4-FFF2-40B4-BE49-F238E27FC236}">
                <a16:creationId xmlns:a16="http://schemas.microsoft.com/office/drawing/2014/main" id="{7423F0BF-683C-4D4C-8ED1-3894A2D78765}"/>
              </a:ext>
            </a:extLst>
          </p:cNvPr>
          <p:cNvSpPr txBox="1"/>
          <p:nvPr/>
        </p:nvSpPr>
        <p:spPr>
          <a:xfrm>
            <a:off x="241833" y="4846267"/>
            <a:ext cx="10972619" cy="892552"/>
          </a:xfrm>
          <a:prstGeom prst="rect">
            <a:avLst/>
          </a:prstGeom>
          <a:noFill/>
        </p:spPr>
        <p:txBody>
          <a:bodyPr wrap="none" rtlCol="0">
            <a:spAutoFit/>
          </a:bodyPr>
          <a:lstStyle/>
          <a:p>
            <a:pPr marL="285750" indent="-285750">
              <a:buFont typeface="Arial" panose="020B0604020202020204" pitchFamily="34" charset="0"/>
              <a:buChar char="•"/>
            </a:pPr>
            <a:r>
              <a:rPr lang="pt-BR" sz="2600" dirty="0"/>
              <a:t>A ferramenta de brochar deixou parede do furo com uma região cônica áspera</a:t>
            </a:r>
          </a:p>
          <a:p>
            <a:r>
              <a:rPr lang="pt-BR" sz="2600" dirty="0"/>
              <a:t> (l mm) na extremidade inferior do furo e uma pequena rebarba.</a:t>
            </a:r>
          </a:p>
        </p:txBody>
      </p:sp>
      <p:pic>
        <p:nvPicPr>
          <p:cNvPr id="7" name="Imagem 6">
            <a:extLst>
              <a:ext uri="{FF2B5EF4-FFF2-40B4-BE49-F238E27FC236}">
                <a16:creationId xmlns:a16="http://schemas.microsoft.com/office/drawing/2014/main" id="{ACC8D04D-B4A9-4B67-99C2-824AA64E7853}"/>
              </a:ext>
            </a:extLst>
          </p:cNvPr>
          <p:cNvPicPr>
            <a:picLocks noChangeAspect="1"/>
          </p:cNvPicPr>
          <p:nvPr/>
        </p:nvPicPr>
        <p:blipFill>
          <a:blip r:embed="rId3"/>
          <a:stretch>
            <a:fillRect/>
          </a:stretch>
        </p:blipFill>
        <p:spPr>
          <a:xfrm>
            <a:off x="8219453" y="61981"/>
            <a:ext cx="2962275" cy="4429125"/>
          </a:xfrm>
          <a:prstGeom prst="rect">
            <a:avLst/>
          </a:prstGeom>
        </p:spPr>
      </p:pic>
    </p:spTree>
    <p:extLst>
      <p:ext uri="{BB962C8B-B14F-4D97-AF65-F5344CB8AC3E}">
        <p14:creationId xmlns:p14="http://schemas.microsoft.com/office/powerpoint/2010/main" val="247876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4DE56-BEEB-41E1-B863-3E60F8680D61}"/>
              </a:ext>
            </a:extLst>
          </p:cNvPr>
          <p:cNvSpPr>
            <a:spLocks noGrp="1"/>
          </p:cNvSpPr>
          <p:nvPr>
            <p:ph type="title"/>
          </p:nvPr>
        </p:nvSpPr>
        <p:spPr/>
        <p:txBody>
          <a:bodyPr/>
          <a:lstStyle/>
          <a:p>
            <a:r>
              <a:rPr lang="pt-BR" dirty="0"/>
              <a:t>RESULTADOS</a:t>
            </a:r>
          </a:p>
        </p:txBody>
      </p:sp>
      <p:sp>
        <p:nvSpPr>
          <p:cNvPr id="5" name="Espaço Reservado para Conteúdo 4">
            <a:extLst>
              <a:ext uri="{FF2B5EF4-FFF2-40B4-BE49-F238E27FC236}">
                <a16:creationId xmlns:a16="http://schemas.microsoft.com/office/drawing/2014/main" id="{46166240-8024-49B1-828E-F7AAC2C54546}"/>
              </a:ext>
            </a:extLst>
          </p:cNvPr>
          <p:cNvSpPr>
            <a:spLocks noGrp="1"/>
          </p:cNvSpPr>
          <p:nvPr>
            <p:ph idx="1"/>
          </p:nvPr>
        </p:nvSpPr>
        <p:spPr/>
        <p:txBody>
          <a:bodyPr>
            <a:normAutofit/>
          </a:bodyPr>
          <a:lstStyle/>
          <a:p>
            <a:endParaRPr lang="pt-BR" dirty="0"/>
          </a:p>
          <a:p>
            <a:endParaRPr lang="pt-BR" dirty="0"/>
          </a:p>
        </p:txBody>
      </p:sp>
      <p:pic>
        <p:nvPicPr>
          <p:cNvPr id="6" name="Imagem 5">
            <a:extLst>
              <a:ext uri="{FF2B5EF4-FFF2-40B4-BE49-F238E27FC236}">
                <a16:creationId xmlns:a16="http://schemas.microsoft.com/office/drawing/2014/main" id="{E3CAC856-BA38-4B77-BF4B-335D744C3506}"/>
              </a:ext>
            </a:extLst>
          </p:cNvPr>
          <p:cNvPicPr>
            <a:picLocks noChangeAspect="1"/>
          </p:cNvPicPr>
          <p:nvPr/>
        </p:nvPicPr>
        <p:blipFill>
          <a:blip r:embed="rId2"/>
          <a:stretch>
            <a:fillRect/>
          </a:stretch>
        </p:blipFill>
        <p:spPr>
          <a:xfrm>
            <a:off x="177847" y="1302647"/>
            <a:ext cx="5667375" cy="2790825"/>
          </a:xfrm>
          <a:prstGeom prst="rect">
            <a:avLst/>
          </a:prstGeom>
        </p:spPr>
      </p:pic>
      <p:pic>
        <p:nvPicPr>
          <p:cNvPr id="7" name="Imagem 6">
            <a:extLst>
              <a:ext uri="{FF2B5EF4-FFF2-40B4-BE49-F238E27FC236}">
                <a16:creationId xmlns:a16="http://schemas.microsoft.com/office/drawing/2014/main" id="{2A1982A2-922C-4DDB-8E45-5773E5BA03D6}"/>
              </a:ext>
            </a:extLst>
          </p:cNvPr>
          <p:cNvPicPr>
            <a:picLocks noChangeAspect="1"/>
          </p:cNvPicPr>
          <p:nvPr/>
        </p:nvPicPr>
        <p:blipFill>
          <a:blip r:embed="rId3"/>
          <a:stretch>
            <a:fillRect/>
          </a:stretch>
        </p:blipFill>
        <p:spPr>
          <a:xfrm>
            <a:off x="161925" y="4150681"/>
            <a:ext cx="5060941" cy="2764528"/>
          </a:xfrm>
          <a:prstGeom prst="rect">
            <a:avLst/>
          </a:prstGeom>
        </p:spPr>
      </p:pic>
      <p:pic>
        <p:nvPicPr>
          <p:cNvPr id="8" name="Imagem 7">
            <a:extLst>
              <a:ext uri="{FF2B5EF4-FFF2-40B4-BE49-F238E27FC236}">
                <a16:creationId xmlns:a16="http://schemas.microsoft.com/office/drawing/2014/main" id="{D2FB7E21-E2D2-4156-8DD3-3ABC43E1A9CC}"/>
              </a:ext>
            </a:extLst>
          </p:cNvPr>
          <p:cNvPicPr>
            <a:picLocks noChangeAspect="1"/>
          </p:cNvPicPr>
          <p:nvPr/>
        </p:nvPicPr>
        <p:blipFill>
          <a:blip r:embed="rId4"/>
          <a:stretch>
            <a:fillRect/>
          </a:stretch>
        </p:blipFill>
        <p:spPr>
          <a:xfrm>
            <a:off x="6521497" y="69712"/>
            <a:ext cx="4529747" cy="3511826"/>
          </a:xfrm>
          <a:prstGeom prst="rect">
            <a:avLst/>
          </a:prstGeom>
        </p:spPr>
      </p:pic>
      <p:sp>
        <p:nvSpPr>
          <p:cNvPr id="9" name="CaixaDeTexto 8">
            <a:extLst>
              <a:ext uri="{FF2B5EF4-FFF2-40B4-BE49-F238E27FC236}">
                <a16:creationId xmlns:a16="http://schemas.microsoft.com/office/drawing/2014/main" id="{CE4560C2-AA51-415A-B534-91E14377E5A8}"/>
              </a:ext>
            </a:extLst>
          </p:cNvPr>
          <p:cNvSpPr txBox="1"/>
          <p:nvPr/>
        </p:nvSpPr>
        <p:spPr>
          <a:xfrm>
            <a:off x="5720814" y="3415286"/>
            <a:ext cx="6471185" cy="3554819"/>
          </a:xfrm>
          <a:prstGeom prst="rect">
            <a:avLst/>
          </a:prstGeom>
          <a:noFill/>
        </p:spPr>
        <p:txBody>
          <a:bodyPr wrap="square" rtlCol="0">
            <a:spAutoFit/>
          </a:bodyPr>
          <a:lstStyle/>
          <a:p>
            <a:pPr marL="342900" indent="-342900" algn="just">
              <a:buFont typeface="Arial" panose="020B0604020202020204" pitchFamily="34" charset="0"/>
              <a:buChar char="•"/>
            </a:pPr>
            <a:r>
              <a:rPr lang="pt-BR" sz="2500" dirty="0"/>
              <a:t>Devido à geometria de corte na direção oposta (tipo II) e em duas seções (tipo III), os outros perfuradores puxaram o material de rebarba dentro do orifício durante a retirada do perfurador.</a:t>
            </a:r>
          </a:p>
          <a:p>
            <a:pPr marL="342900" indent="-342900" algn="just">
              <a:buFont typeface="Arial" panose="020B0604020202020204" pitchFamily="34" charset="0"/>
              <a:buChar char="•"/>
            </a:pPr>
            <a:r>
              <a:rPr lang="pt-BR" sz="2500" dirty="0"/>
              <a:t>Não teve prejuízos quanto a qualidade superficial dos furos.</a:t>
            </a:r>
          </a:p>
          <a:p>
            <a:pPr marL="342900" indent="-342900" algn="just">
              <a:buFont typeface="Arial" panose="020B0604020202020204" pitchFamily="34" charset="0"/>
              <a:buChar char="•"/>
            </a:pPr>
            <a:r>
              <a:rPr lang="pt-BR" sz="2500" dirty="0"/>
              <a:t>Boa concordância dos dados </a:t>
            </a:r>
            <a:r>
              <a:rPr lang="pt-BR" sz="2500" dirty="0" err="1"/>
              <a:t>exp</a:t>
            </a:r>
            <a:r>
              <a:rPr lang="pt-BR" sz="2500" dirty="0"/>
              <a:t> e numéricos.</a:t>
            </a:r>
          </a:p>
          <a:p>
            <a:pPr marL="342900" indent="-342900" algn="just">
              <a:buFont typeface="Arial" panose="020B0604020202020204" pitchFamily="34" charset="0"/>
              <a:buChar char="•"/>
            </a:pPr>
            <a:endParaRPr lang="pt-BR" sz="2500" dirty="0"/>
          </a:p>
        </p:txBody>
      </p:sp>
    </p:spTree>
    <p:extLst>
      <p:ext uri="{BB962C8B-B14F-4D97-AF65-F5344CB8AC3E}">
        <p14:creationId xmlns:p14="http://schemas.microsoft.com/office/powerpoint/2010/main" val="84138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E07C2-6BC1-4596-B6CD-5D2265B38D1F}"/>
              </a:ext>
            </a:extLst>
          </p:cNvPr>
          <p:cNvSpPr>
            <a:spLocks noGrp="1"/>
          </p:cNvSpPr>
          <p:nvPr>
            <p:ph type="title"/>
          </p:nvPr>
        </p:nvSpPr>
        <p:spPr/>
        <p:txBody>
          <a:bodyPr/>
          <a:lstStyle/>
          <a:p>
            <a:r>
              <a:rPr lang="pt-BR" dirty="0"/>
              <a:t>RESULTADOS</a:t>
            </a:r>
          </a:p>
        </p:txBody>
      </p:sp>
      <p:pic>
        <p:nvPicPr>
          <p:cNvPr id="6" name="Imagem 5">
            <a:extLst>
              <a:ext uri="{FF2B5EF4-FFF2-40B4-BE49-F238E27FC236}">
                <a16:creationId xmlns:a16="http://schemas.microsoft.com/office/drawing/2014/main" id="{6E674947-5C0A-4732-B666-DB625B187C85}"/>
              </a:ext>
            </a:extLst>
          </p:cNvPr>
          <p:cNvPicPr>
            <a:picLocks noChangeAspect="1"/>
          </p:cNvPicPr>
          <p:nvPr/>
        </p:nvPicPr>
        <p:blipFill rotWithShape="1">
          <a:blip r:embed="rId2"/>
          <a:srcRect r="987" b="12502"/>
          <a:stretch/>
        </p:blipFill>
        <p:spPr>
          <a:xfrm>
            <a:off x="3049346" y="1255781"/>
            <a:ext cx="7843941" cy="2560845"/>
          </a:xfrm>
          <a:prstGeom prst="rect">
            <a:avLst/>
          </a:prstGeom>
        </p:spPr>
      </p:pic>
      <p:sp>
        <p:nvSpPr>
          <p:cNvPr id="7" name="CaixaDeTexto 6">
            <a:extLst>
              <a:ext uri="{FF2B5EF4-FFF2-40B4-BE49-F238E27FC236}">
                <a16:creationId xmlns:a16="http://schemas.microsoft.com/office/drawing/2014/main" id="{82089C14-B8BB-411A-BFAC-3B08BAF73BEF}"/>
              </a:ext>
            </a:extLst>
          </p:cNvPr>
          <p:cNvSpPr txBox="1"/>
          <p:nvPr/>
        </p:nvSpPr>
        <p:spPr>
          <a:xfrm>
            <a:off x="171686" y="3631689"/>
            <a:ext cx="12499319" cy="3939540"/>
          </a:xfrm>
          <a:prstGeom prst="rect">
            <a:avLst/>
          </a:prstGeom>
          <a:noFill/>
        </p:spPr>
        <p:txBody>
          <a:bodyPr wrap="none" rtlCol="0">
            <a:spAutoFit/>
          </a:bodyPr>
          <a:lstStyle/>
          <a:p>
            <a:pPr marL="285750" indent="-285750">
              <a:buFont typeface="Arial" panose="020B0604020202020204" pitchFamily="34" charset="0"/>
              <a:buChar char="•"/>
            </a:pPr>
            <a:r>
              <a:rPr lang="pt-BR" sz="2500" dirty="0"/>
              <a:t>O pico de força ocorreu pouco antes do início da fissura na borda da matriz.</a:t>
            </a:r>
          </a:p>
          <a:p>
            <a:pPr marL="285750" indent="-285750">
              <a:buFont typeface="Arial" panose="020B0604020202020204" pitchFamily="34" charset="0"/>
              <a:buChar char="•"/>
            </a:pPr>
            <a:r>
              <a:rPr lang="pt-BR" sz="2500" dirty="0"/>
              <a:t>a força máxima foi de cerca de 140kN.</a:t>
            </a:r>
          </a:p>
          <a:p>
            <a:pPr marL="285750" indent="-285750">
              <a:buFont typeface="Arial" panose="020B0604020202020204" pitchFamily="34" charset="0"/>
              <a:buChar char="•"/>
            </a:pPr>
            <a:r>
              <a:rPr lang="pt-BR" sz="2500" dirty="0"/>
              <a:t>tipo II ilustra um segundo pico de força que ocorreu quando o último dente usou a </a:t>
            </a:r>
          </a:p>
          <a:p>
            <a:r>
              <a:rPr lang="pt-BR" sz="2500" dirty="0"/>
              <a:t>parede do furo, pode indicar que o último dente está puxando o material de rebarba </a:t>
            </a:r>
          </a:p>
          <a:p>
            <a:r>
              <a:rPr lang="pt-BR" sz="2500" dirty="0"/>
              <a:t>para o centro do furo.</a:t>
            </a:r>
          </a:p>
          <a:p>
            <a:pPr marL="342900" indent="-342900">
              <a:buFont typeface="Arial" panose="020B0604020202020204" pitchFamily="34" charset="0"/>
              <a:buChar char="•"/>
            </a:pPr>
            <a:r>
              <a:rPr lang="pt-BR" sz="2500" dirty="0"/>
              <a:t>Resultou em um bom acabamento e pouca diferença na distribuição de força. Os resultados </a:t>
            </a:r>
          </a:p>
          <a:p>
            <a:r>
              <a:rPr lang="pt-BR" sz="2500" dirty="0"/>
              <a:t>obtidos por Marcondes foram devido à combinação com outras variáveis, como lubrificação </a:t>
            </a:r>
          </a:p>
          <a:p>
            <a:r>
              <a:rPr lang="pt-BR" sz="2500" dirty="0"/>
              <a:t>e cisalhamento convexo do punção.</a:t>
            </a:r>
          </a:p>
          <a:p>
            <a:pPr marL="285750" indent="-285750">
              <a:buFont typeface="Arial" panose="020B0604020202020204" pitchFamily="34" charset="0"/>
              <a:buChar char="•"/>
            </a:pPr>
            <a:endParaRPr lang="pt-BR" sz="2500" dirty="0"/>
          </a:p>
          <a:p>
            <a:pPr marL="285750" indent="-285750">
              <a:buFont typeface="Arial" panose="020B0604020202020204" pitchFamily="34" charset="0"/>
              <a:buChar char="•"/>
            </a:pPr>
            <a:endParaRPr lang="pt-BR" sz="2500" dirty="0"/>
          </a:p>
        </p:txBody>
      </p:sp>
    </p:spTree>
    <p:extLst>
      <p:ext uri="{BB962C8B-B14F-4D97-AF65-F5344CB8AC3E}">
        <p14:creationId xmlns:p14="http://schemas.microsoft.com/office/powerpoint/2010/main" val="189417211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786</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20</vt:i4>
      </vt:variant>
    </vt:vector>
  </HeadingPairs>
  <TitlesOfParts>
    <vt:vector size="26" baseType="lpstr">
      <vt:lpstr>Arial</vt:lpstr>
      <vt:lpstr>Calibri</vt:lpstr>
      <vt:lpstr>Calibri Light</vt:lpstr>
      <vt:lpstr>Times New Roman</vt:lpstr>
      <vt:lpstr>Wingdings</vt:lpstr>
      <vt:lpstr>Tema do Office</vt:lpstr>
      <vt:lpstr>A novel punch design approach with progressive clearance variation for the punching—broaching process  Uma nova abordagem de design de perfuração com variação de depuração progressiva para o processo de perfuração</vt:lpstr>
      <vt:lpstr>Objetivo</vt:lpstr>
      <vt:lpstr>Materiais e Métodos</vt:lpstr>
      <vt:lpstr>Materiais e Métodos</vt:lpstr>
      <vt:lpstr>Materiais e Métodos</vt:lpstr>
      <vt:lpstr>Materiais e Métodos</vt:lpstr>
      <vt:lpstr>RESULTADOS</vt:lpstr>
      <vt:lpstr>RESULTADOS</vt:lpstr>
      <vt:lpstr>RESULTADOS</vt:lpstr>
      <vt:lpstr>RESULTADOS: Estudo de design de perfuração</vt:lpstr>
      <vt:lpstr>RESULTADOS: Estudo de design de perfuração</vt:lpstr>
      <vt:lpstr>RESULTADOS: Estudo de design de perfuração</vt:lpstr>
      <vt:lpstr>RESULTADOS: Estudo de design de perfuração</vt:lpstr>
      <vt:lpstr>RESULTADOS: Design de perfuração inovador </vt:lpstr>
      <vt:lpstr>RESULTADOS: Design de perfuração inovador </vt:lpstr>
      <vt:lpstr>RESULTADOS: Influência da geometria do perfurador e a variação da folga durante o processo</vt:lpstr>
      <vt:lpstr>RESULTADOS </vt:lpstr>
      <vt:lpstr>RESULTADOS </vt:lpstr>
      <vt:lpstr>Apresentação do PowerPoint</vt:lpstr>
      <vt:lpstr>Resultados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Uma nova abordagem de design de perfuração com variação de depuração progressiva para o processo de perfuração</dc:title>
  <dc:creator>Adriano</dc:creator>
  <cp:lastModifiedBy>Adriano</cp:lastModifiedBy>
  <cp:revision>33</cp:revision>
  <dcterms:created xsi:type="dcterms:W3CDTF">2017-10-18T11:58:12Z</dcterms:created>
  <dcterms:modified xsi:type="dcterms:W3CDTF">2017-10-18T17:52:47Z</dcterms:modified>
</cp:coreProperties>
</file>