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7517-1A8A-4BC7-90ED-88146378FF57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B454-4BF7-478B-B11C-86AC57256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93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7517-1A8A-4BC7-90ED-88146378FF57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B454-4BF7-478B-B11C-86AC57256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06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7517-1A8A-4BC7-90ED-88146378FF57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B454-4BF7-478B-B11C-86AC57256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94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7517-1A8A-4BC7-90ED-88146378FF57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B454-4BF7-478B-B11C-86AC57256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4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7517-1A8A-4BC7-90ED-88146378FF57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B454-4BF7-478B-B11C-86AC57256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91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7517-1A8A-4BC7-90ED-88146378FF57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B454-4BF7-478B-B11C-86AC57256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7517-1A8A-4BC7-90ED-88146378FF57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B454-4BF7-478B-B11C-86AC57256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81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7517-1A8A-4BC7-90ED-88146378FF57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B454-4BF7-478B-B11C-86AC57256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91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7517-1A8A-4BC7-90ED-88146378FF57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B454-4BF7-478B-B11C-86AC57256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33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7517-1A8A-4BC7-90ED-88146378FF57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B454-4BF7-478B-B11C-86AC57256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97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7517-1A8A-4BC7-90ED-88146378FF57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B454-4BF7-478B-B11C-86AC57256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17517-1A8A-4BC7-90ED-88146378FF57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B454-4BF7-478B-B11C-86AC57256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10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24" y="692696"/>
            <a:ext cx="867727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73916" y="4365104"/>
            <a:ext cx="84206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Abordagem à previsão </a:t>
            </a:r>
            <a:r>
              <a:rPr lang="pt-BR" sz="2400" b="1" dirty="0" smtClean="0"/>
              <a:t>de fadiga térmica </a:t>
            </a:r>
            <a:r>
              <a:rPr lang="pt-BR" sz="2400" b="1" dirty="0"/>
              <a:t>de </a:t>
            </a:r>
            <a:r>
              <a:rPr lang="pt-BR" sz="2400" b="1" dirty="0" smtClean="0"/>
              <a:t>matriz (</a:t>
            </a:r>
            <a:r>
              <a:rPr lang="pt-BR" sz="2400" b="1" dirty="0"/>
              <a:t>AISI </a:t>
            </a:r>
            <a:r>
              <a:rPr lang="pt-BR" sz="2400" b="1" dirty="0" smtClean="0"/>
              <a:t>H13) utilizada para fundição de alumínio em alta pressão utilizando a equação </a:t>
            </a:r>
            <a:r>
              <a:rPr lang="pt-BR" sz="2400" b="1" dirty="0" err="1" smtClean="0"/>
              <a:t>Basquin</a:t>
            </a:r>
            <a:r>
              <a:rPr lang="pt-BR" sz="2400" b="1" dirty="0" smtClean="0"/>
              <a:t> e </a:t>
            </a:r>
            <a:r>
              <a:rPr lang="pt-BR" sz="2400" b="1" dirty="0"/>
              <a:t>elementos </a:t>
            </a:r>
            <a:r>
              <a:rPr lang="pt-BR" sz="2400" b="1" dirty="0" smtClean="0"/>
              <a:t>finitos</a:t>
            </a:r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pPr algn="r"/>
            <a:r>
              <a:rPr lang="pt-BR" b="1" dirty="0" smtClean="0"/>
              <a:t>Adriano Martins de Oliveira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70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0762" y="-20915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9300" y="685726"/>
            <a:ext cx="8300862" cy="12311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- A amplitude de</a:t>
            </a:r>
            <a:r>
              <a:rPr kumimoji="0" lang="pt-PT" sz="2000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tensão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diminui com o aumento do incremento de tempo.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PT" sz="2000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As </a:t>
            </a:r>
            <a:r>
              <a:rPr lang="pt-PT" sz="2000" dirty="0">
                <a:solidFill>
                  <a:srgbClr val="212121"/>
                </a:solidFill>
                <a:latin typeface="inherit"/>
                <a:cs typeface="Arial" pitchFamily="34" charset="0"/>
              </a:rPr>
              <a:t>amplitudes da tensão termica ficou abaixo da resistência à tração</a:t>
            </a:r>
            <a:r>
              <a:rPr lang="pt-PT" sz="2000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PT" sz="2000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Amplitude térmica no inicio do ciclo.</a:t>
            </a:r>
            <a:endParaRPr lang="pt-PT" sz="2000" dirty="0">
              <a:solidFill>
                <a:srgbClr val="212121"/>
              </a:solidFill>
              <a:latin typeface="inheri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4198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2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0762" y="-20915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dirty="0" err="1" smtClean="0"/>
              <a:t>RESULTADOS_Basquim</a:t>
            </a:r>
            <a:endParaRPr lang="pt-BR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9300" y="947335"/>
            <a:ext cx="6767878" cy="18466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Determinação</a:t>
            </a:r>
            <a:r>
              <a:rPr kumimoji="0" lang="pt-PT" sz="2000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do número de ciclo de vida da matriz (Nf).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pt-PT" sz="2000" b="0" i="0" u="none" strike="noStrike" cap="none" normalizeH="0" dirty="0" smtClean="0">
              <a:ln>
                <a:noFill/>
              </a:ln>
              <a:solidFill>
                <a:srgbClr val="212121"/>
              </a:solidFill>
              <a:effectLst/>
              <a:latin typeface="inherit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pt-PT" sz="2000" dirty="0">
              <a:solidFill>
                <a:srgbClr val="212121"/>
              </a:solidFill>
              <a:latin typeface="inheri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3528" y="1593666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94" y="1515349"/>
            <a:ext cx="3891310" cy="175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06663" y="4890066"/>
            <a:ext cx="8430193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-σ'f é o coeficiente de resistência à fadiga obtida em um teste de tração  uniaxial.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-b é o coeficiente de Basquin (</a:t>
            </a:r>
            <a:r>
              <a:rPr lang="pt-BR" sz="1600" dirty="0" smtClean="0"/>
              <a:t>UTS)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(variando de -0,05 para -0.12).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PT" sz="1600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- n coef de endurecimento.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600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-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Nf é o número de ciclos para fratura e σmax e σmin são os estresses máximos e mínimos.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64" y="3927915"/>
            <a:ext cx="12858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64" y="3251640"/>
            <a:ext cx="3076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0762" y="-20915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dirty="0" err="1" smtClean="0"/>
              <a:t>RESULTADOS_Basquim</a:t>
            </a:r>
            <a:endParaRPr lang="pt-BR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9300" y="670337"/>
            <a:ext cx="6919395" cy="18466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Para isso foi necessário o cálculo</a:t>
            </a:r>
            <a:r>
              <a:rPr kumimoji="0" lang="pt-PT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das Tensões Térmicas.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pt-PT" sz="2000" baseline="0" dirty="0" smtClean="0">
                <a:latin typeface="Arial" pitchFamily="34" charset="0"/>
                <a:cs typeface="Arial" pitchFamily="34" charset="0"/>
              </a:rPr>
              <a:t>As tensões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teóricas e simulados estão divergentes.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pt-PT" sz="2000" dirty="0">
              <a:solidFill>
                <a:srgbClr val="212121"/>
              </a:solidFill>
              <a:latin typeface="inheri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3528" y="1593666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3528" y="1872943"/>
            <a:ext cx="6495368" cy="12311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σa - qual é a amplitude teórica do estresse térmico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σas - amplitude do estresse térmico obtido na simulação.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σm - </a:t>
            </a:r>
            <a:r>
              <a:rPr lang="pt-PT" sz="2000" dirty="0"/>
              <a:t>M</a:t>
            </a:r>
            <a:r>
              <a:rPr lang="pt-PT" sz="2000" dirty="0" smtClean="0"/>
              <a:t>édia teórica do estresse térmico </a:t>
            </a:r>
            <a:r>
              <a:rPr kumimoji="0" lang="pt-PT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73" y="3104049"/>
            <a:ext cx="6920651" cy="111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76345" y="4488214"/>
            <a:ext cx="8791309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Onde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σmax_time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é a média das amplitudes de estresse térmico dividido em  incrementos de intervalo de tempo de 5 segundos.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- hipótese definida a partir de os incrementos simulados (ΔT = 200 e 250 ° C).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28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0762" y="-20915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dirty="0" err="1" smtClean="0"/>
              <a:t>RESULTADOS_Basquim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1268760"/>
            <a:ext cx="8220075" cy="177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-79339" y="3338227"/>
            <a:ext cx="9155968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300" dirty="0" smtClean="0"/>
              <a:t>Tendo uma média de 1.25 ciclos que não atende a experiência prática </a:t>
            </a:r>
          </a:p>
          <a:p>
            <a:r>
              <a:rPr lang="pt-BR" sz="2300" dirty="0" smtClean="0"/>
              <a:t>130.000 ciclos.</a:t>
            </a:r>
          </a:p>
          <a:p>
            <a:endParaRPr lang="pt-BR" sz="2300" dirty="0"/>
          </a:p>
          <a:p>
            <a:pPr marL="342900" indent="-342900">
              <a:buFontTx/>
              <a:buChar char="-"/>
            </a:pPr>
            <a:r>
              <a:rPr lang="pt-BR" sz="2300" dirty="0" smtClean="0"/>
              <a:t>Uma nova abordagem foi feita, utilizando cálculos teóricos (</a:t>
            </a:r>
            <a:r>
              <a:rPr lang="pt-BR" sz="2300" dirty="0" err="1" smtClean="0"/>
              <a:t>Nf</a:t>
            </a:r>
            <a:r>
              <a:rPr lang="pt-BR" sz="2300" dirty="0" smtClean="0"/>
              <a:t>=9.7e20).</a:t>
            </a:r>
          </a:p>
          <a:p>
            <a:pPr marL="342900" indent="-342900">
              <a:buFontTx/>
              <a:buChar char="-"/>
            </a:pPr>
            <a:r>
              <a:rPr lang="pt-BR" sz="2300" dirty="0" smtClean="0"/>
              <a:t>Não atende a experiência por dados de relatórios prática 130.000 ciclos.</a:t>
            </a:r>
          </a:p>
          <a:p>
            <a:pPr marL="342900" indent="-342900">
              <a:buFontTx/>
              <a:buChar char="-"/>
            </a:pPr>
            <a:r>
              <a:rPr lang="pt-BR" sz="2300" dirty="0" smtClean="0"/>
              <a:t>Utilizando dados de literatura para o </a:t>
            </a:r>
            <a:r>
              <a:rPr lang="pt-BR" sz="2300" dirty="0" err="1" smtClean="0"/>
              <a:t>coef</a:t>
            </a:r>
            <a:r>
              <a:rPr lang="pt-BR" sz="2300" dirty="0" smtClean="0"/>
              <a:t>. De </a:t>
            </a:r>
            <a:r>
              <a:rPr lang="pt-BR" sz="2300" dirty="0" err="1"/>
              <a:t>B</a:t>
            </a:r>
            <a:r>
              <a:rPr lang="pt-BR" sz="2300" dirty="0" err="1" smtClean="0"/>
              <a:t>asquim</a:t>
            </a:r>
            <a:r>
              <a:rPr lang="pt-BR" sz="2300" dirty="0" smtClean="0"/>
              <a:t>, também não </a:t>
            </a:r>
          </a:p>
          <a:p>
            <a:pPr marL="342900" indent="-342900">
              <a:buFontTx/>
              <a:buChar char="-"/>
            </a:pPr>
            <a:r>
              <a:rPr lang="pt-BR" sz="2300" dirty="0" smtClean="0"/>
              <a:t>foi obtido êxito.</a:t>
            </a:r>
          </a:p>
          <a:p>
            <a:endParaRPr lang="pt-BR" sz="2300" dirty="0" smtClean="0"/>
          </a:p>
          <a:p>
            <a:pPr marL="285750" indent="-285750">
              <a:buFontTx/>
              <a:buChar char="-"/>
            </a:pP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4585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0762" y="-20915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dirty="0" err="1" smtClean="0"/>
              <a:t>RESULTADOS_Basquim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1019347"/>
            <a:ext cx="80579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000" dirty="0" smtClean="0"/>
              <a:t>Foi proposto um coeficiente de correção (Y) para a equação de </a:t>
            </a:r>
            <a:r>
              <a:rPr lang="pt-BR" sz="2000" dirty="0" err="1" smtClean="0"/>
              <a:t>Basquim</a:t>
            </a:r>
            <a:r>
              <a:rPr lang="pt-BR" sz="2000" dirty="0" smtClean="0"/>
              <a:t>.</a:t>
            </a:r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285750" indent="-285750">
              <a:buFontTx/>
              <a:buChar char="-"/>
            </a:pPr>
            <a:endParaRPr lang="pt-BR" sz="2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698566" y="2628639"/>
            <a:ext cx="7781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Fazendo um calculo  tendo o número de ciclos, e o coeficiente de endurecimento</a:t>
            </a:r>
          </a:p>
          <a:p>
            <a:pPr algn="ctr"/>
            <a:r>
              <a:rPr lang="pt-BR" dirty="0" smtClean="0"/>
              <a:t>Obtido experimentalmente por tensão axial.</a:t>
            </a:r>
            <a:endParaRPr lang="pt-BR" dirty="0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03" y="3287425"/>
            <a:ext cx="12858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3784083" y="3580598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60" y="3178018"/>
            <a:ext cx="1786639" cy="116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3107" y="5140642"/>
            <a:ext cx="8335680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- Através da nova Equação os coeficientes de 0,045 e 0,036 foi calculado para 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gradientes de temperatura de ΔT 200 e 250 ° C.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0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inherit"/>
              <a:cs typeface="Arial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878" y="1456297"/>
            <a:ext cx="2462240" cy="111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7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sz="2900" dirty="0" smtClean="0"/>
              <a:t>O estresse térmico tem uma influência direta sobre o número de ciclos de fundição sob pressão de alta pressão de alumínio (AISI H13).</a:t>
            </a:r>
          </a:p>
          <a:p>
            <a:r>
              <a:rPr lang="pt-PT" sz="2900" dirty="0" smtClean="0"/>
              <a:t>Verificou-se que a equação da Basquin não pode descrever a influência dos tensões térmicas no neste processo de fundição. Então foi proposto coeficientes de correção (Y).</a:t>
            </a:r>
          </a:p>
          <a:p>
            <a:r>
              <a:rPr kumimoji="0" lang="pt-PT" sz="29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Deve ser destacado que o uso da proposta de correção</a:t>
            </a:r>
            <a:r>
              <a:rPr kumimoji="0" lang="pt-PT" sz="2900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de</a:t>
            </a:r>
            <a:r>
              <a:rPr kumimoji="0" lang="pt-PT" sz="29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Basquin podem mostrar resultados satisfatórios relacionados à prática - válidos  apenas para condições  semelhantes de Este trabalho.</a:t>
            </a:r>
            <a:r>
              <a:rPr kumimoji="0" lang="pt-PT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50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Durante </a:t>
            </a:r>
            <a:r>
              <a:rPr lang="pt-BR" dirty="0"/>
              <a:t>o processo de injeção, a fadiga térmica é </a:t>
            </a:r>
            <a:r>
              <a:rPr lang="pt-BR" dirty="0" smtClean="0"/>
              <a:t>um dos </a:t>
            </a:r>
            <a:r>
              <a:rPr lang="pt-BR" dirty="0"/>
              <a:t>fator responsável do aparecimento de fissuras - estimado em aproximadamente 80%. </a:t>
            </a:r>
          </a:p>
        </p:txBody>
      </p:sp>
    </p:spTree>
    <p:extLst>
      <p:ext uri="{BB962C8B-B14F-4D97-AF65-F5344CB8AC3E}">
        <p14:creationId xmlns:p14="http://schemas.microsoft.com/office/powerpoint/2010/main" val="36504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Estudo da </a:t>
            </a:r>
            <a:r>
              <a:rPr lang="pt-BR" dirty="0"/>
              <a:t>influência da fadiga térmica </a:t>
            </a:r>
            <a:r>
              <a:rPr lang="pt-BR" dirty="0" smtClean="0"/>
              <a:t>na superfície de matriz </a:t>
            </a:r>
            <a:r>
              <a:rPr lang="pt-BR" dirty="0"/>
              <a:t>AISI H13 </a:t>
            </a:r>
            <a:r>
              <a:rPr lang="pt-BR" dirty="0" smtClean="0"/>
              <a:t>durante </a:t>
            </a:r>
            <a:r>
              <a:rPr lang="pt-BR" dirty="0"/>
              <a:t>o processo de fundição </a:t>
            </a:r>
            <a:r>
              <a:rPr lang="pt-BR" dirty="0" smtClean="0"/>
              <a:t>alumínio sob </a:t>
            </a:r>
            <a:r>
              <a:rPr lang="pt-BR" dirty="0"/>
              <a:t>alta pressão</a:t>
            </a:r>
            <a:r>
              <a:rPr lang="pt-BR" dirty="0" smtClean="0"/>
              <a:t>.</a:t>
            </a:r>
          </a:p>
          <a:p>
            <a:r>
              <a:rPr lang="pt-BR" dirty="0" smtClean="0"/>
              <a:t>Estudo </a:t>
            </a:r>
            <a:r>
              <a:rPr lang="pt-BR" dirty="0"/>
              <a:t>estresses </a:t>
            </a:r>
            <a:r>
              <a:rPr lang="pt-BR" dirty="0" smtClean="0"/>
              <a:t>térmicos da matriz através </a:t>
            </a:r>
            <a:r>
              <a:rPr lang="pt-BR" dirty="0"/>
              <a:t>de análise numérica computacional - Método de elementos finitos.</a:t>
            </a:r>
          </a:p>
          <a:p>
            <a:r>
              <a:rPr lang="pt-BR" dirty="0" smtClean="0"/>
              <a:t>O número de ciclos de vida da matriz foi obtido por </a:t>
            </a:r>
            <a:r>
              <a:rPr lang="pt-BR" dirty="0"/>
              <a:t>um estudo analítico, através da equação de </a:t>
            </a:r>
            <a:r>
              <a:rPr lang="pt-BR" dirty="0" err="1" smtClean="0"/>
              <a:t>Basquin</a:t>
            </a:r>
            <a:r>
              <a:rPr lang="pt-BR" dirty="0" smtClean="0"/>
              <a:t>.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641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PROCEDIMENTO EXPERIMENTAL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/>
          </a:bodyPr>
          <a:lstStyle/>
          <a:p>
            <a:r>
              <a:rPr lang="pt-PT" dirty="0" smtClean="0"/>
              <a:t>O material utilizado para a matriz foi aço AISI H13.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3688013" cy="451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9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PROCEDIMENTO EXPERIMENTAL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63688" y="1521023"/>
            <a:ext cx="65" cy="3847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5536" y="1514840"/>
            <a:ext cx="842493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2500" dirty="0" smtClean="0"/>
              <a:t>ABAQUS / Explicit  usando um modelo axisymmetric.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2500" dirty="0" smtClean="0"/>
              <a:t>A malha com elementos tetraédricos com quatro nós (tipo C3D4H).</a:t>
            </a:r>
          </a:p>
          <a:p>
            <a:pPr marL="285750" lvl="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PT" sz="2500" dirty="0">
                <a:solidFill>
                  <a:srgbClr val="212121"/>
                </a:solidFill>
                <a:latin typeface="inherit"/>
                <a:cs typeface="Arial" pitchFamily="34" charset="0"/>
              </a:rPr>
              <a:t>T</a:t>
            </a:r>
            <a:r>
              <a:rPr kumimoji="0" lang="pt-PT" sz="25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emperaturas (ΔT = 200 ° C e ΔT = 250 ° C). </a:t>
            </a:r>
          </a:p>
          <a:p>
            <a:pPr marL="285750" lvl="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pt-PT" sz="25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O uso uma pressão de injeção constante de 70 MPa</a:t>
            </a:r>
            <a:r>
              <a:rPr kumimoji="0" lang="pt-PT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81543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7" y="4725144"/>
            <a:ext cx="901309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9" y="2074928"/>
            <a:ext cx="8833582" cy="131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296751" y="1846909"/>
            <a:ext cx="69476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200" dirty="0" smtClean="0"/>
              <a:t>Propriedades Mecânicas </a:t>
            </a:r>
            <a:r>
              <a:rPr lang="pt-PT" sz="2200" dirty="0" smtClean="0"/>
              <a:t>AISI H13 Temperatura ambiente</a:t>
            </a:r>
            <a:r>
              <a:rPr lang="pt-BR" sz="2200" dirty="0" smtClean="0"/>
              <a:t> </a:t>
            </a:r>
            <a:endParaRPr lang="pt-BR" sz="2200" dirty="0"/>
          </a:p>
        </p:txBody>
      </p:sp>
      <p:sp>
        <p:nvSpPr>
          <p:cNvPr id="8" name="Retângulo 7"/>
          <p:cNvSpPr/>
          <p:nvPr/>
        </p:nvSpPr>
        <p:spPr>
          <a:xfrm>
            <a:off x="525360" y="4004017"/>
            <a:ext cx="80745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200" dirty="0" smtClean="0"/>
              <a:t>Propriedades Mecânicas </a:t>
            </a:r>
            <a:r>
              <a:rPr lang="pt-PT" sz="2200" dirty="0" smtClean="0"/>
              <a:t>AISI H13 Temperaturas 250, 450 e 500C</a:t>
            </a:r>
            <a:r>
              <a:rPr lang="pt-BR" sz="2200" dirty="0" smtClean="0"/>
              <a:t> </a:t>
            </a:r>
            <a:endParaRPr lang="pt-BR" sz="2200" dirty="0"/>
          </a:p>
        </p:txBody>
      </p:sp>
      <p:sp>
        <p:nvSpPr>
          <p:cNvPr id="6" name="Retângulo 5"/>
          <p:cNvSpPr/>
          <p:nvPr/>
        </p:nvSpPr>
        <p:spPr>
          <a:xfrm>
            <a:off x="5470179" y="3260559"/>
            <a:ext cx="3507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- n coef de endurecimento </a:t>
            </a:r>
            <a:r>
              <a:rPr lang="pt-BR" dirty="0"/>
              <a:t>0.042 </a:t>
            </a:r>
          </a:p>
        </p:txBody>
      </p:sp>
    </p:spTree>
    <p:extLst>
      <p:ext uri="{BB962C8B-B14F-4D97-AF65-F5344CB8AC3E}">
        <p14:creationId xmlns:p14="http://schemas.microsoft.com/office/powerpoint/2010/main" val="28864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334" y="1600200"/>
            <a:ext cx="336133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99592" y="6342856"/>
            <a:ext cx="7704856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Resistência à tração como função de temperatura</a:t>
            </a:r>
            <a:r>
              <a:rPr kumimoji="0" lang="pt-PT" sz="2000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do 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AISI H13.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74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53081" y="1384000"/>
            <a:ext cx="7244612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200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-S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imulações (ΔT = 200ºC) - ABAQUS / Aplicação explícita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200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-Critério de falha de Mises.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PT" sz="2000" dirty="0" smtClean="0"/>
              <a:t>- Tempo de 20 segundos 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2" y="2492896"/>
            <a:ext cx="3893492" cy="304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350" y="2507673"/>
            <a:ext cx="3995276" cy="306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584" y="6273181"/>
            <a:ext cx="9046515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Tensão térmicas de 600,96 MPa que é a amplitude máxima da térmica estresse e 377,43 MPa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10" name="Conector de seta reta 9"/>
          <p:cNvCxnSpPr/>
          <p:nvPr/>
        </p:nvCxnSpPr>
        <p:spPr>
          <a:xfrm flipH="1" flipV="1">
            <a:off x="827584" y="2924944"/>
            <a:ext cx="1360454" cy="33482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 flipV="1">
            <a:off x="5121860" y="2924944"/>
            <a:ext cx="2978532" cy="334823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976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387" y="2420888"/>
            <a:ext cx="4214135" cy="320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33" y="2420888"/>
            <a:ext cx="4197942" cy="322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69725" y="1111098"/>
            <a:ext cx="7411324" cy="1046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200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-S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imulações (ΔT = 250 ° C) - ABAQUS / Aplicação explícita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200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-Critério de falha de Mises.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PT" sz="2400" dirty="0" smtClean="0"/>
              <a:t>- Tempo de 20 segundos </a:t>
            </a:r>
            <a:endParaRPr kumimoji="0" lang="pt-P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87679" y="6273180"/>
            <a:ext cx="844699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Tensão térmicas de 683 MPa que é a amplitude máxima da térmica estresse </a:t>
            </a:r>
            <a:r>
              <a:rPr lang="pt-PT" sz="1600" b="1" dirty="0">
                <a:solidFill>
                  <a:srgbClr val="212121"/>
                </a:solidFill>
                <a:latin typeface="inherit"/>
                <a:cs typeface="Arial" pitchFamily="34" charset="0"/>
              </a:rPr>
              <a:t>e 457 MPa </a:t>
            </a:r>
          </a:p>
        </p:txBody>
      </p:sp>
      <p:cxnSp>
        <p:nvCxnSpPr>
          <p:cNvPr id="10" name="Conector de seta reta 9"/>
          <p:cNvCxnSpPr/>
          <p:nvPr/>
        </p:nvCxnSpPr>
        <p:spPr>
          <a:xfrm flipH="1" flipV="1">
            <a:off x="827584" y="2924944"/>
            <a:ext cx="1360454" cy="33482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 flipV="1">
            <a:off x="5121860" y="2924944"/>
            <a:ext cx="2978532" cy="334823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2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695</Words>
  <Application>Microsoft Office PowerPoint</Application>
  <PresentationFormat>Apresentação na tela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OBJETIVO</vt:lpstr>
      <vt:lpstr>PROCEDIMENTO EXPERIMENTAL </vt:lpstr>
      <vt:lpstr>PROCEDIMENTO EXPERIMENTAL </vt:lpstr>
      <vt:lpstr>Resultados</vt:lpstr>
      <vt:lpstr>Resultados</vt:lpstr>
      <vt:lpstr>RESULTADOS</vt:lpstr>
      <vt:lpstr>RESULTADOS</vt:lpstr>
      <vt:lpstr>RESULTADOS</vt:lpstr>
      <vt:lpstr>RESULTADOS_Basquim</vt:lpstr>
      <vt:lpstr>RESULTADOS_Basquim</vt:lpstr>
      <vt:lpstr>RESULTADOS_Basquim</vt:lpstr>
      <vt:lpstr>RESULTADOS_Basquim</vt:lpstr>
      <vt:lpstr>CONCLUSÃO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Adriano Oliveira</dc:creator>
  <cp:lastModifiedBy>Adriano Oliveira</cp:lastModifiedBy>
  <cp:revision>28</cp:revision>
  <dcterms:created xsi:type="dcterms:W3CDTF">2017-10-25T11:04:59Z</dcterms:created>
  <dcterms:modified xsi:type="dcterms:W3CDTF">2017-10-25T16:36:11Z</dcterms:modified>
</cp:coreProperties>
</file>