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2" r:id="rId17"/>
    <p:sldId id="273" r:id="rId18"/>
    <p:sldId id="274" r:id="rId19"/>
    <p:sldId id="275" r:id="rId20"/>
    <p:sldId id="276" r:id="rId21"/>
    <p:sldId id="277" r:id="rId22"/>
    <p:sldId id="278" r:id="rId23"/>
    <p:sldId id="271" r:id="rId24"/>
    <p:sldId id="279" r:id="rId25"/>
    <p:sldId id="280" r:id="rId26"/>
    <p:sldId id="282" r:id="rId27"/>
    <p:sldId id="283" r:id="rId28"/>
    <p:sldId id="281" r:id="rId29"/>
    <p:sldId id="284" r:id="rId30"/>
    <p:sldId id="285" r:id="rId31"/>
    <p:sldId id="286" r:id="rId32"/>
    <p:sldId id="287" r:id="rId33"/>
    <p:sldId id="288" r:id="rId34"/>
    <p:sldId id="291" r:id="rId35"/>
    <p:sldId id="289"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4"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6" r:id="rId71"/>
    <p:sldId id="325" r:id="rId72"/>
    <p:sldId id="327" r:id="rId73"/>
    <p:sldId id="328" r:id="rId74"/>
    <p:sldId id="329" r:id="rId75"/>
    <p:sldId id="331" r:id="rId76"/>
    <p:sldId id="332" r:id="rId77"/>
    <p:sldId id="330" r:id="rId78"/>
    <p:sldId id="333" r:id="rId79"/>
    <p:sldId id="334" r:id="rId80"/>
    <p:sldId id="335" r:id="rId81"/>
    <p:sldId id="336" r:id="rId82"/>
    <p:sldId id="337" r:id="rId83"/>
    <p:sldId id="338" r:id="rId84"/>
    <p:sldId id="339" r:id="rId85"/>
    <p:sldId id="340" r:id="rId86"/>
    <p:sldId id="341" r:id="rId87"/>
    <p:sldId id="342" r:id="rId88"/>
    <p:sldId id="344" r:id="rId89"/>
    <p:sldId id="345" r:id="rId90"/>
    <p:sldId id="346" r:id="rId91"/>
    <p:sldId id="347" r:id="rId92"/>
    <p:sldId id="348" r:id="rId93"/>
    <p:sldId id="349" r:id="rId94"/>
    <p:sldId id="350" r:id="rId95"/>
    <p:sldId id="351" r:id="rId96"/>
    <p:sldId id="343" r:id="rId97"/>
    <p:sldId id="352" r:id="rId98"/>
    <p:sldId id="353" r:id="rId99"/>
    <p:sldId id="354" r:id="rId100"/>
    <p:sldId id="355" r:id="rId101"/>
    <p:sldId id="400" r:id="rId102"/>
    <p:sldId id="358" r:id="rId103"/>
    <p:sldId id="357" r:id="rId104"/>
    <p:sldId id="359" r:id="rId105"/>
    <p:sldId id="361" r:id="rId106"/>
    <p:sldId id="362" r:id="rId107"/>
    <p:sldId id="363" r:id="rId108"/>
    <p:sldId id="360" r:id="rId109"/>
    <p:sldId id="364" r:id="rId110"/>
    <p:sldId id="365" r:id="rId111"/>
    <p:sldId id="366" r:id="rId112"/>
    <p:sldId id="367" r:id="rId113"/>
    <p:sldId id="368" r:id="rId114"/>
    <p:sldId id="369" r:id="rId115"/>
    <p:sldId id="370" r:id="rId116"/>
    <p:sldId id="372" r:id="rId117"/>
    <p:sldId id="373" r:id="rId118"/>
    <p:sldId id="371"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8" r:id="rId143"/>
    <p:sldId id="399" r:id="rId144"/>
    <p:sldId id="401" r:id="rId145"/>
    <p:sldId id="402" r:id="rId146"/>
    <p:sldId id="397"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6" r:id="rId160"/>
    <p:sldId id="419" r:id="rId161"/>
    <p:sldId id="418" r:id="rId162"/>
    <p:sldId id="417" r:id="rId163"/>
    <p:sldId id="415" r:id="rId164"/>
    <p:sldId id="420" r:id="rId165"/>
    <p:sldId id="421" r:id="rId166"/>
    <p:sldId id="422" r:id="rId167"/>
    <p:sldId id="423" r:id="rId168"/>
    <p:sldId id="424" r:id="rId169"/>
    <p:sldId id="425" r:id="rId170"/>
    <p:sldId id="427" r:id="rId171"/>
    <p:sldId id="429" r:id="rId172"/>
    <p:sldId id="428" r:id="rId173"/>
    <p:sldId id="430" r:id="rId174"/>
    <p:sldId id="431" r:id="rId175"/>
    <p:sldId id="432" r:id="rId176"/>
    <p:sldId id="433" r:id="rId177"/>
    <p:sldId id="426" r:id="rId178"/>
    <p:sldId id="434" r:id="rId179"/>
    <p:sldId id="435" r:id="rId180"/>
    <p:sldId id="436" r:id="rId181"/>
    <p:sldId id="437" r:id="rId182"/>
    <p:sldId id="438" r:id="rId183"/>
    <p:sldId id="440" r:id="rId184"/>
    <p:sldId id="441" r:id="rId185"/>
    <p:sldId id="442" r:id="rId186"/>
    <p:sldId id="439" r:id="rId187"/>
    <p:sldId id="443" r:id="rId188"/>
    <p:sldId id="444" r:id="rId189"/>
    <p:sldId id="445" r:id="rId190"/>
    <p:sldId id="446" r:id="rId191"/>
    <p:sldId id="447" r:id="rId192"/>
    <p:sldId id="448" r:id="rId193"/>
    <p:sldId id="450" r:id="rId194"/>
    <p:sldId id="451" r:id="rId195"/>
    <p:sldId id="452" r:id="rId196"/>
    <p:sldId id="449" r:id="rId197"/>
    <p:sldId id="453" r:id="rId198"/>
    <p:sldId id="454" r:id="rId199"/>
    <p:sldId id="455" r:id="rId200"/>
    <p:sldId id="457" r:id="rId201"/>
    <p:sldId id="458" r:id="rId202"/>
    <p:sldId id="459" r:id="rId203"/>
    <p:sldId id="456"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s>
</file>

<file path=ppt/drawings/_rels/vmlDrawing101.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103.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drawings/_rels/vmlDrawing104.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106.vml.rels><?xml version="1.0" encoding="UTF-8" standalone="yes"?>
<Relationships xmlns="http://schemas.openxmlformats.org/package/2006/relationships"><Relationship Id="rId2" Type="http://schemas.openxmlformats.org/officeDocument/2006/relationships/image" Target="../media/image196.wmf"/><Relationship Id="rId1" Type="http://schemas.openxmlformats.org/officeDocument/2006/relationships/image" Target="../media/image195.w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108.vml.rels><?xml version="1.0" encoding="UTF-8" standalone="yes"?>
<Relationships xmlns="http://schemas.openxmlformats.org/package/2006/relationships"><Relationship Id="rId2" Type="http://schemas.openxmlformats.org/officeDocument/2006/relationships/image" Target="../media/image199.wmf"/><Relationship Id="rId1" Type="http://schemas.openxmlformats.org/officeDocument/2006/relationships/image" Target="../media/image198.w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01.w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03.wmf"/></Relationships>
</file>

<file path=ppt/drawings/_rels/vmlDrawing113.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image" Target="../media/image204.w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07.wmf"/></Relationships>
</file>

<file path=ppt/drawings/_rels/vmlDrawing115.vml.rels><?xml version="1.0" encoding="UTF-8" standalone="yes"?>
<Relationships xmlns="http://schemas.openxmlformats.org/package/2006/relationships"><Relationship Id="rId2" Type="http://schemas.openxmlformats.org/officeDocument/2006/relationships/image" Target="../media/image209.wmf"/><Relationship Id="rId1" Type="http://schemas.openxmlformats.org/officeDocument/2006/relationships/image" Target="../media/image208.wmf"/></Relationships>
</file>

<file path=ppt/drawings/_rels/vmlDrawing116.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17.vml.rels><?xml version="1.0" encoding="UTF-8" standalone="yes"?>
<Relationships xmlns="http://schemas.openxmlformats.org/package/2006/relationships"><Relationship Id="rId2" Type="http://schemas.openxmlformats.org/officeDocument/2006/relationships/image" Target="../media/image213.wmf"/><Relationship Id="rId1" Type="http://schemas.openxmlformats.org/officeDocument/2006/relationships/image" Target="../media/image212.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119.vml.rels><?xml version="1.0" encoding="UTF-8" standalone="yes"?>
<Relationships xmlns="http://schemas.openxmlformats.org/package/2006/relationships"><Relationship Id="rId2" Type="http://schemas.openxmlformats.org/officeDocument/2006/relationships/image" Target="../media/image216.wmf"/><Relationship Id="rId1" Type="http://schemas.openxmlformats.org/officeDocument/2006/relationships/image" Target="../media/image2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0.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drawings/_rels/vmlDrawing121.vml.rels><?xml version="1.0" encoding="UTF-8" standalone="yes"?>
<Relationships xmlns="http://schemas.openxmlformats.org/package/2006/relationships"><Relationship Id="rId2" Type="http://schemas.openxmlformats.org/officeDocument/2006/relationships/image" Target="../media/image220.wmf"/><Relationship Id="rId1" Type="http://schemas.openxmlformats.org/officeDocument/2006/relationships/image" Target="../media/image219.wmf"/></Relationships>
</file>

<file path=ppt/drawings/_rels/vmlDrawing122.vml.rels><?xml version="1.0" encoding="UTF-8" standalone="yes"?>
<Relationships xmlns="http://schemas.openxmlformats.org/package/2006/relationships"><Relationship Id="rId2" Type="http://schemas.openxmlformats.org/officeDocument/2006/relationships/image" Target="../media/image222.wmf"/><Relationship Id="rId1" Type="http://schemas.openxmlformats.org/officeDocument/2006/relationships/image" Target="../media/image221.wmf"/></Relationships>
</file>

<file path=ppt/drawings/_rels/vmlDrawing123.vml.rels><?xml version="1.0" encoding="UTF-8" standalone="yes"?>
<Relationships xmlns="http://schemas.openxmlformats.org/package/2006/relationships"><Relationship Id="rId2" Type="http://schemas.openxmlformats.org/officeDocument/2006/relationships/image" Target="../media/image224.wmf"/><Relationship Id="rId1" Type="http://schemas.openxmlformats.org/officeDocument/2006/relationships/image" Target="../media/image223.wmf"/></Relationships>
</file>

<file path=ppt/drawings/_rels/vmlDrawing124.vml.rels><?xml version="1.0" encoding="UTF-8" standalone="yes"?>
<Relationships xmlns="http://schemas.openxmlformats.org/package/2006/relationships"><Relationship Id="rId2" Type="http://schemas.openxmlformats.org/officeDocument/2006/relationships/image" Target="../media/image226.wmf"/><Relationship Id="rId1" Type="http://schemas.openxmlformats.org/officeDocument/2006/relationships/image" Target="../media/image225.w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28.wmf"/></Relationships>
</file>

<file path=ppt/drawings/_rels/vmlDrawing127.vml.rels><?xml version="1.0" encoding="UTF-8" standalone="yes"?>
<Relationships xmlns="http://schemas.openxmlformats.org/package/2006/relationships"><Relationship Id="rId2" Type="http://schemas.openxmlformats.org/officeDocument/2006/relationships/image" Target="../media/image231.wmf"/><Relationship Id="rId1" Type="http://schemas.openxmlformats.org/officeDocument/2006/relationships/image" Target="../media/image230.w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32.wmf"/></Relationships>
</file>

<file path=ppt/drawings/_rels/vmlDrawing129.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0.vml.rels><?xml version="1.0" encoding="UTF-8" standalone="yes"?>
<Relationships xmlns="http://schemas.openxmlformats.org/package/2006/relationships"><Relationship Id="rId2" Type="http://schemas.openxmlformats.org/officeDocument/2006/relationships/image" Target="../media/image236.wmf"/><Relationship Id="rId1" Type="http://schemas.openxmlformats.org/officeDocument/2006/relationships/image" Target="../media/image235.wmf"/></Relationships>
</file>

<file path=ppt/drawings/_rels/vmlDrawing131.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38.wmf"/><Relationship Id="rId1" Type="http://schemas.openxmlformats.org/officeDocument/2006/relationships/image" Target="../media/image237.wmf"/></Relationships>
</file>

<file path=ppt/drawings/_rels/vmlDrawing132.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40.wmf"/></Relationships>
</file>

<file path=ppt/drawings/_rels/vmlDrawing133.vml.rels><?xml version="1.0" encoding="UTF-8" standalone="yes"?>
<Relationships xmlns="http://schemas.openxmlformats.org/package/2006/relationships"><Relationship Id="rId2" Type="http://schemas.openxmlformats.org/officeDocument/2006/relationships/image" Target="../media/image244.wmf"/><Relationship Id="rId1" Type="http://schemas.openxmlformats.org/officeDocument/2006/relationships/image" Target="../media/image243.wmf"/></Relationships>
</file>

<file path=ppt/drawings/_rels/vmlDrawing134.vml.rels><?xml version="1.0" encoding="UTF-8" standalone="yes"?>
<Relationships xmlns="http://schemas.openxmlformats.org/package/2006/relationships"><Relationship Id="rId3" Type="http://schemas.openxmlformats.org/officeDocument/2006/relationships/image" Target="../media/image247.wmf"/><Relationship Id="rId2" Type="http://schemas.openxmlformats.org/officeDocument/2006/relationships/image" Target="../media/image246.wmf"/><Relationship Id="rId1" Type="http://schemas.openxmlformats.org/officeDocument/2006/relationships/image" Target="../media/image245.w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49.wmf"/></Relationships>
</file>

<file path=ppt/drawings/_rels/vmlDrawing136.vml.rels><?xml version="1.0" encoding="UTF-8" standalone="yes"?>
<Relationships xmlns="http://schemas.openxmlformats.org/package/2006/relationships"><Relationship Id="rId2" Type="http://schemas.openxmlformats.org/officeDocument/2006/relationships/image" Target="../media/image251.wmf"/><Relationship Id="rId1" Type="http://schemas.openxmlformats.org/officeDocument/2006/relationships/image" Target="../media/image250.w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53.wmf"/></Relationships>
</file>

<file path=ppt/drawings/_rels/vmlDrawing139.vml.rels><?xml version="1.0" encoding="UTF-8" standalone="yes"?>
<Relationships xmlns="http://schemas.openxmlformats.org/package/2006/relationships"><Relationship Id="rId2" Type="http://schemas.openxmlformats.org/officeDocument/2006/relationships/image" Target="../media/image256.wmf"/><Relationship Id="rId1" Type="http://schemas.openxmlformats.org/officeDocument/2006/relationships/image" Target="../media/image25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0.v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image" Target="../media/image257.wmf"/></Relationships>
</file>

<file path=ppt/drawings/_rels/vmlDrawing141.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62.wmf"/></Relationships>
</file>

<file path=ppt/drawings/_rels/vmlDrawing143.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s>
</file>

<file path=ppt/drawings/_rels/vmlDrawing144.v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image" Target="../media/image267.wmf"/><Relationship Id="rId1" Type="http://schemas.openxmlformats.org/officeDocument/2006/relationships/image" Target="../media/image266.wmf"/><Relationship Id="rId4" Type="http://schemas.openxmlformats.org/officeDocument/2006/relationships/image" Target="../media/image269.wmf"/></Relationships>
</file>

<file path=ppt/drawings/_rels/vmlDrawing145.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10.wmf"/></Relationships>
</file>

<file path=ppt/drawings/_rels/vmlDrawing147.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63.wmf"/></Relationships>
</file>

<file path=ppt/drawings/_rels/vmlDrawing148.vml.rels><?xml version="1.0" encoding="UTF-8" standalone="yes"?>
<Relationships xmlns="http://schemas.openxmlformats.org/package/2006/relationships"><Relationship Id="rId2" Type="http://schemas.openxmlformats.org/officeDocument/2006/relationships/image" Target="../media/image276.wmf"/><Relationship Id="rId1" Type="http://schemas.openxmlformats.org/officeDocument/2006/relationships/image" Target="../media/image275.wmf"/></Relationships>
</file>

<file path=ppt/drawings/_rels/vmlDrawing149.vml.rels><?xml version="1.0" encoding="UTF-8" standalone="yes"?>
<Relationships xmlns="http://schemas.openxmlformats.org/package/2006/relationships"><Relationship Id="rId2" Type="http://schemas.openxmlformats.org/officeDocument/2006/relationships/image" Target="../media/image278.wmf"/><Relationship Id="rId1" Type="http://schemas.openxmlformats.org/officeDocument/2006/relationships/image" Target="../media/image2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0.vml.rels><?xml version="1.0" encoding="UTF-8" standalone="yes"?>
<Relationships xmlns="http://schemas.openxmlformats.org/package/2006/relationships"><Relationship Id="rId2" Type="http://schemas.openxmlformats.org/officeDocument/2006/relationships/image" Target="../media/image280.wmf"/><Relationship Id="rId1" Type="http://schemas.openxmlformats.org/officeDocument/2006/relationships/image" Target="../media/image279.w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81.wmf"/></Relationships>
</file>

<file path=ppt/drawings/_rels/vmlDrawing152.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 Id="rId5" Type="http://schemas.openxmlformats.org/officeDocument/2006/relationships/image" Target="../media/image286.wmf"/><Relationship Id="rId4" Type="http://schemas.openxmlformats.org/officeDocument/2006/relationships/image" Target="../media/image285.wmf"/></Relationships>
</file>

<file path=ppt/drawings/_rels/vmlDrawing153.vml.rels><?xml version="1.0" encoding="UTF-8" standalone="yes"?>
<Relationships xmlns="http://schemas.openxmlformats.org/package/2006/relationships"><Relationship Id="rId2" Type="http://schemas.openxmlformats.org/officeDocument/2006/relationships/image" Target="../media/image289.wmf"/><Relationship Id="rId1" Type="http://schemas.openxmlformats.org/officeDocument/2006/relationships/image" Target="../media/image288.w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90.w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91.w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92.wmf"/></Relationships>
</file>

<file path=ppt/drawings/_rels/vmlDrawing157.vml.rels><?xml version="1.0" encoding="UTF-8" standalone="yes"?>
<Relationships xmlns="http://schemas.openxmlformats.org/package/2006/relationships"><Relationship Id="rId2" Type="http://schemas.openxmlformats.org/officeDocument/2006/relationships/image" Target="../media/image294.wmf"/><Relationship Id="rId1" Type="http://schemas.openxmlformats.org/officeDocument/2006/relationships/image" Target="../media/image293.wmf"/></Relationships>
</file>

<file path=ppt/drawings/_rels/vmlDrawing158.vml.rels><?xml version="1.0" encoding="UTF-8" standalone="yes"?>
<Relationships xmlns="http://schemas.openxmlformats.org/package/2006/relationships"><Relationship Id="rId3" Type="http://schemas.openxmlformats.org/officeDocument/2006/relationships/image" Target="../media/image297.wmf"/><Relationship Id="rId2" Type="http://schemas.openxmlformats.org/officeDocument/2006/relationships/image" Target="../media/image296.wmf"/><Relationship Id="rId1" Type="http://schemas.openxmlformats.org/officeDocument/2006/relationships/image" Target="../media/image295.wmf"/><Relationship Id="rId4" Type="http://schemas.openxmlformats.org/officeDocument/2006/relationships/image" Target="../media/image298.w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9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0.vml.rels><?xml version="1.0" encoding="UTF-8" standalone="yes"?>
<Relationships xmlns="http://schemas.openxmlformats.org/package/2006/relationships"><Relationship Id="rId2" Type="http://schemas.openxmlformats.org/officeDocument/2006/relationships/image" Target="../media/image301.wmf"/><Relationship Id="rId1" Type="http://schemas.openxmlformats.org/officeDocument/2006/relationships/image" Target="../media/image300.w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302.wmf"/></Relationships>
</file>

<file path=ppt/drawings/_rels/vmlDrawing162.vml.rels><?xml version="1.0" encoding="UTF-8" standalone="yes"?>
<Relationships xmlns="http://schemas.openxmlformats.org/package/2006/relationships"><Relationship Id="rId2" Type="http://schemas.openxmlformats.org/officeDocument/2006/relationships/image" Target="../media/image304.wmf"/><Relationship Id="rId1" Type="http://schemas.openxmlformats.org/officeDocument/2006/relationships/image" Target="../media/image303.wmf"/></Relationships>
</file>

<file path=ppt/drawings/_rels/vmlDrawing163.vml.rels><?xml version="1.0" encoding="UTF-8" standalone="yes"?>
<Relationships xmlns="http://schemas.openxmlformats.org/package/2006/relationships"><Relationship Id="rId2" Type="http://schemas.openxmlformats.org/officeDocument/2006/relationships/image" Target="../media/image307.wmf"/><Relationship Id="rId1" Type="http://schemas.openxmlformats.org/officeDocument/2006/relationships/image" Target="../media/image306.wmf"/></Relationships>
</file>

<file path=ppt/drawings/_rels/vmlDrawing164.vml.rels><?xml version="1.0" encoding="UTF-8" standalone="yes"?>
<Relationships xmlns="http://schemas.openxmlformats.org/package/2006/relationships"><Relationship Id="rId2" Type="http://schemas.openxmlformats.org/officeDocument/2006/relationships/image" Target="../media/image309.wmf"/><Relationship Id="rId1" Type="http://schemas.openxmlformats.org/officeDocument/2006/relationships/image" Target="../media/image308.wmf"/></Relationships>
</file>

<file path=ppt/drawings/_rels/vmlDrawing165.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11.wmf"/><Relationship Id="rId1" Type="http://schemas.openxmlformats.org/officeDocument/2006/relationships/image" Target="../media/image310.wmf"/></Relationships>
</file>

<file path=ppt/drawings/_rels/vmlDrawing166.vml.rels><?xml version="1.0" encoding="UTF-8" standalone="yes"?>
<Relationships xmlns="http://schemas.openxmlformats.org/package/2006/relationships"><Relationship Id="rId2" Type="http://schemas.openxmlformats.org/officeDocument/2006/relationships/image" Target="../media/image314.wmf"/><Relationship Id="rId1" Type="http://schemas.openxmlformats.org/officeDocument/2006/relationships/image" Target="../media/image313.wmf"/></Relationships>
</file>

<file path=ppt/drawings/_rels/vmlDrawing167.vml.rels><?xml version="1.0" encoding="UTF-8" standalone="yes"?>
<Relationships xmlns="http://schemas.openxmlformats.org/package/2006/relationships"><Relationship Id="rId3" Type="http://schemas.openxmlformats.org/officeDocument/2006/relationships/image" Target="../media/image317.wmf"/><Relationship Id="rId2" Type="http://schemas.openxmlformats.org/officeDocument/2006/relationships/image" Target="../media/image316.wmf"/><Relationship Id="rId1" Type="http://schemas.openxmlformats.org/officeDocument/2006/relationships/image" Target="../media/image315.wmf"/><Relationship Id="rId4" Type="http://schemas.openxmlformats.org/officeDocument/2006/relationships/image" Target="../media/image318.w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1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92.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171.wmf"/><Relationship Id="rId1" Type="http://schemas.openxmlformats.org/officeDocument/2006/relationships/image" Target="../media/image170.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75.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98.vml.rels><?xml version="1.0" encoding="UTF-8" standalone="yes"?>
<Relationships xmlns="http://schemas.openxmlformats.org/package/2006/relationships"><Relationship Id="rId2" Type="http://schemas.openxmlformats.org/officeDocument/2006/relationships/image" Target="../media/image179.wmf"/><Relationship Id="rId1" Type="http://schemas.openxmlformats.org/officeDocument/2006/relationships/image" Target="../media/image178.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C1663-2454-4621-ADD7-8E4983C4B110}" type="datetimeFigureOut">
              <a:rPr lang="pt-BR" smtClean="0"/>
              <a:pPr/>
              <a:t>10/04/2018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5AA02-E8C5-4765-9A6B-2CE5C488C7D9}" type="slidenum">
              <a:rPr lang="pt-BR" smtClean="0"/>
              <a:pPr/>
              <a:t>‹nº›</a:t>
            </a:fld>
            <a:endParaRPr lang="pt-BR"/>
          </a:p>
        </p:txBody>
      </p:sp>
    </p:spTree>
    <p:extLst>
      <p:ext uri="{BB962C8B-B14F-4D97-AF65-F5344CB8AC3E}">
        <p14:creationId xmlns="" xmlns:p14="http://schemas.microsoft.com/office/powerpoint/2010/main" val="253883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D95AA02-E8C5-4765-9A6B-2CE5C488C7D9}" type="slidenum">
              <a:rPr lang="pt-BR" smtClean="0"/>
              <a:pPr/>
              <a:t>96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b="1" baseline="0">
                <a:solidFill>
                  <a:srgbClr val="FF0000"/>
                </a:solidFill>
                <a:latin typeface="Times New Roman" pitchFamily="18" charset="0"/>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1EC4F2B-CA32-4098-A4B6-19825664A890}" type="datetime1">
              <a:rPr lang="pt-BR" smtClean="0"/>
              <a:pPr/>
              <a:t>10/04/2018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0C3E8D0-F0B0-4D7F-9712-F16504265978}" type="datetime1">
              <a:rPr lang="pt-BR" smtClean="0"/>
              <a:pPr/>
              <a:t>10/04/2018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9E8F014-278D-4347-A5B8-39A99F77B3B2}" type="datetime1">
              <a:rPr lang="pt-BR" smtClean="0"/>
              <a:pPr/>
              <a:t>10/04/2018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rgbClr val="FF0000"/>
                </a:solidFill>
                <a:latin typeface="Times New Roman" pitchFamily="18" charset="0"/>
                <a:cs typeface="Times New Roman" pitchFamily="18"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lgn="just">
              <a:defRPr sz="2800">
                <a:latin typeface="Times New Roman" pitchFamily="18" charset="0"/>
                <a:cs typeface="Times New Roman" pitchFamily="18" charset="0"/>
              </a:defRPr>
            </a:lvl1pPr>
            <a:lvl2pPr algn="just">
              <a:defRPr sz="2400">
                <a:latin typeface="Times New Roman" pitchFamily="18" charset="0"/>
                <a:cs typeface="Times New Roman" pitchFamily="18" charset="0"/>
              </a:defRPr>
            </a:lvl2pPr>
            <a:lvl3pPr algn="just">
              <a:defRPr sz="2000">
                <a:latin typeface="Times New Roman" pitchFamily="18" charset="0"/>
                <a:cs typeface="Times New Roman" pitchFamily="18" charset="0"/>
              </a:defRPr>
            </a:lvl3pPr>
            <a:lvl4pPr algn="just">
              <a:defRPr sz="2000">
                <a:latin typeface="Times New Roman" pitchFamily="18" charset="0"/>
                <a:cs typeface="Times New Roman" pitchFamily="18" charset="0"/>
              </a:defRPr>
            </a:lvl4pPr>
            <a:lvl5pPr algn="just">
              <a:defRPr sz="2000">
                <a:latin typeface="Times New Roman" pitchFamily="18" charset="0"/>
                <a:cs typeface="Times New Roman" pitchFamily="18"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8F2A1D3F-BA27-4C01-95F5-805F247A62DA}" type="datetime1">
              <a:rPr lang="pt-BR" smtClean="0"/>
              <a:pPr/>
              <a:t>10/04/2018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B1004EB-7FBB-414C-82E3-94D38E89B9DD}" type="datetime1">
              <a:rPr lang="pt-BR" smtClean="0"/>
              <a:pPr/>
              <a:t>10/04/2018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84C0EBC-5708-4E23-AA25-296F4A8E521F}" type="datetime1">
              <a:rPr lang="pt-BR" smtClean="0"/>
              <a:pPr/>
              <a:t>10/04/2018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61D5309-B442-4C38-B778-7F58721EFA31}" type="datetime1">
              <a:rPr lang="pt-BR" smtClean="0"/>
              <a:pPr/>
              <a:t>10/04/2018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F642114-4B98-4E21-9E0F-E188AD23C306}" type="datetime1">
              <a:rPr lang="pt-BR" smtClean="0"/>
              <a:pPr/>
              <a:t>10/04/2018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AD5D8E-599E-4241-BE18-C29C8F8A314F}" type="datetime1">
              <a:rPr lang="pt-BR" smtClean="0"/>
              <a:pPr/>
              <a:t>10/04/2018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5DB423-BDBA-402F-BAAA-97EBC0957394}" type="datetime1">
              <a:rPr lang="pt-BR" smtClean="0"/>
              <a:pPr/>
              <a:t>10/04/2018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23757BC-270C-4CD2-AA94-17FFA26503E6}" type="datetime1">
              <a:rPr lang="pt-BR" smtClean="0"/>
              <a:pPr/>
              <a:t>10/04/2018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28653-16F1-4028-9E09-910D15FCC2A9}" type="datetime1">
              <a:rPr lang="pt-BR" smtClean="0"/>
              <a:pPr/>
              <a:t>10/04/2018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6770B-5893-4A30-A119-D2B13CEB208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FF00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72.v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73.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74.v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75.vml"/><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76.vml"/><Relationship Id="rId4" Type="http://schemas.openxmlformats.org/officeDocument/2006/relationships/oleObject" Target="../embeddings/oleObject126.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77.v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oleObject" Target="../embeddings/oleObject129.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79.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80.v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oleObject" Target="../embeddings/oleObject133.bin"/></Relationships>
</file>

<file path=ppt/slides/_rels/slide11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oleObject" Target="../embeddings/oleObject135.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oleObject" Target="../embeddings/oleObject137.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oleObject" Target="../embeddings/oleObject139.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oleObject" Target="../embeddings/oleObject143.bin"/><Relationship Id="rId5" Type="http://schemas.openxmlformats.org/officeDocument/2006/relationships/oleObject" Target="../embeddings/oleObject142.bin"/><Relationship Id="rId4" Type="http://schemas.openxmlformats.org/officeDocument/2006/relationships/oleObject" Target="../embeddings/oleObject141.bin"/></Relationships>
</file>

<file path=ppt/slides/_rels/slide11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86.v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88.vml"/><Relationship Id="rId4" Type="http://schemas.openxmlformats.org/officeDocument/2006/relationships/image" Target="../media/image160.png"/></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89.v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90.vml"/><Relationship Id="rId5" Type="http://schemas.openxmlformats.org/officeDocument/2006/relationships/oleObject" Target="../embeddings/oleObject150.bin"/><Relationship Id="rId4" Type="http://schemas.openxmlformats.org/officeDocument/2006/relationships/oleObject" Target="../embeddings/oleObject149.bin"/></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91.vml"/></Relationships>
</file>

<file path=ppt/slides/_rels/slide12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92.vml"/><Relationship Id="rId4" Type="http://schemas.openxmlformats.org/officeDocument/2006/relationships/oleObject" Target="../embeddings/oleObject153.bin"/></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93.vml"/><Relationship Id="rId4" Type="http://schemas.openxmlformats.org/officeDocument/2006/relationships/oleObject" Target="../embeddings/oleObject155.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94.vml"/><Relationship Id="rId4" Type="http://schemas.openxmlformats.org/officeDocument/2006/relationships/oleObject" Target="../embeddings/oleObject157.bin"/></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95.vml"/><Relationship Id="rId5" Type="http://schemas.openxmlformats.org/officeDocument/2006/relationships/oleObject" Target="../embeddings/oleObject160.bin"/><Relationship Id="rId4" Type="http://schemas.openxmlformats.org/officeDocument/2006/relationships/oleObject" Target="../embeddings/oleObject159.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96.vml"/><Relationship Id="rId4" Type="http://schemas.openxmlformats.org/officeDocument/2006/relationships/oleObject" Target="../embeddings/oleObject162.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2.xml"/><Relationship Id="rId1" Type="http://schemas.openxmlformats.org/officeDocument/2006/relationships/vmlDrawing" Target="../drawings/vmlDrawing97.v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98.vml"/><Relationship Id="rId4" Type="http://schemas.openxmlformats.org/officeDocument/2006/relationships/oleObject" Target="../embeddings/oleObject165.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99.vml"/><Relationship Id="rId5" Type="http://schemas.openxmlformats.org/officeDocument/2006/relationships/oleObject" Target="../embeddings/oleObject168.bin"/><Relationship Id="rId4" Type="http://schemas.openxmlformats.org/officeDocument/2006/relationships/oleObject" Target="../embeddings/oleObject167.bin"/></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100.vml"/><Relationship Id="rId5" Type="http://schemas.openxmlformats.org/officeDocument/2006/relationships/oleObject" Target="../embeddings/oleObject171.bin"/><Relationship Id="rId4" Type="http://schemas.openxmlformats.org/officeDocument/2006/relationships/oleObject" Target="../embeddings/oleObject170.bin"/></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2.xml"/><Relationship Id="rId1" Type="http://schemas.openxmlformats.org/officeDocument/2006/relationships/vmlDrawing" Target="../drawings/vmlDrawing101.vml"/><Relationship Id="rId4" Type="http://schemas.openxmlformats.org/officeDocument/2006/relationships/oleObject" Target="../embeddings/oleObject173.bin"/></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2.xml"/><Relationship Id="rId1" Type="http://schemas.openxmlformats.org/officeDocument/2006/relationships/vmlDrawing" Target="../drawings/vmlDrawing102.v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103.vml"/><Relationship Id="rId5" Type="http://schemas.openxmlformats.org/officeDocument/2006/relationships/oleObject" Target="../embeddings/oleObject177.bin"/><Relationship Id="rId4" Type="http://schemas.openxmlformats.org/officeDocument/2006/relationships/oleObject" Target="../embeddings/oleObject176.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104.vml"/><Relationship Id="rId5" Type="http://schemas.openxmlformats.org/officeDocument/2006/relationships/oleObject" Target="../embeddings/oleObject180.bin"/><Relationship Id="rId4" Type="http://schemas.openxmlformats.org/officeDocument/2006/relationships/oleObject" Target="../embeddings/oleObject179.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105.v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2.xml"/><Relationship Id="rId1" Type="http://schemas.openxmlformats.org/officeDocument/2006/relationships/vmlDrawing" Target="../drawings/vmlDrawing106.vml"/><Relationship Id="rId4" Type="http://schemas.openxmlformats.org/officeDocument/2006/relationships/oleObject" Target="../embeddings/oleObject183.bin"/></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2.xml"/><Relationship Id="rId1" Type="http://schemas.openxmlformats.org/officeDocument/2006/relationships/vmlDrawing" Target="../drawings/vmlDrawing107.v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108.vml"/><Relationship Id="rId4" Type="http://schemas.openxmlformats.org/officeDocument/2006/relationships/oleObject" Target="../embeddings/oleObject186.bin"/></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109.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110.v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111.v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Layout" Target="../slideLayouts/slideLayout2.xml"/><Relationship Id="rId1" Type="http://schemas.openxmlformats.org/officeDocument/2006/relationships/vmlDrawing" Target="../drawings/vmlDrawing112.v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Layout" Target="../slideLayouts/slideLayout2.xml"/><Relationship Id="rId1" Type="http://schemas.openxmlformats.org/officeDocument/2006/relationships/vmlDrawing" Target="../drawings/vmlDrawing113.vml"/><Relationship Id="rId5" Type="http://schemas.openxmlformats.org/officeDocument/2006/relationships/oleObject" Target="../embeddings/oleObject193.bin"/><Relationship Id="rId4" Type="http://schemas.openxmlformats.org/officeDocument/2006/relationships/oleObject" Target="../embeddings/oleObject192.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2.xml"/><Relationship Id="rId1" Type="http://schemas.openxmlformats.org/officeDocument/2006/relationships/vmlDrawing" Target="../drawings/vmlDrawing114.v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115.vml"/><Relationship Id="rId4" Type="http://schemas.openxmlformats.org/officeDocument/2006/relationships/oleObject" Target="../embeddings/oleObject196.bin"/></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116.vml"/><Relationship Id="rId4" Type="http://schemas.openxmlformats.org/officeDocument/2006/relationships/oleObject" Target="../embeddings/oleObject19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2.xml"/><Relationship Id="rId1" Type="http://schemas.openxmlformats.org/officeDocument/2006/relationships/vmlDrawing" Target="../drawings/vmlDrawing117.vml"/><Relationship Id="rId4" Type="http://schemas.openxmlformats.org/officeDocument/2006/relationships/oleObject" Target="../embeddings/oleObject200.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Layout" Target="../slideLayouts/slideLayout2.xml"/><Relationship Id="rId1" Type="http://schemas.openxmlformats.org/officeDocument/2006/relationships/vmlDrawing" Target="../drawings/vmlDrawing118.v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Layout" Target="../slideLayouts/slideLayout2.xml"/><Relationship Id="rId1" Type="http://schemas.openxmlformats.org/officeDocument/2006/relationships/vmlDrawing" Target="../drawings/vmlDrawing119.vml"/><Relationship Id="rId4" Type="http://schemas.openxmlformats.org/officeDocument/2006/relationships/oleObject" Target="../embeddings/oleObject203.bin"/></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Layout" Target="../slideLayouts/slideLayout2.xml"/><Relationship Id="rId1" Type="http://schemas.openxmlformats.org/officeDocument/2006/relationships/vmlDrawing" Target="../drawings/vmlDrawing120.vml"/><Relationship Id="rId4" Type="http://schemas.openxmlformats.org/officeDocument/2006/relationships/oleObject" Target="../embeddings/oleObject205.bin"/></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2.xml"/><Relationship Id="rId1" Type="http://schemas.openxmlformats.org/officeDocument/2006/relationships/vmlDrawing" Target="../drawings/vmlDrawing121.vml"/><Relationship Id="rId4" Type="http://schemas.openxmlformats.org/officeDocument/2006/relationships/oleObject" Target="../embeddings/oleObject207.bin"/></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Layout" Target="../slideLayouts/slideLayout2.xml"/><Relationship Id="rId1" Type="http://schemas.openxmlformats.org/officeDocument/2006/relationships/vmlDrawing" Target="../drawings/vmlDrawing122.vml"/><Relationship Id="rId4" Type="http://schemas.openxmlformats.org/officeDocument/2006/relationships/oleObject" Target="../embeddings/oleObject209.bin"/></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123.vml"/><Relationship Id="rId4" Type="http://schemas.openxmlformats.org/officeDocument/2006/relationships/oleObject" Target="../embeddings/oleObject211.bin"/></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2.xml"/><Relationship Id="rId1" Type="http://schemas.openxmlformats.org/officeDocument/2006/relationships/vmlDrawing" Target="../drawings/vmlDrawing124.vml"/><Relationship Id="rId4" Type="http://schemas.openxmlformats.org/officeDocument/2006/relationships/oleObject" Target="../embeddings/oleObject213.bin"/></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12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2.xml"/><Relationship Id="rId1" Type="http://schemas.openxmlformats.org/officeDocument/2006/relationships/vmlDrawing" Target="../drawings/vmlDrawing126.vml"/><Relationship Id="rId4" Type="http://schemas.openxmlformats.org/officeDocument/2006/relationships/image" Target="../media/image229.png"/></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127.vml"/><Relationship Id="rId4" Type="http://schemas.openxmlformats.org/officeDocument/2006/relationships/oleObject" Target="../embeddings/oleObject217.bin"/></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128.v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129.vml"/><Relationship Id="rId4" Type="http://schemas.openxmlformats.org/officeDocument/2006/relationships/oleObject" Target="../embeddings/oleObject220.bin"/></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Layout" Target="../slideLayouts/slideLayout2.xml"/><Relationship Id="rId1" Type="http://schemas.openxmlformats.org/officeDocument/2006/relationships/vmlDrawing" Target="../drawings/vmlDrawing130.vml"/><Relationship Id="rId4" Type="http://schemas.openxmlformats.org/officeDocument/2006/relationships/oleObject" Target="../embeddings/oleObject222.bin"/></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131.vml"/><Relationship Id="rId5" Type="http://schemas.openxmlformats.org/officeDocument/2006/relationships/oleObject" Target="../embeddings/oleObject225.bin"/><Relationship Id="rId4" Type="http://schemas.openxmlformats.org/officeDocument/2006/relationships/oleObject" Target="../embeddings/oleObject224.bin"/></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Layout" Target="../slideLayouts/slideLayout2.xml"/><Relationship Id="rId1" Type="http://schemas.openxmlformats.org/officeDocument/2006/relationships/vmlDrawing" Target="../drawings/vmlDrawing132.vml"/><Relationship Id="rId4" Type="http://schemas.openxmlformats.org/officeDocument/2006/relationships/oleObject" Target="../embeddings/oleObject227.bin"/></Relationships>
</file>

<file path=ppt/slides/_rels/slide177.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Layout" Target="../slideLayouts/slideLayout2.xml"/><Relationship Id="rId1" Type="http://schemas.openxmlformats.org/officeDocument/2006/relationships/vmlDrawing" Target="../drawings/vmlDrawing133.vml"/><Relationship Id="rId4" Type="http://schemas.openxmlformats.org/officeDocument/2006/relationships/oleObject" Target="../embeddings/oleObject229.bin"/></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2.xml"/><Relationship Id="rId1" Type="http://schemas.openxmlformats.org/officeDocument/2006/relationships/vmlDrawing" Target="../drawings/vmlDrawing134.vml"/><Relationship Id="rId5" Type="http://schemas.openxmlformats.org/officeDocument/2006/relationships/oleObject" Target="../embeddings/oleObject232.bin"/><Relationship Id="rId4" Type="http://schemas.openxmlformats.org/officeDocument/2006/relationships/oleObject" Target="../embeddings/oleObject23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180.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Layout" Target="../slideLayouts/slideLayout2.xml"/><Relationship Id="rId1" Type="http://schemas.openxmlformats.org/officeDocument/2006/relationships/vmlDrawing" Target="../drawings/vmlDrawing135.v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Layout" Target="../slideLayouts/slideLayout2.xml"/><Relationship Id="rId1" Type="http://schemas.openxmlformats.org/officeDocument/2006/relationships/vmlDrawing" Target="../drawings/vmlDrawing136.vml"/><Relationship Id="rId4" Type="http://schemas.openxmlformats.org/officeDocument/2006/relationships/oleObject" Target="../embeddings/oleObject235.bin"/></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Layout" Target="../slideLayouts/slideLayout2.xml"/><Relationship Id="rId1" Type="http://schemas.openxmlformats.org/officeDocument/2006/relationships/vmlDrawing" Target="../drawings/vmlDrawing137.vml"/></Relationships>
</file>

<file path=ppt/slides/_rels/slide185.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slideLayout" Target="../slideLayouts/slideLayout2.xml"/><Relationship Id="rId1" Type="http://schemas.openxmlformats.org/officeDocument/2006/relationships/vmlDrawing" Target="../drawings/vmlDrawing138.vml"/><Relationship Id="rId4" Type="http://schemas.openxmlformats.org/officeDocument/2006/relationships/oleObject" Target="../embeddings/oleObject237.bin"/></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Layout" Target="../slideLayouts/slideLayout2.xml"/><Relationship Id="rId1" Type="http://schemas.openxmlformats.org/officeDocument/2006/relationships/vmlDrawing" Target="../drawings/vmlDrawing139.vml"/><Relationship Id="rId4" Type="http://schemas.openxmlformats.org/officeDocument/2006/relationships/oleObject" Target="../embeddings/oleObject239.bin"/></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240.bin"/><Relationship Id="rId2" Type="http://schemas.openxmlformats.org/officeDocument/2006/relationships/slideLayout" Target="../slideLayouts/slideLayout2.xml"/><Relationship Id="rId1" Type="http://schemas.openxmlformats.org/officeDocument/2006/relationships/vmlDrawing" Target="../drawings/vmlDrawing140.vml"/><Relationship Id="rId4" Type="http://schemas.openxmlformats.org/officeDocument/2006/relationships/oleObject" Target="../embeddings/oleObject241.bin"/></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2.xml"/><Relationship Id="rId1" Type="http://schemas.openxmlformats.org/officeDocument/2006/relationships/vmlDrawing" Target="../drawings/vmlDrawing141.vml"/><Relationship Id="rId5" Type="http://schemas.openxmlformats.org/officeDocument/2006/relationships/oleObject" Target="../embeddings/oleObject244.bin"/><Relationship Id="rId4" Type="http://schemas.openxmlformats.org/officeDocument/2006/relationships/oleObject" Target="../embeddings/oleObject243.bin"/></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245.bin"/><Relationship Id="rId2" Type="http://schemas.openxmlformats.org/officeDocument/2006/relationships/slideLayout" Target="../slideLayouts/slideLayout2.xml"/><Relationship Id="rId1" Type="http://schemas.openxmlformats.org/officeDocument/2006/relationships/vmlDrawing" Target="../drawings/vmlDrawing142.vml"/></Relationships>
</file>

<file path=ppt/slides/_rels/slide192.xml.rels><?xml version="1.0" encoding="UTF-8" standalone="yes"?>
<Relationships xmlns="http://schemas.openxmlformats.org/package/2006/relationships"><Relationship Id="rId3" Type="http://schemas.openxmlformats.org/officeDocument/2006/relationships/oleObject" Target="../embeddings/oleObject246.bin"/><Relationship Id="rId2" Type="http://schemas.openxmlformats.org/officeDocument/2006/relationships/slideLayout" Target="../slideLayouts/slideLayout2.xml"/><Relationship Id="rId1" Type="http://schemas.openxmlformats.org/officeDocument/2006/relationships/vmlDrawing" Target="../drawings/vmlDrawing143.vml"/><Relationship Id="rId5" Type="http://schemas.openxmlformats.org/officeDocument/2006/relationships/oleObject" Target="../embeddings/oleObject248.bin"/><Relationship Id="rId4" Type="http://schemas.openxmlformats.org/officeDocument/2006/relationships/oleObject" Target="../embeddings/oleObject247.bin"/></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249.bin"/><Relationship Id="rId2" Type="http://schemas.openxmlformats.org/officeDocument/2006/relationships/slideLayout" Target="../slideLayouts/slideLayout2.xml"/><Relationship Id="rId1" Type="http://schemas.openxmlformats.org/officeDocument/2006/relationships/vmlDrawing" Target="../drawings/vmlDrawing144.vml"/><Relationship Id="rId6" Type="http://schemas.openxmlformats.org/officeDocument/2006/relationships/oleObject" Target="../embeddings/oleObject252.bin"/><Relationship Id="rId5" Type="http://schemas.openxmlformats.org/officeDocument/2006/relationships/oleObject" Target="../embeddings/oleObject251.bin"/><Relationship Id="rId4" Type="http://schemas.openxmlformats.org/officeDocument/2006/relationships/oleObject" Target="../embeddings/oleObject250.bin"/></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253.bin"/><Relationship Id="rId7" Type="http://schemas.openxmlformats.org/officeDocument/2006/relationships/oleObject" Target="../embeddings/oleObject257.bin"/><Relationship Id="rId2" Type="http://schemas.openxmlformats.org/officeDocument/2006/relationships/slideLayout" Target="../slideLayouts/slideLayout2.xml"/><Relationship Id="rId1" Type="http://schemas.openxmlformats.org/officeDocument/2006/relationships/vmlDrawing" Target="../drawings/vmlDrawing145.vml"/><Relationship Id="rId6" Type="http://schemas.openxmlformats.org/officeDocument/2006/relationships/oleObject" Target="../embeddings/oleObject256.bin"/><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258.bin"/><Relationship Id="rId2" Type="http://schemas.openxmlformats.org/officeDocument/2006/relationships/slideLayout" Target="../slideLayouts/slideLayout2.xml"/><Relationship Id="rId1" Type="http://schemas.openxmlformats.org/officeDocument/2006/relationships/vmlDrawing" Target="../drawings/vmlDrawing146.v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59.bin"/><Relationship Id="rId2" Type="http://schemas.openxmlformats.org/officeDocument/2006/relationships/slideLayout" Target="../slideLayouts/slideLayout2.xml"/><Relationship Id="rId1" Type="http://schemas.openxmlformats.org/officeDocument/2006/relationships/vmlDrawing" Target="../drawings/vmlDrawing147.vml"/><Relationship Id="rId6" Type="http://schemas.openxmlformats.org/officeDocument/2006/relationships/oleObject" Target="../embeddings/oleObject262.bin"/><Relationship Id="rId5" Type="http://schemas.openxmlformats.org/officeDocument/2006/relationships/oleObject" Target="../embeddings/oleObject261.bin"/><Relationship Id="rId4" Type="http://schemas.openxmlformats.org/officeDocument/2006/relationships/oleObject" Target="../embeddings/oleObject260.bin"/></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263.bin"/><Relationship Id="rId2" Type="http://schemas.openxmlformats.org/officeDocument/2006/relationships/slideLayout" Target="../slideLayouts/slideLayout2.xml"/><Relationship Id="rId1" Type="http://schemas.openxmlformats.org/officeDocument/2006/relationships/vmlDrawing" Target="../drawings/vmlDrawing148.vml"/><Relationship Id="rId4" Type="http://schemas.openxmlformats.org/officeDocument/2006/relationships/oleObject" Target="../embeddings/oleObject264.bin"/></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2.xml"/><Relationship Id="rId1" Type="http://schemas.openxmlformats.org/officeDocument/2006/relationships/vmlDrawing" Target="../drawings/vmlDrawing149.vml"/><Relationship Id="rId4" Type="http://schemas.openxmlformats.org/officeDocument/2006/relationships/oleObject" Target="../embeddings/oleObject266.bin"/></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2.xml"/><Relationship Id="rId1" Type="http://schemas.openxmlformats.org/officeDocument/2006/relationships/vmlDrawing" Target="../drawings/vmlDrawing150.vml"/><Relationship Id="rId4" Type="http://schemas.openxmlformats.org/officeDocument/2006/relationships/oleObject" Target="../embeddings/oleObject26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2.xml"/><Relationship Id="rId1" Type="http://schemas.openxmlformats.org/officeDocument/2006/relationships/vmlDrawing" Target="../drawings/vmlDrawing151.v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270.bin"/><Relationship Id="rId7" Type="http://schemas.openxmlformats.org/officeDocument/2006/relationships/oleObject" Target="../embeddings/oleObject274.bin"/><Relationship Id="rId2" Type="http://schemas.openxmlformats.org/officeDocument/2006/relationships/slideLayout" Target="../slideLayouts/slideLayout2.xml"/><Relationship Id="rId1" Type="http://schemas.openxmlformats.org/officeDocument/2006/relationships/vmlDrawing" Target="../drawings/vmlDrawing152.vml"/><Relationship Id="rId6" Type="http://schemas.openxmlformats.org/officeDocument/2006/relationships/oleObject" Target="../embeddings/oleObject273.bin"/><Relationship Id="rId5" Type="http://schemas.openxmlformats.org/officeDocument/2006/relationships/oleObject" Target="../embeddings/oleObject272.bin"/><Relationship Id="rId4" Type="http://schemas.openxmlformats.org/officeDocument/2006/relationships/oleObject" Target="../embeddings/oleObject271.bin"/></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8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275.bin"/><Relationship Id="rId2" Type="http://schemas.openxmlformats.org/officeDocument/2006/relationships/slideLayout" Target="../slideLayouts/slideLayout2.xml"/><Relationship Id="rId1" Type="http://schemas.openxmlformats.org/officeDocument/2006/relationships/vmlDrawing" Target="../drawings/vmlDrawing153.vml"/><Relationship Id="rId4" Type="http://schemas.openxmlformats.org/officeDocument/2006/relationships/oleObject" Target="../embeddings/oleObject276.bin"/></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277.bin"/><Relationship Id="rId2" Type="http://schemas.openxmlformats.org/officeDocument/2006/relationships/slideLayout" Target="../slideLayouts/slideLayout2.xml"/><Relationship Id="rId1" Type="http://schemas.openxmlformats.org/officeDocument/2006/relationships/vmlDrawing" Target="../drawings/vmlDrawing154.vml"/></Relationships>
</file>

<file path=ppt/slides/_rels/slide208.xml.rels><?xml version="1.0" encoding="UTF-8" standalone="yes"?>
<Relationships xmlns="http://schemas.openxmlformats.org/package/2006/relationships"><Relationship Id="rId3" Type="http://schemas.openxmlformats.org/officeDocument/2006/relationships/oleObject" Target="../embeddings/oleObject278.bin"/><Relationship Id="rId2" Type="http://schemas.openxmlformats.org/officeDocument/2006/relationships/slideLayout" Target="../slideLayouts/slideLayout2.xml"/><Relationship Id="rId1" Type="http://schemas.openxmlformats.org/officeDocument/2006/relationships/vmlDrawing" Target="../drawings/vmlDrawing155.vml"/></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279.bin"/><Relationship Id="rId2" Type="http://schemas.openxmlformats.org/officeDocument/2006/relationships/slideLayout" Target="../slideLayouts/slideLayout2.xml"/><Relationship Id="rId1" Type="http://schemas.openxmlformats.org/officeDocument/2006/relationships/vmlDrawing" Target="../drawings/vmlDrawing156.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157.vml"/><Relationship Id="rId4" Type="http://schemas.openxmlformats.org/officeDocument/2006/relationships/oleObject" Target="../embeddings/oleObject281.bin"/></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282.bin"/><Relationship Id="rId2" Type="http://schemas.openxmlformats.org/officeDocument/2006/relationships/slideLayout" Target="../slideLayouts/slideLayout2.xml"/><Relationship Id="rId1" Type="http://schemas.openxmlformats.org/officeDocument/2006/relationships/vmlDrawing" Target="../drawings/vmlDrawing158.vml"/><Relationship Id="rId6" Type="http://schemas.openxmlformats.org/officeDocument/2006/relationships/oleObject" Target="../embeddings/oleObject285.bin"/><Relationship Id="rId5" Type="http://schemas.openxmlformats.org/officeDocument/2006/relationships/oleObject" Target="../embeddings/oleObject284.bin"/><Relationship Id="rId4" Type="http://schemas.openxmlformats.org/officeDocument/2006/relationships/oleObject" Target="../embeddings/oleObject283.bin"/></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286.bin"/><Relationship Id="rId2" Type="http://schemas.openxmlformats.org/officeDocument/2006/relationships/slideLayout" Target="../slideLayouts/slideLayout2.xml"/><Relationship Id="rId1" Type="http://schemas.openxmlformats.org/officeDocument/2006/relationships/vmlDrawing" Target="../drawings/vmlDrawing159.v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oleObject" Target="../embeddings/oleObject287.bin"/><Relationship Id="rId2" Type="http://schemas.openxmlformats.org/officeDocument/2006/relationships/slideLayout" Target="../slideLayouts/slideLayout2.xml"/><Relationship Id="rId1" Type="http://schemas.openxmlformats.org/officeDocument/2006/relationships/vmlDrawing" Target="../drawings/vmlDrawing160.vml"/><Relationship Id="rId4" Type="http://schemas.openxmlformats.org/officeDocument/2006/relationships/oleObject" Target="../embeddings/oleObject288.bin"/></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89.bin"/><Relationship Id="rId2" Type="http://schemas.openxmlformats.org/officeDocument/2006/relationships/slideLayout" Target="../slideLayouts/slideLayout2.xml"/><Relationship Id="rId1" Type="http://schemas.openxmlformats.org/officeDocument/2006/relationships/vmlDrawing" Target="../drawings/vmlDrawing161.v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290.bin"/><Relationship Id="rId2" Type="http://schemas.openxmlformats.org/officeDocument/2006/relationships/slideLayout" Target="../slideLayouts/slideLayout2.xml"/><Relationship Id="rId1" Type="http://schemas.openxmlformats.org/officeDocument/2006/relationships/vmlDrawing" Target="../drawings/vmlDrawing162.vml"/><Relationship Id="rId5" Type="http://schemas.openxmlformats.org/officeDocument/2006/relationships/image" Target="../media/image305.png"/><Relationship Id="rId4" Type="http://schemas.openxmlformats.org/officeDocument/2006/relationships/oleObject" Target="../embeddings/oleObject291.bin"/></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292.bin"/><Relationship Id="rId2" Type="http://schemas.openxmlformats.org/officeDocument/2006/relationships/slideLayout" Target="../slideLayouts/slideLayout2.xml"/><Relationship Id="rId1" Type="http://schemas.openxmlformats.org/officeDocument/2006/relationships/vmlDrawing" Target="../drawings/vmlDrawing163.vml"/><Relationship Id="rId4" Type="http://schemas.openxmlformats.org/officeDocument/2006/relationships/oleObject" Target="../embeddings/oleObject293.bin"/></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294.bin"/><Relationship Id="rId2" Type="http://schemas.openxmlformats.org/officeDocument/2006/relationships/slideLayout" Target="../slideLayouts/slideLayout2.xml"/><Relationship Id="rId1" Type="http://schemas.openxmlformats.org/officeDocument/2006/relationships/vmlDrawing" Target="../drawings/vmlDrawing164.vml"/><Relationship Id="rId4" Type="http://schemas.openxmlformats.org/officeDocument/2006/relationships/oleObject" Target="../embeddings/oleObject295.bin"/></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296.bin"/><Relationship Id="rId2" Type="http://schemas.openxmlformats.org/officeDocument/2006/relationships/slideLayout" Target="../slideLayouts/slideLayout2.xml"/><Relationship Id="rId1" Type="http://schemas.openxmlformats.org/officeDocument/2006/relationships/vmlDrawing" Target="../drawings/vmlDrawing165.vml"/><Relationship Id="rId5" Type="http://schemas.openxmlformats.org/officeDocument/2006/relationships/oleObject" Target="../embeddings/oleObject298.bin"/><Relationship Id="rId4" Type="http://schemas.openxmlformats.org/officeDocument/2006/relationships/oleObject" Target="../embeddings/oleObject29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1.bin"/></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299.bin"/><Relationship Id="rId2" Type="http://schemas.openxmlformats.org/officeDocument/2006/relationships/slideLayout" Target="../slideLayouts/slideLayout2.xml"/><Relationship Id="rId1" Type="http://schemas.openxmlformats.org/officeDocument/2006/relationships/vmlDrawing" Target="../drawings/vmlDrawing166.vml"/><Relationship Id="rId4" Type="http://schemas.openxmlformats.org/officeDocument/2006/relationships/oleObject" Target="../embeddings/oleObject300.bin"/></Relationships>
</file>

<file path=ppt/slides/_rels/slide221.xml.rels><?xml version="1.0" encoding="UTF-8" standalone="yes"?>
<Relationships xmlns="http://schemas.openxmlformats.org/package/2006/relationships"><Relationship Id="rId3" Type="http://schemas.openxmlformats.org/officeDocument/2006/relationships/oleObject" Target="../embeddings/oleObject301.bin"/><Relationship Id="rId2" Type="http://schemas.openxmlformats.org/officeDocument/2006/relationships/slideLayout" Target="../slideLayouts/slideLayout2.xml"/><Relationship Id="rId1" Type="http://schemas.openxmlformats.org/officeDocument/2006/relationships/vmlDrawing" Target="../drawings/vmlDrawing167.vml"/><Relationship Id="rId6" Type="http://schemas.openxmlformats.org/officeDocument/2006/relationships/oleObject" Target="../embeddings/oleObject304.bin"/><Relationship Id="rId5" Type="http://schemas.openxmlformats.org/officeDocument/2006/relationships/oleObject" Target="../embeddings/oleObject303.bin"/><Relationship Id="rId4" Type="http://schemas.openxmlformats.org/officeDocument/2006/relationships/oleObject" Target="../embeddings/oleObject302.bin"/></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305.bin"/><Relationship Id="rId2" Type="http://schemas.openxmlformats.org/officeDocument/2006/relationships/slideLayout" Target="../slideLayouts/slideLayout2.xml"/><Relationship Id="rId1" Type="http://schemas.openxmlformats.org/officeDocument/2006/relationships/vmlDrawing" Target="../drawings/vmlDrawing168.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3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5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54.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7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44.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48.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80.bin"/></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55.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56.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57.v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oleObject" Target="../embeddings/oleObject94.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59.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60.v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61.vml"/><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oleObject" Target="../embeddings/oleObject10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63.v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oleObject" Target="../embeddings/oleObject104.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106.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66.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67.v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115.bin"/><Relationship Id="rId5" Type="http://schemas.openxmlformats.org/officeDocument/2006/relationships/oleObject" Target="../embeddings/oleObject114.bin"/><Relationship Id="rId4" Type="http://schemas.openxmlformats.org/officeDocument/2006/relationships/oleObject" Target="../embeddings/oleObject113.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70.vml"/><Relationship Id="rId4" Type="http://schemas.openxmlformats.org/officeDocument/2006/relationships/oleObject" Target="../embeddings/oleObject117.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7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Capítulo 04: Leis de Conservação</a:t>
            </a:r>
            <a:endParaRPr lang="pt-BR" dirty="0"/>
          </a:p>
        </p:txBody>
      </p:sp>
      <p:sp>
        <p:nvSpPr>
          <p:cNvPr id="3" name="Subtítulo 2"/>
          <p:cNvSpPr>
            <a:spLocks noGrp="1"/>
          </p:cNvSpPr>
          <p:nvPr>
            <p:ph type="subTitle"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a:t>
            </a:fld>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p:txBody>
          <a:bodyPr/>
          <a:lstStyle/>
          <a:p>
            <a:pPr lvl="1"/>
            <a:r>
              <a:rPr lang="pt-BR" dirty="0" smtClean="0"/>
              <a:t>Uma outra forma do teorema de transporte pode ser obtida utilizando-se a relação da Eq. (3.32) – Lei da conservação da massa. Do teorema de Gauss, tem-se que o teorema de transporte pode ser escrito como</a:t>
            </a:r>
          </a:p>
          <a:p>
            <a:pPr lvl="1"/>
            <a:endParaRPr lang="pt-BR" dirty="0" smtClean="0"/>
          </a:p>
          <a:p>
            <a:pPr lvl="1"/>
            <a:endParaRPr lang="pt-BR" dirty="0" smtClean="0"/>
          </a:p>
          <a:p>
            <a:pPr lvl="1"/>
            <a:endParaRPr lang="pt-BR" dirty="0" smtClean="0"/>
          </a:p>
          <a:p>
            <a:pPr lvl="1"/>
            <a:endParaRPr lang="pt-BR" dirty="0" smtClean="0"/>
          </a:p>
          <a:p>
            <a:pPr lvl="1"/>
            <a:r>
              <a:rPr lang="pt-BR" dirty="0" smtClean="0"/>
              <a:t>Definindo-se, então uma função </a:t>
            </a:r>
            <a:r>
              <a:rPr lang="pt-BR" i="1" dirty="0" smtClean="0"/>
              <a:t>f</a:t>
            </a:r>
            <a:r>
              <a:rPr lang="pt-BR" dirty="0" smtClean="0"/>
              <a:t> tal que </a:t>
            </a:r>
            <a:r>
              <a:rPr lang="pt-BR" i="1" dirty="0" smtClean="0"/>
              <a:t>F ≡ </a:t>
            </a:r>
            <a:r>
              <a:rPr lang="el-GR" i="1" dirty="0" smtClean="0"/>
              <a:t>ρ</a:t>
            </a:r>
            <a:r>
              <a:rPr lang="pt-BR" i="1" dirty="0" smtClean="0"/>
              <a:t>f</a:t>
            </a:r>
            <a:r>
              <a:rPr lang="pt-BR" dirty="0" smtClean="0"/>
              <a:t>, sendo </a:t>
            </a:r>
            <a:r>
              <a:rPr lang="el-GR" i="1" dirty="0" smtClean="0"/>
              <a:t>ρ</a:t>
            </a:r>
            <a:r>
              <a:rPr lang="pt-BR" dirty="0" smtClean="0"/>
              <a:t> a massa específica (densidade) do fluido.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a:t>
            </a:fld>
            <a:endParaRPr lang="pt-B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507" name="Object 3"/>
          <p:cNvGraphicFramePr>
            <a:graphicFrameLocks noChangeAspect="1"/>
          </p:cNvGraphicFramePr>
          <p:nvPr/>
        </p:nvGraphicFramePr>
        <p:xfrm>
          <a:off x="2309828" y="3481395"/>
          <a:ext cx="4476750" cy="1019175"/>
        </p:xfrm>
        <a:graphic>
          <a:graphicData uri="http://schemas.openxmlformats.org/presentationml/2006/ole">
            <p:oleObj spid="_x0000_s21507" name="Equação" r:id="rId3" imgW="2222500" imgH="508000" progId="Equation.3">
              <p:embed/>
            </p:oleObj>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Os termos da diagonal principal são de entendimento mais complicado. Por exemplo, a Eq. (43) fornece</a:t>
            </a:r>
          </a:p>
          <a:p>
            <a:endParaRPr lang="pt-BR" dirty="0" smtClean="0"/>
          </a:p>
          <a:p>
            <a:endParaRPr lang="pt-BR" dirty="0" smtClean="0"/>
          </a:p>
          <a:p>
            <a:r>
              <a:rPr lang="pt-BR" dirty="0" smtClean="0"/>
              <a:t>que significa que a tensão viscosa normal sobre um plano normal ao eixo </a:t>
            </a:r>
            <a:r>
              <a:rPr lang="pt-BR" i="1" dirty="0" smtClean="0"/>
              <a:t>x</a:t>
            </a:r>
            <a:r>
              <a:rPr lang="pt-BR" baseline="-25000" dirty="0" smtClean="0"/>
              <a:t>1</a:t>
            </a:r>
            <a:r>
              <a:rPr lang="pt-BR" dirty="0" smtClean="0"/>
              <a:t> é proporcional à diferença entre a taxa de alongamento na direção </a:t>
            </a:r>
            <a:r>
              <a:rPr lang="pt-BR" i="1" dirty="0" smtClean="0"/>
              <a:t>x</a:t>
            </a:r>
            <a:r>
              <a:rPr lang="pt-BR" baseline="-25000" dirty="0" smtClean="0"/>
              <a:t>1</a:t>
            </a:r>
            <a:r>
              <a:rPr lang="pt-BR" dirty="0" smtClean="0"/>
              <a:t> e a taxa de expansão média no ponto. Assim, somente taxas de alongamento diferentes do valor médio geram tensões viscosas normais.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100</a:t>
            </a:fld>
            <a:endParaRPr lang="pt-BR"/>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5409" name="Object 1"/>
          <p:cNvGraphicFramePr>
            <a:graphicFrameLocks noChangeAspect="1"/>
          </p:cNvGraphicFramePr>
          <p:nvPr/>
        </p:nvGraphicFramePr>
        <p:xfrm>
          <a:off x="2709837" y="2589201"/>
          <a:ext cx="3652838" cy="1065213"/>
        </p:xfrm>
        <a:graphic>
          <a:graphicData uri="http://schemas.openxmlformats.org/presentationml/2006/ole">
            <p:oleObj spid="_x0000_s145409" name="Equação" r:id="rId3" imgW="1828800" imgH="533400" progId="Equation.3">
              <p:embed/>
            </p:oleObj>
          </a:graphicData>
        </a:graphic>
      </p:graphicFrame>
      <p:sp>
        <p:nvSpPr>
          <p:cNvPr id="145411" name="Rectangle 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Equações constitutiva para fluidos Newtonianos</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r>
              <a:rPr lang="pt-BR" dirty="0" smtClean="0"/>
              <a:t>Fluidos </a:t>
            </a:r>
            <a:r>
              <a:rPr lang="pt-BR" dirty="0" err="1" smtClean="0"/>
              <a:t>Não-Newtonianos</a:t>
            </a:r>
            <a:endParaRPr lang="pt-BR" dirty="0" smtClean="0"/>
          </a:p>
          <a:p>
            <a:pPr lvl="1"/>
            <a:r>
              <a:rPr lang="pt-BR" dirty="0" smtClean="0"/>
              <a:t>A lei Newtoniana de atrito linear deve ser válida para pequenas taxas de deformação pois potências mais elevadas do tensor </a:t>
            </a:r>
            <a:r>
              <a:rPr lang="pt-BR" b="1" dirty="0" smtClean="0"/>
              <a:t>e</a:t>
            </a:r>
            <a:r>
              <a:rPr lang="pt-BR" dirty="0" smtClean="0"/>
              <a:t> são desconsideradas. </a:t>
            </a:r>
          </a:p>
          <a:p>
            <a:pPr lvl="1"/>
            <a:r>
              <a:rPr lang="pt-BR" dirty="0" smtClean="0"/>
              <a:t>No entanto, para fluidos comuns, como ar e água, a relação linear é surpreendentemente acurada para a maioria das aplicações.</a:t>
            </a:r>
          </a:p>
          <a:p>
            <a:pPr lvl="1"/>
            <a:r>
              <a:rPr lang="pt-BR" dirty="0" smtClean="0"/>
              <a:t>Por outro lado, alguns líquidos importantes na indústria química apresentam comportamento </a:t>
            </a:r>
            <a:r>
              <a:rPr lang="pt-BR" dirty="0" err="1" smtClean="0"/>
              <a:t>não-Newtoniano</a:t>
            </a:r>
            <a:r>
              <a:rPr lang="pt-BR" dirty="0" smtClean="0"/>
              <a:t> para taxas moderadas de deformação:</a:t>
            </a:r>
          </a:p>
          <a:p>
            <a:pPr lvl="2"/>
            <a:r>
              <a:rPr lang="pt-BR" dirty="0" smtClean="0"/>
              <a:t>Soluções contendo moléculas poliméricas, que possuem elevado peso molecular e formam longas cadeias.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101</a:t>
            </a:fld>
            <a:endParaRPr lang="pt-B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pPr lvl="2"/>
            <a:r>
              <a:rPr lang="pt-BR" dirty="0" smtClean="0"/>
              <a:t>Emulsões e pastas contendo partículas em suspensão, como o sangue e água contendo argila.</a:t>
            </a:r>
          </a:p>
          <a:p>
            <a:pPr lvl="1"/>
            <a:r>
              <a:rPr lang="pt-BR" dirty="0" smtClean="0"/>
              <a:t>Tais líquidos violam o comportamento Newtoniano de vários modos, por exemplo, a tensão de cisalhamento é uma função </a:t>
            </a:r>
            <a:r>
              <a:rPr lang="pt-BR" dirty="0" err="1" smtClean="0"/>
              <a:t>não-linear</a:t>
            </a:r>
            <a:r>
              <a:rPr lang="pt-BR" dirty="0" smtClean="0"/>
              <a:t> da taxa de deformação local, dependendo também do histórico de deformação.</a:t>
            </a:r>
          </a:p>
          <a:p>
            <a:pPr lvl="1"/>
            <a:r>
              <a:rPr lang="pt-BR" dirty="0" smtClean="0"/>
              <a:t>Esse efeito de “memória” fornece ao fluido uma propriedade elástica, aliada à sua propriedade viscosa.</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102</a:t>
            </a:fld>
            <a:endParaRPr lang="pt-B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r>
              <a:rPr lang="pt-BR" dirty="0" smtClean="0"/>
              <a:t>A equação do movimento para um fluido Newtoniano é obtida substituindo-se a equação constitutiva, Eq. (43),  na equação de </a:t>
            </a:r>
            <a:r>
              <a:rPr lang="pt-BR" dirty="0" err="1" smtClean="0"/>
              <a:t>Cauchy</a:t>
            </a:r>
            <a:r>
              <a:rPr lang="pt-BR" dirty="0" smtClean="0"/>
              <a:t>, Eq. (15), obtendo-se</a:t>
            </a:r>
          </a:p>
          <a:p>
            <a:endParaRPr lang="pt-BR" dirty="0" smtClean="0"/>
          </a:p>
          <a:p>
            <a:endParaRPr lang="pt-BR" dirty="0" smtClean="0"/>
          </a:p>
          <a:p>
            <a:endParaRPr lang="pt-BR" dirty="0" smtClean="0"/>
          </a:p>
          <a:p>
            <a:r>
              <a:rPr lang="pt-BR" dirty="0" smtClean="0"/>
              <a:t>A Eq. (44) é uma forma geral da Equação de </a:t>
            </a:r>
            <a:r>
              <a:rPr lang="pt-BR" dirty="0" err="1" smtClean="0"/>
              <a:t>Navier-Stokes</a:t>
            </a:r>
            <a:r>
              <a:rPr lang="pt-BR" dirty="0" smtClean="0"/>
              <a:t>. A viscosidade </a:t>
            </a:r>
            <a:r>
              <a:rPr lang="el-GR" i="1" dirty="0" smtClean="0"/>
              <a:t>μ</a:t>
            </a:r>
            <a:r>
              <a:rPr lang="pt-BR" dirty="0" smtClean="0"/>
              <a:t> pode ser determinada como uma função do estado termodinâmico.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103</a:t>
            </a:fld>
            <a:endParaRPr lang="pt-BR"/>
          </a:p>
        </p:txBody>
      </p:sp>
      <p:sp>
        <p:nvSpPr>
          <p:cNvPr id="143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3361" name="Object 1"/>
          <p:cNvGraphicFramePr>
            <a:graphicFrameLocks noChangeAspect="1"/>
          </p:cNvGraphicFramePr>
          <p:nvPr/>
        </p:nvGraphicFramePr>
        <p:xfrm>
          <a:off x="1570078" y="3209922"/>
          <a:ext cx="5959475" cy="914400"/>
        </p:xfrm>
        <a:graphic>
          <a:graphicData uri="http://schemas.openxmlformats.org/presentationml/2006/ole">
            <p:oleObj spid="_x0000_s143361" name="Equação" r:id="rId3" imgW="2984500" imgH="457200" progId="Equation.3">
              <p:embed/>
            </p:oleObj>
          </a:graphicData>
        </a:graphic>
      </p:graphicFrame>
      <p:sp>
        <p:nvSpPr>
          <p:cNvPr id="7" name="CaixaDeTexto 6"/>
          <p:cNvSpPr txBox="1"/>
          <p:nvPr/>
        </p:nvSpPr>
        <p:spPr>
          <a:xfrm>
            <a:off x="8143900" y="342900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(44)</a:t>
            </a:r>
            <a:endParaRPr lang="pt-BR" sz="2400"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r>
              <a:rPr lang="pt-BR" dirty="0" smtClean="0"/>
              <a:t>A viscosidade normalmente apresenta uma forte dependência da temperatura, diminuindo com </a:t>
            </a:r>
            <a:r>
              <a:rPr lang="pt-BR" i="1" dirty="0" smtClean="0"/>
              <a:t>T</a:t>
            </a:r>
            <a:r>
              <a:rPr lang="pt-BR" dirty="0" smtClean="0"/>
              <a:t> para líquidos e aumentando com </a:t>
            </a:r>
            <a:r>
              <a:rPr lang="pt-BR" i="1" dirty="0" smtClean="0"/>
              <a:t>T</a:t>
            </a:r>
            <a:r>
              <a:rPr lang="pt-BR" dirty="0" smtClean="0"/>
              <a:t> para gases. No entanto, se as diferenças de temperatura são pequenas no interior do fluido, então </a:t>
            </a:r>
            <a:r>
              <a:rPr lang="el-GR" i="1" dirty="0" smtClean="0"/>
              <a:t>μ</a:t>
            </a:r>
            <a:r>
              <a:rPr lang="pt-BR" dirty="0" smtClean="0"/>
              <a:t> pode ser retirada da derivada na Eq. (44), que se reduz 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104</a:t>
            </a:fld>
            <a:endParaRPr lang="pt-BR"/>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6433" name="Object 1"/>
          <p:cNvGraphicFramePr>
            <a:graphicFrameLocks noChangeAspect="1"/>
          </p:cNvGraphicFramePr>
          <p:nvPr/>
        </p:nvGraphicFramePr>
        <p:xfrm>
          <a:off x="1760499" y="4378338"/>
          <a:ext cx="5635625" cy="2036763"/>
        </p:xfrm>
        <a:graphic>
          <a:graphicData uri="http://schemas.openxmlformats.org/presentationml/2006/ole">
            <p:oleObj spid="_x0000_s146433" name="Equação" r:id="rId3" imgW="2819400" imgH="1016000" progId="Equation.3">
              <p:embed/>
            </p:oleObj>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r>
              <a:rPr lang="pt-BR" dirty="0" smtClean="0"/>
              <a:t>onde</a:t>
            </a:r>
          </a:p>
          <a:p>
            <a:endParaRPr lang="pt-BR" dirty="0" smtClean="0"/>
          </a:p>
          <a:p>
            <a:endParaRPr lang="pt-BR" dirty="0" smtClean="0"/>
          </a:p>
          <a:p>
            <a:r>
              <a:rPr lang="pt-BR" dirty="0" smtClean="0"/>
              <a:t>é o Laplaciano de </a:t>
            </a:r>
            <a:r>
              <a:rPr lang="pt-BR" i="1" dirty="0" smtClean="0"/>
              <a:t>u</a:t>
            </a:r>
            <a:r>
              <a:rPr lang="pt-BR" i="1" baseline="-25000" dirty="0" smtClean="0"/>
              <a:t>i</a:t>
            </a:r>
            <a:r>
              <a:rPr lang="pt-BR" dirty="0" smtClean="0"/>
              <a:t>. Para fluidos incompressíveis, tem-se que         , e usando a notação vetorial, a equação de </a:t>
            </a:r>
            <a:r>
              <a:rPr lang="pt-BR" dirty="0" err="1" smtClean="0"/>
              <a:t>Navier-Stokes</a:t>
            </a:r>
            <a:r>
              <a:rPr lang="pt-BR" dirty="0" smtClean="0"/>
              <a:t> se reduz a</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105</a:t>
            </a:fld>
            <a:endParaRPr lang="pt-B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8177" name="Object 1"/>
          <p:cNvGraphicFramePr>
            <a:graphicFrameLocks noChangeAspect="1"/>
          </p:cNvGraphicFramePr>
          <p:nvPr/>
        </p:nvGraphicFramePr>
        <p:xfrm>
          <a:off x="2417733" y="2078019"/>
          <a:ext cx="4271963" cy="942975"/>
        </p:xfrm>
        <a:graphic>
          <a:graphicData uri="http://schemas.openxmlformats.org/presentationml/2006/ole">
            <p:oleObj spid="_x0000_s178177" name="Equação" r:id="rId3" imgW="2120900" imgH="469900" progId="Equation.3">
              <p:embed/>
            </p:oleObj>
          </a:graphicData>
        </a:graphic>
      </p:graphicFrame>
      <p:sp>
        <p:nvSpPr>
          <p:cNvPr id="178179" name="Rectangle 3"/>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78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8180" name="Object 4"/>
          <p:cNvGraphicFramePr>
            <a:graphicFrameLocks noChangeAspect="1"/>
          </p:cNvGraphicFramePr>
          <p:nvPr/>
        </p:nvGraphicFramePr>
        <p:xfrm>
          <a:off x="2673324" y="3643321"/>
          <a:ext cx="1220788" cy="406400"/>
        </p:xfrm>
        <a:graphic>
          <a:graphicData uri="http://schemas.openxmlformats.org/presentationml/2006/ole">
            <p:oleObj spid="_x0000_s178180" name="Equação" r:id="rId4" imgW="545626" imgH="177646" progId="Equation.3">
              <p:embed/>
            </p:oleObj>
          </a:graphicData>
        </a:graphic>
      </p:graphicFrame>
      <p:sp>
        <p:nvSpPr>
          <p:cNvPr id="178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8182" name="Object 6"/>
          <p:cNvGraphicFramePr>
            <a:graphicFrameLocks noChangeAspect="1"/>
          </p:cNvGraphicFramePr>
          <p:nvPr/>
        </p:nvGraphicFramePr>
        <p:xfrm>
          <a:off x="2908322" y="4759354"/>
          <a:ext cx="3306763" cy="787400"/>
        </p:xfrm>
        <a:graphic>
          <a:graphicData uri="http://schemas.openxmlformats.org/presentationml/2006/ole">
            <p:oleObj spid="_x0000_s178182" name="Equação" r:id="rId5" imgW="1637589" imgH="393529" progId="Equation.3">
              <p:embed/>
            </p:oleObj>
          </a:graphicData>
        </a:graphic>
      </p:graphicFrame>
      <p:sp>
        <p:nvSpPr>
          <p:cNvPr id="12" name="CaixaDeTexto 11"/>
          <p:cNvSpPr txBox="1"/>
          <p:nvPr/>
        </p:nvSpPr>
        <p:spPr>
          <a:xfrm>
            <a:off x="8143900" y="492603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(45)</a:t>
            </a:r>
            <a:endParaRPr lang="pt-BR" sz="2400"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r>
              <a:rPr lang="pt-BR" dirty="0" smtClean="0"/>
              <a:t>Se os efeitos viscosos são desprezíveis, o que geralmente é encontrado para regiões distantes das fronteiras sólidas em um campo de escoamentos, obtém-se a equação de </a:t>
            </a:r>
            <a:r>
              <a:rPr lang="pt-BR" dirty="0" err="1" smtClean="0"/>
              <a:t>Euler</a:t>
            </a:r>
            <a:endParaRPr lang="pt-BR" dirty="0" smtClean="0"/>
          </a:p>
          <a:p>
            <a:endParaRPr lang="pt-BR" dirty="0" smtClean="0"/>
          </a:p>
          <a:p>
            <a:endParaRPr lang="pt-BR" dirty="0" smtClean="0"/>
          </a:p>
          <a:p>
            <a:r>
              <a:rPr lang="pt-BR" dirty="0" smtClean="0"/>
              <a:t>Comentários sobre o termo viscoso:</a:t>
            </a:r>
          </a:p>
          <a:p>
            <a:pPr lvl="1"/>
            <a:r>
              <a:rPr lang="pt-BR" dirty="0" smtClean="0"/>
              <a:t>Para um fluido incompressível, a Eq. (41) mostra que a tensão viscosa em um ponto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106</a:t>
            </a:fld>
            <a:endParaRPr lang="pt-BR"/>
          </a:p>
        </p:txBody>
      </p:sp>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7153" name="Object 1"/>
          <p:cNvGraphicFramePr>
            <a:graphicFrameLocks noChangeAspect="1"/>
          </p:cNvGraphicFramePr>
          <p:nvPr/>
        </p:nvGraphicFramePr>
        <p:xfrm>
          <a:off x="3414728" y="3575052"/>
          <a:ext cx="2289175" cy="788988"/>
        </p:xfrm>
        <a:graphic>
          <a:graphicData uri="http://schemas.openxmlformats.org/presentationml/2006/ole">
            <p:oleObj spid="_x0000_s177153" name="Equação" r:id="rId3" imgW="1129810" imgH="393529" progId="Equation.3">
              <p:embed/>
            </p:oleObj>
          </a:graphicData>
        </a:graphic>
      </p:graphicFrame>
      <p:sp>
        <p:nvSpPr>
          <p:cNvPr id="7" name="CaixaDeTexto 6"/>
          <p:cNvSpPr txBox="1"/>
          <p:nvPr/>
        </p:nvSpPr>
        <p:spPr>
          <a:xfrm>
            <a:off x="8143900" y="368459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(46)</a:t>
            </a:r>
            <a:endParaRPr lang="pt-BR" sz="2400" dirty="0">
              <a:latin typeface="Times New Roman" pitchFamily="18" charset="0"/>
              <a:cs typeface="Times New Roman" pitchFamily="18" charset="0"/>
            </a:endParaRPr>
          </a:p>
        </p:txBody>
      </p:sp>
      <p:sp>
        <p:nvSpPr>
          <p:cNvPr id="177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7155" name="Object 3"/>
          <p:cNvGraphicFramePr>
            <a:graphicFrameLocks noChangeAspect="1"/>
          </p:cNvGraphicFramePr>
          <p:nvPr/>
        </p:nvGraphicFramePr>
        <p:xfrm>
          <a:off x="3330558" y="5695995"/>
          <a:ext cx="2462213" cy="1019175"/>
        </p:xfrm>
        <a:graphic>
          <a:graphicData uri="http://schemas.openxmlformats.org/presentationml/2006/ole">
            <p:oleObj spid="_x0000_s177155" name="Equação" r:id="rId4" imgW="1219200" imgH="508000" progId="Equation.3">
              <p:embed/>
            </p:oleObj>
          </a:graphicData>
        </a:graphic>
      </p:graphicFrame>
      <p:sp>
        <p:nvSpPr>
          <p:cNvPr id="10" name="CaixaDeTexto 9"/>
          <p:cNvSpPr txBox="1"/>
          <p:nvPr/>
        </p:nvSpPr>
        <p:spPr>
          <a:xfrm>
            <a:off x="8143900" y="596140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(47)</a:t>
            </a:r>
            <a:endParaRPr lang="pt-BR" sz="24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pPr lvl="1"/>
            <a:r>
              <a:rPr lang="pt-BR" dirty="0" smtClean="0"/>
              <a:t>Tal relação mostra que </a:t>
            </a:r>
            <a:r>
              <a:rPr lang="el-GR" b="1" dirty="0" smtClean="0"/>
              <a:t>σ</a:t>
            </a:r>
            <a:r>
              <a:rPr lang="pt-BR" dirty="0" smtClean="0"/>
              <a:t> depende somente da taxa de deformação de um elemento de fluido em um ponto e não da taxa de rotação,</a:t>
            </a:r>
          </a:p>
          <a:p>
            <a:pPr lvl="1"/>
            <a:endParaRPr lang="pt-BR" dirty="0" smtClean="0"/>
          </a:p>
          <a:p>
            <a:pPr lvl="1"/>
            <a:endParaRPr lang="pt-BR" dirty="0" smtClean="0"/>
          </a:p>
          <a:p>
            <a:pPr lvl="1"/>
            <a:endParaRPr lang="pt-BR" dirty="0" smtClean="0"/>
          </a:p>
          <a:p>
            <a:pPr lvl="1"/>
            <a:r>
              <a:rPr lang="pt-BR" dirty="0" smtClean="0"/>
              <a:t>Tal propriedade, empregada na equação constitutiva de fluidos Newtonianos, foi baseada no fato de que na rotação de corpos sólidos as partículas não se deformam ou deslizam umas sobre as outras, não causando tensões viscosas.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107</a:t>
            </a:fld>
            <a:endParaRPr lang="pt-BR"/>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6129" name="Object 1"/>
          <p:cNvGraphicFramePr>
            <a:graphicFrameLocks noChangeAspect="1"/>
          </p:cNvGraphicFramePr>
          <p:nvPr/>
        </p:nvGraphicFramePr>
        <p:xfrm>
          <a:off x="3768714" y="2808279"/>
          <a:ext cx="1593850" cy="1017588"/>
        </p:xfrm>
        <a:graphic>
          <a:graphicData uri="http://schemas.openxmlformats.org/presentationml/2006/ole">
            <p:oleObj spid="_x0000_s176129" name="Equação" r:id="rId3" imgW="787400" imgH="508000" progId="Equation.3">
              <p:embed/>
            </p:oleObj>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pPr lvl="1"/>
            <a:r>
              <a:rPr lang="pt-BR" dirty="0" smtClean="0"/>
              <a:t>No entanto, considerando-se a força viscosa resultante por unidade de volume em um ponto, dada por</a:t>
            </a:r>
          </a:p>
          <a:p>
            <a:pPr lvl="1"/>
            <a:endParaRPr lang="pt-BR" dirty="0" smtClean="0"/>
          </a:p>
          <a:p>
            <a:pPr lvl="1"/>
            <a:endParaRPr lang="pt-BR" dirty="0" smtClean="0"/>
          </a:p>
          <a:p>
            <a:pPr lvl="1"/>
            <a:endParaRPr lang="pt-BR" dirty="0" smtClean="0"/>
          </a:p>
          <a:p>
            <a:pPr lvl="1"/>
            <a:endParaRPr lang="pt-BR" dirty="0" smtClean="0"/>
          </a:p>
          <a:p>
            <a:pPr lvl="1"/>
            <a:r>
              <a:rPr lang="pt-BR" dirty="0" smtClean="0"/>
              <a:t>Tendo sido empregada a relação: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108</a:t>
            </a:fld>
            <a:endParaRPr lang="pt-BR"/>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5105" name="Object 1"/>
          <p:cNvGraphicFramePr>
            <a:graphicFrameLocks noChangeAspect="1"/>
          </p:cNvGraphicFramePr>
          <p:nvPr/>
        </p:nvGraphicFramePr>
        <p:xfrm>
          <a:off x="1165271" y="2662227"/>
          <a:ext cx="6765925" cy="1019175"/>
        </p:xfrm>
        <a:graphic>
          <a:graphicData uri="http://schemas.openxmlformats.org/presentationml/2006/ole">
            <p:oleObj spid="_x0000_s175105" name="Equação" r:id="rId3" imgW="3352800" imgH="508000" progId="Equation.3">
              <p:embed/>
            </p:oleObj>
          </a:graphicData>
        </a:graphic>
      </p:graphicFrame>
      <p:sp>
        <p:nvSpPr>
          <p:cNvPr id="7" name="CaixaDeTexto 6"/>
          <p:cNvSpPr txBox="1"/>
          <p:nvPr/>
        </p:nvSpPr>
        <p:spPr>
          <a:xfrm>
            <a:off x="8182907" y="291781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(48)</a:t>
            </a:r>
            <a:endParaRPr lang="pt-BR" sz="2400" dirty="0">
              <a:latin typeface="Times New Roman" pitchFamily="18" charset="0"/>
              <a:cs typeface="Times New Roman" pitchFamily="18" charset="0"/>
            </a:endParaRPr>
          </a:p>
        </p:txBody>
      </p:sp>
      <p:sp>
        <p:nvSpPr>
          <p:cNvPr id="175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5107" name="Object 3"/>
          <p:cNvGraphicFramePr>
            <a:graphicFrameLocks noChangeAspect="1"/>
          </p:cNvGraphicFramePr>
          <p:nvPr/>
        </p:nvGraphicFramePr>
        <p:xfrm>
          <a:off x="1395369" y="4697457"/>
          <a:ext cx="6327775" cy="1981200"/>
        </p:xfrm>
        <a:graphic>
          <a:graphicData uri="http://schemas.openxmlformats.org/presentationml/2006/ole">
            <p:oleObj spid="_x0000_s175107" name="Equação" r:id="rId4" imgW="3162240" imgH="990360" progId="Equation.3">
              <p:embed/>
            </p:oleObj>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pPr lvl="1"/>
            <a:r>
              <a:rPr lang="pt-BR" dirty="0" smtClean="0"/>
              <a:t>Ou seja,</a:t>
            </a:r>
          </a:p>
          <a:p>
            <a:pPr lvl="1"/>
            <a:endParaRPr lang="pt-BR" dirty="0" smtClean="0"/>
          </a:p>
          <a:p>
            <a:pPr lvl="1"/>
            <a:endParaRPr lang="pt-BR" dirty="0" smtClean="0"/>
          </a:p>
          <a:p>
            <a:pPr lvl="1"/>
            <a:r>
              <a:rPr lang="pt-BR" dirty="0" smtClean="0"/>
              <a:t>Para obtenção da expressão anterior, a relação épsilon-delta, dada pela Eq. (2.19), foi empregada.</a:t>
            </a:r>
          </a:p>
          <a:p>
            <a:pPr lvl="1"/>
            <a:r>
              <a:rPr lang="pt-BR" dirty="0" smtClean="0"/>
              <a:t>A relação dada pela Eq. (48) pode causar alguma confusão pois parece mostrar que a força viscosa resultante depende da </a:t>
            </a:r>
            <a:r>
              <a:rPr lang="pt-BR" dirty="0" err="1" smtClean="0"/>
              <a:t>vorticidade</a:t>
            </a:r>
            <a:r>
              <a:rPr lang="pt-BR" dirty="0" smtClean="0"/>
              <a:t>, enquanto a Eq. (47) mostra que as tensões viscosas dependem somente da taxa de deformação e é independente da </a:t>
            </a:r>
            <a:r>
              <a:rPr lang="pt-BR" dirty="0" err="1" smtClean="0"/>
              <a:t>vorticidade</a:t>
            </a:r>
            <a:r>
              <a:rPr lang="pt-BR" dirty="0" smtClean="0"/>
              <a:t> local.</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109</a:t>
            </a:fld>
            <a:endParaRPr lang="pt-BR"/>
          </a:p>
        </p:txBody>
      </p:sp>
      <p:sp>
        <p:nvSpPr>
          <p:cNvPr id="181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1249" name="Object 1"/>
          <p:cNvGraphicFramePr>
            <a:graphicFrameLocks noChangeAspect="1"/>
          </p:cNvGraphicFramePr>
          <p:nvPr/>
        </p:nvGraphicFramePr>
        <p:xfrm>
          <a:off x="2660650" y="2078038"/>
          <a:ext cx="2411413" cy="942975"/>
        </p:xfrm>
        <a:graphic>
          <a:graphicData uri="http://schemas.openxmlformats.org/presentationml/2006/ole">
            <p:oleObj spid="_x0000_s181249" name="Equação" r:id="rId3" imgW="1193760" imgH="4698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p:txBody>
          <a:bodyPr/>
          <a:lstStyle/>
          <a:p>
            <a:pPr lvl="1"/>
            <a:r>
              <a:rPr lang="pt-BR" dirty="0" smtClean="0"/>
              <a:t>Tem-se, então:</a:t>
            </a:r>
          </a:p>
          <a:p>
            <a:pPr lvl="1"/>
            <a:endParaRPr lang="pt-BR" dirty="0" smtClean="0"/>
          </a:p>
          <a:p>
            <a:pPr lvl="1"/>
            <a:endParaRPr lang="pt-BR" dirty="0" smtClean="0"/>
          </a:p>
          <a:p>
            <a:pPr lvl="1"/>
            <a:endParaRPr lang="pt-BR" dirty="0" smtClean="0"/>
          </a:p>
          <a:p>
            <a:pPr lvl="1"/>
            <a:endParaRPr lang="pt-BR" dirty="0" smtClean="0"/>
          </a:p>
          <a:p>
            <a:pPr lvl="1"/>
            <a:endParaRPr lang="pt-BR" dirty="0" smtClean="0"/>
          </a:p>
          <a:p>
            <a:pPr lvl="1"/>
            <a:r>
              <a:rPr lang="pt-BR" dirty="0" smtClean="0"/>
              <a:t>Empregando-se a lei da conservação da massa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a:t>
            </a:fld>
            <a:endParaRPr lang="pt-B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601" name="Object 1"/>
          <p:cNvGraphicFramePr>
            <a:graphicFrameLocks noChangeAspect="1"/>
          </p:cNvGraphicFramePr>
          <p:nvPr/>
        </p:nvGraphicFramePr>
        <p:xfrm>
          <a:off x="1000150" y="2143116"/>
          <a:ext cx="7143750" cy="2076450"/>
        </p:xfrm>
        <a:graphic>
          <a:graphicData uri="http://schemas.openxmlformats.org/presentationml/2006/ole">
            <p:oleObj spid="_x0000_s25601" name="Equação" r:id="rId3" imgW="3568700" imgH="1041400" progId="Equation.3">
              <p:embed/>
            </p:oleObj>
          </a:graphicData>
        </a:graphic>
      </p:graphicFrame>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603" name="Object 3"/>
          <p:cNvGraphicFramePr>
            <a:graphicFrameLocks noChangeAspect="1"/>
          </p:cNvGraphicFramePr>
          <p:nvPr/>
        </p:nvGraphicFramePr>
        <p:xfrm>
          <a:off x="3428992" y="4857760"/>
          <a:ext cx="2335213" cy="885825"/>
        </p:xfrm>
        <a:graphic>
          <a:graphicData uri="http://schemas.openxmlformats.org/presentationml/2006/ole">
            <p:oleObj spid="_x0000_s25603" name="Equação" r:id="rId4" imgW="1180588" imgH="444307" progId="Equation.3">
              <p:embed/>
            </p:oleObj>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a:t>
            </a:r>
            <a:r>
              <a:rPr lang="pt-BR" dirty="0" err="1" smtClean="0"/>
              <a:t>Navier-Stokes</a:t>
            </a:r>
            <a:endParaRPr lang="pt-BR" dirty="0"/>
          </a:p>
        </p:txBody>
      </p:sp>
      <p:sp>
        <p:nvSpPr>
          <p:cNvPr id="3" name="Espaço Reservado para Conteúdo 2"/>
          <p:cNvSpPr>
            <a:spLocks noGrp="1"/>
          </p:cNvSpPr>
          <p:nvPr>
            <p:ph idx="1"/>
          </p:nvPr>
        </p:nvSpPr>
        <p:spPr/>
        <p:txBody>
          <a:bodyPr/>
          <a:lstStyle/>
          <a:p>
            <a:pPr lvl="1"/>
            <a:r>
              <a:rPr lang="pt-BR" dirty="0" smtClean="0"/>
              <a:t>O aparente paradoxo é explicado notando-se que a força viscosa resultante é dada tanto pela derivada espacial da </a:t>
            </a:r>
            <a:r>
              <a:rPr lang="pt-BR" dirty="0" err="1" smtClean="0"/>
              <a:t>vorticidade</a:t>
            </a:r>
            <a:r>
              <a:rPr lang="pt-BR" dirty="0" smtClean="0"/>
              <a:t> quanto pela derivada espacial da taxa de deformação. Ambas as formas são mostradas na Eq. (48).</a:t>
            </a:r>
          </a:p>
          <a:p>
            <a:pPr lvl="1"/>
            <a:r>
              <a:rPr lang="pt-BR" dirty="0" smtClean="0"/>
              <a:t>A força viscosa resultante desaparece quando </a:t>
            </a:r>
            <a:r>
              <a:rPr lang="el-GR" i="1" dirty="0" smtClean="0"/>
              <a:t>ω</a:t>
            </a:r>
            <a:r>
              <a:rPr lang="pt-BR" dirty="0" smtClean="0"/>
              <a:t> é uniforme em todos os pontos (como na rotação de um corpo sólido), caso no qual a condição de </a:t>
            </a:r>
            <a:r>
              <a:rPr lang="pt-BR" dirty="0" err="1" smtClean="0"/>
              <a:t>incompressibilidade</a:t>
            </a:r>
            <a:r>
              <a:rPr lang="pt-BR" dirty="0" smtClean="0"/>
              <a:t> requer que a deformação seja nula em todos os pontos também.</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110</a:t>
            </a:fld>
            <a:endParaRPr lang="pt-B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As equações anteriormente apresentadas são válidas para um sistema de referência fixo ou inercial.</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111</a:t>
            </a:fld>
            <a:endParaRPr lang="pt-BR"/>
          </a:p>
        </p:txBody>
      </p:sp>
      <p:pic>
        <p:nvPicPr>
          <p:cNvPr id="5" name="Imagem 4" descr="Fig04.12.png"/>
          <p:cNvPicPr>
            <a:picLocks noChangeAspect="1"/>
          </p:cNvPicPr>
          <p:nvPr/>
        </p:nvPicPr>
        <p:blipFill>
          <a:blip r:embed="rId2" cstate="print"/>
          <a:stretch>
            <a:fillRect/>
          </a:stretch>
        </p:blipFill>
        <p:spPr>
          <a:xfrm>
            <a:off x="2235168" y="2479660"/>
            <a:ext cx="4665521" cy="4222546"/>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Considere, então, um sistema de referência (</a:t>
            </a:r>
            <a:r>
              <a:rPr lang="pt-BR" i="1" dirty="0" smtClean="0"/>
              <a:t>x</a:t>
            </a:r>
            <a:r>
              <a:rPr lang="pt-BR" baseline="-25000" dirty="0" smtClean="0"/>
              <a:t>1</a:t>
            </a:r>
            <a:r>
              <a:rPr lang="pt-BR" dirty="0" smtClean="0"/>
              <a:t>, </a:t>
            </a:r>
            <a:r>
              <a:rPr lang="pt-BR" i="1" dirty="0" smtClean="0"/>
              <a:t>x</a:t>
            </a:r>
            <a:r>
              <a:rPr lang="pt-BR" baseline="-25000" dirty="0" smtClean="0"/>
              <a:t>2</a:t>
            </a:r>
            <a:r>
              <a:rPr lang="pt-BR" dirty="0" smtClean="0"/>
              <a:t>, </a:t>
            </a:r>
            <a:r>
              <a:rPr lang="pt-BR" i="1" dirty="0" smtClean="0"/>
              <a:t>x</a:t>
            </a:r>
            <a:r>
              <a:rPr lang="pt-BR" baseline="-25000" dirty="0" smtClean="0"/>
              <a:t>3</a:t>
            </a:r>
            <a:r>
              <a:rPr lang="pt-BR" dirty="0" smtClean="0"/>
              <a:t>) </a:t>
            </a:r>
            <a:r>
              <a:rPr lang="pt-BR" dirty="0" err="1" smtClean="0"/>
              <a:t>rotacionando</a:t>
            </a:r>
            <a:r>
              <a:rPr lang="pt-BR" dirty="0" smtClean="0"/>
              <a:t> a uma velocidade angular uniforme </a:t>
            </a:r>
            <a:r>
              <a:rPr lang="el-GR" b="1" dirty="0" smtClean="0"/>
              <a:t>Ω</a:t>
            </a:r>
            <a:r>
              <a:rPr lang="pt-BR" dirty="0" smtClean="0"/>
              <a:t> com relação a um sistema fixo (</a:t>
            </a:r>
            <a:r>
              <a:rPr lang="pt-BR" i="1" dirty="0" smtClean="0"/>
              <a:t>X</a:t>
            </a:r>
            <a:r>
              <a:rPr lang="pt-BR" baseline="-25000" dirty="0" smtClean="0"/>
              <a:t>1</a:t>
            </a:r>
            <a:r>
              <a:rPr lang="pt-BR" dirty="0" smtClean="0"/>
              <a:t>, </a:t>
            </a:r>
            <a:r>
              <a:rPr lang="pt-BR" i="1" dirty="0" smtClean="0"/>
              <a:t>X</a:t>
            </a:r>
            <a:r>
              <a:rPr lang="pt-BR" baseline="-25000" dirty="0" smtClean="0"/>
              <a:t>2</a:t>
            </a:r>
            <a:r>
              <a:rPr lang="pt-BR" dirty="0" smtClean="0"/>
              <a:t>, </a:t>
            </a:r>
            <a:r>
              <a:rPr lang="pt-BR" i="1" dirty="0" smtClean="0"/>
              <a:t>X</a:t>
            </a:r>
            <a:r>
              <a:rPr lang="pt-BR" baseline="-25000" dirty="0" smtClean="0"/>
              <a:t>3</a:t>
            </a:r>
            <a:r>
              <a:rPr lang="pt-BR" dirty="0" smtClean="0"/>
              <a:t>). Qualquer vetor </a:t>
            </a:r>
            <a:r>
              <a:rPr lang="pt-BR" b="1" dirty="0" smtClean="0"/>
              <a:t>P</a:t>
            </a:r>
            <a:r>
              <a:rPr lang="pt-BR" dirty="0" smtClean="0"/>
              <a:t> é representado no sistema </a:t>
            </a:r>
            <a:r>
              <a:rPr lang="pt-BR" dirty="0" err="1" smtClean="0"/>
              <a:t>rotacionado</a:t>
            </a:r>
            <a:r>
              <a:rPr lang="pt-BR" dirty="0" smtClean="0"/>
              <a:t> por</a:t>
            </a:r>
          </a:p>
          <a:p>
            <a:endParaRPr lang="pt-BR" dirty="0" smtClean="0"/>
          </a:p>
          <a:p>
            <a:endParaRPr lang="pt-BR" dirty="0" smtClean="0"/>
          </a:p>
          <a:p>
            <a:r>
              <a:rPr lang="pt-BR" dirty="0" smtClean="0"/>
              <a:t>Para um observador fixo as direções dos vetores unitários </a:t>
            </a:r>
            <a:r>
              <a:rPr lang="pt-BR" b="1" dirty="0" smtClean="0"/>
              <a:t>i</a:t>
            </a:r>
            <a:r>
              <a:rPr lang="pt-BR" baseline="-25000" dirty="0" smtClean="0"/>
              <a:t>1</a:t>
            </a:r>
            <a:r>
              <a:rPr lang="pt-BR" dirty="0" smtClean="0"/>
              <a:t>, </a:t>
            </a:r>
            <a:r>
              <a:rPr lang="pt-BR" b="1" dirty="0" smtClean="0"/>
              <a:t>i</a:t>
            </a:r>
            <a:r>
              <a:rPr lang="pt-BR" baseline="-25000" dirty="0" smtClean="0"/>
              <a:t>2</a:t>
            </a:r>
            <a:r>
              <a:rPr lang="pt-BR" dirty="0" smtClean="0"/>
              <a:t> e </a:t>
            </a:r>
            <a:r>
              <a:rPr lang="pt-BR" b="1" dirty="0" smtClean="0"/>
              <a:t>i</a:t>
            </a:r>
            <a:r>
              <a:rPr lang="pt-BR" baseline="-25000" dirty="0" smtClean="0"/>
              <a:t>3</a:t>
            </a:r>
            <a:r>
              <a:rPr lang="pt-BR" dirty="0" smtClean="0"/>
              <a:t> mudam com o tempo.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112</a:t>
            </a:fld>
            <a:endParaRPr lang="pt-BR"/>
          </a:p>
        </p:txBody>
      </p:sp>
      <p:sp>
        <p:nvSpPr>
          <p:cNvPr id="182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2273" name="Object 1"/>
          <p:cNvGraphicFramePr>
            <a:graphicFrameLocks noChangeAspect="1"/>
          </p:cNvGraphicFramePr>
          <p:nvPr/>
        </p:nvGraphicFramePr>
        <p:xfrm>
          <a:off x="3181369" y="3611565"/>
          <a:ext cx="2778125" cy="482600"/>
        </p:xfrm>
        <a:graphic>
          <a:graphicData uri="http://schemas.openxmlformats.org/presentationml/2006/ole">
            <p:oleObj spid="_x0000_s182273" name="Equação" r:id="rId3" imgW="1371600" imgH="241300" progId="Equation.3">
              <p:embed/>
            </p:oleObj>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Para um observador fixo, a derivada temporal de </a:t>
            </a:r>
            <a:r>
              <a:rPr lang="pt-BR" b="1" dirty="0" smtClean="0"/>
              <a:t>P</a:t>
            </a:r>
            <a:r>
              <a:rPr lang="pt-BR" dirty="0" smtClean="0"/>
              <a:t> é:</a:t>
            </a:r>
          </a:p>
          <a:p>
            <a:endParaRPr lang="pt-BR" dirty="0" smtClean="0"/>
          </a:p>
          <a:p>
            <a:endParaRPr lang="pt-BR" dirty="0" smtClean="0"/>
          </a:p>
          <a:p>
            <a:endParaRPr lang="pt-BR" dirty="0" smtClean="0"/>
          </a:p>
          <a:p>
            <a:endParaRPr lang="pt-BR" dirty="0" smtClean="0"/>
          </a:p>
          <a:p>
            <a:r>
              <a:rPr lang="pt-BR" dirty="0" smtClean="0"/>
              <a:t>Para um observador em rotação, a taxa de variação de </a:t>
            </a:r>
            <a:r>
              <a:rPr lang="pt-BR" b="1" dirty="0" smtClean="0"/>
              <a:t>P</a:t>
            </a:r>
            <a:r>
              <a:rPr lang="pt-BR" dirty="0" smtClean="0"/>
              <a:t> é a soma dos três primeiros termos de modo que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113</a:t>
            </a:fld>
            <a:endParaRPr lang="pt-BR" dirty="0"/>
          </a:p>
        </p:txBody>
      </p:sp>
      <p:sp>
        <p:nvSpPr>
          <p:cNvPr id="187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7393" name="Object 1"/>
          <p:cNvGraphicFramePr>
            <a:graphicFrameLocks noChangeAspect="1"/>
          </p:cNvGraphicFramePr>
          <p:nvPr/>
        </p:nvGraphicFramePr>
        <p:xfrm>
          <a:off x="957213" y="2297097"/>
          <a:ext cx="7215188" cy="1770063"/>
        </p:xfrm>
        <a:graphic>
          <a:graphicData uri="http://schemas.openxmlformats.org/presentationml/2006/ole">
            <p:oleObj spid="_x0000_s187393" name="Equação" r:id="rId3" imgW="3606800" imgH="889000" progId="Equation.3">
              <p:embed/>
            </p:oleObj>
          </a:graphicData>
        </a:graphic>
      </p:graphicFrame>
      <p:sp>
        <p:nvSpPr>
          <p:cNvPr id="187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7395" name="Object 3"/>
          <p:cNvGraphicFramePr>
            <a:graphicFrameLocks noChangeAspect="1"/>
          </p:cNvGraphicFramePr>
          <p:nvPr/>
        </p:nvGraphicFramePr>
        <p:xfrm>
          <a:off x="1925673" y="5291163"/>
          <a:ext cx="5275263" cy="914400"/>
        </p:xfrm>
        <a:graphic>
          <a:graphicData uri="http://schemas.openxmlformats.org/presentationml/2006/ole">
            <p:oleObj spid="_x0000_s187395" name="Equação" r:id="rId4" imgW="2641600" imgH="457200" progId="Equation.3">
              <p:embed/>
            </p:oleObj>
          </a:graphicData>
        </a:graphic>
      </p:graphicFrame>
      <p:sp>
        <p:nvSpPr>
          <p:cNvPr id="9" name="CaixaDeTexto 8"/>
          <p:cNvSpPr txBox="1"/>
          <p:nvPr/>
        </p:nvSpPr>
        <p:spPr>
          <a:xfrm>
            <a:off x="8182907" y="551024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(49)</a:t>
            </a:r>
            <a:endParaRPr lang="pt-BR" sz="2400"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Cada vetor unitário </a:t>
            </a:r>
            <a:r>
              <a:rPr lang="pt-BR" b="1" dirty="0" smtClean="0"/>
              <a:t>i</a:t>
            </a:r>
            <a:r>
              <a:rPr lang="pt-BR" dirty="0" smtClean="0"/>
              <a:t> traça um cone com um raio de </a:t>
            </a:r>
            <a:r>
              <a:rPr lang="pt-BR" dirty="0" err="1" smtClean="0"/>
              <a:t>sin</a:t>
            </a:r>
            <a:r>
              <a:rPr lang="pt-BR" dirty="0" smtClean="0"/>
              <a:t> </a:t>
            </a:r>
            <a:r>
              <a:rPr lang="el-GR" i="1" dirty="0" smtClean="0"/>
              <a:t>α</a:t>
            </a:r>
            <a:r>
              <a:rPr lang="pt-BR" dirty="0" smtClean="0"/>
              <a:t>, sendo </a:t>
            </a:r>
            <a:r>
              <a:rPr lang="el-GR" i="1" dirty="0" smtClean="0"/>
              <a:t>α</a:t>
            </a:r>
            <a:r>
              <a:rPr lang="pt-BR" dirty="0" smtClean="0"/>
              <a:t> um ângulo constante.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114</a:t>
            </a:fld>
            <a:endParaRPr lang="pt-BR"/>
          </a:p>
        </p:txBody>
      </p:sp>
      <p:pic>
        <p:nvPicPr>
          <p:cNvPr id="5" name="Imagem 4" descr="Fig04.13.png"/>
          <p:cNvPicPr>
            <a:picLocks noChangeAspect="1"/>
          </p:cNvPicPr>
          <p:nvPr/>
        </p:nvPicPr>
        <p:blipFill>
          <a:blip r:embed="rId2" cstate="print"/>
          <a:stretch>
            <a:fillRect/>
          </a:stretch>
        </p:blipFill>
        <p:spPr>
          <a:xfrm>
            <a:off x="2957720" y="2577532"/>
            <a:ext cx="3220852" cy="4134427"/>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A magnitude da taxa de variação é então</a:t>
            </a:r>
          </a:p>
          <a:p>
            <a:endParaRPr lang="pt-BR" dirty="0" smtClean="0"/>
          </a:p>
          <a:p>
            <a:endParaRPr lang="pt-BR" dirty="0" smtClean="0"/>
          </a:p>
          <a:p>
            <a:endParaRPr lang="pt-BR" dirty="0" smtClean="0"/>
          </a:p>
          <a:p>
            <a:r>
              <a:rPr lang="pt-BR" dirty="0" smtClean="0"/>
              <a:t>e a direção da taxa de variação é perpendicular ao plano (</a:t>
            </a:r>
            <a:r>
              <a:rPr lang="el-GR" b="1" dirty="0" smtClean="0"/>
              <a:t>Ω</a:t>
            </a:r>
            <a:r>
              <a:rPr lang="pt-BR" dirty="0" smtClean="0"/>
              <a:t>, </a:t>
            </a:r>
            <a:r>
              <a:rPr lang="pt-BR" b="1" dirty="0" smtClean="0"/>
              <a:t>i</a:t>
            </a:r>
            <a:r>
              <a:rPr lang="pt-BR" dirty="0" smtClean="0"/>
              <a:t>). Então para qualquer vetor unitário </a:t>
            </a:r>
            <a:r>
              <a:rPr lang="pt-BR" b="1" dirty="0" smtClean="0"/>
              <a:t>i</a:t>
            </a:r>
            <a:r>
              <a:rPr lang="pt-BR" dirty="0" smtClean="0"/>
              <a:t> em rotação:</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115</a:t>
            </a:fld>
            <a:endParaRPr lang="pt-BR"/>
          </a:p>
        </p:txBody>
      </p:sp>
      <p:sp>
        <p:nvSpPr>
          <p:cNvPr id="185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5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5347" name="Object 3"/>
          <p:cNvGraphicFramePr>
            <a:graphicFrameLocks noChangeAspect="1"/>
          </p:cNvGraphicFramePr>
          <p:nvPr/>
        </p:nvGraphicFramePr>
        <p:xfrm>
          <a:off x="2917847" y="2451098"/>
          <a:ext cx="3297238" cy="868363"/>
        </p:xfrm>
        <a:graphic>
          <a:graphicData uri="http://schemas.openxmlformats.org/presentationml/2006/ole">
            <p:oleObj spid="_x0000_s185347" name="Equação" r:id="rId3" imgW="1625600" imgH="431800" progId="Equation.3">
              <p:embed/>
            </p:oleObj>
          </a:graphicData>
        </a:graphic>
      </p:graphicFrame>
      <p:sp>
        <p:nvSpPr>
          <p:cNvPr id="1853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5349" name="Object 5"/>
          <p:cNvGraphicFramePr>
            <a:graphicFrameLocks noChangeAspect="1"/>
          </p:cNvGraphicFramePr>
          <p:nvPr/>
        </p:nvGraphicFramePr>
        <p:xfrm>
          <a:off x="3900496" y="5159409"/>
          <a:ext cx="1328738" cy="788988"/>
        </p:xfrm>
        <a:graphic>
          <a:graphicData uri="http://schemas.openxmlformats.org/presentationml/2006/ole">
            <p:oleObj spid="_x0000_s185349" name="Equação" r:id="rId4" imgW="660113" imgH="393529" progId="Equation.3">
              <p:embed/>
            </p:oleObj>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A Eq. (49) então se torna</a:t>
            </a:r>
          </a:p>
          <a:p>
            <a:endParaRPr lang="pt-BR" dirty="0" smtClean="0"/>
          </a:p>
          <a:p>
            <a:endParaRPr lang="pt-BR" dirty="0" smtClean="0"/>
          </a:p>
          <a:p>
            <a:endParaRPr lang="pt-BR" dirty="0" smtClean="0"/>
          </a:p>
          <a:p>
            <a:r>
              <a:rPr lang="pt-BR" dirty="0" smtClean="0"/>
              <a:t>que relaciona a taxa de variação do vetor </a:t>
            </a:r>
            <a:r>
              <a:rPr lang="pt-BR" b="1" dirty="0" smtClean="0"/>
              <a:t>P</a:t>
            </a:r>
            <a:r>
              <a:rPr lang="pt-BR" dirty="0" smtClean="0"/>
              <a:t> como visto por dois observadores.</a:t>
            </a:r>
          </a:p>
          <a:p>
            <a:r>
              <a:rPr lang="pt-BR" dirty="0" smtClean="0"/>
              <a:t>A aplicação da regra da Eq. (50) para o vetor posição </a:t>
            </a:r>
            <a:r>
              <a:rPr lang="pt-BR" b="1" dirty="0" smtClean="0"/>
              <a:t>r</a:t>
            </a:r>
            <a:r>
              <a:rPr lang="pt-BR" dirty="0" smtClean="0"/>
              <a:t> relaciona as velocidades como</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116</a:t>
            </a:fld>
            <a:endParaRPr lang="pt-BR"/>
          </a:p>
        </p:txBody>
      </p:sp>
      <p:sp>
        <p:nvSpPr>
          <p:cNvPr id="189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9441" name="Object 1"/>
          <p:cNvGraphicFramePr>
            <a:graphicFrameLocks noChangeAspect="1"/>
          </p:cNvGraphicFramePr>
          <p:nvPr/>
        </p:nvGraphicFramePr>
        <p:xfrm>
          <a:off x="3052783" y="2433636"/>
          <a:ext cx="3016250" cy="885825"/>
        </p:xfrm>
        <a:graphic>
          <a:graphicData uri="http://schemas.openxmlformats.org/presentationml/2006/ole">
            <p:oleObj spid="_x0000_s189441" name="Equação" r:id="rId3" imgW="1524000" imgH="444500" progId="Equation.3">
              <p:embed/>
            </p:oleObj>
          </a:graphicData>
        </a:graphic>
      </p:graphicFrame>
      <p:sp>
        <p:nvSpPr>
          <p:cNvPr id="7" name="CaixaDeTexto 6"/>
          <p:cNvSpPr txBox="1"/>
          <p:nvPr/>
        </p:nvSpPr>
        <p:spPr>
          <a:xfrm>
            <a:off x="8182907" y="263871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(50)</a:t>
            </a:r>
            <a:endParaRPr lang="pt-BR" sz="2400" dirty="0">
              <a:latin typeface="Times New Roman" pitchFamily="18" charset="0"/>
              <a:cs typeface="Times New Roman" pitchFamily="18" charset="0"/>
            </a:endParaRPr>
          </a:p>
        </p:txBody>
      </p:sp>
      <p:sp>
        <p:nvSpPr>
          <p:cNvPr id="189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9443" name="Object 3"/>
          <p:cNvGraphicFramePr>
            <a:graphicFrameLocks noChangeAspect="1"/>
          </p:cNvGraphicFramePr>
          <p:nvPr/>
        </p:nvGraphicFramePr>
        <p:xfrm>
          <a:off x="3586149" y="5702337"/>
          <a:ext cx="1936750" cy="428625"/>
        </p:xfrm>
        <a:graphic>
          <a:graphicData uri="http://schemas.openxmlformats.org/presentationml/2006/ole">
            <p:oleObj spid="_x0000_s189443" name="Equação" r:id="rId4" imgW="990170" imgH="215806" progId="Equation.3">
              <p:embed/>
            </p:oleObj>
          </a:graphicData>
        </a:graphic>
      </p:graphicFrame>
      <p:sp>
        <p:nvSpPr>
          <p:cNvPr id="10" name="CaixaDeTexto 9"/>
          <p:cNvSpPr txBox="1"/>
          <p:nvPr/>
        </p:nvSpPr>
        <p:spPr>
          <a:xfrm>
            <a:off x="8182907" y="577883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(51)</a:t>
            </a:r>
            <a:endParaRPr lang="pt-BR" sz="2400"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A aplicação da regra da Eq. (50) sobre </a:t>
            </a:r>
            <a:r>
              <a:rPr lang="pt-BR" b="1" dirty="0" err="1" smtClean="0"/>
              <a:t>u</a:t>
            </a:r>
            <a:r>
              <a:rPr lang="pt-BR" baseline="-25000" dirty="0" err="1" smtClean="0"/>
              <a:t>F</a:t>
            </a:r>
            <a:r>
              <a:rPr lang="pt-BR" dirty="0" smtClean="0"/>
              <a:t> fornece</a:t>
            </a:r>
          </a:p>
          <a:p>
            <a:endParaRPr lang="pt-BR" dirty="0" smtClean="0"/>
          </a:p>
          <a:p>
            <a:endParaRPr lang="pt-BR" dirty="0" smtClean="0"/>
          </a:p>
          <a:p>
            <a:endParaRPr lang="pt-BR" dirty="0" smtClean="0"/>
          </a:p>
          <a:p>
            <a:r>
              <a:rPr lang="pt-BR" dirty="0" smtClean="0"/>
              <a:t>que, ao aplicar a Eq. (51) origina</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117</a:t>
            </a:fld>
            <a:endParaRPr lang="pt-B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8417" name="Object 1"/>
          <p:cNvGraphicFramePr>
            <a:graphicFrameLocks noChangeAspect="1"/>
          </p:cNvGraphicFramePr>
          <p:nvPr/>
        </p:nvGraphicFramePr>
        <p:xfrm>
          <a:off x="2840061" y="2470149"/>
          <a:ext cx="3448050" cy="885825"/>
        </p:xfrm>
        <a:graphic>
          <a:graphicData uri="http://schemas.openxmlformats.org/presentationml/2006/ole">
            <p:oleObj spid="_x0000_s188417" name="Equação" r:id="rId3" imgW="1739900" imgH="444500" progId="Equation.3">
              <p:embed/>
            </p:oleObj>
          </a:graphicData>
        </a:graphic>
      </p:graphicFrame>
      <p:sp>
        <p:nvSpPr>
          <p:cNvPr id="188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8419" name="Object 3"/>
          <p:cNvGraphicFramePr>
            <a:graphicFrameLocks noChangeAspect="1"/>
          </p:cNvGraphicFramePr>
          <p:nvPr/>
        </p:nvGraphicFramePr>
        <p:xfrm>
          <a:off x="1481179" y="4305312"/>
          <a:ext cx="6157913" cy="1735138"/>
        </p:xfrm>
        <a:graphic>
          <a:graphicData uri="http://schemas.openxmlformats.org/presentationml/2006/ole">
            <p:oleObj spid="_x0000_s188419" name="Equação" r:id="rId4" imgW="3073400" imgH="863600" progId="Equation.3">
              <p:embed/>
            </p:oleObj>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Isso mostra que a aceleração nos dois referenciais são relacionados através da expressão</a:t>
            </a:r>
          </a:p>
          <a:p>
            <a:endParaRPr lang="pt-BR" dirty="0" smtClean="0"/>
          </a:p>
          <a:p>
            <a:endParaRPr lang="pt-BR" dirty="0" smtClean="0"/>
          </a:p>
          <a:p>
            <a:r>
              <a:rPr lang="pt-BR" dirty="0" smtClean="0"/>
              <a:t>O último termo na Eq. (52) pode ser escrito em  termos do vetor </a:t>
            </a:r>
            <a:r>
              <a:rPr lang="pt-BR" b="1" dirty="0" smtClean="0"/>
              <a:t>R</a:t>
            </a:r>
            <a:r>
              <a:rPr lang="pt-BR" dirty="0" smtClean="0"/>
              <a:t>, perpendicular ao eixo de rotação. Claramente,              . Utilizando a identidade vetorial:                                                , o último termo da Eq. (52) se torna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118</a:t>
            </a:fld>
            <a:endParaRPr lang="pt-BR"/>
          </a:p>
        </p:txBody>
      </p:sp>
      <p:sp>
        <p:nvSpPr>
          <p:cNvPr id="184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1" name="Object 1"/>
          <p:cNvGraphicFramePr>
            <a:graphicFrameLocks noChangeAspect="1"/>
          </p:cNvGraphicFramePr>
          <p:nvPr/>
        </p:nvGraphicFramePr>
        <p:xfrm>
          <a:off x="2125629" y="2771766"/>
          <a:ext cx="4894263" cy="457200"/>
        </p:xfrm>
        <a:graphic>
          <a:graphicData uri="http://schemas.openxmlformats.org/presentationml/2006/ole">
            <p:oleObj spid="_x0000_s184321" name="Equação" r:id="rId3" imgW="2451100" imgH="228600" progId="Equation.3">
              <p:embed/>
            </p:oleObj>
          </a:graphicData>
        </a:graphic>
      </p:graphicFrame>
      <p:sp>
        <p:nvSpPr>
          <p:cNvPr id="7" name="CaixaDeTexto 6"/>
          <p:cNvSpPr txBox="1"/>
          <p:nvPr/>
        </p:nvSpPr>
        <p:spPr>
          <a:xfrm>
            <a:off x="8182907" y="277176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(52)</a:t>
            </a:r>
            <a:endParaRPr lang="pt-BR" sz="2400" dirty="0">
              <a:latin typeface="Times New Roman" pitchFamily="18" charset="0"/>
              <a:cs typeface="Times New Roman" pitchFamily="18" charset="0"/>
            </a:endParaRPr>
          </a:p>
        </p:txBody>
      </p:sp>
      <p:sp>
        <p:nvSpPr>
          <p:cNvPr id="184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3" name="Object 3"/>
          <p:cNvGraphicFramePr>
            <a:graphicFrameLocks noChangeAspect="1"/>
          </p:cNvGraphicFramePr>
          <p:nvPr/>
        </p:nvGraphicFramePr>
        <p:xfrm>
          <a:off x="2838455" y="4487877"/>
          <a:ext cx="2062162" cy="382587"/>
        </p:xfrm>
        <a:graphic>
          <a:graphicData uri="http://schemas.openxmlformats.org/presentationml/2006/ole">
            <p:oleObj spid="_x0000_s184323" name="Equação" r:id="rId4" imgW="875920" imgH="165028" progId="Equation.3">
              <p:embed/>
            </p:oleObj>
          </a:graphicData>
        </a:graphic>
      </p:graphicFrame>
      <p:sp>
        <p:nvSpPr>
          <p:cNvPr id="184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5" name="Object 5"/>
          <p:cNvGraphicFramePr>
            <a:graphicFrameLocks noChangeAspect="1"/>
          </p:cNvGraphicFramePr>
          <p:nvPr/>
        </p:nvGraphicFramePr>
        <p:xfrm>
          <a:off x="2600298" y="4906989"/>
          <a:ext cx="4524375" cy="493713"/>
        </p:xfrm>
        <a:graphic>
          <a:graphicData uri="http://schemas.openxmlformats.org/presentationml/2006/ole">
            <p:oleObj spid="_x0000_s184325" name="Equação" r:id="rId5" imgW="2005729" imgH="215806" progId="Equation.3">
              <p:embed/>
            </p:oleObj>
          </a:graphicData>
        </a:graphic>
      </p:graphicFrame>
      <p:sp>
        <p:nvSpPr>
          <p:cNvPr id="1843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7" name="Object 7"/>
          <p:cNvGraphicFramePr>
            <a:graphicFrameLocks noChangeAspect="1"/>
          </p:cNvGraphicFramePr>
          <p:nvPr/>
        </p:nvGraphicFramePr>
        <p:xfrm>
          <a:off x="2527272" y="5984910"/>
          <a:ext cx="4056063" cy="457200"/>
        </p:xfrm>
        <a:graphic>
          <a:graphicData uri="http://schemas.openxmlformats.org/presentationml/2006/ole">
            <p:oleObj spid="_x0000_s184327" name="Equação" r:id="rId6" imgW="2032000" imgH="228600" progId="Equation.3">
              <p:embed/>
            </p:oleObj>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Aceleração centrípeta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119</a:t>
            </a:fld>
            <a:endParaRPr lang="pt-BR"/>
          </a:p>
        </p:txBody>
      </p:sp>
      <p:pic>
        <p:nvPicPr>
          <p:cNvPr id="5" name="Imagem 4" descr="Fig04.14.png"/>
          <p:cNvPicPr>
            <a:picLocks noChangeAspect="1"/>
          </p:cNvPicPr>
          <p:nvPr/>
        </p:nvPicPr>
        <p:blipFill>
          <a:blip r:embed="rId2" cstate="print"/>
          <a:stretch>
            <a:fillRect/>
          </a:stretch>
        </p:blipFill>
        <p:spPr>
          <a:xfrm>
            <a:off x="2810361" y="2110782"/>
            <a:ext cx="3514263" cy="4567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p:txBody>
          <a:bodyPr/>
          <a:lstStyle/>
          <a:p>
            <a:pPr lvl="1"/>
            <a:r>
              <a:rPr lang="pt-BR" dirty="0" smtClean="0"/>
              <a:t>Obtém-se</a:t>
            </a:r>
          </a:p>
          <a:p>
            <a:pPr lvl="1"/>
            <a:endParaRPr lang="pt-BR" dirty="0" smtClean="0"/>
          </a:p>
          <a:p>
            <a:pPr lvl="1"/>
            <a:endParaRPr lang="pt-BR" dirty="0" smtClean="0"/>
          </a:p>
          <a:p>
            <a:pPr lvl="1"/>
            <a:endParaRPr lang="pt-BR" dirty="0" smtClean="0"/>
          </a:p>
          <a:p>
            <a:pPr lvl="1"/>
            <a:r>
              <a:rPr lang="pt-BR" dirty="0" smtClean="0"/>
              <a:t>Nota-se que </a:t>
            </a:r>
            <a:r>
              <a:rPr lang="pt-BR" i="1" dirty="0" smtClean="0"/>
              <a:t>D</a:t>
            </a:r>
            <a:r>
              <a:rPr lang="pt-BR" dirty="0" smtClean="0"/>
              <a:t>/</a:t>
            </a:r>
            <a:r>
              <a:rPr lang="pt-BR" i="1" dirty="0" err="1" smtClean="0"/>
              <a:t>Dt</a:t>
            </a:r>
            <a:r>
              <a:rPr lang="pt-BR" dirty="0" smtClean="0"/>
              <a:t> opera somente sobre </a:t>
            </a:r>
            <a:r>
              <a:rPr lang="pt-BR" i="1" dirty="0" smtClean="0"/>
              <a:t>f</a:t>
            </a:r>
            <a:r>
              <a:rPr lang="pt-BR" dirty="0" smtClean="0"/>
              <a:t> no lado direito da Eq. (6), embora </a:t>
            </a:r>
            <a:r>
              <a:rPr lang="el-GR" i="1" dirty="0" smtClean="0"/>
              <a:t>ρ</a:t>
            </a:r>
            <a:r>
              <a:rPr lang="pt-BR" dirty="0" smtClean="0"/>
              <a:t> possa ser variável.</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a:t>
            </a:fld>
            <a:endParaRPr lang="pt-B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577" name="Object 1"/>
          <p:cNvGraphicFramePr>
            <a:graphicFrameLocks noChangeAspect="1"/>
          </p:cNvGraphicFramePr>
          <p:nvPr/>
        </p:nvGraphicFramePr>
        <p:xfrm>
          <a:off x="2889261" y="2285992"/>
          <a:ext cx="3325813" cy="787400"/>
        </p:xfrm>
        <a:graphic>
          <a:graphicData uri="http://schemas.openxmlformats.org/presentationml/2006/ole">
            <p:oleObj spid="_x0000_s24577" name="Equação" r:id="rId3" imgW="1651000" imgH="393700" progId="Equation.3">
              <p:embed/>
            </p:oleObj>
          </a:graphicData>
        </a:graphic>
      </p:graphicFrame>
      <p:sp>
        <p:nvSpPr>
          <p:cNvPr id="8" name="CaixaDeTexto 7"/>
          <p:cNvSpPr txBox="1"/>
          <p:nvPr/>
        </p:nvSpPr>
        <p:spPr>
          <a:xfrm>
            <a:off x="8286776" y="2428868"/>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a:t>
            </a:r>
            <a:endParaRPr lang="pt-BR" sz="2400" dirty="0">
              <a:latin typeface="Times New Roman" pitchFamily="18" charset="0"/>
              <a:cs typeface="Times New Roman"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a:xfrm>
            <a:off x="457200" y="1600201"/>
            <a:ext cx="8229600" cy="4822866"/>
          </a:xfrm>
        </p:spPr>
        <p:txBody>
          <a:bodyPr>
            <a:normAutofit/>
          </a:bodyPr>
          <a:lstStyle/>
          <a:p>
            <a:r>
              <a:rPr lang="pt-BR" dirty="0" smtClean="0"/>
              <a:t>Dessa forma, tem-se que a Eq. (52) se torna</a:t>
            </a:r>
          </a:p>
          <a:p>
            <a:endParaRPr lang="pt-BR" dirty="0" smtClean="0"/>
          </a:p>
          <a:p>
            <a:endParaRPr lang="pt-BR" dirty="0" smtClean="0"/>
          </a:p>
          <a:p>
            <a:r>
              <a:rPr lang="pt-BR" dirty="0" smtClean="0"/>
              <a:t>A Eq. (53) estabelece que a aceleração inercial é igual à aceleração medida em um sistema em rotação, somada à aceleração de </a:t>
            </a:r>
            <a:r>
              <a:rPr lang="pt-BR" dirty="0" err="1" smtClean="0"/>
              <a:t>Coriolis</a:t>
            </a:r>
            <a:r>
              <a:rPr lang="pt-BR" dirty="0" smtClean="0"/>
              <a:t> 2</a:t>
            </a:r>
            <a:r>
              <a:rPr lang="el-GR" b="1" dirty="0" smtClean="0"/>
              <a:t>Ω</a:t>
            </a:r>
            <a:r>
              <a:rPr lang="el-GR" dirty="0" smtClean="0"/>
              <a:t>×</a:t>
            </a:r>
            <a:r>
              <a:rPr lang="pt-BR" b="1" dirty="0" smtClean="0"/>
              <a:t>R</a:t>
            </a:r>
            <a:r>
              <a:rPr lang="pt-BR" dirty="0" smtClean="0"/>
              <a:t> e à aceleração centrípeta ‒ </a:t>
            </a:r>
            <a:r>
              <a:rPr lang="el-GR" dirty="0" smtClean="0"/>
              <a:t>Ω</a:t>
            </a:r>
            <a:r>
              <a:rPr lang="pt-BR" baseline="30000" dirty="0" smtClean="0"/>
              <a:t>2</a:t>
            </a:r>
            <a:r>
              <a:rPr lang="pt-BR" b="1" dirty="0" smtClean="0"/>
              <a:t>R</a:t>
            </a:r>
            <a:r>
              <a:rPr lang="pt-BR" dirty="0" smtClean="0"/>
              <a:t>.</a:t>
            </a:r>
          </a:p>
          <a:p>
            <a:r>
              <a:rPr lang="pt-BR" dirty="0" smtClean="0"/>
              <a:t>Assim, as acelerações de </a:t>
            </a:r>
            <a:r>
              <a:rPr lang="pt-BR" dirty="0" err="1" smtClean="0"/>
              <a:t>Coriolis</a:t>
            </a:r>
            <a:r>
              <a:rPr lang="pt-BR" dirty="0" smtClean="0"/>
              <a:t> e centrípeta devem ser consideradas caso se tenha em um referencial em rotação.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120</a:t>
            </a:fld>
            <a:endParaRPr lang="pt-BR"/>
          </a:p>
        </p:txBody>
      </p:sp>
      <p:sp>
        <p:nvSpPr>
          <p:cNvPr id="191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1489" name="Object 1"/>
          <p:cNvGraphicFramePr>
            <a:graphicFrameLocks noChangeAspect="1"/>
          </p:cNvGraphicFramePr>
          <p:nvPr/>
        </p:nvGraphicFramePr>
        <p:xfrm>
          <a:off x="3159144" y="2333610"/>
          <a:ext cx="2800350" cy="457200"/>
        </p:xfrm>
        <a:graphic>
          <a:graphicData uri="http://schemas.openxmlformats.org/presentationml/2006/ole">
            <p:oleObj spid="_x0000_s191489" name="Equação" r:id="rId3" imgW="1397000" imgH="228600" progId="Equation.3">
              <p:embed/>
            </p:oleObj>
          </a:graphicData>
        </a:graphic>
      </p:graphicFrame>
      <p:sp>
        <p:nvSpPr>
          <p:cNvPr id="7" name="CaixaDeTexto 6"/>
          <p:cNvSpPr txBox="1"/>
          <p:nvPr/>
        </p:nvSpPr>
        <p:spPr>
          <a:xfrm>
            <a:off x="8182907" y="229709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(53)</a:t>
            </a:r>
            <a:endParaRPr lang="pt-BR" sz="2400"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a:xfrm>
            <a:off x="457200" y="1600200"/>
            <a:ext cx="8229600" cy="4384710"/>
          </a:xfrm>
        </p:spPr>
        <p:txBody>
          <a:bodyPr>
            <a:normAutofit/>
          </a:bodyPr>
          <a:lstStyle/>
          <a:p>
            <a:r>
              <a:rPr lang="pt-BR" dirty="0" smtClean="0"/>
              <a:t>Substituindo-se a Eq. (53) na Eq. (45), tem-se que a equação do movimento para um referencial em rotação se torna</a:t>
            </a:r>
          </a:p>
          <a:p>
            <a:endParaRPr lang="pt-BR" dirty="0" smtClean="0"/>
          </a:p>
          <a:p>
            <a:endParaRPr lang="pt-BR" dirty="0" smtClean="0"/>
          </a:p>
          <a:p>
            <a:r>
              <a:rPr lang="pt-BR" dirty="0" smtClean="0"/>
              <a:t>na qual os termos de aceleração de </a:t>
            </a:r>
            <a:r>
              <a:rPr lang="pt-BR" dirty="0" err="1" smtClean="0"/>
              <a:t>Coriolis</a:t>
            </a:r>
            <a:r>
              <a:rPr lang="pt-BR" dirty="0" smtClean="0"/>
              <a:t> e centrípeta foram deixados no lado direito da equação, sendo adicionado um subscrito a </a:t>
            </a:r>
            <a:r>
              <a:rPr lang="pt-BR" b="1" dirty="0" smtClean="0"/>
              <a:t>g</a:t>
            </a:r>
            <a:r>
              <a:rPr lang="pt-BR" dirty="0" smtClean="0"/>
              <a:t> significando que  tal força é  devida somente à ação gravitacional.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121</a:t>
            </a:fld>
            <a:endParaRPr lang="pt-B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625" name="Object 1"/>
          <p:cNvGraphicFramePr>
            <a:graphicFrameLocks noChangeAspect="1"/>
          </p:cNvGraphicFramePr>
          <p:nvPr/>
        </p:nvGraphicFramePr>
        <p:xfrm>
          <a:off x="1882811" y="3101982"/>
          <a:ext cx="5354638" cy="838200"/>
        </p:xfrm>
        <a:graphic>
          <a:graphicData uri="http://schemas.openxmlformats.org/presentationml/2006/ole">
            <p:oleObj spid="_x0000_s26625" name="Equação" r:id="rId3" imgW="2679700" imgH="419100" progId="Equation.3">
              <p:embed/>
            </p:oleObj>
          </a:graphicData>
        </a:graphic>
      </p:graphicFrame>
      <p:sp>
        <p:nvSpPr>
          <p:cNvPr id="7" name="CaixaDeTexto 6"/>
          <p:cNvSpPr txBox="1"/>
          <p:nvPr/>
        </p:nvSpPr>
        <p:spPr>
          <a:xfrm>
            <a:off x="8182907" y="328294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(54)</a:t>
            </a:r>
            <a:endParaRPr lang="pt-BR" sz="2400"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r>
              <a:rPr lang="pt-BR" dirty="0" smtClean="0"/>
              <a:t>Efeito da força centrífuga</a:t>
            </a:r>
          </a:p>
          <a:p>
            <a:pPr lvl="1"/>
            <a:r>
              <a:rPr lang="pt-BR" dirty="0" smtClean="0"/>
              <a:t>A força aparente adicional, </a:t>
            </a:r>
            <a:r>
              <a:rPr lang="el-GR" dirty="0" smtClean="0"/>
              <a:t>Ω</a:t>
            </a:r>
            <a:r>
              <a:rPr lang="pt-BR" baseline="30000" dirty="0" smtClean="0"/>
              <a:t>2</a:t>
            </a:r>
            <a:r>
              <a:rPr lang="pt-BR" b="1" dirty="0" smtClean="0"/>
              <a:t>R</a:t>
            </a:r>
            <a:r>
              <a:rPr lang="pt-BR" dirty="0" smtClean="0"/>
              <a:t>, pode ser acionada à ação gravitacional Newtoniana </a:t>
            </a:r>
            <a:r>
              <a:rPr lang="pt-BR" b="1" dirty="0" err="1" smtClean="0"/>
              <a:t>g</a:t>
            </a:r>
            <a:r>
              <a:rPr lang="pt-BR" baseline="-25000" dirty="0" err="1" smtClean="0"/>
              <a:t>n</a:t>
            </a:r>
            <a:r>
              <a:rPr lang="pt-BR" dirty="0" smtClean="0"/>
              <a:t> para se definir uma força gravitacional efetiva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122</a:t>
            </a:fld>
            <a:endParaRPr lang="pt-B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8913" name="Object 1"/>
          <p:cNvGraphicFramePr>
            <a:graphicFrameLocks noChangeAspect="1"/>
          </p:cNvGraphicFramePr>
          <p:nvPr/>
        </p:nvGraphicFramePr>
        <p:xfrm>
          <a:off x="3821113" y="2847974"/>
          <a:ext cx="1806575" cy="508000"/>
        </p:xfrm>
        <a:graphic>
          <a:graphicData uri="http://schemas.openxmlformats.org/presentationml/2006/ole">
            <p:oleObj spid="_x0000_s38913" name="Equação" r:id="rId3" imgW="850531" imgH="241195" progId="Equation.3">
              <p:embed/>
            </p:oleObj>
          </a:graphicData>
        </a:graphic>
      </p:graphicFrame>
      <p:pic>
        <p:nvPicPr>
          <p:cNvPr id="7" name="Imagem 6" descr="Fig04.15.png"/>
          <p:cNvPicPr>
            <a:picLocks noChangeAspect="1"/>
          </p:cNvPicPr>
          <p:nvPr/>
        </p:nvPicPr>
        <p:blipFill>
          <a:blip r:embed="rId4" cstate="print"/>
          <a:stretch>
            <a:fillRect/>
          </a:stretch>
        </p:blipFill>
        <p:spPr>
          <a:xfrm>
            <a:off x="2996152" y="3369210"/>
            <a:ext cx="3109394" cy="3309447"/>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pPr lvl="1"/>
            <a:r>
              <a:rPr lang="pt-BR" dirty="0" smtClean="0"/>
              <a:t>A gravidade Newtoniana seria uniforme sobre a superfície da Terra se a mesma fosse simétrica esfericamente e homogênea. Contudo, a Terra possui um formato elipsoidal; além disso, a existência da força centrífuga faz com que a gravidade efetiva seja menor no equador do que nos polos, onde </a:t>
            </a:r>
            <a:r>
              <a:rPr lang="el-GR" dirty="0" smtClean="0"/>
              <a:t>Ω</a:t>
            </a:r>
            <a:r>
              <a:rPr lang="pt-BR" baseline="30000" dirty="0" smtClean="0"/>
              <a:t>2</a:t>
            </a:r>
            <a:r>
              <a:rPr lang="pt-BR" b="1" dirty="0" smtClean="0"/>
              <a:t>R</a:t>
            </a:r>
            <a:r>
              <a:rPr lang="pt-BR" dirty="0" smtClean="0"/>
              <a:t> é nula. Em termos da gravidade efetiva, a Eq. (54) se torna:</a:t>
            </a:r>
          </a:p>
          <a:p>
            <a:pPr lvl="1"/>
            <a:endParaRPr lang="pt-BR" dirty="0" smtClean="0"/>
          </a:p>
          <a:p>
            <a:pPr lvl="1"/>
            <a:endParaRPr lang="pt-BR" dirty="0" smtClean="0"/>
          </a:p>
          <a:p>
            <a:pPr lvl="1"/>
            <a:endParaRPr lang="pt-BR" dirty="0" smtClean="0"/>
          </a:p>
          <a:p>
            <a:pPr lvl="1"/>
            <a:r>
              <a:rPr lang="pt-BR" dirty="0" smtClean="0"/>
              <a:t>A gravidade Newtoniana pode ser escrita como o gradiente de uma função potencial escalar.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123</a:t>
            </a:fld>
            <a:endParaRPr lang="pt-BR"/>
          </a:p>
        </p:txBody>
      </p:sp>
      <p:sp>
        <p:nvSpPr>
          <p:cNvPr id="307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0722" name="Object 2"/>
          <p:cNvGraphicFramePr>
            <a:graphicFrameLocks noChangeAspect="1"/>
          </p:cNvGraphicFramePr>
          <p:nvPr/>
        </p:nvGraphicFramePr>
        <p:xfrm>
          <a:off x="2454246" y="4451364"/>
          <a:ext cx="4210050" cy="838200"/>
        </p:xfrm>
        <a:graphic>
          <a:graphicData uri="http://schemas.openxmlformats.org/presentationml/2006/ole">
            <p:oleObj spid="_x0000_s30722" name="Equação" r:id="rId3" imgW="2108200" imgH="419100" progId="Equation.3">
              <p:embed/>
            </p:oleObj>
          </a:graphicData>
        </a:graphic>
      </p:graphicFrame>
      <p:sp>
        <p:nvSpPr>
          <p:cNvPr id="9" name="CaixaDeTexto 8"/>
          <p:cNvSpPr txBox="1"/>
          <p:nvPr/>
        </p:nvSpPr>
        <p:spPr>
          <a:xfrm>
            <a:off x="8182907" y="46104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(55)</a:t>
            </a:r>
            <a:endParaRPr lang="pt-BR" sz="2400" dirty="0">
              <a:latin typeface="Times New Roman" pitchFamily="18" charset="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pPr lvl="1"/>
            <a:r>
              <a:rPr lang="pt-BR" dirty="0" smtClean="0"/>
              <a:t>Pode-se observar que a força centrífuga pode ser escrita de modo análogo. Da definição, Eq. (2.22), é claro que o gradiente de uma direção espacial é um vetor unitário naquela direção (por exemplo,             ), de modo que</a:t>
            </a:r>
          </a:p>
          <a:p>
            <a:pPr lvl="1"/>
            <a:endParaRPr lang="pt-BR" dirty="0" smtClean="0"/>
          </a:p>
          <a:p>
            <a:pPr lvl="1"/>
            <a:endParaRPr lang="pt-BR" dirty="0" smtClean="0"/>
          </a:p>
          <a:p>
            <a:pPr lvl="1"/>
            <a:r>
              <a:rPr lang="pt-BR" dirty="0" smtClean="0"/>
              <a:t>Dessa forma, tem-se</a:t>
            </a:r>
          </a:p>
          <a:p>
            <a:pPr lvl="1"/>
            <a:endParaRPr lang="pt-BR" dirty="0" smtClean="0"/>
          </a:p>
          <a:p>
            <a:pPr lvl="1"/>
            <a:endParaRPr lang="pt-BR" dirty="0" smtClean="0"/>
          </a:p>
          <a:p>
            <a:pPr lvl="1"/>
            <a:r>
              <a:rPr lang="pt-BR" dirty="0" smtClean="0"/>
              <a:t>E o potencial centrífugo é ‒</a:t>
            </a:r>
            <a:r>
              <a:rPr lang="el-GR" dirty="0" smtClean="0"/>
              <a:t>Ω</a:t>
            </a:r>
            <a:r>
              <a:rPr lang="pt-BR" baseline="30000" dirty="0" smtClean="0"/>
              <a:t>2</a:t>
            </a:r>
            <a:r>
              <a:rPr lang="pt-BR" i="1" dirty="0" smtClean="0"/>
              <a:t>R</a:t>
            </a:r>
            <a:r>
              <a:rPr lang="pt-BR" baseline="30000" dirty="0" smtClean="0"/>
              <a:t>2</a:t>
            </a:r>
            <a:r>
              <a:rPr lang="pt-BR" dirty="0" smtClean="0"/>
              <a:t>/2.</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124</a:t>
            </a:fld>
            <a:endParaRPr lang="pt-B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4817" name="Object 1"/>
          <p:cNvGraphicFramePr>
            <a:graphicFrameLocks noChangeAspect="1"/>
          </p:cNvGraphicFramePr>
          <p:nvPr/>
        </p:nvGraphicFramePr>
        <p:xfrm>
          <a:off x="4980006" y="2735253"/>
          <a:ext cx="979488" cy="479425"/>
        </p:xfrm>
        <a:graphic>
          <a:graphicData uri="http://schemas.openxmlformats.org/presentationml/2006/ole">
            <p:oleObj spid="_x0000_s34817" name="Equação" r:id="rId3" imgW="469900" imgH="228600" progId="Equation.3">
              <p:embed/>
            </p:oleObj>
          </a:graphicData>
        </a:graphic>
      </p:graphicFrame>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4819" name="Object 3"/>
          <p:cNvGraphicFramePr>
            <a:graphicFrameLocks noChangeAspect="1"/>
          </p:cNvGraphicFramePr>
          <p:nvPr/>
        </p:nvGraphicFramePr>
        <p:xfrm>
          <a:off x="3367071" y="3373443"/>
          <a:ext cx="2382838" cy="457200"/>
        </p:xfrm>
        <a:graphic>
          <a:graphicData uri="http://schemas.openxmlformats.org/presentationml/2006/ole">
            <p:oleObj spid="_x0000_s34819" name="Equação" r:id="rId4" imgW="1193800" imgH="228600" progId="Equation.3">
              <p:embed/>
            </p:oleObj>
          </a:graphicData>
        </a:graphic>
      </p:graphicFrame>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4821" name="Object 5"/>
          <p:cNvGraphicFramePr>
            <a:graphicFrameLocks noChangeAspect="1"/>
          </p:cNvGraphicFramePr>
          <p:nvPr/>
        </p:nvGraphicFramePr>
        <p:xfrm>
          <a:off x="3367071" y="4556147"/>
          <a:ext cx="2393950" cy="479425"/>
        </p:xfrm>
        <a:graphic>
          <a:graphicData uri="http://schemas.openxmlformats.org/presentationml/2006/ole">
            <p:oleObj spid="_x0000_s34821" name="Equação" r:id="rId5" imgW="1143000" imgH="228600" progId="Equation.3">
              <p:embed/>
            </p:oleObj>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a:xfrm>
            <a:off x="457200" y="1600200"/>
            <a:ext cx="8229600" cy="5078457"/>
          </a:xfrm>
        </p:spPr>
        <p:txBody>
          <a:bodyPr>
            <a:normAutofit/>
          </a:bodyPr>
          <a:lstStyle/>
          <a:p>
            <a:pPr lvl="1"/>
            <a:r>
              <a:rPr lang="pt-BR" dirty="0" smtClean="0"/>
              <a:t>A gravidade efetiva pode então ser expressa como</a:t>
            </a:r>
          </a:p>
          <a:p>
            <a:pPr lvl="1"/>
            <a:endParaRPr lang="pt-BR" dirty="0" smtClean="0"/>
          </a:p>
          <a:p>
            <a:pPr lvl="1"/>
            <a:endParaRPr lang="pt-BR" dirty="0" smtClean="0"/>
          </a:p>
          <a:p>
            <a:pPr lvl="1"/>
            <a:r>
              <a:rPr lang="pt-BR" dirty="0" smtClean="0"/>
              <a:t>onde </a:t>
            </a:r>
            <a:r>
              <a:rPr lang="el-GR" dirty="0" smtClean="0"/>
              <a:t>Π</a:t>
            </a:r>
            <a:r>
              <a:rPr lang="pt-BR" dirty="0" smtClean="0"/>
              <a:t> é o potencial devido à gravidade Newtoniana acrescida do potencial centrífugo.</a:t>
            </a:r>
          </a:p>
          <a:p>
            <a:pPr lvl="1"/>
            <a:endParaRPr lang="pt-BR" dirty="0" smtClean="0"/>
          </a:p>
          <a:p>
            <a:r>
              <a:rPr lang="pt-BR" dirty="0" smtClean="0"/>
              <a:t>Efeito da força de </a:t>
            </a:r>
            <a:r>
              <a:rPr lang="pt-BR" dirty="0" err="1" smtClean="0"/>
              <a:t>Coriolis</a:t>
            </a:r>
            <a:endParaRPr lang="pt-BR" dirty="0" smtClean="0"/>
          </a:p>
          <a:p>
            <a:pPr lvl="1"/>
            <a:r>
              <a:rPr lang="pt-BR" dirty="0" smtClean="0"/>
              <a:t>O vetor velocidade angular </a:t>
            </a:r>
            <a:r>
              <a:rPr lang="el-GR" dirty="0" smtClean="0"/>
              <a:t>Ω</a:t>
            </a:r>
            <a:r>
              <a:rPr lang="pt-BR" dirty="0" smtClean="0"/>
              <a:t> aponta para fora do chão no hemisfério norte. A força de </a:t>
            </a:r>
            <a:r>
              <a:rPr lang="pt-BR" dirty="0" err="1" smtClean="0"/>
              <a:t>Coriolis</a:t>
            </a:r>
            <a:r>
              <a:rPr lang="pt-BR" dirty="0" smtClean="0"/>
              <a:t> ‒</a:t>
            </a:r>
            <a:r>
              <a:rPr lang="el-GR" b="1" dirty="0" smtClean="0"/>
              <a:t>Ω×</a:t>
            </a:r>
            <a:r>
              <a:rPr lang="pt-BR" b="1" dirty="0" smtClean="0"/>
              <a:t>u</a:t>
            </a:r>
            <a:r>
              <a:rPr lang="pt-BR" dirty="0" smtClean="0"/>
              <a:t> tende a defletir uma partícula para a direita em relação à sua direção original no hemisfério norte e para a esquerda no hemisfério sul.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125</a:t>
            </a:fld>
            <a:endParaRPr lang="pt-BR"/>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6609" name="Object 1"/>
          <p:cNvGraphicFramePr>
            <a:graphicFrameLocks noChangeAspect="1"/>
          </p:cNvGraphicFramePr>
          <p:nvPr/>
        </p:nvGraphicFramePr>
        <p:xfrm>
          <a:off x="3951279" y="2295515"/>
          <a:ext cx="1209675" cy="403225"/>
        </p:xfrm>
        <a:graphic>
          <a:graphicData uri="http://schemas.openxmlformats.org/presentationml/2006/ole">
            <p:oleObj spid="_x0000_s196609" name="Equação" r:id="rId3" imgW="596641" imgH="203112" progId="Equation.3">
              <p:embed/>
            </p:oleObj>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pPr lvl="1"/>
            <a:r>
              <a:rPr lang="pt-BR" dirty="0" smtClean="0"/>
              <a:t>Deflexão de uma partícula devido à força de </a:t>
            </a:r>
            <a:r>
              <a:rPr lang="pt-BR" dirty="0" err="1" smtClean="0"/>
              <a:t>Coriolis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126</a:t>
            </a:fld>
            <a:endParaRPr lang="pt-BR"/>
          </a:p>
        </p:txBody>
      </p:sp>
      <p:pic>
        <p:nvPicPr>
          <p:cNvPr id="5" name="Imagem 4" descr="Fig04.16.png"/>
          <p:cNvPicPr>
            <a:picLocks noChangeAspect="1"/>
          </p:cNvPicPr>
          <p:nvPr/>
        </p:nvPicPr>
        <p:blipFill>
          <a:blip r:embed="rId2" cstate="print"/>
          <a:stretch>
            <a:fillRect/>
          </a:stretch>
        </p:blipFill>
        <p:spPr>
          <a:xfrm>
            <a:off x="2344707" y="2078015"/>
            <a:ext cx="4461181" cy="4261128"/>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a:xfrm>
            <a:off x="457200" y="1600200"/>
            <a:ext cx="8229600" cy="4348197"/>
          </a:xfrm>
        </p:spPr>
        <p:txBody>
          <a:bodyPr>
            <a:normAutofit/>
          </a:bodyPr>
          <a:lstStyle/>
          <a:p>
            <a:pPr lvl="1"/>
            <a:r>
              <a:rPr lang="pt-BR" dirty="0" smtClean="0"/>
              <a:t>Imaginando-se um projétil que é atirado horizontalmente a partir do polo norte com uma velocidade </a:t>
            </a:r>
            <a:r>
              <a:rPr lang="pt-BR" i="1" dirty="0" smtClean="0"/>
              <a:t>u</a:t>
            </a:r>
            <a:r>
              <a:rPr lang="pt-BR" dirty="0" smtClean="0"/>
              <a:t>. A força de </a:t>
            </a:r>
            <a:r>
              <a:rPr lang="pt-BR" dirty="0" err="1" smtClean="0"/>
              <a:t>Coriolis</a:t>
            </a:r>
            <a:r>
              <a:rPr lang="pt-BR" dirty="0" smtClean="0"/>
              <a:t> 2</a:t>
            </a:r>
            <a:r>
              <a:rPr lang="el-GR" dirty="0" smtClean="0"/>
              <a:t>Ω</a:t>
            </a:r>
            <a:r>
              <a:rPr lang="pt-BR" i="1" dirty="0" smtClean="0"/>
              <a:t>u</a:t>
            </a:r>
            <a:r>
              <a:rPr lang="pt-BR" dirty="0" smtClean="0"/>
              <a:t> atua de modo constante perpendicularmente à trajetória e não altera a velocidade </a:t>
            </a:r>
            <a:r>
              <a:rPr lang="pt-BR" i="1" dirty="0" smtClean="0"/>
              <a:t>u</a:t>
            </a:r>
            <a:r>
              <a:rPr lang="pt-BR" dirty="0" smtClean="0"/>
              <a:t> do projétil.</a:t>
            </a:r>
          </a:p>
          <a:p>
            <a:pPr lvl="1"/>
            <a:r>
              <a:rPr lang="pt-BR" dirty="0" smtClean="0"/>
              <a:t>A distância percorrida em um intervalo de tempo </a:t>
            </a:r>
            <a:r>
              <a:rPr lang="pt-BR" i="1" dirty="0" smtClean="0"/>
              <a:t>t</a:t>
            </a:r>
            <a:r>
              <a:rPr lang="pt-BR" dirty="0" smtClean="0"/>
              <a:t> é </a:t>
            </a:r>
            <a:r>
              <a:rPr lang="pt-BR" i="1" dirty="0" smtClean="0"/>
              <a:t>ut</a:t>
            </a:r>
            <a:r>
              <a:rPr lang="pt-BR" dirty="0" smtClean="0"/>
              <a:t> e a deflexão é </a:t>
            </a:r>
            <a:r>
              <a:rPr lang="el-GR" dirty="0" smtClean="0"/>
              <a:t>Ω</a:t>
            </a:r>
            <a:r>
              <a:rPr lang="pt-BR" i="1" dirty="0" smtClean="0"/>
              <a:t>ut</a:t>
            </a:r>
            <a:r>
              <a:rPr lang="pt-BR" baseline="30000" dirty="0" smtClean="0"/>
              <a:t>2</a:t>
            </a:r>
            <a:r>
              <a:rPr lang="pt-BR" dirty="0" smtClean="0"/>
              <a:t>. A deflexão angular </a:t>
            </a:r>
            <a:r>
              <a:rPr lang="el-GR" dirty="0" smtClean="0"/>
              <a:t>Ω</a:t>
            </a:r>
            <a:r>
              <a:rPr lang="pt-BR" i="1" dirty="0" smtClean="0"/>
              <a:t>ut</a:t>
            </a:r>
            <a:r>
              <a:rPr lang="pt-BR" baseline="30000" dirty="0" smtClean="0"/>
              <a:t>2</a:t>
            </a:r>
            <a:r>
              <a:rPr lang="pt-BR" dirty="0" smtClean="0"/>
              <a:t>/</a:t>
            </a:r>
            <a:r>
              <a:rPr lang="pt-BR" i="1" dirty="0" smtClean="0"/>
              <a:t>ut</a:t>
            </a:r>
            <a:r>
              <a:rPr lang="pt-BR" dirty="0" smtClean="0"/>
              <a:t> = </a:t>
            </a:r>
            <a:r>
              <a:rPr lang="el-GR" dirty="0" smtClean="0"/>
              <a:t>Ω</a:t>
            </a:r>
            <a:r>
              <a:rPr lang="pt-BR" i="1" dirty="0" smtClean="0"/>
              <a:t>t</a:t>
            </a:r>
            <a:r>
              <a:rPr lang="pt-BR" dirty="0" smtClean="0"/>
              <a:t>, que corresponde à rotação da Terra no intervalo </a:t>
            </a:r>
            <a:r>
              <a:rPr lang="pt-BR" i="1" dirty="0" smtClean="0"/>
              <a:t>t</a:t>
            </a:r>
            <a:r>
              <a:rPr lang="pt-BR" dirty="0" smtClean="0"/>
              <a:t>.</a:t>
            </a:r>
          </a:p>
          <a:p>
            <a:pPr lvl="1"/>
            <a:r>
              <a:rPr lang="pt-BR" dirty="0" smtClean="0"/>
              <a:t>Isso mostra que na realidade o projeto viaja em uma linha reta se observada de um ponto inercial no espaço exterior. A deflexão aparente é devida à rotação da Terra sob o projétil.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127</a:t>
            </a:fld>
            <a:endParaRPr lang="pt-B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a:t>
            </a:r>
            <a:r>
              <a:rPr lang="pt-BR" dirty="0" err="1" smtClean="0"/>
              <a:t>rotacionado</a:t>
            </a:r>
            <a:endParaRPr lang="pt-BR" dirty="0"/>
          </a:p>
        </p:txBody>
      </p:sp>
      <p:sp>
        <p:nvSpPr>
          <p:cNvPr id="3" name="Espaço Reservado para Conteúdo 2"/>
          <p:cNvSpPr>
            <a:spLocks noGrp="1"/>
          </p:cNvSpPr>
          <p:nvPr>
            <p:ph idx="1"/>
          </p:nvPr>
        </p:nvSpPr>
        <p:spPr/>
        <p:txBody>
          <a:bodyPr/>
          <a:lstStyle/>
          <a:p>
            <a:pPr lvl="1"/>
            <a:r>
              <a:rPr lang="pt-BR" dirty="0" smtClean="0"/>
              <a:t>Assim, observadores na Terra necessitam de uma força imaginária para levar em consideração a deflexão aparente.</a:t>
            </a:r>
          </a:p>
          <a:p>
            <a:pPr lvl="1"/>
            <a:r>
              <a:rPr lang="pt-BR" dirty="0" smtClean="0"/>
              <a:t>A força de </a:t>
            </a:r>
            <a:r>
              <a:rPr lang="pt-BR" dirty="0" err="1" smtClean="0"/>
              <a:t>Coriolis</a:t>
            </a:r>
            <a:r>
              <a:rPr lang="pt-BR" dirty="0" smtClean="0"/>
              <a:t> é a responsável pelo padrão de circulação de ventos ao redor de pontos de baixa e de alta pressão na atmosfera terrestre.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128</a:t>
            </a:fld>
            <a:endParaRPr lang="pt-B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r>
              <a:rPr lang="pt-BR" dirty="0" smtClean="0"/>
              <a:t>Uma equação para a energia cinética do fluido pode ser obtida através do produto escalar da equação da quantidade de movimento pelo vetor velocidade.</a:t>
            </a:r>
          </a:p>
          <a:p>
            <a:r>
              <a:rPr lang="pt-BR" dirty="0" smtClean="0"/>
              <a:t>A equação da energia cinética não é um princípio em separado e não é o mesmo que a Primeira Lei da Termodinâmica.</a:t>
            </a:r>
          </a:p>
          <a:p>
            <a:r>
              <a:rPr lang="pt-BR" dirty="0" smtClean="0"/>
              <a:t>A força de </a:t>
            </a:r>
            <a:r>
              <a:rPr lang="pt-BR" dirty="0" err="1" smtClean="0"/>
              <a:t>Coriolis</a:t>
            </a:r>
            <a:r>
              <a:rPr lang="pt-BR" dirty="0" smtClean="0"/>
              <a:t>, que é perpendicular ao vetor velocidade, não contribui para qualquer forma da equação da energia.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129</a:t>
            </a:fld>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da massa</a:t>
            </a:r>
            <a:endParaRPr lang="pt-BR" dirty="0"/>
          </a:p>
        </p:txBody>
      </p:sp>
      <p:sp>
        <p:nvSpPr>
          <p:cNvPr id="3" name="Espaço Reservado para Conteúdo 2"/>
          <p:cNvSpPr>
            <a:spLocks noGrp="1"/>
          </p:cNvSpPr>
          <p:nvPr>
            <p:ph idx="1"/>
          </p:nvPr>
        </p:nvSpPr>
        <p:spPr/>
        <p:txBody>
          <a:bodyPr/>
          <a:lstStyle/>
          <a:p>
            <a:r>
              <a:rPr lang="pt-BR" dirty="0" smtClean="0"/>
              <a:t>A forma diferencial da lei de conservação da massa foi obtida no Cap. 3 através da consideração da taxa de deformação volumétrica de uma partícula.</a:t>
            </a:r>
          </a:p>
          <a:p>
            <a:r>
              <a:rPr lang="pt-BR" dirty="0" smtClean="0"/>
              <a:t>Nesta seção, será feita uma abordagem alternativa.</a:t>
            </a:r>
          </a:p>
          <a:p>
            <a:r>
              <a:rPr lang="pt-BR" dirty="0" smtClean="0"/>
              <a:t>Primeiramente, o princípio da conservação da massa será avaliado na forma integral para uma região fixa e depois será deduzida a forma diferencial.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a:t>
            </a:fld>
            <a:endParaRPr lang="pt-B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A equação do movimento é</a:t>
            </a:r>
          </a:p>
          <a:p>
            <a:endParaRPr lang="pt-BR" dirty="0" smtClean="0"/>
          </a:p>
          <a:p>
            <a:endParaRPr lang="pt-BR" dirty="0" smtClean="0"/>
          </a:p>
          <a:p>
            <a:r>
              <a:rPr lang="pt-BR" dirty="0" smtClean="0"/>
              <a:t>Multiplicando-a por </a:t>
            </a:r>
            <a:r>
              <a:rPr lang="pt-BR" i="1" dirty="0" smtClean="0"/>
              <a:t>u</a:t>
            </a:r>
            <a:r>
              <a:rPr lang="pt-BR" i="1" baseline="-25000" dirty="0" smtClean="0"/>
              <a:t>i</a:t>
            </a:r>
            <a:r>
              <a:rPr lang="pt-BR" dirty="0" smtClean="0"/>
              <a:t>, obtém-se</a:t>
            </a:r>
          </a:p>
          <a:p>
            <a:endParaRPr lang="pt-BR" dirty="0" smtClean="0"/>
          </a:p>
          <a:p>
            <a:endParaRPr lang="pt-BR" dirty="0" smtClean="0"/>
          </a:p>
          <a:p>
            <a:endParaRPr lang="pt-BR" dirty="0" smtClean="0"/>
          </a:p>
          <a:p>
            <a:r>
              <a:rPr lang="pt-BR" dirty="0" smtClean="0"/>
              <a:t>A Eq. (56) é a forma mais simples e mais reveladora da Equação da Energia Mecânica.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130</a:t>
            </a:fld>
            <a:endParaRPr lang="pt-BR"/>
          </a:p>
        </p:txBody>
      </p:sp>
      <p:sp>
        <p:nvSpPr>
          <p:cNvPr id="200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0705" name="Object 1"/>
          <p:cNvGraphicFramePr>
            <a:graphicFrameLocks noChangeAspect="1"/>
          </p:cNvGraphicFramePr>
          <p:nvPr/>
        </p:nvGraphicFramePr>
        <p:xfrm>
          <a:off x="3373454" y="2187558"/>
          <a:ext cx="2403475" cy="942975"/>
        </p:xfrm>
        <a:graphic>
          <a:graphicData uri="http://schemas.openxmlformats.org/presentationml/2006/ole">
            <p:oleObj spid="_x0000_s200705" name="Equação" r:id="rId3" imgW="1193800" imgH="469900" progId="Equation.3">
              <p:embed/>
            </p:oleObj>
          </a:graphicData>
        </a:graphic>
      </p:graphicFrame>
      <p:sp>
        <p:nvSpPr>
          <p:cNvPr id="200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0707" name="Object 3"/>
          <p:cNvGraphicFramePr>
            <a:graphicFrameLocks noChangeAspect="1"/>
          </p:cNvGraphicFramePr>
          <p:nvPr/>
        </p:nvGraphicFramePr>
        <p:xfrm>
          <a:off x="2746350" y="3910032"/>
          <a:ext cx="3638550" cy="942975"/>
        </p:xfrm>
        <a:graphic>
          <a:graphicData uri="http://schemas.openxmlformats.org/presentationml/2006/ole">
            <p:oleObj spid="_x0000_s200707" name="Equação" r:id="rId4" imgW="1803400" imgH="469900" progId="Equation.3">
              <p:embed/>
            </p:oleObj>
          </a:graphicData>
        </a:graphic>
      </p:graphicFrame>
      <p:sp>
        <p:nvSpPr>
          <p:cNvPr id="9" name="CaixaDeTexto 8"/>
          <p:cNvSpPr txBox="1"/>
          <p:nvPr/>
        </p:nvSpPr>
        <p:spPr>
          <a:xfrm>
            <a:off x="8182907" y="408623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(56)</a:t>
            </a:r>
            <a:endParaRPr lang="pt-BR" sz="2400"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normAutofit/>
          </a:bodyPr>
          <a:lstStyle/>
          <a:p>
            <a:r>
              <a:rPr lang="pt-BR" dirty="0" smtClean="0"/>
              <a:t>Anteriormente, foi visto que o desequilíbrio de forças de superfície em um ponto é    , por unidade de volume.</a:t>
            </a:r>
          </a:p>
          <a:p>
            <a:r>
              <a:rPr lang="pt-BR" dirty="0" smtClean="0"/>
              <a:t>A Eq. (56) então relaciona a taxa de aumento de energia cinética em um ponto com a soma da taxa de trabalho efetuado por uma força de corpo </a:t>
            </a:r>
            <a:r>
              <a:rPr lang="pt-BR" b="1" dirty="0" smtClean="0"/>
              <a:t>g</a:t>
            </a:r>
            <a:r>
              <a:rPr lang="pt-BR" dirty="0" smtClean="0"/>
              <a:t> e a taxa de trabalho feito pelas forças de superfície      por unidade de volume.</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131</a:t>
            </a:fld>
            <a:endParaRPr lang="pt-BR"/>
          </a:p>
        </p:txBody>
      </p:sp>
      <p:sp>
        <p:nvSpPr>
          <p:cNvPr id="199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9681" name="Object 1"/>
          <p:cNvGraphicFramePr>
            <a:graphicFrameLocks noChangeAspect="1"/>
          </p:cNvGraphicFramePr>
          <p:nvPr/>
        </p:nvGraphicFramePr>
        <p:xfrm>
          <a:off x="5421333" y="2114532"/>
          <a:ext cx="647700" cy="373062"/>
        </p:xfrm>
        <a:graphic>
          <a:graphicData uri="http://schemas.openxmlformats.org/presentationml/2006/ole">
            <p:oleObj spid="_x0000_s199681" name="Equação" r:id="rId3" imgW="317087" imgH="177569" progId="Equation.3">
              <p:embed/>
            </p:oleObj>
          </a:graphicData>
        </a:graphic>
      </p:graphicFrame>
      <p:graphicFrame>
        <p:nvGraphicFramePr>
          <p:cNvPr id="199683" name="Object 3"/>
          <p:cNvGraphicFramePr>
            <a:graphicFrameLocks noChangeAspect="1"/>
          </p:cNvGraphicFramePr>
          <p:nvPr/>
        </p:nvGraphicFramePr>
        <p:xfrm>
          <a:off x="7356522" y="4341825"/>
          <a:ext cx="647700" cy="373062"/>
        </p:xfrm>
        <a:graphic>
          <a:graphicData uri="http://schemas.openxmlformats.org/presentationml/2006/ole">
            <p:oleObj spid="_x0000_s199683" name="Equação" r:id="rId4" imgW="317087" imgH="177569" progId="Equation.3">
              <p:embed/>
            </p:oleObj>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r>
              <a:rPr lang="pt-BR" dirty="0" smtClean="0"/>
              <a:t>Outras formas da equação da energia mecânica são obtidas combinando-se a Eq. (56) com a equação da continuidade de diversas formas.</a:t>
            </a:r>
          </a:p>
          <a:p>
            <a:r>
              <a:rPr lang="pt-BR" dirty="0" smtClean="0"/>
              <a:t>Por exemplo, multiplicando-se a equação da continuidade por</a:t>
            </a:r>
          </a:p>
          <a:p>
            <a:endParaRPr lang="pt-BR" dirty="0" smtClean="0"/>
          </a:p>
          <a:p>
            <a:endParaRPr lang="pt-BR" dirty="0" smtClean="0"/>
          </a:p>
          <a:p>
            <a:endParaRPr lang="pt-BR" dirty="0" smtClean="0"/>
          </a:p>
          <a:p>
            <a:r>
              <a:rPr lang="pt-BR" dirty="0" smtClean="0"/>
              <a:t>que pode então ser adicionada à Eq. (56).</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132</a:t>
            </a:fld>
            <a:endParaRPr lang="pt-BR"/>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8657" name="Object 1"/>
          <p:cNvGraphicFramePr>
            <a:graphicFrameLocks noChangeAspect="1"/>
          </p:cNvGraphicFramePr>
          <p:nvPr/>
        </p:nvGraphicFramePr>
        <p:xfrm>
          <a:off x="3330558" y="3392487"/>
          <a:ext cx="777875" cy="555625"/>
        </p:xfrm>
        <a:graphic>
          <a:graphicData uri="http://schemas.openxmlformats.org/presentationml/2006/ole">
            <p:oleObj spid="_x0000_s198657" name="Equação" r:id="rId3" imgW="330057" imgH="241195" progId="Equation.3">
              <p:embed/>
            </p:oleObj>
          </a:graphicData>
        </a:graphic>
      </p:graphicFrame>
      <p:sp>
        <p:nvSpPr>
          <p:cNvPr id="198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8659" name="Object 3"/>
          <p:cNvGraphicFramePr>
            <a:graphicFrameLocks noChangeAspect="1"/>
          </p:cNvGraphicFramePr>
          <p:nvPr/>
        </p:nvGraphicFramePr>
        <p:xfrm>
          <a:off x="2989284" y="4198962"/>
          <a:ext cx="3152775" cy="1019175"/>
        </p:xfrm>
        <a:graphic>
          <a:graphicData uri="http://schemas.openxmlformats.org/presentationml/2006/ole">
            <p:oleObj spid="_x0000_s198659" name="Equação" r:id="rId4" imgW="1562100" imgH="508000" progId="Equation.3">
              <p:embed/>
            </p:oleObj>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r>
              <a:rPr lang="pt-BR" dirty="0" smtClean="0"/>
              <a:t>Tem-se nesse caso:</a:t>
            </a:r>
          </a:p>
          <a:p>
            <a:endParaRPr lang="pt-BR" dirty="0" smtClean="0"/>
          </a:p>
          <a:p>
            <a:endParaRPr lang="pt-BR" dirty="0" smtClean="0"/>
          </a:p>
          <a:p>
            <a:endParaRPr lang="pt-BR" dirty="0" smtClean="0"/>
          </a:p>
          <a:p>
            <a:r>
              <a:rPr lang="pt-BR" dirty="0" smtClean="0"/>
              <a:t>Definindo-se            como a energia cinética por unidade de volume e aplicando-se notação vetorial: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133</a:t>
            </a:fld>
            <a:endParaRPr lang="pt-BR"/>
          </a:p>
        </p:txBody>
      </p:sp>
      <p:sp>
        <p:nvSpPr>
          <p:cNvPr id="197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7633" name="Object 1"/>
          <p:cNvGraphicFramePr>
            <a:graphicFrameLocks noChangeAspect="1"/>
          </p:cNvGraphicFramePr>
          <p:nvPr/>
        </p:nvGraphicFramePr>
        <p:xfrm>
          <a:off x="1744701" y="2412999"/>
          <a:ext cx="5638800" cy="942975"/>
        </p:xfrm>
        <a:graphic>
          <a:graphicData uri="http://schemas.openxmlformats.org/presentationml/2006/ole">
            <p:oleObj spid="_x0000_s197633" name="Equação" r:id="rId3" imgW="2794000" imgH="469900" progId="Equation.3">
              <p:embed/>
            </p:oleObj>
          </a:graphicData>
        </a:graphic>
      </p:graphicFrame>
      <p:sp>
        <p:nvSpPr>
          <p:cNvPr id="197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7635" name="Object 3"/>
          <p:cNvGraphicFramePr>
            <a:graphicFrameLocks noChangeAspect="1"/>
          </p:cNvGraphicFramePr>
          <p:nvPr/>
        </p:nvGraphicFramePr>
        <p:xfrm>
          <a:off x="2782863" y="3678249"/>
          <a:ext cx="1665287" cy="554037"/>
        </p:xfrm>
        <a:graphic>
          <a:graphicData uri="http://schemas.openxmlformats.org/presentationml/2006/ole">
            <p:oleObj spid="_x0000_s197635" name="Equação" r:id="rId4" imgW="711000" imgH="241200" progId="Equation.3">
              <p:embed/>
            </p:oleObj>
          </a:graphicData>
        </a:graphic>
      </p:graphicFrame>
      <p:sp>
        <p:nvSpPr>
          <p:cNvPr id="197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7637" name="Object 5"/>
          <p:cNvGraphicFramePr>
            <a:graphicFrameLocks noChangeAspect="1"/>
          </p:cNvGraphicFramePr>
          <p:nvPr/>
        </p:nvGraphicFramePr>
        <p:xfrm>
          <a:off x="2563840" y="4853007"/>
          <a:ext cx="4016375" cy="787400"/>
        </p:xfrm>
        <a:graphic>
          <a:graphicData uri="http://schemas.openxmlformats.org/presentationml/2006/ole">
            <p:oleObj spid="_x0000_s197637" name="Equação" r:id="rId5" imgW="1993900" imgH="393700" progId="Equation.3">
              <p:embed/>
            </p:oleObj>
          </a:graphicData>
        </a:graphic>
      </p:graphicFrame>
      <p:sp>
        <p:nvSpPr>
          <p:cNvPr id="11" name="CaixaDeTexto 10"/>
          <p:cNvSpPr txBox="1"/>
          <p:nvPr/>
        </p:nvSpPr>
        <p:spPr>
          <a:xfrm>
            <a:off x="8182907" y="499905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(57)</a:t>
            </a:r>
            <a:endParaRPr lang="pt-BR" sz="2400"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r>
              <a:rPr lang="pt-BR" dirty="0" smtClean="0"/>
              <a:t>O segundo termo é a forma do divergente do fluxo de energia cinética </a:t>
            </a:r>
            <a:r>
              <a:rPr lang="pt-BR" b="1" dirty="0" smtClean="0"/>
              <a:t>u</a:t>
            </a:r>
            <a:r>
              <a:rPr lang="pt-BR" i="1" dirty="0" smtClean="0"/>
              <a:t>E</a:t>
            </a:r>
            <a:r>
              <a:rPr lang="pt-BR" dirty="0" smtClean="0"/>
              <a:t>. Tais termos de divergente de fluxos frequentemente surgem de balanços de energia e podem ser interpretados como a perda líquida em um ponto devido ao divergente de um fluxo.</a:t>
            </a:r>
          </a:p>
          <a:p>
            <a:r>
              <a:rPr lang="pt-BR" dirty="0" smtClean="0"/>
              <a:t>Termos de divergente de fluxos são também chamados de termos de transporte pois transferem quantidades de uma região a outra sem fazer contribuições líquidas sobre o campo completo.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134</a:t>
            </a:fld>
            <a:endParaRPr lang="pt-B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r>
              <a:rPr lang="pt-BR" dirty="0" smtClean="0"/>
              <a:t>Quando integrados sobre todo o domínio, sua contribuição desaparece se não houver fontes nos contornos. Por exemplo, o teorema de Gauss transforma a integral no volume de              por</a:t>
            </a:r>
          </a:p>
          <a:p>
            <a:endParaRPr lang="pt-BR" dirty="0" smtClean="0"/>
          </a:p>
          <a:p>
            <a:endParaRPr lang="pt-BR" dirty="0" smtClean="0"/>
          </a:p>
          <a:p>
            <a:endParaRPr lang="pt-BR" dirty="0" smtClean="0"/>
          </a:p>
          <a:p>
            <a:r>
              <a:rPr lang="pt-BR" dirty="0" smtClean="0"/>
              <a:t>que desaparece se o fluxo </a:t>
            </a:r>
            <a:r>
              <a:rPr lang="pt-BR" b="1" dirty="0" smtClean="0"/>
              <a:t>u</a:t>
            </a:r>
            <a:r>
              <a:rPr lang="pt-BR" i="1" dirty="0" smtClean="0"/>
              <a:t>E</a:t>
            </a:r>
            <a:r>
              <a:rPr lang="pt-BR" dirty="0" smtClean="0"/>
              <a:t> for nulo nos contornos.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135</a:t>
            </a:fld>
            <a:endParaRPr lang="pt-B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4801" name="Object 1"/>
          <p:cNvGraphicFramePr>
            <a:graphicFrameLocks noChangeAspect="1"/>
          </p:cNvGraphicFramePr>
          <p:nvPr/>
        </p:nvGraphicFramePr>
        <p:xfrm>
          <a:off x="5886468" y="2917818"/>
          <a:ext cx="1116013" cy="493713"/>
        </p:xfrm>
        <a:graphic>
          <a:graphicData uri="http://schemas.openxmlformats.org/presentationml/2006/ole">
            <p:oleObj spid="_x0000_s204801" name="Equação" r:id="rId3" imgW="494870" imgH="215713" progId="Equation.3">
              <p:embed/>
            </p:oleObj>
          </a:graphicData>
        </a:graphic>
      </p:graphicFrame>
      <p:sp>
        <p:nvSpPr>
          <p:cNvPr id="2048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4803" name="Object 3"/>
          <p:cNvGraphicFramePr>
            <a:graphicFrameLocks noChangeAspect="1"/>
          </p:cNvGraphicFramePr>
          <p:nvPr/>
        </p:nvGraphicFramePr>
        <p:xfrm>
          <a:off x="3021033" y="3863989"/>
          <a:ext cx="3084513" cy="587375"/>
        </p:xfrm>
        <a:graphic>
          <a:graphicData uri="http://schemas.openxmlformats.org/presentationml/2006/ole">
            <p:oleObj spid="_x0000_s204803" name="Equação" r:id="rId4" imgW="1548728" imgH="291973" progId="Equation.3">
              <p:embed/>
            </p:oleObj>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Conceito do trabalho de deformação e dissipação viscosa</a:t>
            </a:r>
          </a:p>
          <a:p>
            <a:pPr lvl="1"/>
            <a:r>
              <a:rPr lang="pt-BR" dirty="0" smtClean="0"/>
              <a:t>Outra forma útil da equação da energia cinética relaciona como a energia cinética pode ser convertida para energia interna pela deformação dos elementos de fluido.</a:t>
            </a:r>
          </a:p>
          <a:p>
            <a:pPr lvl="1"/>
            <a:r>
              <a:rPr lang="pt-BR" dirty="0" smtClean="0"/>
              <a:t>Na Eq. (56),              é o produto da velocidade pelo desequilíbrio de forças líquidas em um ponto devido a diferenças entre as tensões em faces opostas de um elemento de fluido.</a:t>
            </a:r>
          </a:p>
          <a:p>
            <a:pPr lvl="1"/>
            <a:r>
              <a:rPr lang="pt-BR" dirty="0" smtClean="0"/>
              <a:t>No entanto, essa não é a taxa total de trabalho realizado pelas tensões sobre o elemento: a restante deforma o elemento sem o acelerar.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136</a:t>
            </a:fld>
            <a:endParaRPr lang="pt-BR"/>
          </a:p>
        </p:txBody>
      </p:sp>
      <p:sp>
        <p:nvSpPr>
          <p:cNvPr id="203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3777" name="Object 1"/>
          <p:cNvGraphicFramePr>
            <a:graphicFrameLocks noChangeAspect="1"/>
          </p:cNvGraphicFramePr>
          <p:nvPr/>
        </p:nvGraphicFramePr>
        <p:xfrm>
          <a:off x="2979738" y="3729038"/>
          <a:ext cx="1592262" cy="503237"/>
        </p:xfrm>
        <a:graphic>
          <a:graphicData uri="http://schemas.openxmlformats.org/presentationml/2006/ole">
            <p:oleObj spid="_x0000_s203777" name="Equação" r:id="rId3" imgW="749160" imgH="241200" progId="Equation.3">
              <p:embed/>
            </p:oleObj>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A taxa total de trabalho realizado pelas forças de superfície sobre um elemento de fluido deve ser                    , pois ela pode ser transformada em uma integral de superfície de </a:t>
            </a:r>
            <a:r>
              <a:rPr lang="el-GR" i="1" dirty="0" smtClean="0"/>
              <a:t>τ</a:t>
            </a:r>
            <a:r>
              <a:rPr lang="pt-BR" i="1" baseline="-25000" dirty="0" err="1" smtClean="0"/>
              <a:t>ij</a:t>
            </a:r>
            <a:r>
              <a:rPr lang="pt-BR" i="1" dirty="0" err="1" smtClean="0"/>
              <a:t>u</a:t>
            </a:r>
            <a:r>
              <a:rPr lang="pt-BR" i="1" baseline="-25000" dirty="0" err="1" smtClean="0"/>
              <a:t>i</a:t>
            </a:r>
            <a:r>
              <a:rPr lang="pt-BR" dirty="0" smtClean="0"/>
              <a:t> sobre o elemento.</a:t>
            </a:r>
          </a:p>
          <a:p>
            <a:pPr lvl="1"/>
            <a:r>
              <a:rPr lang="pt-BR" dirty="0" smtClean="0"/>
              <a:t>A taxa total de trabalho por unidade de volume em um ponto pode ser dividida em duas componentes: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137</a:t>
            </a:fld>
            <a:endParaRPr lang="pt-BR"/>
          </a:p>
        </p:txBody>
      </p:sp>
      <p:sp>
        <p:nvSpPr>
          <p:cNvPr id="208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8897" name="Object 1"/>
          <p:cNvGraphicFramePr>
            <a:graphicFrameLocks noChangeAspect="1"/>
          </p:cNvGraphicFramePr>
          <p:nvPr/>
        </p:nvGraphicFramePr>
        <p:xfrm>
          <a:off x="5981740" y="2012937"/>
          <a:ext cx="1511300" cy="503238"/>
        </p:xfrm>
        <a:graphic>
          <a:graphicData uri="http://schemas.openxmlformats.org/presentationml/2006/ole">
            <p:oleObj spid="_x0000_s208897" name="Equação" r:id="rId3" imgW="710891" imgH="241195" progId="Equation.3">
              <p:embed/>
            </p:oleObj>
          </a:graphicData>
        </a:graphic>
      </p:graphicFrame>
      <p:sp>
        <p:nvSpPr>
          <p:cNvPr id="208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8899" name="Object 3"/>
          <p:cNvGraphicFramePr>
            <a:graphicFrameLocks noChangeAspect="1"/>
          </p:cNvGraphicFramePr>
          <p:nvPr/>
        </p:nvGraphicFramePr>
        <p:xfrm>
          <a:off x="1870038" y="4195773"/>
          <a:ext cx="5408613" cy="1504950"/>
        </p:xfrm>
        <a:graphic>
          <a:graphicData uri="http://schemas.openxmlformats.org/presentationml/2006/ole">
            <p:oleObj spid="_x0000_s208899" name="Equação" r:id="rId4" imgW="2705100" imgH="749300" progId="Equation.3">
              <p:embed/>
            </p:oleObj>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Observa-se assim que o termo                      apenas deforma o volume e aumenta sua energia interna.</a:t>
            </a:r>
          </a:p>
          <a:p>
            <a:pPr lvl="1"/>
            <a:r>
              <a:rPr lang="pt-BR" dirty="0" smtClean="0"/>
              <a:t>A taxa de trabalho de deformação pode ser reescrita usando-se a simetria do tensor de tensões. Assim:</a:t>
            </a:r>
          </a:p>
          <a:p>
            <a:pPr lvl="1"/>
            <a:endParaRPr lang="pt-BR" dirty="0" smtClean="0"/>
          </a:p>
          <a:p>
            <a:pPr lvl="1"/>
            <a:endParaRPr lang="pt-BR" dirty="0" smtClean="0"/>
          </a:p>
          <a:p>
            <a:pPr lvl="1"/>
            <a:endParaRPr lang="pt-BR" dirty="0" smtClean="0"/>
          </a:p>
          <a:p>
            <a:pPr lvl="1"/>
            <a:endParaRPr lang="pt-BR" dirty="0" smtClean="0"/>
          </a:p>
          <a:p>
            <a:pPr lvl="1"/>
            <a:r>
              <a:rPr lang="pt-BR" dirty="0" smtClean="0"/>
              <a:t>Substituindo-se a Equação Constitutiva Newtoniana: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138</a:t>
            </a:fld>
            <a:endParaRPr lang="pt-BR"/>
          </a:p>
        </p:txBody>
      </p:sp>
      <p:sp>
        <p:nvSpPr>
          <p:cNvPr id="207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7873" name="Object 1"/>
          <p:cNvGraphicFramePr>
            <a:graphicFrameLocks noChangeAspect="1"/>
          </p:cNvGraphicFramePr>
          <p:nvPr/>
        </p:nvGraphicFramePr>
        <p:xfrm>
          <a:off x="5010156" y="1603350"/>
          <a:ext cx="1533525" cy="504825"/>
        </p:xfrm>
        <a:graphic>
          <a:graphicData uri="http://schemas.openxmlformats.org/presentationml/2006/ole">
            <p:oleObj spid="_x0000_s207873" name="Equação" r:id="rId3" imgW="723586" imgH="241195" progId="Equation.3">
              <p:embed/>
            </p:oleObj>
          </a:graphicData>
        </a:graphic>
      </p:graphicFrame>
      <p:sp>
        <p:nvSpPr>
          <p:cNvPr id="207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7875" name="Object 3"/>
          <p:cNvGraphicFramePr>
            <a:graphicFrameLocks noChangeAspect="1"/>
          </p:cNvGraphicFramePr>
          <p:nvPr/>
        </p:nvGraphicFramePr>
        <p:xfrm>
          <a:off x="2165382" y="3683016"/>
          <a:ext cx="4779963" cy="914400"/>
        </p:xfrm>
        <a:graphic>
          <a:graphicData uri="http://schemas.openxmlformats.org/presentationml/2006/ole">
            <p:oleObj spid="_x0000_s207875" name="Equação" r:id="rId4" imgW="2387600" imgH="457200" progId="Equation.3">
              <p:embed/>
            </p:oleObj>
          </a:graphicData>
        </a:graphic>
      </p:graphicFrame>
      <p:sp>
        <p:nvSpPr>
          <p:cNvPr id="9" name="CaixaDeTexto 8"/>
          <p:cNvSpPr txBox="1"/>
          <p:nvPr/>
        </p:nvSpPr>
        <p:spPr>
          <a:xfrm>
            <a:off x="8182907" y="384364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(58)</a:t>
            </a:r>
            <a:endParaRPr lang="pt-BR" sz="2400" dirty="0">
              <a:latin typeface="Times New Roman" pitchFamily="18" charset="0"/>
              <a:cs typeface="Times New Roman" pitchFamily="18" charset="0"/>
            </a:endParaRPr>
          </a:p>
        </p:txBody>
      </p:sp>
      <p:sp>
        <p:nvSpPr>
          <p:cNvPr id="207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7877" name="Object 5"/>
          <p:cNvGraphicFramePr>
            <a:graphicFrameLocks noChangeAspect="1"/>
          </p:cNvGraphicFramePr>
          <p:nvPr/>
        </p:nvGraphicFramePr>
        <p:xfrm>
          <a:off x="2524152" y="5546754"/>
          <a:ext cx="4056063" cy="787400"/>
        </p:xfrm>
        <a:graphic>
          <a:graphicData uri="http://schemas.openxmlformats.org/presentationml/2006/ole">
            <p:oleObj spid="_x0000_s207877" name="Equação" r:id="rId5" imgW="2005729" imgH="393529" progId="Equation.3">
              <p:embed/>
            </p:oleObj>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Fornece como resultado</a:t>
            </a:r>
          </a:p>
          <a:p>
            <a:pPr lvl="1"/>
            <a:endParaRPr lang="pt-BR" dirty="0" smtClean="0"/>
          </a:p>
          <a:p>
            <a:pPr lvl="1"/>
            <a:endParaRPr lang="pt-BR" dirty="0" smtClean="0"/>
          </a:p>
          <a:p>
            <a:pPr lvl="1"/>
            <a:endParaRPr lang="pt-BR" dirty="0" smtClean="0"/>
          </a:p>
          <a:p>
            <a:pPr lvl="1"/>
            <a:endParaRPr lang="pt-BR" dirty="0" smtClean="0"/>
          </a:p>
          <a:p>
            <a:pPr lvl="1"/>
            <a:r>
              <a:rPr lang="pt-BR" dirty="0" smtClean="0"/>
              <a:t>Tendo sido empregado o fato de que</a:t>
            </a:r>
          </a:p>
          <a:p>
            <a:pPr lvl="1"/>
            <a:r>
              <a:rPr lang="pt-BR" dirty="0" smtClean="0"/>
              <a:t>Denotando-se o termo viscoso por </a:t>
            </a:r>
            <a:r>
              <a:rPr lang="el-GR" i="1" dirty="0" smtClean="0"/>
              <a:t>ϕ</a:t>
            </a:r>
            <a:r>
              <a:rPr lang="pt-BR" dirty="0" smtClean="0"/>
              <a:t>, tem-se</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139</a:t>
            </a:fld>
            <a:endParaRPr lang="pt-BR"/>
          </a:p>
        </p:txBody>
      </p:sp>
      <p:sp>
        <p:nvSpPr>
          <p:cNvPr id="206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6849" name="Object 1"/>
          <p:cNvGraphicFramePr>
            <a:graphicFrameLocks noChangeAspect="1"/>
          </p:cNvGraphicFramePr>
          <p:nvPr/>
        </p:nvGraphicFramePr>
        <p:xfrm>
          <a:off x="920700" y="2416173"/>
          <a:ext cx="7265988" cy="866775"/>
        </p:xfrm>
        <a:graphic>
          <a:graphicData uri="http://schemas.openxmlformats.org/presentationml/2006/ole">
            <p:oleObj spid="_x0000_s206849" name="Equação" r:id="rId3" imgW="3594100" imgH="431800" progId="Equation.3">
              <p:embed/>
            </p:oleObj>
          </a:graphicData>
        </a:graphic>
      </p:graphicFrame>
      <p:sp>
        <p:nvSpPr>
          <p:cNvPr id="206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6851" name="Object 3"/>
          <p:cNvGraphicFramePr>
            <a:graphicFrameLocks noChangeAspect="1"/>
          </p:cNvGraphicFramePr>
          <p:nvPr/>
        </p:nvGraphicFramePr>
        <p:xfrm>
          <a:off x="5778545" y="3802074"/>
          <a:ext cx="2116138" cy="503238"/>
        </p:xfrm>
        <a:graphic>
          <a:graphicData uri="http://schemas.openxmlformats.org/presentationml/2006/ole">
            <p:oleObj spid="_x0000_s206851" name="Equação" r:id="rId4" imgW="1002865" imgH="241195" progId="Equation.3">
              <p:embed/>
            </p:oleObj>
          </a:graphicData>
        </a:graphic>
      </p:graphicFrame>
      <p:sp>
        <p:nvSpPr>
          <p:cNvPr id="206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6853" name="Object 5"/>
          <p:cNvGraphicFramePr>
            <a:graphicFrameLocks noChangeAspect="1"/>
          </p:cNvGraphicFramePr>
          <p:nvPr/>
        </p:nvGraphicFramePr>
        <p:xfrm>
          <a:off x="2089116" y="5081622"/>
          <a:ext cx="4933950" cy="866775"/>
        </p:xfrm>
        <a:graphic>
          <a:graphicData uri="http://schemas.openxmlformats.org/presentationml/2006/ole">
            <p:oleObj spid="_x0000_s206853" name="Equação" r:id="rId5" imgW="2438400" imgH="431800" progId="Equation.3">
              <p:embed/>
            </p:oleObj>
          </a:graphicData>
        </a:graphic>
      </p:graphicFrame>
      <p:sp>
        <p:nvSpPr>
          <p:cNvPr id="11" name="CaixaDeTexto 10"/>
          <p:cNvSpPr txBox="1"/>
          <p:nvPr/>
        </p:nvSpPr>
        <p:spPr>
          <a:xfrm>
            <a:off x="8182907" y="526765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(59)</a:t>
            </a:r>
            <a:endParaRPr lang="pt-BR"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Considerando-se um volume fixo no espaço.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a:t>
            </a:fld>
            <a:endParaRPr lang="pt-BR"/>
          </a:p>
        </p:txBody>
      </p:sp>
      <p:pic>
        <p:nvPicPr>
          <p:cNvPr id="6" name="Imagem 5" descr="Fig04.02.png"/>
          <p:cNvPicPr>
            <a:picLocks noChangeAspect="1"/>
          </p:cNvPicPr>
          <p:nvPr/>
        </p:nvPicPr>
        <p:blipFill>
          <a:blip r:embed="rId2" cstate="print"/>
          <a:stretch>
            <a:fillRect/>
          </a:stretch>
        </p:blipFill>
        <p:spPr>
          <a:xfrm>
            <a:off x="1577934" y="2148900"/>
            <a:ext cx="5944430" cy="4420218"/>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onde:</a:t>
            </a:r>
          </a:p>
          <a:p>
            <a:pPr lvl="1"/>
            <a:endParaRPr lang="pt-BR" dirty="0" smtClean="0"/>
          </a:p>
          <a:p>
            <a:pPr lvl="1"/>
            <a:endParaRPr lang="pt-BR" dirty="0" smtClean="0"/>
          </a:p>
          <a:p>
            <a:pPr lvl="1"/>
            <a:endParaRPr lang="pt-BR" dirty="0" smtClean="0"/>
          </a:p>
          <a:p>
            <a:pPr lvl="1"/>
            <a:r>
              <a:rPr lang="pt-BR" dirty="0" smtClean="0"/>
              <a:t>Para se escrever a equação da energia em termos de </a:t>
            </a:r>
            <a:r>
              <a:rPr lang="el-GR" i="1" dirty="0" smtClean="0"/>
              <a:t>ϕ</a:t>
            </a:r>
            <a:r>
              <a:rPr lang="pt-BR" dirty="0" smtClean="0"/>
              <a:t>, primeiramente se escreve a Eq. (56) como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140</a:t>
            </a:fld>
            <a:endParaRPr lang="pt-BR"/>
          </a:p>
        </p:txBody>
      </p:sp>
      <p:sp>
        <p:nvSpPr>
          <p:cNvPr id="211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1969" name="Object 1"/>
          <p:cNvGraphicFramePr>
            <a:graphicFrameLocks noChangeAspect="1"/>
          </p:cNvGraphicFramePr>
          <p:nvPr/>
        </p:nvGraphicFramePr>
        <p:xfrm>
          <a:off x="1590715" y="2158994"/>
          <a:ext cx="5938838" cy="868363"/>
        </p:xfrm>
        <a:graphic>
          <a:graphicData uri="http://schemas.openxmlformats.org/presentationml/2006/ole">
            <p:oleObj spid="_x0000_s211969" name="Equação" r:id="rId3" imgW="2933700" imgH="431800" progId="Equation.3">
              <p:embed/>
            </p:oleObj>
          </a:graphicData>
        </a:graphic>
      </p:graphicFrame>
      <p:sp>
        <p:nvSpPr>
          <p:cNvPr id="7" name="CaixaDeTexto 6"/>
          <p:cNvSpPr txBox="1"/>
          <p:nvPr/>
        </p:nvSpPr>
        <p:spPr>
          <a:xfrm>
            <a:off x="8182907" y="240663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(60)</a:t>
            </a:r>
            <a:endParaRPr lang="pt-BR" sz="2400" dirty="0">
              <a:latin typeface="Times New Roman" pitchFamily="18" charset="0"/>
              <a:cs typeface="Times New Roman" pitchFamily="18" charset="0"/>
            </a:endParaRPr>
          </a:p>
        </p:txBody>
      </p:sp>
      <p:sp>
        <p:nvSpPr>
          <p:cNvPr id="211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1971" name="Object 3"/>
          <p:cNvGraphicFramePr>
            <a:graphicFrameLocks noChangeAspect="1"/>
          </p:cNvGraphicFramePr>
          <p:nvPr/>
        </p:nvGraphicFramePr>
        <p:xfrm>
          <a:off x="2162142" y="4413276"/>
          <a:ext cx="4779963" cy="914400"/>
        </p:xfrm>
        <a:graphic>
          <a:graphicData uri="http://schemas.openxmlformats.org/presentationml/2006/ole">
            <p:oleObj spid="_x0000_s211971" name="Equação" r:id="rId4" imgW="2387600" imgH="457200" progId="Equation.3">
              <p:embed/>
            </p:oleObj>
          </a:graphicData>
        </a:graphic>
      </p:graphicFrame>
      <p:sp>
        <p:nvSpPr>
          <p:cNvPr id="10" name="CaixaDeTexto 9"/>
          <p:cNvSpPr txBox="1"/>
          <p:nvPr/>
        </p:nvSpPr>
        <p:spPr>
          <a:xfrm>
            <a:off x="8182907" y="463392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(61)</a:t>
            </a:r>
            <a:endParaRPr lang="pt-BR" sz="2400" dirty="0">
              <a:latin typeface="Times New Roman" pitchFamily="18" charset="0"/>
              <a:cs typeface="Times New Roman"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a:xfrm>
            <a:off x="457200" y="1600200"/>
            <a:ext cx="8229600" cy="4932405"/>
          </a:xfrm>
        </p:spPr>
        <p:txBody>
          <a:bodyPr>
            <a:normAutofit/>
          </a:bodyPr>
          <a:lstStyle/>
          <a:p>
            <a:pPr lvl="1"/>
            <a:r>
              <a:rPr lang="pt-BR" dirty="0" smtClean="0"/>
              <a:t>Utilizando a Eq. (59) para reescrever a taxa de trabalho de deformação por volume, tem-se que a Eq. (61) se torna</a:t>
            </a:r>
          </a:p>
          <a:p>
            <a:pPr lvl="1"/>
            <a:endParaRPr lang="pt-BR" dirty="0" smtClean="0"/>
          </a:p>
          <a:p>
            <a:pPr lvl="1"/>
            <a:endParaRPr lang="pt-BR" dirty="0" smtClean="0"/>
          </a:p>
          <a:p>
            <a:pPr lvl="1"/>
            <a:endParaRPr lang="pt-BR" dirty="0" smtClean="0"/>
          </a:p>
          <a:p>
            <a:pPr lvl="1"/>
            <a:endParaRPr lang="pt-BR" dirty="0" smtClean="0"/>
          </a:p>
          <a:p>
            <a:pPr lvl="1"/>
            <a:endParaRPr lang="pt-BR" dirty="0" smtClean="0"/>
          </a:p>
          <a:p>
            <a:pPr lvl="1"/>
            <a:r>
              <a:rPr lang="pt-BR" dirty="0" smtClean="0"/>
              <a:t>Os dois últimos termos da Eq. (62) , representando as contribuições da pressão e viscosas para a taxa de trabalho da deformação também aparecem na equação da conservação escrita em termos da energia interna.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141</a:t>
            </a:fld>
            <a:endParaRPr lang="pt-BR"/>
          </a:p>
        </p:txBody>
      </p:sp>
      <p:sp>
        <p:nvSpPr>
          <p:cNvPr id="210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0945" name="Object 1"/>
          <p:cNvGraphicFramePr>
            <a:graphicFrameLocks noChangeAspect="1"/>
          </p:cNvGraphicFramePr>
          <p:nvPr/>
        </p:nvGraphicFramePr>
        <p:xfrm>
          <a:off x="236597" y="2713047"/>
          <a:ext cx="8680450" cy="1446213"/>
        </p:xfrm>
        <a:graphic>
          <a:graphicData uri="http://schemas.openxmlformats.org/presentationml/2006/ole">
            <p:oleObj spid="_x0000_s210945" name="Equação" r:id="rId3" imgW="4343400" imgH="723900" progId="Equation.3">
              <p:embed/>
            </p:oleObj>
          </a:graphicData>
        </a:graphic>
      </p:graphicFrame>
      <p:sp>
        <p:nvSpPr>
          <p:cNvPr id="7" name="CaixaDeTexto 6"/>
          <p:cNvSpPr txBox="1"/>
          <p:nvPr/>
        </p:nvSpPr>
        <p:spPr>
          <a:xfrm>
            <a:off x="8182907" y="390366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(62)</a:t>
            </a:r>
            <a:endParaRPr lang="pt-BR" sz="2400" dirty="0">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O termo                está relacionado à conversão de energia mecânica em energia interna através de variações de volume.</a:t>
            </a:r>
          </a:p>
          <a:p>
            <a:pPr lvl="1"/>
            <a:r>
              <a:rPr lang="pt-BR" dirty="0" smtClean="0"/>
              <a:t>O termo viscoso </a:t>
            </a:r>
            <a:r>
              <a:rPr lang="el-GR" i="1" dirty="0" smtClean="0"/>
              <a:t>ϕ</a:t>
            </a:r>
            <a:r>
              <a:rPr lang="pt-BR" dirty="0" smtClean="0"/>
              <a:t> é sempre positivo e representa a perda de energia mecânica e o aumento da energia interna devido à deformação do elemento de fluido.</a:t>
            </a:r>
          </a:p>
          <a:p>
            <a:pPr lvl="1"/>
            <a:r>
              <a:rPr lang="pt-BR" dirty="0" smtClean="0"/>
              <a:t>O termo                             representa a taxa total de trabalho de deformação por unidade de volume;                é a conversão reversível em energia interna por variações de volume e </a:t>
            </a:r>
            <a:r>
              <a:rPr lang="el-GR" i="1" dirty="0" smtClean="0"/>
              <a:t>ϕ</a:t>
            </a:r>
            <a:r>
              <a:rPr lang="pt-BR" dirty="0" smtClean="0"/>
              <a:t> é a conversão irreversível em energia interna por efeitos viscosos.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142</a:t>
            </a:fld>
            <a:endParaRPr lang="pt-BR"/>
          </a:p>
        </p:txBody>
      </p:sp>
      <p:sp>
        <p:nvSpPr>
          <p:cNvPr id="214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4017" name="Object 1"/>
          <p:cNvGraphicFramePr>
            <a:graphicFrameLocks noChangeAspect="1"/>
          </p:cNvGraphicFramePr>
          <p:nvPr/>
        </p:nvGraphicFramePr>
        <p:xfrm>
          <a:off x="2436798" y="1603350"/>
          <a:ext cx="1076325" cy="449263"/>
        </p:xfrm>
        <a:graphic>
          <a:graphicData uri="http://schemas.openxmlformats.org/presentationml/2006/ole">
            <p:oleObj spid="_x0000_s214017" name="Equação" r:id="rId3" imgW="520474" imgH="215806" progId="Equation.3">
              <p:embed/>
            </p:oleObj>
          </a:graphicData>
        </a:graphic>
      </p:graphicFrame>
      <p:sp>
        <p:nvSpPr>
          <p:cNvPr id="214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4019" name="Object 3"/>
          <p:cNvGraphicFramePr>
            <a:graphicFrameLocks noChangeAspect="1"/>
          </p:cNvGraphicFramePr>
          <p:nvPr/>
        </p:nvGraphicFramePr>
        <p:xfrm>
          <a:off x="2628907" y="3943364"/>
          <a:ext cx="2454275" cy="508000"/>
        </p:xfrm>
        <a:graphic>
          <a:graphicData uri="http://schemas.openxmlformats.org/presentationml/2006/ole">
            <p:oleObj spid="_x0000_s214019" name="Equação" r:id="rId4" imgW="1155700" imgH="241300" progId="Equation.3">
              <p:embed/>
            </p:oleObj>
          </a:graphicData>
        </a:graphic>
      </p:graphicFrame>
      <p:graphicFrame>
        <p:nvGraphicFramePr>
          <p:cNvPr id="214021" name="Object 5"/>
          <p:cNvGraphicFramePr>
            <a:graphicFrameLocks noChangeAspect="1"/>
          </p:cNvGraphicFramePr>
          <p:nvPr/>
        </p:nvGraphicFramePr>
        <p:xfrm>
          <a:off x="7237449" y="4330719"/>
          <a:ext cx="1076325" cy="449262"/>
        </p:xfrm>
        <a:graphic>
          <a:graphicData uri="http://schemas.openxmlformats.org/presentationml/2006/ole">
            <p:oleObj spid="_x0000_s214021" name="Equação" r:id="rId5" imgW="520474" imgH="215806" progId="Equation.3">
              <p:embed/>
            </p:oleObj>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A quantidade </a:t>
            </a:r>
            <a:r>
              <a:rPr lang="el-GR" i="1" dirty="0" smtClean="0"/>
              <a:t>ϕ</a:t>
            </a:r>
            <a:r>
              <a:rPr lang="pt-BR" dirty="0" smtClean="0"/>
              <a:t> definida na Eq. (60) é proporcional a </a:t>
            </a:r>
            <a:r>
              <a:rPr lang="el-GR" i="1" dirty="0" smtClean="0"/>
              <a:t>μ</a:t>
            </a:r>
            <a:r>
              <a:rPr lang="pt-BR" dirty="0" smtClean="0"/>
              <a:t> e representa a taxa de dissipação viscosa de energia cinética por unidade de volume. A Eq. (60) mostra que ela é proporcional ao quadrado do gradiente de velocidades e é então mais importante em regiões de elevado cisalhamento.</a:t>
            </a:r>
          </a:p>
          <a:p>
            <a:pPr lvl="1"/>
            <a:endParaRPr lang="pt-BR" dirty="0" smtClean="0"/>
          </a:p>
          <a:p>
            <a:r>
              <a:rPr lang="pt-BR" dirty="0" smtClean="0"/>
              <a:t>Equação em termos da energia potencial</a:t>
            </a:r>
          </a:p>
          <a:p>
            <a:pPr lvl="1"/>
            <a:r>
              <a:rPr lang="pt-BR" dirty="0" smtClean="0"/>
              <a:t>Pode-se, também, definir a taxa de trabalho realizado por forças de corpo, deixando-as no lado esquerdo da equação da energia mecânica. Tal equação nesse caso pode ser interpretada em termos da variação da energia potencial.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143</a:t>
            </a:fld>
            <a:endParaRPr lang="pt-B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normAutofit/>
          </a:bodyPr>
          <a:lstStyle/>
          <a:p>
            <a:pPr lvl="1"/>
            <a:r>
              <a:rPr lang="pt-BR" dirty="0" smtClean="0"/>
              <a:t>Seja a força de corpo representada como o gradiente de um potencial escalar </a:t>
            </a:r>
            <a:r>
              <a:rPr lang="el-GR" dirty="0" smtClean="0"/>
              <a:t>Π</a:t>
            </a:r>
            <a:r>
              <a:rPr lang="pt-BR" dirty="0" smtClean="0"/>
              <a:t> = </a:t>
            </a:r>
            <a:r>
              <a:rPr lang="pt-BR" i="1" dirty="0" err="1" smtClean="0"/>
              <a:t>gz</a:t>
            </a:r>
            <a:r>
              <a:rPr lang="pt-BR" dirty="0" smtClean="0"/>
              <a:t>. Então:</a:t>
            </a:r>
          </a:p>
          <a:p>
            <a:pPr lvl="1"/>
            <a:endParaRPr lang="pt-BR" dirty="0" smtClean="0"/>
          </a:p>
          <a:p>
            <a:pPr lvl="1"/>
            <a:endParaRPr lang="pt-BR" dirty="0" smtClean="0"/>
          </a:p>
          <a:p>
            <a:pPr lvl="1"/>
            <a:endParaRPr lang="pt-BR" dirty="0" smtClean="0"/>
          </a:p>
          <a:p>
            <a:pPr lvl="1"/>
            <a:r>
              <a:rPr lang="pt-BR" dirty="0" smtClean="0"/>
              <a:t>onde se utilizou o fato de que                     , uma vez que </a:t>
            </a:r>
            <a:r>
              <a:rPr lang="pt-BR" i="1" dirty="0" smtClean="0"/>
              <a:t>z</a:t>
            </a:r>
            <a:r>
              <a:rPr lang="pt-BR" dirty="0" smtClean="0"/>
              <a:t> e </a:t>
            </a:r>
            <a:r>
              <a:rPr lang="pt-BR" i="1" dirty="0" smtClean="0"/>
              <a:t>t</a:t>
            </a:r>
            <a:r>
              <a:rPr lang="pt-BR" dirty="0" smtClean="0"/>
              <a:t> são independentes. A Eq. (62) se torna então</a:t>
            </a:r>
          </a:p>
          <a:p>
            <a:pPr lvl="1"/>
            <a:endParaRPr lang="pt-BR" dirty="0" smtClean="0"/>
          </a:p>
          <a:p>
            <a:pPr lvl="1"/>
            <a:endParaRPr lang="pt-BR" dirty="0" smtClean="0"/>
          </a:p>
          <a:p>
            <a:pPr lvl="1"/>
            <a:endParaRPr lang="pt-BR" dirty="0" smtClean="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144</a:t>
            </a:fld>
            <a:endParaRPr lang="pt-BR"/>
          </a:p>
        </p:txBody>
      </p:sp>
      <p:sp>
        <p:nvSpPr>
          <p:cNvPr id="217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7089" name="Object 1"/>
          <p:cNvGraphicFramePr>
            <a:graphicFrameLocks noChangeAspect="1"/>
          </p:cNvGraphicFramePr>
          <p:nvPr/>
        </p:nvGraphicFramePr>
        <p:xfrm>
          <a:off x="2709837" y="2671764"/>
          <a:ext cx="3698875" cy="866775"/>
        </p:xfrm>
        <a:graphic>
          <a:graphicData uri="http://schemas.openxmlformats.org/presentationml/2006/ole">
            <p:oleObj spid="_x0000_s217089" name="Equação" r:id="rId3" imgW="1828800" imgH="431800" progId="Equation.3">
              <p:embed/>
            </p:oleObj>
          </a:graphicData>
        </a:graphic>
      </p:graphicFrame>
      <p:sp>
        <p:nvSpPr>
          <p:cNvPr id="217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7091" name="Object 3"/>
          <p:cNvGraphicFramePr>
            <a:graphicFrameLocks noChangeAspect="1"/>
          </p:cNvGraphicFramePr>
          <p:nvPr/>
        </p:nvGraphicFramePr>
        <p:xfrm>
          <a:off x="4906989" y="3743335"/>
          <a:ext cx="1636713" cy="452438"/>
        </p:xfrm>
        <a:graphic>
          <a:graphicData uri="http://schemas.openxmlformats.org/presentationml/2006/ole">
            <p:oleObj spid="_x0000_s217091" name="Equação" r:id="rId4" imgW="787058" imgH="215806" progId="Equation.3">
              <p:embed/>
            </p:oleObj>
          </a:graphicData>
        </a:graphic>
      </p:graphicFrame>
      <p:sp>
        <p:nvSpPr>
          <p:cNvPr id="2170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7093" name="Object 5"/>
          <p:cNvGraphicFramePr>
            <a:graphicFrameLocks noChangeAspect="1"/>
          </p:cNvGraphicFramePr>
          <p:nvPr/>
        </p:nvGraphicFramePr>
        <p:xfrm>
          <a:off x="1965361" y="4887945"/>
          <a:ext cx="5235575" cy="914400"/>
        </p:xfrm>
        <a:graphic>
          <a:graphicData uri="http://schemas.openxmlformats.org/presentationml/2006/ole">
            <p:oleObj spid="_x0000_s217093" name="Equação" r:id="rId5" imgW="2616200" imgH="457200" progId="Equation.3">
              <p:embed/>
            </p:oleObj>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Na equação anterior, a função </a:t>
            </a:r>
            <a:r>
              <a:rPr lang="el-GR" dirty="0" smtClean="0"/>
              <a:t>Π</a:t>
            </a:r>
            <a:r>
              <a:rPr lang="pt-BR" dirty="0" smtClean="0"/>
              <a:t> = </a:t>
            </a:r>
            <a:r>
              <a:rPr lang="pt-BR" i="1" dirty="0" err="1" smtClean="0"/>
              <a:t>gz</a:t>
            </a:r>
            <a:r>
              <a:rPr lang="pt-BR" dirty="0" smtClean="0"/>
              <a:t> claramente possui o significado de energia potencial por unidade de volume.</a:t>
            </a:r>
          </a:p>
          <a:p>
            <a:pPr lvl="1"/>
            <a:endParaRPr lang="pt-BR" dirty="0" smtClean="0"/>
          </a:p>
          <a:p>
            <a:r>
              <a:rPr lang="pt-BR" dirty="0" smtClean="0"/>
              <a:t>Equação para uma região fixa</a:t>
            </a:r>
          </a:p>
          <a:p>
            <a:pPr lvl="1"/>
            <a:r>
              <a:rPr lang="pt-BR" dirty="0" smtClean="0"/>
              <a:t>A forma integral da equação da energia mecânica pode ser obtida pela integração da forma diferencial sobre um volume fixo ou um volume material. </a:t>
            </a:r>
          </a:p>
          <a:p>
            <a:pPr lvl="1"/>
            <a:r>
              <a:rPr lang="pt-BR" dirty="0" smtClean="0"/>
              <a:t>Considerando-se um volume fixo e partindo-se da Eq. (62) com o lado esquerdo escrito na notação da Eq. (57):</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145</a:t>
            </a:fld>
            <a:endParaRPr lang="pt-BR"/>
          </a:p>
        </p:txBody>
      </p:sp>
      <p:sp>
        <p:nvSpPr>
          <p:cNvPr id="216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6065" name="Object 1"/>
          <p:cNvGraphicFramePr>
            <a:graphicFrameLocks noChangeAspect="1"/>
          </p:cNvGraphicFramePr>
          <p:nvPr/>
        </p:nvGraphicFramePr>
        <p:xfrm>
          <a:off x="1650960" y="5437215"/>
          <a:ext cx="5819775" cy="885825"/>
        </p:xfrm>
        <a:graphic>
          <a:graphicData uri="http://schemas.openxmlformats.org/presentationml/2006/ole">
            <p:oleObj spid="_x0000_s216065" name="Equação" r:id="rId3" imgW="2946400" imgH="444500" progId="Equation.3">
              <p:embed/>
            </p:oleObj>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da Energia Mecânica</a:t>
            </a:r>
            <a:endParaRPr lang="pt-BR" dirty="0"/>
          </a:p>
        </p:txBody>
      </p:sp>
      <p:sp>
        <p:nvSpPr>
          <p:cNvPr id="3" name="Espaço Reservado para Conteúdo 2"/>
          <p:cNvSpPr>
            <a:spLocks noGrp="1"/>
          </p:cNvSpPr>
          <p:nvPr>
            <p:ph idx="1"/>
          </p:nvPr>
        </p:nvSpPr>
        <p:spPr/>
        <p:txBody>
          <a:bodyPr/>
          <a:lstStyle/>
          <a:p>
            <a:pPr lvl="1"/>
            <a:r>
              <a:rPr lang="pt-BR" dirty="0" smtClean="0"/>
              <a:t>sendo                     a energia cinética por volume. Ao se integrar a equação para um volume fixo </a:t>
            </a:r>
            <a:r>
              <a:rPr lang="pt-BR" i="1" dirty="0" smtClean="0"/>
              <a:t>V</a:t>
            </a:r>
            <a:r>
              <a:rPr lang="pt-BR" dirty="0" smtClean="0"/>
              <a:t> e aplicando-se o teorema de Gauss para o segundo e o quarto termos, uma vez que os mesmos estão na forma do divergente de fluxos, tem-se: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146</a:t>
            </a:fld>
            <a:endParaRPr lang="pt-BR"/>
          </a:p>
        </p:txBody>
      </p:sp>
      <p:graphicFrame>
        <p:nvGraphicFramePr>
          <p:cNvPr id="209921" name="Object 1"/>
          <p:cNvGraphicFramePr>
            <a:graphicFrameLocks noChangeAspect="1"/>
          </p:cNvGraphicFramePr>
          <p:nvPr/>
        </p:nvGraphicFramePr>
        <p:xfrm>
          <a:off x="2198676" y="1606532"/>
          <a:ext cx="1497012" cy="508000"/>
        </p:xfrm>
        <a:graphic>
          <a:graphicData uri="http://schemas.openxmlformats.org/presentationml/2006/ole">
            <p:oleObj spid="_x0000_s209921" name="Equação" r:id="rId3" imgW="711000" imgH="241200" progId="Equation.3">
              <p:embed/>
            </p:oleObj>
          </a:graphicData>
        </a:graphic>
      </p:graphicFrame>
      <p:sp>
        <p:nvSpPr>
          <p:cNvPr id="2099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9922" name="Object 2"/>
          <p:cNvGraphicFramePr>
            <a:graphicFrameLocks noChangeAspect="1"/>
          </p:cNvGraphicFramePr>
          <p:nvPr/>
        </p:nvGraphicFramePr>
        <p:xfrm>
          <a:off x="1133521" y="3746538"/>
          <a:ext cx="6834188" cy="2493963"/>
        </p:xfrm>
        <a:graphic>
          <a:graphicData uri="http://schemas.openxmlformats.org/presentationml/2006/ole">
            <p:oleObj spid="_x0000_s209922" name="Equação" r:id="rId4" imgW="3416300" imgH="1244600" progId="Equation.3">
              <p:embed/>
            </p:oleObj>
          </a:graphicData>
        </a:graphic>
      </p:graphicFrame>
      <p:sp>
        <p:nvSpPr>
          <p:cNvPr id="8" name="CaixaDeTexto 7"/>
          <p:cNvSpPr txBox="1"/>
          <p:nvPr/>
        </p:nvSpPr>
        <p:spPr>
          <a:xfrm>
            <a:off x="8182907" y="512160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(63)</a:t>
            </a:r>
            <a:endParaRPr lang="pt-BR" sz="2400" dirty="0">
              <a:latin typeface="Times New Roman" pitchFamily="18" charset="0"/>
              <a:cs typeface="Times New Roman"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A equação da energia mecânica é obtida a partir da equação da conservação da quantidade de movimento e por isso não se trata de um princípio em separado.</a:t>
            </a:r>
          </a:p>
          <a:p>
            <a:r>
              <a:rPr lang="pt-BR" dirty="0" smtClean="0"/>
              <a:t>Para escoamentos em que existe uma variação de temperatura, é necessária uma equação independente, obtida a partir da Primeira Lei da Termodinâmica.</a:t>
            </a:r>
          </a:p>
          <a:p>
            <a:r>
              <a:rPr lang="pt-BR" dirty="0" smtClean="0"/>
              <a:t>Seja </a:t>
            </a:r>
            <a:r>
              <a:rPr lang="pt-BR" b="1" dirty="0" smtClean="0"/>
              <a:t>q</a:t>
            </a:r>
            <a:r>
              <a:rPr lang="pt-BR" dirty="0" smtClean="0"/>
              <a:t> o vetor fluxo de calor (por unidade de área) e </a:t>
            </a:r>
            <a:r>
              <a:rPr lang="pt-BR" i="1" dirty="0" err="1" smtClean="0"/>
              <a:t>e</a:t>
            </a:r>
            <a:r>
              <a:rPr lang="pt-BR" dirty="0" smtClean="0"/>
              <a:t> a energia interna (por unidade de massa); para um gás termicamente perfeito          , em que </a:t>
            </a:r>
            <a:r>
              <a:rPr lang="pt-BR" i="1" dirty="0" smtClean="0"/>
              <a:t>c</a:t>
            </a:r>
            <a:r>
              <a:rPr lang="pt-BR" i="1" baseline="-25000" dirty="0" smtClean="0"/>
              <a:t>v</a:t>
            </a:r>
            <a:r>
              <a:rPr lang="pt-BR" dirty="0" smtClean="0"/>
              <a:t> é o calor específico a volume constante.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147</a:t>
            </a:fld>
            <a:endParaRPr lang="pt-BR"/>
          </a:p>
        </p:txBody>
      </p:sp>
      <p:sp>
        <p:nvSpPr>
          <p:cNvPr id="219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9137" name="Object 1"/>
          <p:cNvGraphicFramePr>
            <a:graphicFrameLocks noChangeAspect="1"/>
          </p:cNvGraphicFramePr>
          <p:nvPr/>
        </p:nvGraphicFramePr>
        <p:xfrm>
          <a:off x="4368812" y="5218137"/>
          <a:ext cx="1116013" cy="525462"/>
        </p:xfrm>
        <a:graphic>
          <a:graphicData uri="http://schemas.openxmlformats.org/presentationml/2006/ole">
            <p:oleObj spid="_x0000_s219137" name="Equação" r:id="rId3" imgW="482391" imgH="228501" progId="Equation.3">
              <p:embed/>
            </p:oleObj>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A soma        pode ser chamada de energia “armazenada” por unidade de massa.</a:t>
            </a:r>
          </a:p>
          <a:p>
            <a:r>
              <a:rPr lang="pt-BR" dirty="0" smtClean="0"/>
              <a:t>A Primeira Lei da Termodinâmica é mais facilmente descrita para um volume material. Ela estabelece que a taxa de variação da energia armazenada é igual à soma da taxa de trabalho realizado com a taxa de calor adicionado ao volume material. Assim:</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148</a:t>
            </a:fld>
            <a:endParaRPr lang="pt-BR"/>
          </a:p>
        </p:txBody>
      </p:sp>
      <p:sp>
        <p:nvSpPr>
          <p:cNvPr id="222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2209" name="Object 1"/>
          <p:cNvGraphicFramePr>
            <a:graphicFrameLocks noChangeAspect="1"/>
          </p:cNvGraphicFramePr>
          <p:nvPr/>
        </p:nvGraphicFramePr>
        <p:xfrm>
          <a:off x="2292338" y="1597007"/>
          <a:ext cx="1439863" cy="554038"/>
        </p:xfrm>
        <a:graphic>
          <a:graphicData uri="http://schemas.openxmlformats.org/presentationml/2006/ole">
            <p:oleObj spid="_x0000_s222209" name="Equação" r:id="rId3" imgW="622030" imgH="241195" progId="Equation.3">
              <p:embed/>
            </p:oleObj>
          </a:graphicData>
        </a:graphic>
      </p:graphicFrame>
      <p:sp>
        <p:nvSpPr>
          <p:cNvPr id="222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2211" name="Object 3"/>
          <p:cNvGraphicFramePr>
            <a:graphicFrameLocks noChangeAspect="1"/>
          </p:cNvGraphicFramePr>
          <p:nvPr/>
        </p:nvGraphicFramePr>
        <p:xfrm>
          <a:off x="1063673" y="4962546"/>
          <a:ext cx="7013575" cy="866775"/>
        </p:xfrm>
        <a:graphic>
          <a:graphicData uri="http://schemas.openxmlformats.org/presentationml/2006/ole">
            <p:oleObj spid="_x0000_s222211" name="Equação" r:id="rId4" imgW="3467100" imgH="431800" progId="Equation.3">
              <p:embed/>
            </p:oleObj>
          </a:graphicData>
        </a:graphic>
      </p:graphicFrame>
      <p:sp>
        <p:nvSpPr>
          <p:cNvPr id="9" name="CaixaDeTexto 8"/>
          <p:cNvSpPr txBox="1"/>
          <p:nvPr/>
        </p:nvSpPr>
        <p:spPr>
          <a:xfrm>
            <a:off x="8182907" y="512160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(64)</a:t>
            </a:r>
            <a:endParaRPr lang="pt-BR" sz="2400" dirty="0">
              <a:latin typeface="Times New Roman" pitchFamily="18" charset="0"/>
              <a:cs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Deve-se notar que o trabalho efetuado por forças de corpo deve ser incluído no lado direito da Eq. (64) se a energia potencial não for incluída no lado esquerdo.</a:t>
            </a:r>
          </a:p>
          <a:p>
            <a:r>
              <a:rPr lang="pt-BR" dirty="0" smtClean="0"/>
              <a:t>Para se obter a forma diferencial, todos os termos da equação devem ser expressos em termos de integrais de volume. Assim, empregando a Eq. (6), o lado esquerdo da Eq. (64) pode ser escrito como</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149</a:t>
            </a:fld>
            <a:endParaRPr lang="pt-BR"/>
          </a:p>
        </p:txBody>
      </p:sp>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1185" name="Object 1"/>
          <p:cNvGraphicFramePr>
            <a:graphicFrameLocks noChangeAspect="1"/>
          </p:cNvGraphicFramePr>
          <p:nvPr/>
        </p:nvGraphicFramePr>
        <p:xfrm>
          <a:off x="1760499" y="5072085"/>
          <a:ext cx="5610225" cy="866775"/>
        </p:xfrm>
        <a:graphic>
          <a:graphicData uri="http://schemas.openxmlformats.org/presentationml/2006/ole">
            <p:oleObj spid="_x0000_s221185" name="Equação" r:id="rId3" imgW="2768600" imgH="4318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A taxa de aumento de massa no interior do volume é dado pela integral</a:t>
            </a:r>
          </a:p>
          <a:p>
            <a:endParaRPr lang="pt-BR" dirty="0" smtClean="0"/>
          </a:p>
          <a:p>
            <a:endParaRPr lang="pt-BR" dirty="0" smtClean="0"/>
          </a:p>
          <a:p>
            <a:endParaRPr lang="pt-BR" dirty="0" smtClean="0"/>
          </a:p>
          <a:p>
            <a:r>
              <a:rPr lang="pt-BR" dirty="0" smtClean="0"/>
              <a:t>A derivada temporal foi transferida para dentro da integral do lado direito da igualdade pois o volume é fixo e a Eq. (4) pode ser empregada.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a:t>
            </a:fld>
            <a:endParaRPr lang="pt-B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697" name="Object 1"/>
          <p:cNvGraphicFramePr>
            <a:graphicFrameLocks noChangeAspect="1"/>
          </p:cNvGraphicFramePr>
          <p:nvPr/>
        </p:nvGraphicFramePr>
        <p:xfrm>
          <a:off x="3214678" y="2927352"/>
          <a:ext cx="2709863" cy="787400"/>
        </p:xfrm>
        <a:graphic>
          <a:graphicData uri="http://schemas.openxmlformats.org/presentationml/2006/ole">
            <p:oleObj spid="_x0000_s29697" name="Equação" r:id="rId3" imgW="1345616" imgH="393529" progId="Equation.3">
              <p:embed/>
            </p:oleObj>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Convertendo as duas integrais de superfície em integrais de volume, a Eq. (64) fornece</a:t>
            </a:r>
          </a:p>
          <a:p>
            <a:endParaRPr lang="pt-BR" dirty="0" smtClean="0"/>
          </a:p>
          <a:p>
            <a:endParaRPr lang="pt-BR" dirty="0" smtClean="0"/>
          </a:p>
          <a:p>
            <a:endParaRPr lang="pt-BR" dirty="0" smtClean="0"/>
          </a:p>
          <a:p>
            <a:r>
              <a:rPr lang="pt-BR" dirty="0" smtClean="0"/>
              <a:t>A Eq. (65) é a Primeira Lei da Termodinâmica na forma diferencial, que apresenta tanto os termos de energia mecânica quanto os de energia térmica.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150</a:t>
            </a:fld>
            <a:endParaRPr lang="pt-BR"/>
          </a:p>
        </p:txBody>
      </p:sp>
      <p:sp>
        <p:nvSpPr>
          <p:cNvPr id="220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0161" name="Object 1"/>
          <p:cNvGraphicFramePr>
            <a:graphicFrameLocks noChangeAspect="1"/>
          </p:cNvGraphicFramePr>
          <p:nvPr/>
        </p:nvGraphicFramePr>
        <p:xfrm>
          <a:off x="2016090" y="2770191"/>
          <a:ext cx="5084763" cy="914400"/>
        </p:xfrm>
        <a:graphic>
          <a:graphicData uri="http://schemas.openxmlformats.org/presentationml/2006/ole">
            <p:oleObj spid="_x0000_s220161" name="Equação" r:id="rId3" imgW="2540000" imgH="457200" progId="Equation.3">
              <p:embed/>
            </p:oleObj>
          </a:graphicData>
        </a:graphic>
      </p:graphicFrame>
      <p:sp>
        <p:nvSpPr>
          <p:cNvPr id="7" name="CaixaDeTexto 6"/>
          <p:cNvSpPr txBox="1"/>
          <p:nvPr/>
        </p:nvSpPr>
        <p:spPr>
          <a:xfrm>
            <a:off x="8182907" y="295433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(65)</a:t>
            </a:r>
            <a:endParaRPr lang="pt-BR" sz="2400" dirty="0">
              <a:latin typeface="Times New Roman" pitchFamily="18" charset="0"/>
              <a:cs typeface="Times New Roman"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A equação da energia térmica (também chamada de equação do calor) é obtida se da Eq. (65) for subtraída a equação da energia mecânica, Eq. (62). Tem-se assim:</a:t>
            </a:r>
          </a:p>
          <a:p>
            <a:endParaRPr lang="pt-BR" dirty="0" smtClean="0"/>
          </a:p>
          <a:p>
            <a:endParaRPr lang="pt-BR" dirty="0" smtClean="0"/>
          </a:p>
          <a:p>
            <a:r>
              <a:rPr lang="pt-BR" dirty="0" smtClean="0"/>
              <a:t>Nota-se que a energia interna aumenta devido à convergência de calor, compressão volumétrica e aquecimento devido à dissipação viscosa.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151</a:t>
            </a:fld>
            <a:endParaRPr lang="pt-BR"/>
          </a:p>
        </p:txBody>
      </p:sp>
      <p:sp>
        <p:nvSpPr>
          <p:cNvPr id="225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5281" name="Object 1"/>
          <p:cNvGraphicFramePr>
            <a:graphicFrameLocks noChangeAspect="1"/>
          </p:cNvGraphicFramePr>
          <p:nvPr/>
        </p:nvGraphicFramePr>
        <p:xfrm>
          <a:off x="2819376" y="3502026"/>
          <a:ext cx="3479800" cy="787400"/>
        </p:xfrm>
        <a:graphic>
          <a:graphicData uri="http://schemas.openxmlformats.org/presentationml/2006/ole">
            <p:oleObj spid="_x0000_s225281" name="Equação" r:id="rId3" imgW="1726451" imgH="393529" progId="Equation.3">
              <p:embed/>
            </p:oleObj>
          </a:graphicData>
        </a:graphic>
      </p:graphicFrame>
      <p:sp>
        <p:nvSpPr>
          <p:cNvPr id="7" name="CaixaDeTexto 6"/>
          <p:cNvSpPr txBox="1"/>
          <p:nvPr/>
        </p:nvSpPr>
        <p:spPr>
          <a:xfrm>
            <a:off x="8182907" y="366108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(66)</a:t>
            </a:r>
            <a:endParaRPr lang="pt-BR" sz="2400" dirty="0">
              <a:latin typeface="Times New Roman" pitchFamily="18" charset="0"/>
              <a:cs typeface="Times New Roman"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A equação da energia térmica pode ser simplificada através da aproximação de </a:t>
            </a:r>
            <a:r>
              <a:rPr lang="pt-BR" dirty="0" err="1" smtClean="0"/>
              <a:t>Boussinesq</a:t>
            </a:r>
            <a:r>
              <a:rPr lang="pt-BR" dirty="0" smtClean="0"/>
              <a:t>, que é válida sob as restrições de que:</a:t>
            </a:r>
          </a:p>
          <a:p>
            <a:pPr lvl="1"/>
            <a:r>
              <a:rPr lang="pt-BR" dirty="0" smtClean="0"/>
              <a:t>a velocidade do escoamento é pequena quando comparada à velocidade do som;</a:t>
            </a:r>
          </a:p>
          <a:p>
            <a:pPr lvl="1"/>
            <a:r>
              <a:rPr lang="pt-BR" dirty="0" smtClean="0"/>
              <a:t>a diferença de temperaturas no escoamento é pequena.</a:t>
            </a:r>
          </a:p>
          <a:p>
            <a:r>
              <a:rPr lang="pt-BR" dirty="0" smtClean="0"/>
              <a:t>Nesse caso, a geração de calor devida à dissipação viscosa é desprezível na Eq. (66) e                   pode ser combinado com o lado esquerdo da Eq. (66).</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152</a:t>
            </a:fld>
            <a:endParaRPr lang="pt-BR"/>
          </a:p>
        </p:txBody>
      </p:sp>
      <p:sp>
        <p:nvSpPr>
          <p:cNvPr id="224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4257" name="Object 1"/>
          <p:cNvGraphicFramePr>
            <a:graphicFrameLocks noChangeAspect="1"/>
          </p:cNvGraphicFramePr>
          <p:nvPr/>
        </p:nvGraphicFramePr>
        <p:xfrm>
          <a:off x="6165891" y="4687911"/>
          <a:ext cx="1436688" cy="493713"/>
        </p:xfrm>
        <a:graphic>
          <a:graphicData uri="http://schemas.openxmlformats.org/presentationml/2006/ole">
            <p:oleObj spid="_x0000_s224257" name="Equação" r:id="rId3" imgW="634449" imgH="215713" progId="Equation.3">
              <p:embed/>
            </p:oleObj>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Obtém-se, assim, para um gás perfeito</a:t>
            </a:r>
          </a:p>
          <a:p>
            <a:endParaRPr lang="pt-BR" dirty="0" smtClean="0"/>
          </a:p>
          <a:p>
            <a:endParaRPr lang="pt-BR" dirty="0" smtClean="0"/>
          </a:p>
          <a:p>
            <a:r>
              <a:rPr lang="pt-BR" dirty="0" smtClean="0"/>
              <a:t>Se o fluxo de calor obedecer à Lei de Fourier:</a:t>
            </a:r>
          </a:p>
          <a:p>
            <a:endParaRPr lang="pt-BR" dirty="0" smtClean="0"/>
          </a:p>
          <a:p>
            <a:endParaRPr lang="pt-BR" dirty="0" smtClean="0"/>
          </a:p>
          <a:p>
            <a:r>
              <a:rPr lang="pt-BR" dirty="0" smtClean="0"/>
              <a:t>Então, para </a:t>
            </a:r>
            <a:r>
              <a:rPr lang="pt-BR" i="1" dirty="0" smtClean="0"/>
              <a:t>k</a:t>
            </a:r>
            <a:r>
              <a:rPr lang="pt-BR" dirty="0" smtClean="0"/>
              <a:t> = const., a Eq. (67) pode ser simplificada fornecendo</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153</a:t>
            </a:fld>
            <a:endParaRPr lang="pt-BR"/>
          </a:p>
        </p:txBody>
      </p:sp>
      <p:sp>
        <p:nvSpPr>
          <p:cNvPr id="223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3233" name="Object 1"/>
          <p:cNvGraphicFramePr>
            <a:graphicFrameLocks noChangeAspect="1"/>
          </p:cNvGraphicFramePr>
          <p:nvPr/>
        </p:nvGraphicFramePr>
        <p:xfrm>
          <a:off x="3476610" y="2260584"/>
          <a:ext cx="2173288" cy="788988"/>
        </p:xfrm>
        <a:graphic>
          <a:graphicData uri="http://schemas.openxmlformats.org/presentationml/2006/ole">
            <p:oleObj spid="_x0000_s223233" name="Equação" r:id="rId3" imgW="1079032" imgH="393529" progId="Equation.3">
              <p:embed/>
            </p:oleObj>
          </a:graphicData>
        </a:graphic>
      </p:graphicFrame>
      <p:sp>
        <p:nvSpPr>
          <p:cNvPr id="7" name="CaixaDeTexto 6"/>
          <p:cNvSpPr txBox="1"/>
          <p:nvPr/>
        </p:nvSpPr>
        <p:spPr>
          <a:xfrm>
            <a:off x="8182907" y="240663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(67)</a:t>
            </a:r>
            <a:endParaRPr lang="pt-BR" sz="2400" dirty="0">
              <a:latin typeface="Times New Roman" pitchFamily="18" charset="0"/>
              <a:cs typeface="Times New Roman" pitchFamily="18" charset="0"/>
            </a:endParaRPr>
          </a:p>
        </p:txBody>
      </p:sp>
      <p:sp>
        <p:nvSpPr>
          <p:cNvPr id="223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3235" name="Object 3"/>
          <p:cNvGraphicFramePr>
            <a:graphicFrameLocks noChangeAspect="1"/>
          </p:cNvGraphicFramePr>
          <p:nvPr/>
        </p:nvGraphicFramePr>
        <p:xfrm>
          <a:off x="3865571" y="4011626"/>
          <a:ext cx="1363663" cy="403225"/>
        </p:xfrm>
        <a:graphic>
          <a:graphicData uri="http://schemas.openxmlformats.org/presentationml/2006/ole">
            <p:oleObj spid="_x0000_s223235" name="Equação" r:id="rId4" imgW="672808" imgH="203112" progId="Equation.3">
              <p:embed/>
            </p:oleObj>
          </a:graphicData>
        </a:graphic>
      </p:graphicFrame>
      <p:sp>
        <p:nvSpPr>
          <p:cNvPr id="2232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3237" name="Object 5"/>
          <p:cNvGraphicFramePr>
            <a:graphicFrameLocks noChangeAspect="1"/>
          </p:cNvGraphicFramePr>
          <p:nvPr/>
        </p:nvGraphicFramePr>
        <p:xfrm>
          <a:off x="3741748" y="5781718"/>
          <a:ext cx="1633538" cy="787400"/>
        </p:xfrm>
        <a:graphic>
          <a:graphicData uri="http://schemas.openxmlformats.org/presentationml/2006/ole">
            <p:oleObj spid="_x0000_s223237" name="Equação" r:id="rId5" imgW="812447" imgH="393529" progId="Equation.3">
              <p:embed/>
            </p:oleObj>
          </a:graphicData>
        </a:graphic>
      </p:graphicFrame>
      <p:sp>
        <p:nvSpPr>
          <p:cNvPr id="12" name="CaixaDeTexto 11"/>
          <p:cNvSpPr txBox="1"/>
          <p:nvPr/>
        </p:nvSpPr>
        <p:spPr>
          <a:xfrm>
            <a:off x="8182907" y="596140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(68)</a:t>
            </a:r>
            <a:endParaRPr lang="pt-BR" sz="2400" dirty="0">
              <a:latin typeface="Times New Roman" pitchFamily="18" charset="0"/>
              <a:cs typeface="Times New Roman"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normAutofit/>
          </a:bodyPr>
          <a:lstStyle/>
          <a:p>
            <a:r>
              <a:rPr lang="pt-BR" dirty="0" smtClean="0"/>
              <a:t>sendo                    a difusividade térmica, cuja unidade é a mesma da viscosidade cinemática (difusividade de quantidade de movimento, </a:t>
            </a:r>
            <a:r>
              <a:rPr lang="el-GR" i="1" dirty="0" smtClean="0"/>
              <a:t>ν</a:t>
            </a:r>
            <a:r>
              <a:rPr lang="pt-BR" dirty="0" smtClean="0"/>
              <a:t>).</a:t>
            </a:r>
          </a:p>
          <a:p>
            <a:r>
              <a:rPr lang="pt-BR" dirty="0" smtClean="0"/>
              <a:t>O termo de dissipação viscosa </a:t>
            </a:r>
            <a:r>
              <a:rPr lang="el-GR" i="1" dirty="0" smtClean="0"/>
              <a:t>ϕ</a:t>
            </a:r>
            <a:r>
              <a:rPr lang="pt-BR" dirty="0" smtClean="0"/>
              <a:t> pode ser desprezível na equação da energia térmica, Eq. (66), se a velocidade do escoamento é pequena em comparação à velocidade do som. Contudo, tal termo não pode ser desprezado na equação da energia mecânica, Eq. (62).</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154</a:t>
            </a:fld>
            <a:endParaRPr lang="pt-BR"/>
          </a:p>
        </p:txBody>
      </p:sp>
      <p:sp>
        <p:nvSpPr>
          <p:cNvPr id="227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7329" name="Object 1"/>
          <p:cNvGraphicFramePr>
            <a:graphicFrameLocks noChangeAspect="1"/>
          </p:cNvGraphicFramePr>
          <p:nvPr/>
        </p:nvGraphicFramePr>
        <p:xfrm>
          <a:off x="2103428" y="1639863"/>
          <a:ext cx="1774825" cy="554038"/>
        </p:xfrm>
        <a:graphic>
          <a:graphicData uri="http://schemas.openxmlformats.org/presentationml/2006/ole">
            <p:oleObj spid="_x0000_s227329" name="Equação" r:id="rId3" imgW="761669" imgH="241195" progId="Equation.3">
              <p:embed/>
            </p:oleObj>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Primeira Lei da Termodinâmica: Equação da energia térmica</a:t>
            </a:r>
            <a:endParaRPr lang="pt-BR" dirty="0"/>
          </a:p>
        </p:txBody>
      </p:sp>
      <p:sp>
        <p:nvSpPr>
          <p:cNvPr id="3" name="Espaço Reservado para Conteúdo 2"/>
          <p:cNvSpPr>
            <a:spLocks noGrp="1"/>
          </p:cNvSpPr>
          <p:nvPr>
            <p:ph idx="1"/>
          </p:nvPr>
        </p:nvSpPr>
        <p:spPr/>
        <p:txBody>
          <a:bodyPr/>
          <a:lstStyle/>
          <a:p>
            <a:r>
              <a:rPr lang="pt-BR" dirty="0" smtClean="0"/>
              <a:t>Na realidade, a dissipação viscosa funciona como um sorvedouro de energia mecânica, de modo que um regime permanente possa ser mantido na presença de vários tipos de </a:t>
            </a:r>
            <a:r>
              <a:rPr lang="pt-BR" dirty="0" err="1" smtClean="0"/>
              <a:t>forçantes</a:t>
            </a:r>
            <a:r>
              <a:rPr lang="pt-BR" dirty="0" smtClean="0"/>
              <a:t>.</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155</a:t>
            </a:fld>
            <a:endParaRPr lang="pt-B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de entropia</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A Segunda Lei da Termodinâmica essencialmente prediz que um fenômeno real só pode ocorrer no sentido do crescimento da desordem de um sistema isolado.</a:t>
            </a:r>
          </a:p>
          <a:p>
            <a:r>
              <a:rPr lang="pt-BR" dirty="0" smtClean="0"/>
              <a:t>A desordem de um sistema é uma medida do grau de uniformidade de propriedades macroscópicas em um sistema, o que é o mesmo que o grau de aleatoriedade nos arranjos moleculares que originam tais propriedades. Nesse sentido, desordem, uniformidade e aleatoriedade possuem essencialmente o mesmo significado.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156</a:t>
            </a:fld>
            <a:endParaRPr lang="pt-B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a:t>
            </a:r>
            <a:r>
              <a:rPr lang="pt-BR" smtClean="0"/>
              <a:t>de entropia</a:t>
            </a:r>
            <a:endParaRPr lang="pt-BR"/>
          </a:p>
        </p:txBody>
      </p:sp>
      <p:sp>
        <p:nvSpPr>
          <p:cNvPr id="3" name="Espaço Reservado para Conteúdo 2"/>
          <p:cNvSpPr>
            <a:spLocks noGrp="1"/>
          </p:cNvSpPr>
          <p:nvPr>
            <p:ph idx="1"/>
          </p:nvPr>
        </p:nvSpPr>
        <p:spPr>
          <a:xfrm>
            <a:off x="457200" y="1600200"/>
            <a:ext cx="8229600" cy="4676814"/>
          </a:xfrm>
        </p:spPr>
        <p:txBody>
          <a:bodyPr>
            <a:normAutofit/>
          </a:bodyPr>
          <a:lstStyle/>
          <a:p>
            <a:r>
              <a:rPr lang="pt-BR" dirty="0" smtClean="0"/>
              <a:t>Processos naturais tendem a causar a mistura de propriedades, através do transporte de calor, quantidade de movimento e de massa.</a:t>
            </a:r>
          </a:p>
          <a:p>
            <a:r>
              <a:rPr lang="pt-BR" dirty="0" smtClean="0"/>
              <a:t>Uma consequência da Segunda Lei é que deve existir uma propriedade chamada entropia, que é relacionada a outras propriedades termodinâmicas do meio. </a:t>
            </a:r>
          </a:p>
          <a:p>
            <a:r>
              <a:rPr lang="pt-BR" dirty="0" smtClean="0"/>
              <a:t>Além disso, a Segunda Lei prediz que a entropia de um sistema isolado pode apenas aumentar; a entropia é uma medida da desordem ou aleatoriedade de um sistema.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157</a:t>
            </a:fld>
            <a:endParaRPr lang="pt-B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a:t>
            </a:r>
            <a:r>
              <a:rPr lang="pt-BR" smtClean="0"/>
              <a:t>de entropia</a:t>
            </a:r>
            <a:endParaRPr lang="pt-BR"/>
          </a:p>
        </p:txBody>
      </p:sp>
      <p:sp>
        <p:nvSpPr>
          <p:cNvPr id="3" name="Espaço Reservado para Conteúdo 2"/>
          <p:cNvSpPr>
            <a:spLocks noGrp="1"/>
          </p:cNvSpPr>
          <p:nvPr>
            <p:ph idx="1"/>
          </p:nvPr>
        </p:nvSpPr>
        <p:spPr/>
        <p:txBody>
          <a:bodyPr/>
          <a:lstStyle/>
          <a:p>
            <a:r>
              <a:rPr lang="pt-BR" dirty="0" smtClean="0"/>
              <a:t>Seja </a:t>
            </a:r>
            <a:r>
              <a:rPr lang="pt-BR" i="1" dirty="0" smtClean="0"/>
              <a:t>S</a:t>
            </a:r>
            <a:r>
              <a:rPr lang="pt-BR" dirty="0" smtClean="0"/>
              <a:t> a entropia por unidade de massa. A variação de entropia está relacionada à variação da energia interna </a:t>
            </a:r>
            <a:r>
              <a:rPr lang="pt-BR" i="1" dirty="0" smtClean="0"/>
              <a:t>e</a:t>
            </a:r>
            <a:r>
              <a:rPr lang="pt-BR" dirty="0" smtClean="0"/>
              <a:t> </a:t>
            </a:r>
            <a:r>
              <a:rPr lang="pt-BR" dirty="0" err="1" smtClean="0"/>
              <a:t>e</a:t>
            </a:r>
            <a:r>
              <a:rPr lang="pt-BR" dirty="0" smtClean="0"/>
              <a:t> do volume específico </a:t>
            </a:r>
            <a:r>
              <a:rPr lang="pt-BR" i="1" dirty="0" smtClean="0"/>
              <a:t>v</a:t>
            </a:r>
            <a:r>
              <a:rPr lang="pt-BR" dirty="0" smtClean="0"/>
              <a:t> por</a:t>
            </a:r>
          </a:p>
          <a:p>
            <a:endParaRPr lang="pt-BR" dirty="0" smtClean="0"/>
          </a:p>
          <a:p>
            <a:endParaRPr lang="pt-BR" dirty="0" smtClean="0"/>
          </a:p>
          <a:p>
            <a:r>
              <a:rPr lang="pt-BR" dirty="0" smtClean="0"/>
              <a:t>A taxa de variação de entropia seguindo-se uma partícula de fluido é 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158</a:t>
            </a:fld>
            <a:endParaRPr lang="pt-B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1425" name="Object 1"/>
          <p:cNvGraphicFramePr>
            <a:graphicFrameLocks noChangeAspect="1"/>
          </p:cNvGraphicFramePr>
          <p:nvPr/>
        </p:nvGraphicFramePr>
        <p:xfrm>
          <a:off x="2709837" y="3100383"/>
          <a:ext cx="3717925" cy="838200"/>
        </p:xfrm>
        <a:graphic>
          <a:graphicData uri="http://schemas.openxmlformats.org/presentationml/2006/ole">
            <p:oleObj spid="_x0000_s231425" name="Equação" r:id="rId3" imgW="1854200" imgH="419100" progId="Equation.3">
              <p:embed/>
            </p:oleObj>
          </a:graphicData>
        </a:graphic>
      </p:graphicFrame>
      <p:sp>
        <p:nvSpPr>
          <p:cNvPr id="231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1427" name="Object 3"/>
          <p:cNvGraphicFramePr>
            <a:graphicFrameLocks noChangeAspect="1"/>
          </p:cNvGraphicFramePr>
          <p:nvPr/>
        </p:nvGraphicFramePr>
        <p:xfrm>
          <a:off x="3221019" y="5146710"/>
          <a:ext cx="2687638" cy="838200"/>
        </p:xfrm>
        <a:graphic>
          <a:graphicData uri="http://schemas.openxmlformats.org/presentationml/2006/ole">
            <p:oleObj spid="_x0000_s231427" name="Equação" r:id="rId4" imgW="1346200" imgH="419100" progId="Equation.3">
              <p:embed/>
            </p:oleObj>
          </a:graphicData>
        </a:graphic>
      </p:graphicFrame>
      <p:sp>
        <p:nvSpPr>
          <p:cNvPr id="9" name="CaixaDeTexto 8"/>
          <p:cNvSpPr txBox="1"/>
          <p:nvPr/>
        </p:nvSpPr>
        <p:spPr>
          <a:xfrm>
            <a:off x="8182907" y="530416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(69)</a:t>
            </a:r>
            <a:endParaRPr lang="pt-BR" sz="2400" dirty="0">
              <a:latin typeface="Times New Roman" pitchFamily="18" charset="0"/>
              <a:cs typeface="Times New Roman"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a:t>
            </a:r>
            <a:r>
              <a:rPr lang="pt-BR" smtClean="0"/>
              <a:t>de entropia</a:t>
            </a:r>
            <a:endParaRPr lang="pt-BR"/>
          </a:p>
        </p:txBody>
      </p:sp>
      <p:sp>
        <p:nvSpPr>
          <p:cNvPr id="3" name="Espaço Reservado para Conteúdo 2"/>
          <p:cNvSpPr>
            <a:spLocks noGrp="1"/>
          </p:cNvSpPr>
          <p:nvPr>
            <p:ph idx="1"/>
          </p:nvPr>
        </p:nvSpPr>
        <p:spPr/>
        <p:txBody>
          <a:bodyPr/>
          <a:lstStyle/>
          <a:p>
            <a:r>
              <a:rPr lang="pt-BR" dirty="0" smtClean="0"/>
              <a:t>Empregando-se a equação da energia interna</a:t>
            </a:r>
          </a:p>
          <a:p>
            <a:endParaRPr lang="pt-BR" dirty="0" smtClean="0"/>
          </a:p>
          <a:p>
            <a:endParaRPr lang="pt-BR" dirty="0" smtClean="0"/>
          </a:p>
          <a:p>
            <a:endParaRPr lang="pt-BR" dirty="0" smtClean="0"/>
          </a:p>
          <a:p>
            <a:r>
              <a:rPr lang="pt-BR" dirty="0" smtClean="0"/>
              <a:t>E a equação da continuidade</a:t>
            </a:r>
          </a:p>
          <a:p>
            <a:endParaRPr lang="pt-BR" dirty="0" smtClean="0"/>
          </a:p>
          <a:p>
            <a:endParaRPr lang="pt-BR" dirty="0" smtClean="0"/>
          </a:p>
          <a:p>
            <a:endParaRPr lang="pt-BR" dirty="0" smtClean="0"/>
          </a:p>
          <a:p>
            <a:endParaRPr lang="pt-BR" dirty="0" smtClean="0"/>
          </a:p>
          <a:p>
            <a:pPr>
              <a:buNone/>
            </a:pP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159</a:t>
            </a:fld>
            <a:endParaRPr lang="pt-BR"/>
          </a:p>
        </p:txBody>
      </p:sp>
      <p:sp>
        <p:nvSpPr>
          <p:cNvPr id="229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9377" name="Object 1"/>
          <p:cNvGraphicFramePr>
            <a:graphicFrameLocks noChangeAspect="1"/>
          </p:cNvGraphicFramePr>
          <p:nvPr/>
        </p:nvGraphicFramePr>
        <p:xfrm>
          <a:off x="2819376" y="2495548"/>
          <a:ext cx="3479800" cy="787400"/>
        </p:xfrm>
        <a:graphic>
          <a:graphicData uri="http://schemas.openxmlformats.org/presentationml/2006/ole">
            <p:oleObj spid="_x0000_s229377" name="Equação" r:id="rId3" imgW="1726451" imgH="393529" progId="Equation.3">
              <p:embed/>
            </p:oleObj>
          </a:graphicData>
        </a:graphic>
      </p:graphicFrame>
      <p:sp>
        <p:nvSpPr>
          <p:cNvPr id="229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9379" name="Object 3"/>
          <p:cNvGraphicFramePr>
            <a:graphicFrameLocks noChangeAspect="1"/>
          </p:cNvGraphicFramePr>
          <p:nvPr/>
        </p:nvGraphicFramePr>
        <p:xfrm>
          <a:off x="3587750" y="4579938"/>
          <a:ext cx="1943100" cy="784225"/>
        </p:xfrm>
        <a:graphic>
          <a:graphicData uri="http://schemas.openxmlformats.org/presentationml/2006/ole">
            <p:oleObj spid="_x0000_s229379" name="Equação" r:id="rId4" imgW="990360" imgH="393480" progId="Equation.3">
              <p:embed/>
            </p:oleObj>
          </a:graphicData>
        </a:graphic>
      </p:graphicFrame>
      <p:sp>
        <p:nvSpPr>
          <p:cNvPr id="229381" name="Rectangle 5"/>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293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A vazão mássica para fora do volume é dada pela integral de superfície</a:t>
            </a:r>
          </a:p>
          <a:p>
            <a:endParaRPr lang="pt-BR" dirty="0" smtClean="0"/>
          </a:p>
          <a:p>
            <a:endParaRPr lang="pt-BR" dirty="0" smtClean="0"/>
          </a:p>
          <a:p>
            <a:r>
              <a:rPr lang="pt-BR" dirty="0" smtClean="0"/>
              <a:t>pois              é o fluxo de massa para fora do elemento através de um elemento de área </a:t>
            </a:r>
            <a:r>
              <a:rPr lang="pt-BR" i="1" dirty="0" err="1" smtClean="0"/>
              <a:t>d</a:t>
            </a:r>
            <a:r>
              <a:rPr lang="pt-BR" b="1" dirty="0" err="1" smtClean="0"/>
              <a:t>A</a:t>
            </a:r>
            <a:r>
              <a:rPr lang="pt-BR" dirty="0" err="1" smtClean="0"/>
              <a:t>.</a:t>
            </a:r>
            <a:r>
              <a:rPr lang="pt-BR" dirty="0" smtClean="0"/>
              <a:t> </a:t>
            </a:r>
          </a:p>
          <a:p>
            <a:r>
              <a:rPr lang="pt-BR" dirty="0" smtClean="0"/>
              <a:t>A lei de conservação da massa estabelece que a taxa de aumento da massa em um volume fixo deve ser igual à taxa de entrada de massa através da fronteira.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a:t>
            </a:fld>
            <a:endParaRPr lang="pt-B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649" name="Object 1"/>
          <p:cNvGraphicFramePr>
            <a:graphicFrameLocks noChangeAspect="1"/>
          </p:cNvGraphicFramePr>
          <p:nvPr/>
        </p:nvGraphicFramePr>
        <p:xfrm>
          <a:off x="3929058" y="2843212"/>
          <a:ext cx="1266825" cy="585788"/>
        </p:xfrm>
        <a:graphic>
          <a:graphicData uri="http://schemas.openxmlformats.org/presentationml/2006/ole">
            <p:oleObj spid="_x0000_s27649" name="Equação" r:id="rId3" imgW="634725" imgH="291973" progId="Equation.3">
              <p:embed/>
            </p:oleObj>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651" name="Object 3"/>
          <p:cNvGraphicFramePr>
            <a:graphicFrameLocks noChangeAspect="1"/>
          </p:cNvGraphicFramePr>
          <p:nvPr/>
        </p:nvGraphicFramePr>
        <p:xfrm>
          <a:off x="1541449" y="3643314"/>
          <a:ext cx="1173163" cy="465138"/>
        </p:xfrm>
        <a:graphic>
          <a:graphicData uri="http://schemas.openxmlformats.org/presentationml/2006/ole">
            <p:oleObj spid="_x0000_s27651" name="Equação" r:id="rId4" imgW="507780" imgH="203112" progId="Equation.3">
              <p:embed/>
            </p:oleObj>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a:t>
            </a:r>
            <a:r>
              <a:rPr lang="pt-BR" smtClean="0"/>
              <a:t>de entropia</a:t>
            </a:r>
            <a:endParaRPr lang="pt-BR"/>
          </a:p>
        </p:txBody>
      </p:sp>
      <p:sp>
        <p:nvSpPr>
          <p:cNvPr id="3" name="Espaço Reservado para Conteúdo 2"/>
          <p:cNvSpPr>
            <a:spLocks noGrp="1"/>
          </p:cNvSpPr>
          <p:nvPr>
            <p:ph idx="1"/>
          </p:nvPr>
        </p:nvSpPr>
        <p:spPr/>
        <p:txBody>
          <a:bodyPr/>
          <a:lstStyle/>
          <a:p>
            <a:r>
              <a:rPr lang="pt-BR" dirty="0" smtClean="0"/>
              <a:t>Tem-se que a equação da geração de entropia se torna</a:t>
            </a:r>
          </a:p>
          <a:p>
            <a:endParaRPr lang="pt-BR" dirty="0" smtClean="0"/>
          </a:p>
          <a:p>
            <a:endParaRPr lang="pt-BR" dirty="0" smtClean="0"/>
          </a:p>
          <a:p>
            <a:endParaRPr lang="pt-BR" dirty="0" smtClean="0"/>
          </a:p>
          <a:p>
            <a:endParaRPr lang="pt-BR" dirty="0" smtClean="0"/>
          </a:p>
          <a:p>
            <a:r>
              <a:rPr lang="pt-BR" dirty="0" smtClean="0"/>
              <a:t>Utilizando-se a Lei de Fourier para condução de calor, tem-se então:</a:t>
            </a:r>
          </a:p>
          <a:p>
            <a:endParaRPr lang="pt-BR" dirty="0" smtClean="0"/>
          </a:p>
          <a:p>
            <a:endParaRPr lang="pt-BR" dirty="0" smtClean="0"/>
          </a:p>
          <a:p>
            <a:endParaRPr lang="pt-BR" dirty="0" smtClean="0"/>
          </a:p>
          <a:p>
            <a:pPr>
              <a:buNone/>
            </a:pP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160</a:t>
            </a:fld>
            <a:endParaRPr lang="pt-BR"/>
          </a:p>
        </p:txBody>
      </p:sp>
      <p:sp>
        <p:nvSpPr>
          <p:cNvPr id="229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29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29381" name="Rectangle 5"/>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293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9382" name="Object 6"/>
          <p:cNvGraphicFramePr>
            <a:graphicFrameLocks noChangeAspect="1"/>
          </p:cNvGraphicFramePr>
          <p:nvPr/>
        </p:nvGraphicFramePr>
        <p:xfrm>
          <a:off x="2603527" y="2243145"/>
          <a:ext cx="3940175" cy="1770063"/>
        </p:xfrm>
        <a:graphic>
          <a:graphicData uri="http://schemas.openxmlformats.org/presentationml/2006/ole">
            <p:oleObj spid="_x0000_s235524" name="Equação" r:id="rId3" imgW="1968500" imgH="889000" progId="Equation.3">
              <p:embed/>
            </p:oleObj>
          </a:graphicData>
        </a:graphic>
      </p:graphicFrame>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5525" name="Object 5"/>
          <p:cNvGraphicFramePr>
            <a:graphicFrameLocks noChangeAspect="1"/>
          </p:cNvGraphicFramePr>
          <p:nvPr/>
        </p:nvGraphicFramePr>
        <p:xfrm>
          <a:off x="2381220" y="5257839"/>
          <a:ext cx="4383088" cy="1019175"/>
        </p:xfrm>
        <a:graphic>
          <a:graphicData uri="http://schemas.openxmlformats.org/presentationml/2006/ole">
            <p:oleObj spid="_x0000_s235525" name="Equação" r:id="rId4" imgW="2171700" imgH="508000" progId="Equation.3">
              <p:embed/>
            </p:oleObj>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a:t>
            </a:r>
            <a:r>
              <a:rPr lang="pt-BR" smtClean="0"/>
              <a:t>de entropia</a:t>
            </a:r>
            <a:endParaRPr lang="pt-BR"/>
          </a:p>
        </p:txBody>
      </p:sp>
      <p:sp>
        <p:nvSpPr>
          <p:cNvPr id="3" name="Espaço Reservado para Conteúdo 2"/>
          <p:cNvSpPr>
            <a:spLocks noGrp="1"/>
          </p:cNvSpPr>
          <p:nvPr>
            <p:ph idx="1"/>
          </p:nvPr>
        </p:nvSpPr>
        <p:spPr/>
        <p:txBody>
          <a:bodyPr/>
          <a:lstStyle/>
          <a:p>
            <a:r>
              <a:rPr lang="pt-BR" dirty="0" smtClean="0"/>
              <a:t>O primeiro termo do lado direito, que apresenta a forma de (ganho de calor)/T, é o ganho de entropia devido à transferência de calor reversível pois esse termo não envolve a condutividade térmica.</a:t>
            </a:r>
          </a:p>
          <a:p>
            <a:r>
              <a:rPr lang="pt-BR" dirty="0" smtClean="0"/>
              <a:t>Os últimos dois termos, proporcionais ao quadrado da temperatura e aos gradientes de velocidade, representam a produção de entropia devido à condução de calor e à geração de calor por efeitos viscosos.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161</a:t>
            </a:fld>
            <a:endParaRPr lang="pt-B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Segunda Lei da Termodinâmica: Produção </a:t>
            </a:r>
            <a:r>
              <a:rPr lang="pt-BR" smtClean="0"/>
              <a:t>de entropia</a:t>
            </a:r>
            <a:endParaRPr lang="pt-BR"/>
          </a:p>
        </p:txBody>
      </p:sp>
      <p:sp>
        <p:nvSpPr>
          <p:cNvPr id="3" name="Espaço Reservado para Conteúdo 2"/>
          <p:cNvSpPr>
            <a:spLocks noGrp="1"/>
          </p:cNvSpPr>
          <p:nvPr>
            <p:ph idx="1"/>
          </p:nvPr>
        </p:nvSpPr>
        <p:spPr/>
        <p:txBody>
          <a:bodyPr/>
          <a:lstStyle/>
          <a:p>
            <a:r>
              <a:rPr lang="pt-BR" dirty="0" smtClean="0"/>
              <a:t>A Segunda Lei da Termodinâmica requer que a produção de entropia devido a fenômenos irreversíveis seja positiva, de modo que</a:t>
            </a:r>
          </a:p>
          <a:p>
            <a:endParaRPr lang="pt-BR" dirty="0" smtClean="0"/>
          </a:p>
          <a:p>
            <a:endParaRPr lang="pt-BR" dirty="0" smtClean="0"/>
          </a:p>
          <a:p>
            <a:r>
              <a:rPr lang="pt-BR" dirty="0" smtClean="0"/>
              <a:t>Se um fluido é </a:t>
            </a:r>
            <a:r>
              <a:rPr lang="pt-BR" dirty="0" err="1" smtClean="0"/>
              <a:t>invíscido</a:t>
            </a:r>
            <a:r>
              <a:rPr lang="pt-BR" dirty="0" smtClean="0"/>
              <a:t> ou não conduz calor, a entropia é preservada ao longo do caminho das partículas.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162</a:t>
            </a:fld>
            <a:endParaRPr lang="pt-BR"/>
          </a:p>
        </p:txBody>
      </p:sp>
      <p:sp>
        <p:nvSpPr>
          <p:cNvPr id="228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8353" name="Object 1"/>
          <p:cNvGraphicFramePr>
            <a:graphicFrameLocks noChangeAspect="1"/>
          </p:cNvGraphicFramePr>
          <p:nvPr/>
        </p:nvGraphicFramePr>
        <p:xfrm>
          <a:off x="4064007" y="3208340"/>
          <a:ext cx="1019175" cy="403225"/>
        </p:xfrm>
        <a:graphic>
          <a:graphicData uri="http://schemas.openxmlformats.org/presentationml/2006/ole">
            <p:oleObj spid="_x0000_s228353" name="Equação" r:id="rId3" imgW="507780" imgH="203112" progId="Equation.3">
              <p:embed/>
            </p:oleObj>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Equação de Bernoulli</a:t>
            </a:r>
            <a:endParaRPr lang="pt-BR" dirty="0"/>
          </a:p>
        </p:txBody>
      </p:sp>
      <p:sp>
        <p:nvSpPr>
          <p:cNvPr id="3" name="Espaço Reservado para Conteúdo 2"/>
          <p:cNvSpPr>
            <a:spLocks noGrp="1"/>
          </p:cNvSpPr>
          <p:nvPr>
            <p:ph idx="1"/>
          </p:nvPr>
        </p:nvSpPr>
        <p:spPr/>
        <p:txBody>
          <a:bodyPr/>
          <a:lstStyle/>
          <a:p>
            <a:r>
              <a:rPr lang="pt-BR" dirty="0" smtClean="0"/>
              <a:t>A Equação de Bernoulli é obtida a partir da equação da conservação de quantidade de movimento para fluidos incompressíveis, chamada de Equação de </a:t>
            </a:r>
            <a:r>
              <a:rPr lang="pt-BR" dirty="0" err="1" smtClean="0"/>
              <a:t>Euler</a:t>
            </a:r>
            <a:r>
              <a:rPr lang="pt-BR" dirty="0" smtClean="0"/>
              <a:t>, Eq. (46):</a:t>
            </a:r>
          </a:p>
          <a:p>
            <a:endParaRPr lang="pt-BR" dirty="0" smtClean="0"/>
          </a:p>
          <a:p>
            <a:endParaRPr lang="pt-BR" dirty="0" smtClean="0"/>
          </a:p>
          <a:p>
            <a:r>
              <a:rPr lang="pt-BR" dirty="0" smtClean="0"/>
              <a:t>tendo-se assumido que a aceleração da gravidade dada por                    é a única força de corpo.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163</a:t>
            </a:fld>
            <a:endParaRPr lang="pt-BR"/>
          </a:p>
        </p:txBody>
      </p:sp>
      <p:sp>
        <p:nvSpPr>
          <p:cNvPr id="230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0401" name="Object 1"/>
          <p:cNvGraphicFramePr>
            <a:graphicFrameLocks noChangeAspect="1"/>
          </p:cNvGraphicFramePr>
          <p:nvPr/>
        </p:nvGraphicFramePr>
        <p:xfrm>
          <a:off x="2600298" y="3538539"/>
          <a:ext cx="3919538" cy="885825"/>
        </p:xfrm>
        <a:graphic>
          <a:graphicData uri="http://schemas.openxmlformats.org/presentationml/2006/ole">
            <p:oleObj spid="_x0000_s230401" name="Equação" r:id="rId3" imgW="1981200" imgH="444500" progId="Equation.3">
              <p:embed/>
            </p:oleObj>
          </a:graphicData>
        </a:graphic>
      </p:graphicFrame>
      <p:sp>
        <p:nvSpPr>
          <p:cNvPr id="230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0403" name="Object 3"/>
          <p:cNvGraphicFramePr>
            <a:graphicFrameLocks noChangeAspect="1"/>
          </p:cNvGraphicFramePr>
          <p:nvPr/>
        </p:nvGraphicFramePr>
        <p:xfrm>
          <a:off x="2197089" y="4870476"/>
          <a:ext cx="1608138" cy="493713"/>
        </p:xfrm>
        <a:graphic>
          <a:graphicData uri="http://schemas.openxmlformats.org/presentationml/2006/ole">
            <p:oleObj spid="_x0000_s230403" name="Equação" r:id="rId4" imgW="710891" imgH="215806" progId="Equation.3">
              <p:embed/>
            </p:oleObj>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de Bernoulli</a:t>
            </a:r>
            <a:endParaRPr lang="pt-BR" dirty="0"/>
          </a:p>
        </p:txBody>
      </p:sp>
      <p:sp>
        <p:nvSpPr>
          <p:cNvPr id="3" name="Espaço Reservado para Conteúdo 2"/>
          <p:cNvSpPr>
            <a:spLocks noGrp="1"/>
          </p:cNvSpPr>
          <p:nvPr>
            <p:ph idx="1"/>
          </p:nvPr>
        </p:nvSpPr>
        <p:spPr/>
        <p:txBody>
          <a:bodyPr/>
          <a:lstStyle/>
          <a:p>
            <a:r>
              <a:rPr lang="pt-BR" dirty="0" smtClean="0"/>
              <a:t>A aceleração </a:t>
            </a:r>
            <a:r>
              <a:rPr lang="pt-BR" dirty="0" err="1" smtClean="0"/>
              <a:t>advectiva</a:t>
            </a:r>
            <a:r>
              <a:rPr lang="pt-BR" dirty="0" smtClean="0"/>
              <a:t> pode ser expressa em termos da </a:t>
            </a:r>
            <a:r>
              <a:rPr lang="pt-BR" dirty="0" err="1" smtClean="0"/>
              <a:t>vorticidade</a:t>
            </a:r>
            <a:r>
              <a:rPr lang="pt-BR" dirty="0" smtClean="0"/>
              <a:t> como se segue:</a:t>
            </a:r>
          </a:p>
          <a:p>
            <a:endParaRPr lang="pt-BR" dirty="0" smtClean="0"/>
          </a:p>
          <a:p>
            <a:endParaRPr lang="pt-BR" dirty="0" smtClean="0"/>
          </a:p>
          <a:p>
            <a:endParaRPr lang="pt-BR" dirty="0" smtClean="0"/>
          </a:p>
          <a:p>
            <a:endParaRPr lang="pt-BR" dirty="0" smtClean="0"/>
          </a:p>
          <a:p>
            <a:r>
              <a:rPr lang="pt-BR" dirty="0" smtClean="0"/>
              <a:t>em que foi empregada a notação: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164</a:t>
            </a:fld>
            <a:endParaRPr lang="pt-BR"/>
          </a:p>
        </p:txBody>
      </p:sp>
      <p:sp>
        <p:nvSpPr>
          <p:cNvPr id="239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9617" name="Object 1"/>
          <p:cNvGraphicFramePr>
            <a:graphicFrameLocks noChangeAspect="1"/>
          </p:cNvGraphicFramePr>
          <p:nvPr/>
        </p:nvGraphicFramePr>
        <p:xfrm>
          <a:off x="1285830" y="2651141"/>
          <a:ext cx="6578600" cy="1982788"/>
        </p:xfrm>
        <a:graphic>
          <a:graphicData uri="http://schemas.openxmlformats.org/presentationml/2006/ole">
            <p:oleObj spid="_x0000_s239617" name="Equação" r:id="rId3" imgW="3289300" imgH="990600" progId="Equation.3">
              <p:embed/>
            </p:oleObj>
          </a:graphicData>
        </a:graphic>
      </p:graphicFrame>
      <p:sp>
        <p:nvSpPr>
          <p:cNvPr id="239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9619" name="Object 3"/>
          <p:cNvGraphicFramePr>
            <a:graphicFrameLocks noChangeAspect="1"/>
          </p:cNvGraphicFramePr>
          <p:nvPr/>
        </p:nvGraphicFramePr>
        <p:xfrm>
          <a:off x="2454246" y="5291163"/>
          <a:ext cx="4257675" cy="511175"/>
        </p:xfrm>
        <a:graphic>
          <a:graphicData uri="http://schemas.openxmlformats.org/presentationml/2006/ole">
            <p:oleObj spid="_x0000_s239619" name="Equação" r:id="rId4" imgW="2145369" imgH="253890" progId="Equation.3">
              <p:embed/>
            </p:oleObj>
          </a:graphicData>
        </a:graphic>
      </p:graphicFrame>
      <p:sp>
        <p:nvSpPr>
          <p:cNvPr id="9" name="CaixaDeTexto 8"/>
          <p:cNvSpPr txBox="1"/>
          <p:nvPr/>
        </p:nvSpPr>
        <p:spPr>
          <a:xfrm>
            <a:off x="8182907" y="390366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(70)</a:t>
            </a:r>
            <a:endParaRPr lang="pt-BR" sz="2400" dirty="0">
              <a:latin typeface="Times New Roman" pitchFamily="18" charset="0"/>
              <a:cs typeface="Times New Roman" pitchFamily="18"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Dessa forma, a Equação de </a:t>
            </a:r>
            <a:r>
              <a:rPr lang="pt-BR" dirty="0" err="1" smtClean="0"/>
              <a:t>Euler</a:t>
            </a:r>
            <a:r>
              <a:rPr lang="pt-BR" dirty="0" smtClean="0"/>
              <a:t> se torna</a:t>
            </a:r>
          </a:p>
          <a:p>
            <a:endParaRPr lang="pt-BR" dirty="0" smtClean="0"/>
          </a:p>
          <a:p>
            <a:endParaRPr lang="pt-BR" dirty="0" smtClean="0"/>
          </a:p>
          <a:p>
            <a:endParaRPr lang="pt-BR" dirty="0" smtClean="0"/>
          </a:p>
          <a:p>
            <a:r>
              <a:rPr lang="pt-BR" dirty="0" smtClean="0"/>
              <a:t>Assumindo-se que </a:t>
            </a:r>
            <a:r>
              <a:rPr lang="el-GR" i="1" dirty="0" smtClean="0"/>
              <a:t>ρ</a:t>
            </a:r>
            <a:r>
              <a:rPr lang="el-GR" dirty="0" smtClean="0"/>
              <a:t> </a:t>
            </a:r>
            <a:r>
              <a:rPr lang="pt-BR" dirty="0" smtClean="0"/>
              <a:t>seja apenas função de </a:t>
            </a:r>
            <a:r>
              <a:rPr lang="pt-BR" i="1" dirty="0" smtClean="0"/>
              <a:t>p</a:t>
            </a:r>
            <a:r>
              <a:rPr lang="pt-BR" dirty="0" smtClean="0"/>
              <a:t>. Um escoamento em que </a:t>
            </a:r>
            <a:r>
              <a:rPr lang="el-GR" i="1" dirty="0" smtClean="0"/>
              <a:t>ρ</a:t>
            </a:r>
            <a:r>
              <a:rPr lang="pt-BR" i="1" dirty="0" smtClean="0"/>
              <a:t> = </a:t>
            </a:r>
            <a:r>
              <a:rPr lang="el-GR" i="1" dirty="0" smtClean="0"/>
              <a:t>ρ</a:t>
            </a:r>
            <a:r>
              <a:rPr lang="pt-BR" dirty="0" smtClean="0"/>
              <a:t>(</a:t>
            </a:r>
            <a:r>
              <a:rPr lang="pt-BR" i="1" dirty="0" smtClean="0"/>
              <a:t>p</a:t>
            </a:r>
            <a:r>
              <a:rPr lang="pt-BR" dirty="0" smtClean="0"/>
              <a:t>) é chamado de </a:t>
            </a:r>
            <a:r>
              <a:rPr lang="pt-BR" dirty="0" err="1" smtClean="0"/>
              <a:t>barotrópico</a:t>
            </a:r>
            <a:r>
              <a:rPr lang="pt-BR" dirty="0" smtClean="0"/>
              <a:t>, sendo os escoamentos isotérmico e isentrópico                            casos especiais.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165</a:t>
            </a:fld>
            <a:endParaRPr lang="pt-BR"/>
          </a:p>
        </p:txBody>
      </p:sp>
      <p:sp>
        <p:nvSpPr>
          <p:cNvPr id="238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8593" name="Object 1"/>
          <p:cNvGraphicFramePr>
            <a:graphicFrameLocks noChangeAspect="1"/>
          </p:cNvGraphicFramePr>
          <p:nvPr/>
        </p:nvGraphicFramePr>
        <p:xfrm>
          <a:off x="1868524" y="2397123"/>
          <a:ext cx="5368925" cy="885825"/>
        </p:xfrm>
        <a:graphic>
          <a:graphicData uri="http://schemas.openxmlformats.org/presentationml/2006/ole">
            <p:oleObj spid="_x0000_s238593" name="Equação" r:id="rId3" imgW="2717800" imgH="444500" progId="Equation.3">
              <p:embed/>
            </p:oleObj>
          </a:graphicData>
        </a:graphic>
      </p:graphicFrame>
      <p:sp>
        <p:nvSpPr>
          <p:cNvPr id="7" name="CaixaDeTexto 6"/>
          <p:cNvSpPr txBox="1"/>
          <p:nvPr/>
        </p:nvSpPr>
        <p:spPr>
          <a:xfrm>
            <a:off x="8182907" y="258920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(71)</a:t>
            </a:r>
            <a:endParaRPr lang="pt-BR" sz="2400" dirty="0">
              <a:latin typeface="Times New Roman" pitchFamily="18" charset="0"/>
              <a:cs typeface="Times New Roman" pitchFamily="18" charset="0"/>
            </a:endParaRPr>
          </a:p>
        </p:txBody>
      </p:sp>
      <p:sp>
        <p:nvSpPr>
          <p:cNvPr id="2385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8596" name="Object 4"/>
          <p:cNvGraphicFramePr>
            <a:graphicFrameLocks noChangeAspect="1"/>
          </p:cNvGraphicFramePr>
          <p:nvPr/>
        </p:nvGraphicFramePr>
        <p:xfrm>
          <a:off x="2654304" y="4948265"/>
          <a:ext cx="2209800" cy="525463"/>
        </p:xfrm>
        <a:graphic>
          <a:graphicData uri="http://schemas.openxmlformats.org/presentationml/2006/ole">
            <p:oleObj spid="_x0000_s238596" name="Equação" r:id="rId4" imgW="965200" imgH="228600" progId="Equation.3">
              <p:embed/>
            </p:oleObj>
          </a:graphicData>
        </a:graphic>
      </p:graphicFrame>
      <p:sp>
        <p:nvSpPr>
          <p:cNvPr id="2385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Para tal escoamento, tem-se</a:t>
            </a:r>
          </a:p>
          <a:p>
            <a:endParaRPr lang="pt-BR" dirty="0" smtClean="0"/>
          </a:p>
          <a:p>
            <a:endParaRPr lang="pt-BR" dirty="0" smtClean="0"/>
          </a:p>
          <a:p>
            <a:endParaRPr lang="pt-BR" dirty="0" smtClean="0"/>
          </a:p>
          <a:p>
            <a:r>
              <a:rPr lang="pt-BR" dirty="0" smtClean="0"/>
              <a:t>onde </a:t>
            </a:r>
            <a:r>
              <a:rPr lang="pt-BR" i="1" dirty="0" err="1" smtClean="0"/>
              <a:t>dp</a:t>
            </a:r>
            <a:r>
              <a:rPr lang="pt-BR" dirty="0" smtClean="0"/>
              <a:t>/</a:t>
            </a:r>
            <a:r>
              <a:rPr lang="el-GR" i="1" dirty="0" smtClean="0"/>
              <a:t>ρ</a:t>
            </a:r>
            <a:r>
              <a:rPr lang="pt-BR" dirty="0" smtClean="0"/>
              <a:t> é uma diferencial perfeita, de modo que a integral não depende do caminho de integração. Para tanto, nota-se que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166</a:t>
            </a:fld>
            <a:endParaRPr lang="pt-BR"/>
          </a:p>
        </p:txBody>
      </p:sp>
      <p:graphicFrame>
        <p:nvGraphicFramePr>
          <p:cNvPr id="237569" name="Object 1"/>
          <p:cNvGraphicFramePr>
            <a:graphicFrameLocks noChangeAspect="1"/>
          </p:cNvGraphicFramePr>
          <p:nvPr/>
        </p:nvGraphicFramePr>
        <p:xfrm>
          <a:off x="3513138" y="2489199"/>
          <a:ext cx="2101850" cy="866775"/>
        </p:xfrm>
        <a:graphic>
          <a:graphicData uri="http://schemas.openxmlformats.org/presentationml/2006/ole">
            <p:oleObj spid="_x0000_s237569" name="Equação" r:id="rId3" imgW="1040948" imgH="431613" progId="Equation.3">
              <p:embed/>
            </p:oleObj>
          </a:graphicData>
        </a:graphic>
      </p:graphicFrame>
      <p:sp>
        <p:nvSpPr>
          <p:cNvPr id="6" name="CaixaDeTexto 5"/>
          <p:cNvSpPr txBox="1"/>
          <p:nvPr/>
        </p:nvSpPr>
        <p:spPr>
          <a:xfrm>
            <a:off x="8182907" y="271174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(72)</a:t>
            </a:r>
            <a:endParaRPr lang="pt-BR" sz="2400" dirty="0">
              <a:latin typeface="Times New Roman" pitchFamily="18" charset="0"/>
              <a:cs typeface="Times New Roman" pitchFamily="18" charset="0"/>
            </a:endParaRPr>
          </a:p>
        </p:txBody>
      </p:sp>
      <p:sp>
        <p:nvSpPr>
          <p:cNvPr id="2375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7570" name="Object 2"/>
          <p:cNvGraphicFramePr>
            <a:graphicFrameLocks noChangeAspect="1"/>
          </p:cNvGraphicFramePr>
          <p:nvPr/>
        </p:nvGraphicFramePr>
        <p:xfrm>
          <a:off x="1828800" y="5218113"/>
          <a:ext cx="5456238" cy="838200"/>
        </p:xfrm>
        <a:graphic>
          <a:graphicData uri="http://schemas.openxmlformats.org/presentationml/2006/ole">
            <p:oleObj spid="_x0000_s237570" name="Equação" r:id="rId4" imgW="2730240" imgH="419040" progId="Equation.3">
              <p:embed/>
            </p:oleObj>
          </a:graphicData>
        </a:graphic>
      </p:graphicFrame>
      <p:sp>
        <p:nvSpPr>
          <p:cNvPr id="9" name="CaixaDeTexto 8"/>
          <p:cNvSpPr txBox="1"/>
          <p:nvPr/>
        </p:nvSpPr>
        <p:spPr>
          <a:xfrm>
            <a:off x="8186787" y="534068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(73)</a:t>
            </a:r>
            <a:endParaRPr lang="pt-BR" sz="2400" dirty="0">
              <a:latin typeface="Times New Roman" pitchFamily="18" charset="0"/>
              <a:cs typeface="Times New Roman" pitchFamily="18"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onde </a:t>
            </a:r>
            <a:r>
              <a:rPr lang="pt-BR" b="1" dirty="0" smtClean="0"/>
              <a:t>x</a:t>
            </a:r>
            <a:r>
              <a:rPr lang="pt-BR" dirty="0" smtClean="0"/>
              <a:t> é o ponto no campo, </a:t>
            </a:r>
            <a:r>
              <a:rPr lang="pt-BR" b="1" dirty="0" smtClean="0"/>
              <a:t>x</a:t>
            </a:r>
            <a:r>
              <a:rPr lang="pt-BR" baseline="-25000" dirty="0" smtClean="0"/>
              <a:t>0</a:t>
            </a:r>
            <a:r>
              <a:rPr lang="pt-BR" dirty="0" smtClean="0"/>
              <a:t> é um ponto de referência arbitrário no escoamento, e definiu-se a seguinte função de </a:t>
            </a:r>
            <a:r>
              <a:rPr lang="el-GR" i="1" dirty="0" smtClean="0"/>
              <a:t>ρ</a:t>
            </a:r>
            <a:r>
              <a:rPr lang="pt-BR" dirty="0" smtClean="0"/>
              <a:t>:</a:t>
            </a:r>
          </a:p>
          <a:p>
            <a:endParaRPr lang="pt-BR" dirty="0" smtClean="0"/>
          </a:p>
          <a:p>
            <a:endParaRPr lang="pt-BR" dirty="0" smtClean="0"/>
          </a:p>
          <a:p>
            <a:r>
              <a:rPr lang="pt-BR" dirty="0" smtClean="0"/>
              <a:t>O gradiente da Eq. (73) fornece</a:t>
            </a:r>
          </a:p>
          <a:p>
            <a:endParaRPr lang="pt-BR" dirty="0" smtClean="0"/>
          </a:p>
          <a:p>
            <a:endParaRPr lang="pt-BR" dirty="0" smtClean="0"/>
          </a:p>
          <a:p>
            <a:r>
              <a:rPr lang="pt-BR" dirty="0" smtClean="0"/>
              <a:t>tendo sido empregada a Eq. (74).</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167</a:t>
            </a:fld>
            <a:endParaRPr lang="pt-BR"/>
          </a:p>
        </p:txBody>
      </p:sp>
      <p:sp>
        <p:nvSpPr>
          <p:cNvPr id="236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6545" name="Object 1"/>
          <p:cNvGraphicFramePr>
            <a:graphicFrameLocks noChangeAspect="1"/>
          </p:cNvGraphicFramePr>
          <p:nvPr/>
        </p:nvGraphicFramePr>
        <p:xfrm>
          <a:off x="3841740" y="3027368"/>
          <a:ext cx="1468438" cy="839788"/>
        </p:xfrm>
        <a:graphic>
          <a:graphicData uri="http://schemas.openxmlformats.org/presentationml/2006/ole">
            <p:oleObj spid="_x0000_s236545" name="Equação" r:id="rId3" imgW="736600" imgH="419100" progId="Equation.3">
              <p:embed/>
            </p:oleObj>
          </a:graphicData>
        </a:graphic>
      </p:graphicFrame>
      <p:sp>
        <p:nvSpPr>
          <p:cNvPr id="7" name="CaixaDeTexto 6"/>
          <p:cNvSpPr txBox="1"/>
          <p:nvPr/>
        </p:nvSpPr>
        <p:spPr>
          <a:xfrm>
            <a:off x="8186787" y="317340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(74)</a:t>
            </a:r>
            <a:endParaRPr lang="pt-BR" sz="2400" dirty="0">
              <a:latin typeface="Times New Roman" pitchFamily="18" charset="0"/>
              <a:cs typeface="Times New Roman" pitchFamily="18" charset="0"/>
            </a:endParaRPr>
          </a:p>
        </p:txBody>
      </p:sp>
      <p:sp>
        <p:nvSpPr>
          <p:cNvPr id="236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6547" name="Object 3"/>
          <p:cNvGraphicFramePr>
            <a:graphicFrameLocks noChangeAspect="1"/>
          </p:cNvGraphicFramePr>
          <p:nvPr/>
        </p:nvGraphicFramePr>
        <p:xfrm>
          <a:off x="2490759" y="4597416"/>
          <a:ext cx="4141788" cy="866775"/>
        </p:xfrm>
        <a:graphic>
          <a:graphicData uri="http://schemas.openxmlformats.org/presentationml/2006/ole">
            <p:oleObj spid="_x0000_s236547" name="Equação" r:id="rId4" imgW="2044700" imgH="431800" progId="Equation.3">
              <p:embed/>
            </p:oleObj>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Empregando-se a Eq. (72), a Equação de </a:t>
            </a:r>
            <a:r>
              <a:rPr lang="pt-BR" dirty="0" err="1" smtClean="0"/>
              <a:t>Euler</a:t>
            </a:r>
            <a:r>
              <a:rPr lang="pt-BR" dirty="0" smtClean="0"/>
              <a:t>, Eq. (71) se torna</a:t>
            </a:r>
          </a:p>
          <a:p>
            <a:endParaRPr lang="pt-BR" dirty="0" smtClean="0"/>
          </a:p>
          <a:p>
            <a:endParaRPr lang="pt-BR" dirty="0" smtClean="0"/>
          </a:p>
          <a:p>
            <a:endParaRPr lang="pt-BR" dirty="0" smtClean="0"/>
          </a:p>
          <a:p>
            <a:r>
              <a:rPr lang="pt-BR" dirty="0" smtClean="0"/>
              <a:t>Definindo-se a função de Bernoulli</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168</a:t>
            </a:fld>
            <a:endParaRPr lang="pt-BR"/>
          </a:p>
        </p:txBody>
      </p:sp>
      <p:sp>
        <p:nvSpPr>
          <p:cNvPr id="242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2689" name="Object 1"/>
          <p:cNvGraphicFramePr>
            <a:graphicFrameLocks noChangeAspect="1"/>
          </p:cNvGraphicFramePr>
          <p:nvPr/>
        </p:nvGraphicFramePr>
        <p:xfrm>
          <a:off x="2244756" y="2806704"/>
          <a:ext cx="4627563" cy="914400"/>
        </p:xfrm>
        <a:graphic>
          <a:graphicData uri="http://schemas.openxmlformats.org/presentationml/2006/ole">
            <p:oleObj spid="_x0000_s242689" name="Equação" r:id="rId3" imgW="2311400" imgH="457200" progId="Equation.3">
              <p:embed/>
            </p:oleObj>
          </a:graphicData>
        </a:graphic>
      </p:graphicFrame>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2691" name="Object 3"/>
          <p:cNvGraphicFramePr>
            <a:graphicFrameLocks noChangeAspect="1"/>
          </p:cNvGraphicFramePr>
          <p:nvPr/>
        </p:nvGraphicFramePr>
        <p:xfrm>
          <a:off x="2344707" y="4779981"/>
          <a:ext cx="4422775" cy="838200"/>
        </p:xfrm>
        <a:graphic>
          <a:graphicData uri="http://schemas.openxmlformats.org/presentationml/2006/ole">
            <p:oleObj spid="_x0000_s242691" name="Equação" r:id="rId4" imgW="2209800" imgH="419100" progId="Equation.3">
              <p:embed/>
            </p:oleObj>
          </a:graphicData>
        </a:graphic>
      </p:graphicFrame>
      <p:sp>
        <p:nvSpPr>
          <p:cNvPr id="9" name="CaixaDeTexto 8"/>
          <p:cNvSpPr txBox="1"/>
          <p:nvPr/>
        </p:nvSpPr>
        <p:spPr>
          <a:xfrm>
            <a:off x="8186787" y="48895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(75)</a:t>
            </a:r>
            <a:endParaRPr lang="pt-BR" sz="2400" dirty="0">
              <a:latin typeface="Times New Roman" pitchFamily="18" charset="0"/>
              <a:cs typeface="Times New Roman" pitchFamily="18"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Tem-se que a Equação de </a:t>
            </a:r>
            <a:r>
              <a:rPr lang="pt-BR" dirty="0" err="1" smtClean="0"/>
              <a:t>Euler</a:t>
            </a:r>
            <a:r>
              <a:rPr lang="pt-BR" dirty="0" smtClean="0"/>
              <a:t> se torna (empregando-se notação vetorial):</a:t>
            </a:r>
          </a:p>
          <a:p>
            <a:endParaRPr lang="pt-BR" dirty="0" smtClean="0"/>
          </a:p>
          <a:p>
            <a:endParaRPr lang="pt-BR" dirty="0" smtClean="0"/>
          </a:p>
          <a:p>
            <a:endParaRPr lang="pt-BR" dirty="0" smtClean="0"/>
          </a:p>
          <a:p>
            <a:r>
              <a:rPr lang="pt-BR" dirty="0" smtClean="0"/>
              <a:t>As equações de Bernoulli são integrais das leis de conservação e possuem ampla aplicabilidade na mecânica dos fluidos, conforme será mostrado na sequência.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169</a:t>
            </a:fld>
            <a:endParaRPr lang="pt-BR"/>
          </a:p>
        </p:txBody>
      </p:sp>
      <p:sp>
        <p:nvSpPr>
          <p:cNvPr id="241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1665" name="Object 1"/>
          <p:cNvGraphicFramePr>
            <a:graphicFrameLocks noChangeAspect="1"/>
          </p:cNvGraphicFramePr>
          <p:nvPr/>
        </p:nvGraphicFramePr>
        <p:xfrm>
          <a:off x="3536964" y="2897191"/>
          <a:ext cx="2093913" cy="787400"/>
        </p:xfrm>
        <a:graphic>
          <a:graphicData uri="http://schemas.openxmlformats.org/presentationml/2006/ole">
            <p:oleObj spid="_x0000_s241665" name="Equação" r:id="rId3" imgW="1040948" imgH="393529" progId="Equation.3">
              <p:embed/>
            </p:oleObj>
          </a:graphicData>
        </a:graphic>
      </p:graphicFrame>
      <p:sp>
        <p:nvSpPr>
          <p:cNvPr id="7" name="CaixaDeTexto 6"/>
          <p:cNvSpPr txBox="1"/>
          <p:nvPr/>
        </p:nvSpPr>
        <p:spPr>
          <a:xfrm>
            <a:off x="8186787" y="304036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(76)</a:t>
            </a:r>
            <a:endParaRPr lang="pt-BR"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Tem-se desse modo</a:t>
            </a:r>
          </a:p>
          <a:p>
            <a:endParaRPr lang="pt-BR" dirty="0" smtClean="0"/>
          </a:p>
          <a:p>
            <a:endParaRPr lang="pt-BR" dirty="0" smtClean="0"/>
          </a:p>
          <a:p>
            <a:r>
              <a:rPr lang="pt-BR" dirty="0" smtClean="0"/>
              <a:t>que é a forma integral da lei para um volume fixo no espaço.</a:t>
            </a:r>
          </a:p>
          <a:p>
            <a:r>
              <a:rPr lang="pt-BR" dirty="0" smtClean="0"/>
              <a:t>A forma diferencial pode ser obtida pela transformação da integral de superfície da Eq. (7) em uma integral de volume por meio do teorema da divergência.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a:t>
            </a:fld>
            <a:endParaRPr lang="pt-B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3793" name="Object 1"/>
          <p:cNvGraphicFramePr>
            <a:graphicFrameLocks noChangeAspect="1"/>
          </p:cNvGraphicFramePr>
          <p:nvPr/>
        </p:nvGraphicFramePr>
        <p:xfrm>
          <a:off x="3143240" y="2285992"/>
          <a:ext cx="2865438" cy="788988"/>
        </p:xfrm>
        <a:graphic>
          <a:graphicData uri="http://schemas.openxmlformats.org/presentationml/2006/ole">
            <p:oleObj spid="_x0000_s33793" name="Equação" r:id="rId3" imgW="1422400" imgH="393700" progId="Equation.3">
              <p:embed/>
            </p:oleObj>
          </a:graphicData>
        </a:graphic>
      </p:graphicFrame>
      <p:sp>
        <p:nvSpPr>
          <p:cNvPr id="7" name="CaixaDeTexto 6"/>
          <p:cNvSpPr txBox="1"/>
          <p:nvPr/>
        </p:nvSpPr>
        <p:spPr>
          <a:xfrm>
            <a:off x="8314541" y="2428868"/>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a:t>
            </a:r>
            <a:endParaRPr lang="pt-BR" sz="2400" dirty="0">
              <a:latin typeface="Times New Roman" pitchFamily="18" charset="0"/>
              <a:cs typeface="Times New Roman"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Escoamento em regime permanente</a:t>
            </a:r>
          </a:p>
          <a:p>
            <a:pPr lvl="1"/>
            <a:r>
              <a:rPr lang="pt-BR" dirty="0" smtClean="0"/>
              <a:t>Neste caso, a Eq. (76) se torna</a:t>
            </a:r>
          </a:p>
          <a:p>
            <a:pPr lvl="1"/>
            <a:endParaRPr lang="pt-BR" dirty="0" smtClean="0"/>
          </a:p>
          <a:p>
            <a:pPr lvl="1"/>
            <a:r>
              <a:rPr lang="pt-BR" dirty="0" smtClean="0"/>
              <a:t>O lado esquerdo da igualdade é um vetor normal à superfície </a:t>
            </a:r>
            <a:r>
              <a:rPr lang="pt-BR" i="1" dirty="0" smtClean="0"/>
              <a:t>B = </a:t>
            </a:r>
            <a:r>
              <a:rPr lang="pt-BR" dirty="0" smtClean="0"/>
              <a:t>const., enquanto o lado direito é um vetor perpendicular a </a:t>
            </a:r>
            <a:r>
              <a:rPr lang="pt-BR" b="1" dirty="0" smtClean="0"/>
              <a:t>u</a:t>
            </a:r>
            <a:r>
              <a:rPr lang="pt-BR" dirty="0" smtClean="0"/>
              <a:t> e </a:t>
            </a:r>
            <a:r>
              <a:rPr lang="el-GR" b="1" dirty="0" smtClean="0"/>
              <a:t>ω</a:t>
            </a:r>
            <a:r>
              <a:rPr lang="pt-BR" dirty="0" smtClean="0"/>
              <a:t> simultaneamente.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170</a:t>
            </a:fld>
            <a:endParaRPr lang="pt-B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4737" name="Object 1"/>
          <p:cNvGraphicFramePr>
            <a:graphicFrameLocks noChangeAspect="1"/>
          </p:cNvGraphicFramePr>
          <p:nvPr/>
        </p:nvGraphicFramePr>
        <p:xfrm>
          <a:off x="3878253" y="2589201"/>
          <a:ext cx="1406525" cy="357188"/>
        </p:xfrm>
        <a:graphic>
          <a:graphicData uri="http://schemas.openxmlformats.org/presentationml/2006/ole">
            <p:oleObj spid="_x0000_s244737" name="Equação" r:id="rId3" imgW="710891" imgH="177723" progId="Equation.3">
              <p:embed/>
            </p:oleObj>
          </a:graphicData>
        </a:graphic>
      </p:graphicFrame>
      <p:sp>
        <p:nvSpPr>
          <p:cNvPr id="7" name="CaixaDeTexto 6"/>
          <p:cNvSpPr txBox="1"/>
          <p:nvPr/>
        </p:nvSpPr>
        <p:spPr>
          <a:xfrm>
            <a:off x="8186787" y="251617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(77)</a:t>
            </a:r>
            <a:endParaRPr lang="pt-BR" sz="2400" dirty="0">
              <a:latin typeface="Times New Roman" pitchFamily="18" charset="0"/>
              <a:cs typeface="Times New Roman" pitchFamily="18" charset="0"/>
            </a:endParaRPr>
          </a:p>
        </p:txBody>
      </p:sp>
      <p:pic>
        <p:nvPicPr>
          <p:cNvPr id="8" name="Imagem 7" descr="Fig04.17.png"/>
          <p:cNvPicPr>
            <a:picLocks noChangeAspect="1"/>
          </p:cNvPicPr>
          <p:nvPr/>
        </p:nvPicPr>
        <p:blipFill>
          <a:blip r:embed="rId4" cstate="print"/>
          <a:stretch>
            <a:fillRect/>
          </a:stretch>
        </p:blipFill>
        <p:spPr>
          <a:xfrm>
            <a:off x="2308194" y="4159256"/>
            <a:ext cx="4469754" cy="2532098"/>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pPr lvl="1"/>
            <a:r>
              <a:rPr lang="pt-BR" dirty="0" smtClean="0"/>
              <a:t>Como consequência, superfícies de </a:t>
            </a:r>
            <a:r>
              <a:rPr lang="pt-BR" i="1" dirty="0" smtClean="0"/>
              <a:t>B</a:t>
            </a:r>
            <a:r>
              <a:rPr lang="pt-BR" dirty="0" smtClean="0"/>
              <a:t> constante devem conter linhas de corrente </a:t>
            </a:r>
            <a:r>
              <a:rPr lang="pt-BR" dirty="0" smtClean="0"/>
              <a:t>e </a:t>
            </a:r>
            <a:r>
              <a:rPr lang="pt-BR" dirty="0" smtClean="0"/>
              <a:t>linhas de vórtices. Então, para um escoamento </a:t>
            </a:r>
            <a:r>
              <a:rPr lang="pt-BR" dirty="0" err="1" smtClean="0"/>
              <a:t>invíscido</a:t>
            </a:r>
            <a:r>
              <a:rPr lang="pt-BR" dirty="0" smtClean="0"/>
              <a:t>, </a:t>
            </a:r>
            <a:r>
              <a:rPr lang="pt-BR" dirty="0" err="1" smtClean="0"/>
              <a:t>barotrópico</a:t>
            </a:r>
            <a:r>
              <a:rPr lang="pt-BR" dirty="0" smtClean="0"/>
              <a:t> e em regime permanente, tem-se que</a:t>
            </a:r>
          </a:p>
          <a:p>
            <a:pPr lvl="1"/>
            <a:endParaRPr lang="pt-BR" dirty="0" smtClean="0"/>
          </a:p>
          <a:p>
            <a:pPr lvl="1"/>
            <a:endParaRPr lang="pt-BR" dirty="0" smtClean="0"/>
          </a:p>
          <a:p>
            <a:pPr lvl="1"/>
            <a:endParaRPr lang="pt-BR" dirty="0" smtClean="0"/>
          </a:p>
          <a:p>
            <a:pPr lvl="1"/>
            <a:r>
              <a:rPr lang="pt-BR" dirty="0" smtClean="0"/>
              <a:t>que é chamada de Equação de Bernoulli. Se, além das hipóteses anteriores, o escoamento é </a:t>
            </a:r>
            <a:r>
              <a:rPr lang="pt-BR" dirty="0" err="1" smtClean="0"/>
              <a:t>irrotacional</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171</a:t>
            </a:fld>
            <a:endParaRPr lang="pt-BR"/>
          </a:p>
        </p:txBody>
      </p:sp>
      <p:sp>
        <p:nvSpPr>
          <p:cNvPr id="245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5761" name="Object 1"/>
          <p:cNvGraphicFramePr>
            <a:graphicFrameLocks noChangeAspect="1"/>
          </p:cNvGraphicFramePr>
          <p:nvPr/>
        </p:nvGraphicFramePr>
        <p:xfrm>
          <a:off x="1504908" y="3392487"/>
          <a:ext cx="6089650" cy="866775"/>
        </p:xfrm>
        <a:graphic>
          <a:graphicData uri="http://schemas.openxmlformats.org/presentationml/2006/ole">
            <p:oleObj spid="_x0000_s245761" name="Equação" r:id="rId3" imgW="3009900" imgH="431800" progId="Equation.3">
              <p:embed/>
            </p:oleObj>
          </a:graphicData>
        </a:graphic>
      </p:graphicFrame>
      <p:sp>
        <p:nvSpPr>
          <p:cNvPr id="7" name="CaixaDeTexto 6"/>
          <p:cNvSpPr txBox="1"/>
          <p:nvPr/>
        </p:nvSpPr>
        <p:spPr>
          <a:xfrm>
            <a:off x="8186787" y="355154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(78)</a:t>
            </a:r>
            <a:endParaRPr lang="pt-BR" sz="2400" dirty="0">
              <a:latin typeface="Times New Roman" pitchFamily="18" charset="0"/>
              <a:cs typeface="Times New Roman" pitchFamily="18" charset="0"/>
            </a:endParaRPr>
          </a:p>
        </p:txBody>
      </p:sp>
      <p:sp>
        <p:nvSpPr>
          <p:cNvPr id="2457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5764" name="Object 4"/>
          <p:cNvGraphicFramePr>
            <a:graphicFrameLocks noChangeAspect="1"/>
          </p:cNvGraphicFramePr>
          <p:nvPr/>
        </p:nvGraphicFramePr>
        <p:xfrm>
          <a:off x="1641515" y="5437215"/>
          <a:ext cx="5851525" cy="838200"/>
        </p:xfrm>
        <a:graphic>
          <a:graphicData uri="http://schemas.openxmlformats.org/presentationml/2006/ole">
            <p:oleObj spid="_x0000_s245764" name="Equação" r:id="rId4" imgW="2921000" imgH="419100" progId="Equation.3">
              <p:embed/>
            </p:oleObj>
          </a:graphicData>
        </a:graphic>
      </p:graphicFrame>
      <p:sp>
        <p:nvSpPr>
          <p:cNvPr id="11" name="CaixaDeTexto 10"/>
          <p:cNvSpPr txBox="1"/>
          <p:nvPr/>
        </p:nvSpPr>
        <p:spPr>
          <a:xfrm>
            <a:off x="8182907" y="559627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(79)</a:t>
            </a:r>
            <a:endParaRPr lang="pt-BR" sz="2400" dirty="0">
              <a:latin typeface="Times New Roman" pitchFamily="18" charset="0"/>
              <a:cs typeface="Times New Roman"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Escoamento </a:t>
            </a:r>
            <a:r>
              <a:rPr lang="pt-BR" dirty="0" err="1" smtClean="0"/>
              <a:t>irrotacional</a:t>
            </a:r>
            <a:r>
              <a:rPr lang="pt-BR" dirty="0" smtClean="0"/>
              <a:t> transiente</a:t>
            </a:r>
          </a:p>
          <a:p>
            <a:pPr lvl="1"/>
            <a:r>
              <a:rPr lang="pt-BR" dirty="0" smtClean="0"/>
              <a:t>Uma forma da Equação de Bernoulli pode ser obtida para escoamentos transientes somente se o mesmo for </a:t>
            </a:r>
            <a:r>
              <a:rPr lang="pt-BR" dirty="0" err="1" smtClean="0"/>
              <a:t>irrotacional</a:t>
            </a:r>
            <a:r>
              <a:rPr lang="pt-BR" dirty="0" smtClean="0"/>
              <a:t>. Para escoamentos </a:t>
            </a:r>
            <a:r>
              <a:rPr lang="pt-BR" dirty="0" err="1" smtClean="0"/>
              <a:t>irrotacionais</a:t>
            </a:r>
            <a:r>
              <a:rPr lang="pt-BR" dirty="0" smtClean="0"/>
              <a:t>, o vetor velocidade pode ser escrito como o gradiente de um potencial escalar </a:t>
            </a:r>
            <a:r>
              <a:rPr lang="el-GR" i="1" dirty="0" smtClean="0"/>
              <a:t>ϕ</a:t>
            </a:r>
            <a:r>
              <a:rPr lang="pt-BR" dirty="0" smtClean="0"/>
              <a:t> (chamada de velocidade potencial):</a:t>
            </a:r>
          </a:p>
          <a:p>
            <a:pPr lvl="1"/>
            <a:endParaRPr lang="pt-BR" dirty="0" smtClean="0"/>
          </a:p>
          <a:p>
            <a:pPr lvl="1"/>
            <a:endParaRPr lang="pt-BR" dirty="0" smtClean="0"/>
          </a:p>
          <a:p>
            <a:pPr lvl="1"/>
            <a:r>
              <a:rPr lang="pt-BR" dirty="0" smtClean="0"/>
              <a:t>A validade da Eq. (80) pode ser verificada notando-se </a:t>
            </a:r>
            <a:r>
              <a:rPr lang="pt-BR" dirty="0" smtClean="0"/>
              <a:t>que a </a:t>
            </a:r>
            <a:r>
              <a:rPr lang="pt-BR" dirty="0" smtClean="0"/>
              <a:t>mesma automaticamente satisfaz as condições de </a:t>
            </a:r>
            <a:r>
              <a:rPr lang="pt-BR" dirty="0" err="1" smtClean="0"/>
              <a:t>irrotacionalidade</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172</a:t>
            </a:fld>
            <a:endParaRPr lang="pt-BR"/>
          </a:p>
        </p:txBody>
      </p:sp>
      <p:sp>
        <p:nvSpPr>
          <p:cNvPr id="5" name="CaixaDeTexto 4"/>
          <p:cNvSpPr txBox="1"/>
          <p:nvPr/>
        </p:nvSpPr>
        <p:spPr>
          <a:xfrm>
            <a:off x="8186787" y="428180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(80)</a:t>
            </a:r>
            <a:endParaRPr lang="pt-BR" sz="2400" dirty="0">
              <a:latin typeface="Times New Roman" pitchFamily="18" charset="0"/>
              <a:cs typeface="Times New Roman" pitchFamily="18" charset="0"/>
            </a:endParaRPr>
          </a:p>
        </p:txBody>
      </p:sp>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3713" name="Object 1"/>
          <p:cNvGraphicFramePr>
            <a:graphicFrameLocks noChangeAspect="1"/>
          </p:cNvGraphicFramePr>
          <p:nvPr/>
        </p:nvGraphicFramePr>
        <p:xfrm>
          <a:off x="4097331" y="4341825"/>
          <a:ext cx="979488" cy="403225"/>
        </p:xfrm>
        <a:graphic>
          <a:graphicData uri="http://schemas.openxmlformats.org/presentationml/2006/ole">
            <p:oleObj spid="_x0000_s243713" name="Equação" r:id="rId3" imgW="482391" imgH="203112" progId="Equation.3">
              <p:embed/>
            </p:oleObj>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pPr lvl="1"/>
            <a:r>
              <a:rPr lang="pt-BR" dirty="0" smtClean="0"/>
              <a:t>Empregando-se a Eq. (80) na Eq. (76), obtém-se</a:t>
            </a:r>
          </a:p>
          <a:p>
            <a:pPr lvl="1"/>
            <a:endParaRPr lang="pt-BR" dirty="0" smtClean="0"/>
          </a:p>
          <a:p>
            <a:pPr lvl="1"/>
            <a:endParaRPr lang="pt-BR" dirty="0" smtClean="0"/>
          </a:p>
          <a:p>
            <a:pPr lvl="1"/>
            <a:endParaRPr lang="pt-BR" dirty="0" smtClean="0"/>
          </a:p>
          <a:p>
            <a:pPr lvl="1"/>
            <a:r>
              <a:rPr lang="pt-BR" dirty="0" smtClean="0"/>
              <a:t>que resulta em</a:t>
            </a:r>
          </a:p>
          <a:p>
            <a:pPr lvl="1"/>
            <a:endParaRPr lang="pt-BR" dirty="0" smtClean="0"/>
          </a:p>
          <a:p>
            <a:pPr lvl="1"/>
            <a:endParaRPr lang="pt-BR" dirty="0" smtClean="0"/>
          </a:p>
          <a:p>
            <a:pPr lvl="1"/>
            <a:endParaRPr lang="pt-BR" dirty="0" smtClean="0"/>
          </a:p>
          <a:p>
            <a:pPr lvl="1"/>
            <a:r>
              <a:rPr lang="pt-BR" dirty="0" smtClean="0"/>
              <a:t>onde a função de integração </a:t>
            </a:r>
            <a:r>
              <a:rPr lang="pt-BR" i="1" dirty="0" smtClean="0"/>
              <a:t>F</a:t>
            </a:r>
            <a:r>
              <a:rPr lang="pt-BR" dirty="0" smtClean="0"/>
              <a:t>(</a:t>
            </a:r>
            <a:r>
              <a:rPr lang="pt-BR" i="1" dirty="0" smtClean="0"/>
              <a:t>t</a:t>
            </a:r>
            <a:r>
              <a:rPr lang="pt-BR" dirty="0" smtClean="0"/>
              <a:t>) é independente da localização.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173</a:t>
            </a:fld>
            <a:endParaRPr lang="pt-BR"/>
          </a:p>
        </p:txBody>
      </p:sp>
      <p:sp>
        <p:nvSpPr>
          <p:cNvPr id="247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7809" name="Object 1"/>
          <p:cNvGraphicFramePr>
            <a:graphicFrameLocks noChangeAspect="1"/>
          </p:cNvGraphicFramePr>
          <p:nvPr/>
        </p:nvGraphicFramePr>
        <p:xfrm>
          <a:off x="2741637" y="2224071"/>
          <a:ext cx="3656013" cy="914400"/>
        </p:xfrm>
        <a:graphic>
          <a:graphicData uri="http://schemas.openxmlformats.org/presentationml/2006/ole">
            <p:oleObj spid="_x0000_s247809" name="Equação" r:id="rId3" imgW="1828800" imgH="457200" progId="Equation.3">
              <p:embed/>
            </p:oleObj>
          </a:graphicData>
        </a:graphic>
      </p:graphicFrame>
      <p:sp>
        <p:nvSpPr>
          <p:cNvPr id="2478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7811" name="Object 3"/>
          <p:cNvGraphicFramePr>
            <a:graphicFrameLocks noChangeAspect="1"/>
          </p:cNvGraphicFramePr>
          <p:nvPr/>
        </p:nvGraphicFramePr>
        <p:xfrm>
          <a:off x="2797199" y="3940182"/>
          <a:ext cx="3527425" cy="838200"/>
        </p:xfrm>
        <a:graphic>
          <a:graphicData uri="http://schemas.openxmlformats.org/presentationml/2006/ole">
            <p:oleObj spid="_x0000_s247811" name="Equação" r:id="rId4" imgW="1765300" imgH="419100" progId="Equation.3">
              <p:embed/>
            </p:oleObj>
          </a:graphicData>
        </a:graphic>
      </p:graphicFrame>
      <p:sp>
        <p:nvSpPr>
          <p:cNvPr id="9" name="CaixaDeTexto 8"/>
          <p:cNvSpPr txBox="1"/>
          <p:nvPr/>
        </p:nvSpPr>
        <p:spPr>
          <a:xfrm>
            <a:off x="8186787" y="409923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(81)</a:t>
            </a:r>
            <a:endParaRPr lang="pt-BR" sz="2400" dirty="0">
              <a:latin typeface="Times New Roman" pitchFamily="18" charset="0"/>
              <a:cs typeface="Times New Roman" pitchFamily="18"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r>
              <a:rPr lang="pt-BR" dirty="0" smtClean="0"/>
              <a:t>Equação de Bernoulli para Energia</a:t>
            </a:r>
          </a:p>
          <a:p>
            <a:pPr lvl="1"/>
            <a:r>
              <a:rPr lang="pt-BR" dirty="0" smtClean="0"/>
              <a:t>Retornando-se à Eq. (65) para regime permanente e desconsiderando-se a condução de calor e tensões viscosas, tem-se que </a:t>
            </a:r>
            <a:r>
              <a:rPr lang="el-GR" i="1" dirty="0" smtClean="0"/>
              <a:t>τ</a:t>
            </a:r>
            <a:r>
              <a:rPr lang="pt-BR" i="1" baseline="-25000" dirty="0" err="1" smtClean="0"/>
              <a:t>ij</a:t>
            </a:r>
            <a:r>
              <a:rPr lang="pt-BR" dirty="0" smtClean="0"/>
              <a:t> </a:t>
            </a:r>
            <a:r>
              <a:rPr lang="pt-BR" i="1" dirty="0" smtClean="0"/>
              <a:t>=</a:t>
            </a:r>
            <a:r>
              <a:rPr lang="pt-BR" dirty="0" smtClean="0"/>
              <a:t> ‒</a:t>
            </a:r>
            <a:r>
              <a:rPr lang="pt-BR" i="1" dirty="0" smtClean="0"/>
              <a:t>p</a:t>
            </a:r>
            <a:r>
              <a:rPr lang="el-GR" i="1" dirty="0" smtClean="0"/>
              <a:t>δ</a:t>
            </a:r>
            <a:r>
              <a:rPr lang="pt-BR" i="1" baseline="-25000" dirty="0" err="1" smtClean="0"/>
              <a:t>ij</a:t>
            </a:r>
            <a:r>
              <a:rPr lang="pt-BR" dirty="0" smtClean="0"/>
              <a:t> de modo que</a:t>
            </a:r>
          </a:p>
          <a:p>
            <a:pPr lvl="1"/>
            <a:endParaRPr lang="pt-BR" dirty="0" smtClean="0"/>
          </a:p>
          <a:p>
            <a:pPr lvl="1"/>
            <a:endParaRPr lang="pt-BR" dirty="0" smtClean="0"/>
          </a:p>
          <a:p>
            <a:pPr lvl="1"/>
            <a:endParaRPr lang="pt-BR" dirty="0" smtClean="0"/>
          </a:p>
          <a:p>
            <a:pPr lvl="1"/>
            <a:r>
              <a:rPr lang="pt-BR" dirty="0" smtClean="0"/>
              <a:t>Se as forças de corpo por unidade de massa, </a:t>
            </a:r>
            <a:r>
              <a:rPr lang="pt-BR" i="1" dirty="0" err="1" smtClean="0"/>
              <a:t>g</a:t>
            </a:r>
            <a:r>
              <a:rPr lang="pt-BR" i="1" baseline="-25000" dirty="0" err="1" smtClean="0"/>
              <a:t>i</a:t>
            </a:r>
            <a:r>
              <a:rPr lang="pt-BR" dirty="0" smtClean="0"/>
              <a:t>, forem conservativas, como a força gravitacional, tem-se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174</a:t>
            </a:fld>
            <a:endParaRPr lang="pt-BR"/>
          </a:p>
        </p:txBody>
      </p:sp>
      <p:sp>
        <p:nvSpPr>
          <p:cNvPr id="246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6785" name="Object 1"/>
          <p:cNvGraphicFramePr>
            <a:graphicFrameLocks noChangeAspect="1"/>
          </p:cNvGraphicFramePr>
          <p:nvPr/>
        </p:nvGraphicFramePr>
        <p:xfrm>
          <a:off x="2174875" y="3465513"/>
          <a:ext cx="4778375" cy="960437"/>
        </p:xfrm>
        <a:graphic>
          <a:graphicData uri="http://schemas.openxmlformats.org/presentationml/2006/ole">
            <p:oleObj spid="_x0000_s246785" name="Equação" r:id="rId3" imgW="2412720" imgH="482400" progId="Equation.3">
              <p:embed/>
            </p:oleObj>
          </a:graphicData>
        </a:graphic>
      </p:graphicFrame>
      <p:sp>
        <p:nvSpPr>
          <p:cNvPr id="2467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6787" name="Object 3"/>
          <p:cNvGraphicFramePr>
            <a:graphicFrameLocks noChangeAspect="1"/>
          </p:cNvGraphicFramePr>
          <p:nvPr/>
        </p:nvGraphicFramePr>
        <p:xfrm>
          <a:off x="3659175" y="5510241"/>
          <a:ext cx="1792288" cy="866775"/>
        </p:xfrm>
        <a:graphic>
          <a:graphicData uri="http://schemas.openxmlformats.org/presentationml/2006/ole">
            <p:oleObj spid="_x0000_s246787" name="Equação" r:id="rId4" imgW="888614" imgH="431613" progId="Equation.3">
              <p:embed/>
            </p:oleObj>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pPr lvl="1"/>
            <a:r>
              <a:rPr lang="pt-BR" dirty="0" smtClean="0"/>
              <a:t>em que </a:t>
            </a:r>
            <a:r>
              <a:rPr lang="pt-BR" i="1" dirty="0" err="1" smtClean="0"/>
              <a:t>g</a:t>
            </a:r>
            <a:r>
              <a:rPr lang="pt-BR" i="1" baseline="-25000" dirty="0" err="1" smtClean="0"/>
              <a:t>i</a:t>
            </a:r>
            <a:r>
              <a:rPr lang="pt-BR" dirty="0" smtClean="0"/>
              <a:t> é um gradiente de um potencial escalar. Além disso, da conservação da massa tem-se que</a:t>
            </a:r>
          </a:p>
          <a:p>
            <a:pPr lvl="1"/>
            <a:endParaRPr lang="pt-BR" dirty="0" smtClean="0"/>
          </a:p>
          <a:p>
            <a:pPr lvl="1"/>
            <a:endParaRPr lang="pt-BR" dirty="0" smtClean="0"/>
          </a:p>
          <a:p>
            <a:pPr lvl="1"/>
            <a:r>
              <a:rPr lang="pt-BR" dirty="0" smtClean="0"/>
              <a:t>E assim:</a:t>
            </a:r>
          </a:p>
          <a:p>
            <a:pPr lvl="1"/>
            <a:endParaRPr lang="pt-BR" dirty="0" smtClean="0"/>
          </a:p>
          <a:p>
            <a:pPr lvl="1"/>
            <a:endParaRPr lang="pt-BR" dirty="0" smtClean="0"/>
          </a:p>
          <a:p>
            <a:pPr lvl="1"/>
            <a:endParaRPr lang="pt-BR" dirty="0" smtClean="0"/>
          </a:p>
          <a:p>
            <a:pPr lvl="1"/>
            <a:r>
              <a:rPr lang="pt-BR" dirty="0" smtClean="0"/>
              <a:t>Da Eq. (1.13), tem-se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175</a:t>
            </a:fld>
            <a:endParaRPr lang="pt-BR"/>
          </a:p>
        </p:txBody>
      </p:sp>
      <p:sp>
        <p:nvSpPr>
          <p:cNvPr id="249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9857" name="Object 1"/>
          <p:cNvGraphicFramePr>
            <a:graphicFrameLocks noChangeAspect="1"/>
          </p:cNvGraphicFramePr>
          <p:nvPr/>
        </p:nvGraphicFramePr>
        <p:xfrm>
          <a:off x="3775086" y="2516175"/>
          <a:ext cx="1636713" cy="866775"/>
        </p:xfrm>
        <a:graphic>
          <a:graphicData uri="http://schemas.openxmlformats.org/presentationml/2006/ole">
            <p:oleObj spid="_x0000_s249857" name="Equação" r:id="rId3" imgW="812447" imgH="431613" progId="Equation.3">
              <p:embed/>
            </p:oleObj>
          </a:graphicData>
        </a:graphic>
      </p:graphicFrame>
      <p:sp>
        <p:nvSpPr>
          <p:cNvPr id="249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9859" name="Object 3"/>
          <p:cNvGraphicFramePr>
            <a:graphicFrameLocks noChangeAspect="1"/>
          </p:cNvGraphicFramePr>
          <p:nvPr/>
        </p:nvGraphicFramePr>
        <p:xfrm>
          <a:off x="2782863" y="3854469"/>
          <a:ext cx="3562350" cy="962025"/>
        </p:xfrm>
        <a:graphic>
          <a:graphicData uri="http://schemas.openxmlformats.org/presentationml/2006/ole">
            <p:oleObj spid="_x0000_s249859" name="Equação" r:id="rId4" imgW="1803400" imgH="482600" progId="Equation.3">
              <p:embed/>
            </p:oleObj>
          </a:graphicData>
        </a:graphic>
      </p:graphicFrame>
      <p:sp>
        <p:nvSpPr>
          <p:cNvPr id="9" name="CaixaDeTexto 8"/>
          <p:cNvSpPr txBox="1"/>
          <p:nvPr/>
        </p:nvSpPr>
        <p:spPr>
          <a:xfrm>
            <a:off x="8186787" y="409923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(82)</a:t>
            </a:r>
            <a:endParaRPr lang="pt-BR" sz="2400" dirty="0">
              <a:latin typeface="Times New Roman" pitchFamily="18" charset="0"/>
              <a:cs typeface="Times New Roman" pitchFamily="18" charset="0"/>
            </a:endParaRPr>
          </a:p>
        </p:txBody>
      </p:sp>
      <p:sp>
        <p:nvSpPr>
          <p:cNvPr id="249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9861" name="Object 5"/>
          <p:cNvGraphicFramePr>
            <a:graphicFrameLocks noChangeAspect="1"/>
          </p:cNvGraphicFramePr>
          <p:nvPr/>
        </p:nvGraphicFramePr>
        <p:xfrm>
          <a:off x="3951279" y="5546754"/>
          <a:ext cx="1220788" cy="839788"/>
        </p:xfrm>
        <a:graphic>
          <a:graphicData uri="http://schemas.openxmlformats.org/presentationml/2006/ole">
            <p:oleObj spid="_x0000_s249861" name="Equação" r:id="rId5" imgW="609600" imgH="419100" progId="Equation.3">
              <p:embed/>
            </p:oleObj>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Equação </a:t>
            </a:r>
            <a:r>
              <a:rPr lang="pt-BR" smtClean="0"/>
              <a:t>de Bernoulli</a:t>
            </a:r>
            <a:endParaRPr lang="pt-BR"/>
          </a:p>
        </p:txBody>
      </p:sp>
      <p:sp>
        <p:nvSpPr>
          <p:cNvPr id="3" name="Espaço Reservado para Conteúdo 2"/>
          <p:cNvSpPr>
            <a:spLocks noGrp="1"/>
          </p:cNvSpPr>
          <p:nvPr>
            <p:ph idx="1"/>
          </p:nvPr>
        </p:nvSpPr>
        <p:spPr/>
        <p:txBody>
          <a:bodyPr/>
          <a:lstStyle/>
          <a:p>
            <a:pPr lvl="1"/>
            <a:r>
              <a:rPr lang="pt-BR" dirty="0" smtClean="0"/>
              <a:t>A Eq. (82) estabelece que os gradientes de</a:t>
            </a:r>
          </a:p>
          <a:p>
            <a:pPr lvl="1"/>
            <a:endParaRPr lang="pt-BR" dirty="0" smtClean="0"/>
          </a:p>
          <a:p>
            <a:pPr lvl="1"/>
            <a:endParaRPr lang="pt-BR" dirty="0" smtClean="0"/>
          </a:p>
          <a:p>
            <a:pPr lvl="1"/>
            <a:endParaRPr lang="pt-BR" dirty="0" smtClean="0"/>
          </a:p>
          <a:p>
            <a:pPr lvl="1"/>
            <a:r>
              <a:rPr lang="pt-BR" dirty="0" smtClean="0"/>
              <a:t>devem ser normais à direção da linha de corrente local </a:t>
            </a:r>
            <a:r>
              <a:rPr lang="pt-BR" i="1" dirty="0" smtClean="0"/>
              <a:t>u</a:t>
            </a:r>
            <a:r>
              <a:rPr lang="pt-BR" i="1" baseline="-25000" dirty="0" smtClean="0"/>
              <a:t>i</a:t>
            </a:r>
            <a:r>
              <a:rPr lang="pt-BR" i="1" dirty="0" smtClean="0"/>
              <a:t>.</a:t>
            </a:r>
            <a:r>
              <a:rPr lang="pt-BR" dirty="0" smtClean="0"/>
              <a:t> Então,    é uma constante ao longo de uma linha de corrente.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176</a:t>
            </a:fld>
            <a:endParaRPr lang="pt-BR"/>
          </a:p>
        </p:txBody>
      </p:sp>
      <p:sp>
        <p:nvSpPr>
          <p:cNvPr id="248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8833" name="Object 1"/>
          <p:cNvGraphicFramePr>
            <a:graphicFrameLocks noChangeAspect="1"/>
          </p:cNvGraphicFramePr>
          <p:nvPr/>
        </p:nvGraphicFramePr>
        <p:xfrm>
          <a:off x="3330558" y="2287584"/>
          <a:ext cx="2505075" cy="885825"/>
        </p:xfrm>
        <a:graphic>
          <a:graphicData uri="http://schemas.openxmlformats.org/presentationml/2006/ole">
            <p:oleObj spid="_x0000_s248833" name="Equação" r:id="rId3" imgW="1269449" imgH="444307" progId="Equation.3">
              <p:embed/>
            </p:oleObj>
          </a:graphicData>
        </a:graphic>
      </p:graphicFrame>
      <p:sp>
        <p:nvSpPr>
          <p:cNvPr id="248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8835" name="Object 3"/>
          <p:cNvGraphicFramePr>
            <a:graphicFrameLocks noChangeAspect="1"/>
          </p:cNvGraphicFramePr>
          <p:nvPr/>
        </p:nvGraphicFramePr>
        <p:xfrm>
          <a:off x="2219298" y="3757617"/>
          <a:ext cx="381000" cy="357188"/>
        </p:xfrm>
        <a:graphic>
          <a:graphicData uri="http://schemas.openxmlformats.org/presentationml/2006/ole">
            <p:oleObj spid="_x0000_s248835" name="Equação" r:id="rId4" imgW="177480" imgH="164880" progId="Equation.3">
              <p:embed/>
            </p:oleObj>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Aplicações da Equação de Bernoulli</a:t>
            </a:r>
            <a:endParaRPr lang="pt-BR" dirty="0"/>
          </a:p>
        </p:txBody>
      </p:sp>
      <p:sp>
        <p:nvSpPr>
          <p:cNvPr id="3" name="Espaço Reservado para Conteúdo 2"/>
          <p:cNvSpPr>
            <a:spLocks noGrp="1"/>
          </p:cNvSpPr>
          <p:nvPr>
            <p:ph idx="1"/>
          </p:nvPr>
        </p:nvSpPr>
        <p:spPr/>
        <p:txBody>
          <a:bodyPr/>
          <a:lstStyle/>
          <a:p>
            <a:r>
              <a:rPr lang="pt-BR" dirty="0" smtClean="0"/>
              <a:t>Tubo de </a:t>
            </a:r>
            <a:r>
              <a:rPr lang="pt-BR" dirty="0" err="1" smtClean="0"/>
              <a:t>Pitot</a:t>
            </a:r>
            <a:endParaRPr lang="pt-BR" dirty="0" smtClean="0"/>
          </a:p>
          <a:p>
            <a:pPr lvl="1"/>
            <a:r>
              <a:rPr lang="pt-BR" dirty="0" smtClean="0"/>
              <a:t>Considere um dispositivo simples para medir a velocidade local em uma corrente de fluido pela inserção de um pequeno tubo. Tal dispositivo é chamado de tubo de </a:t>
            </a:r>
            <a:r>
              <a:rPr lang="pt-BR" dirty="0" err="1" smtClean="0"/>
              <a:t>Pitot</a:t>
            </a:r>
            <a:r>
              <a:rPr lang="pt-BR" dirty="0" smtClean="0"/>
              <a:t>, em homenagem ao matemático francês Henri </a:t>
            </a:r>
            <a:r>
              <a:rPr lang="pt-BR" dirty="0" err="1" smtClean="0"/>
              <a:t>Pitot</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177</a:t>
            </a:fld>
            <a:endParaRPr lang="pt-BR"/>
          </a:p>
        </p:txBody>
      </p:sp>
      <p:pic>
        <p:nvPicPr>
          <p:cNvPr id="5" name="Imagem 4" descr="Fig04.19.png"/>
          <p:cNvPicPr>
            <a:picLocks noChangeAspect="1"/>
          </p:cNvPicPr>
          <p:nvPr/>
        </p:nvPicPr>
        <p:blipFill>
          <a:blip r:embed="rId2" cstate="print"/>
          <a:stretch>
            <a:fillRect/>
          </a:stretch>
        </p:blipFill>
        <p:spPr>
          <a:xfrm>
            <a:off x="2235168" y="3611564"/>
            <a:ext cx="4692289" cy="3219233"/>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lstStyle/>
          <a:p>
            <a:pPr lvl="1"/>
            <a:r>
              <a:rPr lang="pt-BR" dirty="0" smtClean="0"/>
              <a:t>Considerando-se dois pontos, 1 e 2, ao mesmo nível, sendo o ponto 1 distante do tubo e o ponto 2 imediatamente à frente da abertura do mesmo, onde a velocidade é nula.</a:t>
            </a:r>
          </a:p>
          <a:p>
            <a:pPr lvl="1"/>
            <a:r>
              <a:rPr lang="pt-BR" dirty="0" smtClean="0"/>
              <a:t>Desprezando-se o atrito ao longo da linha de corrente que passa pelos pontos 1 e 2, tem-se da Equação de Bernoulli:</a:t>
            </a:r>
          </a:p>
          <a:p>
            <a:pPr lvl="1"/>
            <a:endParaRPr lang="pt-BR" dirty="0" smtClean="0"/>
          </a:p>
          <a:p>
            <a:pPr lvl="1"/>
            <a:endParaRPr lang="pt-BR" dirty="0" smtClean="0"/>
          </a:p>
          <a:p>
            <a:pPr lvl="1"/>
            <a:endParaRPr lang="pt-BR" dirty="0" smtClean="0"/>
          </a:p>
          <a:p>
            <a:pPr lvl="1"/>
            <a:r>
              <a:rPr lang="pt-BR" dirty="0" smtClean="0"/>
              <a:t>De modo que a velocidade é dada por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178</a:t>
            </a:fld>
            <a:endParaRPr lang="pt-BR"/>
          </a:p>
        </p:txBody>
      </p:sp>
      <p:sp>
        <p:nvSpPr>
          <p:cNvPr id="252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2929" name="Object 1"/>
          <p:cNvGraphicFramePr>
            <a:graphicFrameLocks noChangeAspect="1"/>
          </p:cNvGraphicFramePr>
          <p:nvPr/>
        </p:nvGraphicFramePr>
        <p:xfrm>
          <a:off x="3095645" y="3684591"/>
          <a:ext cx="2973388" cy="914400"/>
        </p:xfrm>
        <a:graphic>
          <a:graphicData uri="http://schemas.openxmlformats.org/presentationml/2006/ole">
            <p:oleObj spid="_x0000_s252929" name="Equação" r:id="rId3" imgW="1485900" imgH="457200" progId="Equation.3">
              <p:embed/>
            </p:oleObj>
          </a:graphicData>
        </a:graphic>
      </p:graphicFrame>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2931" name="Object 3"/>
          <p:cNvGraphicFramePr>
            <a:graphicFrameLocks noChangeAspect="1"/>
          </p:cNvGraphicFramePr>
          <p:nvPr/>
        </p:nvGraphicFramePr>
        <p:xfrm>
          <a:off x="3440097" y="5437215"/>
          <a:ext cx="2212975" cy="942975"/>
        </p:xfrm>
        <a:graphic>
          <a:graphicData uri="http://schemas.openxmlformats.org/presentationml/2006/ole">
            <p:oleObj spid="_x0000_s252931" name="Equação" r:id="rId4" imgW="1091726" imgH="469696" progId="Equation.3">
              <p:embed/>
            </p:oleObj>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lstStyle/>
          <a:p>
            <a:pPr lvl="1"/>
            <a:r>
              <a:rPr lang="pt-BR" dirty="0" smtClean="0"/>
              <a:t>A pressão em ambos os pontos estão em balanço hidrostático, assim:</a:t>
            </a:r>
          </a:p>
          <a:p>
            <a:pPr lvl="1"/>
            <a:endParaRPr lang="pt-BR" dirty="0" smtClean="0"/>
          </a:p>
          <a:p>
            <a:pPr lvl="1"/>
            <a:endParaRPr lang="pt-BR" dirty="0" smtClean="0"/>
          </a:p>
          <a:p>
            <a:pPr lvl="1"/>
            <a:r>
              <a:rPr lang="pt-BR" dirty="0" smtClean="0"/>
              <a:t>De modo que a velocidade é dada por</a:t>
            </a:r>
          </a:p>
          <a:p>
            <a:pPr lvl="1"/>
            <a:endParaRPr lang="pt-BR" dirty="0" smtClean="0"/>
          </a:p>
          <a:p>
            <a:pPr lvl="1"/>
            <a:endParaRPr lang="pt-BR" dirty="0" smtClean="0"/>
          </a:p>
          <a:p>
            <a:pPr lvl="1"/>
            <a:r>
              <a:rPr lang="pt-BR" dirty="0" smtClean="0"/>
              <a:t>A pressão </a:t>
            </a:r>
            <a:r>
              <a:rPr lang="pt-BR" i="1" dirty="0" smtClean="0"/>
              <a:t>p</a:t>
            </a:r>
            <a:r>
              <a:rPr lang="pt-BR" baseline="-25000" dirty="0" smtClean="0"/>
              <a:t>2</a:t>
            </a:r>
            <a:r>
              <a:rPr lang="pt-BR" dirty="0" smtClean="0"/>
              <a:t> medida pelo tubo de </a:t>
            </a:r>
            <a:r>
              <a:rPr lang="pt-BR" dirty="0" err="1" smtClean="0"/>
              <a:t>Pitot</a:t>
            </a:r>
            <a:r>
              <a:rPr lang="pt-BR" dirty="0" smtClean="0"/>
              <a:t> é chamada de pressão de estagnação; o termo            é por vezes chamado de pressão dinâmica.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179</a:t>
            </a:fld>
            <a:endParaRPr lang="pt-BR"/>
          </a:p>
        </p:txBody>
      </p:sp>
      <p:sp>
        <p:nvSpPr>
          <p:cNvPr id="251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1905" name="Object 1"/>
          <p:cNvGraphicFramePr>
            <a:graphicFrameLocks noChangeAspect="1"/>
          </p:cNvGraphicFramePr>
          <p:nvPr/>
        </p:nvGraphicFramePr>
        <p:xfrm>
          <a:off x="2892402" y="2654296"/>
          <a:ext cx="3336925" cy="482600"/>
        </p:xfrm>
        <a:graphic>
          <a:graphicData uri="http://schemas.openxmlformats.org/presentationml/2006/ole">
            <p:oleObj spid="_x0000_s251905" name="Equação" r:id="rId3" imgW="1651000" imgH="241300" progId="Equation.3">
              <p:embed/>
            </p:oleObj>
          </a:graphicData>
        </a:graphic>
      </p:graphicFrame>
      <p:sp>
        <p:nvSpPr>
          <p:cNvPr id="251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1907" name="Object 3"/>
          <p:cNvGraphicFramePr>
            <a:graphicFrameLocks noChangeAspect="1"/>
          </p:cNvGraphicFramePr>
          <p:nvPr/>
        </p:nvGraphicFramePr>
        <p:xfrm>
          <a:off x="3382978" y="3830643"/>
          <a:ext cx="2320925" cy="633413"/>
        </p:xfrm>
        <a:graphic>
          <a:graphicData uri="http://schemas.openxmlformats.org/presentationml/2006/ole">
            <p:oleObj spid="_x0000_s251907" name="Equação" r:id="rId4" imgW="1155199" imgH="317362" progId="Equation.3">
              <p:embed/>
            </p:oleObj>
          </a:graphicData>
        </a:graphic>
      </p:graphicFrame>
      <p:sp>
        <p:nvSpPr>
          <p:cNvPr id="2519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1909" name="Object 5"/>
          <p:cNvGraphicFramePr>
            <a:graphicFrameLocks noChangeAspect="1"/>
          </p:cNvGraphicFramePr>
          <p:nvPr/>
        </p:nvGraphicFramePr>
        <p:xfrm>
          <a:off x="5083182" y="4962546"/>
          <a:ext cx="895350" cy="457200"/>
        </p:xfrm>
        <a:graphic>
          <a:graphicData uri="http://schemas.openxmlformats.org/presentationml/2006/ole">
            <p:oleObj spid="_x0000_s251909" name="Equação" r:id="rId5" imgW="444307" imgH="228501"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Assim</a:t>
            </a:r>
          </a:p>
          <a:p>
            <a:endParaRPr lang="pt-BR" dirty="0" smtClean="0"/>
          </a:p>
          <a:p>
            <a:endParaRPr lang="pt-BR" dirty="0" smtClean="0"/>
          </a:p>
          <a:p>
            <a:r>
              <a:rPr lang="pt-BR" dirty="0" smtClean="0"/>
              <a:t>Dessa forma, a Eq. (7) pode ser escrita como</a:t>
            </a:r>
          </a:p>
          <a:p>
            <a:endParaRPr lang="pt-BR" dirty="0" smtClean="0"/>
          </a:p>
          <a:p>
            <a:endParaRPr lang="pt-BR" dirty="0" smtClean="0"/>
          </a:p>
          <a:p>
            <a:r>
              <a:rPr lang="pt-BR" dirty="0" smtClean="0"/>
              <a:t>Como a relação deve valer para qualquer volume, é necessário que o integrando seja nulo para todos os pontos.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a:t>
            </a:fld>
            <a:endParaRPr lang="pt-B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2769" name="Object 1"/>
          <p:cNvGraphicFramePr>
            <a:graphicFrameLocks noChangeAspect="1"/>
          </p:cNvGraphicFramePr>
          <p:nvPr/>
        </p:nvGraphicFramePr>
        <p:xfrm>
          <a:off x="2965461" y="2271708"/>
          <a:ext cx="3178175" cy="585788"/>
        </p:xfrm>
        <a:graphic>
          <a:graphicData uri="http://schemas.openxmlformats.org/presentationml/2006/ole">
            <p:oleObj spid="_x0000_s32769" name="Equação" r:id="rId3" imgW="1600200" imgH="292100" progId="Equation.3">
              <p:embed/>
            </p:oleObj>
          </a:graphicData>
        </a:graphic>
      </p:graphicFrame>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2771" name="Object 3"/>
          <p:cNvGraphicFramePr>
            <a:graphicFrameLocks noChangeAspect="1"/>
          </p:cNvGraphicFramePr>
          <p:nvPr/>
        </p:nvGraphicFramePr>
        <p:xfrm>
          <a:off x="3000364" y="3776671"/>
          <a:ext cx="3101975" cy="866775"/>
        </p:xfrm>
        <a:graphic>
          <a:graphicData uri="http://schemas.openxmlformats.org/presentationml/2006/ole">
            <p:oleObj spid="_x0000_s32771" name="Equação" r:id="rId4" imgW="1536700" imgH="431800" progId="Equation.3">
              <p:embed/>
            </p:oleObj>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lstStyle/>
          <a:p>
            <a:r>
              <a:rPr lang="pt-BR" dirty="0" smtClean="0"/>
              <a:t>Orifício em um tanque</a:t>
            </a:r>
          </a:p>
          <a:p>
            <a:pPr lvl="1"/>
            <a:r>
              <a:rPr lang="pt-BR" dirty="0" smtClean="0"/>
              <a:t>Outra aplicação da Equação de Bernoulli é o escoamento através de orifício.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180</a:t>
            </a:fld>
            <a:endParaRPr lang="pt-BR"/>
          </a:p>
        </p:txBody>
      </p:sp>
      <p:pic>
        <p:nvPicPr>
          <p:cNvPr id="5" name="Imagem 4" descr="Fig04.20.png"/>
          <p:cNvPicPr>
            <a:picLocks noChangeAspect="1"/>
          </p:cNvPicPr>
          <p:nvPr/>
        </p:nvPicPr>
        <p:blipFill>
          <a:blip r:embed="rId2" cstate="print"/>
          <a:stretch>
            <a:fillRect/>
          </a:stretch>
        </p:blipFill>
        <p:spPr>
          <a:xfrm>
            <a:off x="1701671" y="2855386"/>
            <a:ext cx="5754856" cy="3841016"/>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a:xfrm>
            <a:off x="457200" y="1600200"/>
            <a:ext cx="8229600" cy="5041944"/>
          </a:xfrm>
        </p:spPr>
        <p:txBody>
          <a:bodyPr>
            <a:normAutofit/>
          </a:bodyPr>
          <a:lstStyle/>
          <a:p>
            <a:pPr lvl="1"/>
            <a:r>
              <a:rPr lang="pt-BR" dirty="0" smtClean="0"/>
              <a:t>O escoamento é levemente transiente devido à queda do nível da água no tanque, mas esse efeito é pequeno se a área do tanque for grande comparada à área do orifício.</a:t>
            </a:r>
          </a:p>
          <a:p>
            <a:pPr lvl="1"/>
            <a:r>
              <a:rPr lang="pt-BR" dirty="0" smtClean="0"/>
              <a:t>Efeitos viscosos são desprezíveis em todos os pontos que sejam distantes das paredes do tanque.</a:t>
            </a:r>
          </a:p>
          <a:p>
            <a:pPr lvl="1"/>
            <a:r>
              <a:rPr lang="pt-BR" dirty="0" smtClean="0"/>
              <a:t>Todas as linhas de corrente podem ser traçadas até a superfície livre do tanque, onde elas possuem a mesma constante de Bernoulli</a:t>
            </a:r>
          </a:p>
          <a:p>
            <a:pPr lvl="1"/>
            <a:endParaRPr lang="pt-BR" dirty="0" smtClean="0"/>
          </a:p>
          <a:p>
            <a:pPr lvl="1"/>
            <a:endParaRPr lang="pt-BR" dirty="0" smtClean="0"/>
          </a:p>
          <a:p>
            <a:pPr lvl="1"/>
            <a:r>
              <a:rPr lang="pt-BR" dirty="0" smtClean="0"/>
              <a:t>Verifica-se, então, que o escoamento é </a:t>
            </a:r>
            <a:r>
              <a:rPr lang="pt-BR" dirty="0" err="1" smtClean="0"/>
              <a:t>irrotacional</a:t>
            </a:r>
            <a:r>
              <a:rPr lang="pt-BR" dirty="0" smtClean="0"/>
              <a:t> e </a:t>
            </a:r>
            <a:r>
              <a:rPr lang="pt-BR" i="1" dirty="0" smtClean="0"/>
              <a:t>B</a:t>
            </a:r>
            <a:r>
              <a:rPr lang="pt-BR" dirty="0" smtClean="0"/>
              <a:t> é constante em todo o escoamento.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181</a:t>
            </a:fld>
            <a:endParaRPr lang="pt-BR"/>
          </a:p>
        </p:txBody>
      </p:sp>
      <p:sp>
        <p:nvSpPr>
          <p:cNvPr id="256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6001" name="Object 1"/>
          <p:cNvGraphicFramePr>
            <a:graphicFrameLocks noChangeAspect="1"/>
          </p:cNvGraphicFramePr>
          <p:nvPr/>
        </p:nvGraphicFramePr>
        <p:xfrm>
          <a:off x="3440097" y="4816494"/>
          <a:ext cx="2232025" cy="839788"/>
        </p:xfrm>
        <a:graphic>
          <a:graphicData uri="http://schemas.openxmlformats.org/presentationml/2006/ole">
            <p:oleObj spid="_x0000_s256001" name="Equação" r:id="rId3" imgW="1117600" imgH="419100" progId="Equation.3">
              <p:embed/>
            </p:oleObj>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lstStyle/>
          <a:p>
            <a:pPr lvl="1"/>
            <a:r>
              <a:rPr lang="pt-BR" dirty="0" smtClean="0"/>
              <a:t>Observa-se que logo na saída do orifício a pressão não é uniforme através do jato; mesmo que a pressão seja a atmosférica na superfície livre do jato (desprezando-se os efeitos de tensão superficial), ela não é igual à atmosférica no interior do jato.</a:t>
            </a:r>
          </a:p>
          <a:p>
            <a:pPr lvl="1"/>
            <a:r>
              <a:rPr lang="pt-BR" dirty="0" smtClean="0"/>
              <a:t>As linhas de corrente no orifício são curvas, o que requer que a pressão varie ao longo da largura do jato para equilibrar a força centrífuga.</a:t>
            </a:r>
          </a:p>
          <a:p>
            <a:pPr lvl="1"/>
            <a:r>
              <a:rPr lang="pt-BR" dirty="0" smtClean="0"/>
              <a:t>Nota-se, porém, que as linhas de corrente no jato tornam-se paralelas a uma pequena distância após o orifício, onde a área do jato se torna menor que a área do orifício.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182</a:t>
            </a:fld>
            <a:endParaRPr lang="pt-B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lstStyle/>
          <a:p>
            <a:pPr lvl="1"/>
            <a:r>
              <a:rPr lang="pt-BR" dirty="0" smtClean="0"/>
              <a:t>A partir desse ponto (corte C-C), a pressão se torna uniforme e igual à atmosférica pois a pressão na superfície do jato é a atmosférica.</a:t>
            </a:r>
          </a:p>
          <a:p>
            <a:pPr lvl="1"/>
            <a:r>
              <a:rPr lang="pt-BR" dirty="0" smtClean="0"/>
              <a:t>A aplicação da Equação de Bernoulli entre um ponto sobre a superfície livre no tanque e um ponto no corte C-C fornece</a:t>
            </a:r>
          </a:p>
          <a:p>
            <a:pPr lvl="1"/>
            <a:endParaRPr lang="pt-BR" dirty="0" smtClean="0"/>
          </a:p>
          <a:p>
            <a:pPr lvl="1"/>
            <a:endParaRPr lang="pt-BR" dirty="0" smtClean="0"/>
          </a:p>
          <a:p>
            <a:pPr lvl="1"/>
            <a:r>
              <a:rPr lang="pt-BR" dirty="0" smtClean="0"/>
              <a:t>De onde se obtém que a velocidade do jato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183</a:t>
            </a:fld>
            <a:endParaRPr lang="pt-BR"/>
          </a:p>
        </p:txBody>
      </p:sp>
      <p:sp>
        <p:nvSpPr>
          <p:cNvPr id="259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9073" name="Object 1"/>
          <p:cNvGraphicFramePr>
            <a:graphicFrameLocks noChangeAspect="1"/>
          </p:cNvGraphicFramePr>
          <p:nvPr/>
        </p:nvGraphicFramePr>
        <p:xfrm>
          <a:off x="3257532" y="3903669"/>
          <a:ext cx="2655888" cy="885825"/>
        </p:xfrm>
        <a:graphic>
          <a:graphicData uri="http://schemas.openxmlformats.org/presentationml/2006/ole">
            <p:oleObj spid="_x0000_s259073" name="Equação" r:id="rId3" imgW="1345616" imgH="444307" progId="Equation.3">
              <p:embed/>
            </p:oleObj>
          </a:graphicData>
        </a:graphic>
      </p:graphicFrame>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9075" name="Object 3"/>
          <p:cNvGraphicFramePr>
            <a:graphicFrameLocks noChangeAspect="1"/>
          </p:cNvGraphicFramePr>
          <p:nvPr/>
        </p:nvGraphicFramePr>
        <p:xfrm>
          <a:off x="3951279" y="5437215"/>
          <a:ext cx="1266825" cy="511175"/>
        </p:xfrm>
        <a:graphic>
          <a:graphicData uri="http://schemas.openxmlformats.org/presentationml/2006/ole">
            <p:oleObj spid="_x0000_s259075" name="Equação" r:id="rId4" imgW="634725" imgH="253890" progId="Equation.3">
              <p:embed/>
            </p:oleObj>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normAutofit/>
          </a:bodyPr>
          <a:lstStyle/>
          <a:p>
            <a:pPr lvl="1"/>
            <a:r>
              <a:rPr lang="pt-BR" dirty="0" smtClean="0"/>
              <a:t>Tal relação simplesmente estabelece que a perda de energia potencial é igual ao ganho de energia cinética. O fluxo de massa é</a:t>
            </a:r>
          </a:p>
          <a:p>
            <a:pPr lvl="1"/>
            <a:endParaRPr lang="pt-BR" dirty="0" smtClean="0"/>
          </a:p>
          <a:p>
            <a:pPr lvl="1"/>
            <a:endParaRPr lang="pt-BR" dirty="0" smtClean="0"/>
          </a:p>
          <a:p>
            <a:pPr lvl="1"/>
            <a:r>
              <a:rPr lang="pt-BR" dirty="0" smtClean="0"/>
              <a:t>sendo </a:t>
            </a:r>
            <a:r>
              <a:rPr lang="pt-BR" i="1" dirty="0" err="1" smtClean="0"/>
              <a:t>A</a:t>
            </a:r>
            <a:r>
              <a:rPr lang="pt-BR" i="1" baseline="-25000" dirty="0" err="1" smtClean="0"/>
              <a:t>c</a:t>
            </a:r>
            <a:r>
              <a:rPr lang="pt-BR" dirty="0" smtClean="0"/>
              <a:t> a área do jato no corte C-C. Para orifícios com canto vivo, </a:t>
            </a:r>
            <a:r>
              <a:rPr lang="pt-BR" i="1" dirty="0" err="1" smtClean="0"/>
              <a:t>A</a:t>
            </a:r>
            <a:r>
              <a:rPr lang="pt-BR" i="1" baseline="-25000" dirty="0" err="1" smtClean="0"/>
              <a:t>c</a:t>
            </a:r>
            <a:r>
              <a:rPr lang="pt-BR" dirty="0" smtClean="0"/>
              <a:t> apresenta valores de aproximadamente 62% da área do orifício.</a:t>
            </a:r>
          </a:p>
          <a:p>
            <a:pPr lvl="1"/>
            <a:r>
              <a:rPr lang="pt-BR" dirty="0" smtClean="0"/>
              <a:t>No caso de orifícios com cantos arredondados, o jato não apresenta contração.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184</a:t>
            </a:fld>
            <a:endParaRPr lang="pt-BR"/>
          </a:p>
        </p:txBody>
      </p:sp>
      <p:sp>
        <p:nvSpPr>
          <p:cNvPr id="258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8049" name="Object 1"/>
          <p:cNvGraphicFramePr>
            <a:graphicFrameLocks noChangeAspect="1"/>
          </p:cNvGraphicFramePr>
          <p:nvPr/>
        </p:nvGraphicFramePr>
        <p:xfrm>
          <a:off x="3184506" y="2844792"/>
          <a:ext cx="2800350" cy="511175"/>
        </p:xfrm>
        <a:graphic>
          <a:graphicData uri="http://schemas.openxmlformats.org/presentationml/2006/ole">
            <p:oleObj spid="_x0000_s258049" name="Equação" r:id="rId3" imgW="1409088" imgH="253890" progId="Equation.3">
              <p:embed/>
            </p:oleObj>
          </a:graphicData>
        </a:graphic>
      </p:graphicFrame>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Fig04.21.png"/>
          <p:cNvPicPr>
            <a:picLocks noChangeAspect="1"/>
          </p:cNvPicPr>
          <p:nvPr/>
        </p:nvPicPr>
        <p:blipFill>
          <a:blip r:embed="rId3" cstate="print"/>
          <a:stretch>
            <a:fillRect/>
          </a:stretch>
        </p:blipFill>
        <p:spPr>
          <a:xfrm>
            <a:off x="3053949" y="3027357"/>
            <a:ext cx="3015084" cy="3772427"/>
          </a:xfrm>
          <a:prstGeom prst="rect">
            <a:avLst/>
          </a:prstGeom>
        </p:spPr>
      </p:pic>
      <p:sp>
        <p:nvSpPr>
          <p:cNvPr id="2" name="Título 1"/>
          <p:cNvSpPr>
            <a:spLocks noGrp="1"/>
          </p:cNvSpPr>
          <p:nvPr>
            <p:ph type="title"/>
          </p:nvPr>
        </p:nvSpPr>
        <p:spPr/>
        <p:txBody>
          <a:bodyPr>
            <a:normAutofit fontScale="90000"/>
          </a:bodyPr>
          <a:lstStyle/>
          <a:p>
            <a:r>
              <a:rPr lang="pt-BR" smtClean="0"/>
              <a:t>Aplicações da Equação </a:t>
            </a:r>
            <a:r>
              <a:rPr lang="pt-BR" dirty="0" smtClean="0"/>
              <a:t>de Bernoulli</a:t>
            </a:r>
            <a:endParaRPr lang="pt-BR" dirty="0"/>
          </a:p>
        </p:txBody>
      </p:sp>
      <p:sp>
        <p:nvSpPr>
          <p:cNvPr id="3" name="Espaço Reservado para Conteúdo 2"/>
          <p:cNvSpPr>
            <a:spLocks noGrp="1"/>
          </p:cNvSpPr>
          <p:nvPr>
            <p:ph idx="1"/>
          </p:nvPr>
        </p:nvSpPr>
        <p:spPr/>
        <p:txBody>
          <a:bodyPr/>
          <a:lstStyle/>
          <a:p>
            <a:pPr lvl="1"/>
            <a:r>
              <a:rPr lang="pt-BR" dirty="0" smtClean="0"/>
              <a:t>Nesse caso as linhas de corrente logo na saída do orifício são paralelas e a pressão é uniforme e igual à atmosférica.</a:t>
            </a:r>
          </a:p>
          <a:p>
            <a:pPr lvl="1"/>
            <a:r>
              <a:rPr lang="pt-BR" dirty="0" smtClean="0"/>
              <a:t>Consequentemente, o fluxo de massa é                  , sendo </a:t>
            </a:r>
            <a:r>
              <a:rPr lang="pt-BR" i="1" dirty="0" smtClean="0"/>
              <a:t>A</a:t>
            </a:r>
            <a:r>
              <a:rPr lang="pt-BR" dirty="0" smtClean="0"/>
              <a:t> </a:t>
            </a:r>
            <a:r>
              <a:rPr lang="pt-BR" dirty="0" err="1" smtClean="0"/>
              <a:t>a</a:t>
            </a:r>
            <a:r>
              <a:rPr lang="pt-BR" dirty="0" smtClean="0"/>
              <a:t> área do orifício.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185</a:t>
            </a:fld>
            <a:endParaRPr lang="pt-BR"/>
          </a:p>
        </p:txBody>
      </p:sp>
      <p:sp>
        <p:nvSpPr>
          <p:cNvPr id="257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7025" name="Object 1"/>
          <p:cNvGraphicFramePr>
            <a:graphicFrameLocks noChangeAspect="1"/>
          </p:cNvGraphicFramePr>
          <p:nvPr/>
        </p:nvGraphicFramePr>
        <p:xfrm>
          <a:off x="6161127" y="2370123"/>
          <a:ext cx="1295400" cy="546100"/>
        </p:xfrm>
        <a:graphic>
          <a:graphicData uri="http://schemas.openxmlformats.org/presentationml/2006/ole">
            <p:oleObj spid="_x0000_s257025" name="Equação" r:id="rId4" imgW="609336" imgH="253890" progId="Equation.3">
              <p:embed/>
            </p:oleObj>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Aproximação de </a:t>
            </a:r>
            <a:r>
              <a:rPr lang="pt-BR" dirty="0" err="1" smtClean="0"/>
              <a:t>Boussinesq</a:t>
            </a:r>
            <a:endParaRPr lang="pt-BR" dirty="0"/>
          </a:p>
        </p:txBody>
      </p:sp>
      <p:sp>
        <p:nvSpPr>
          <p:cNvPr id="3" name="Espaço Reservado para Conteúdo 2"/>
          <p:cNvSpPr>
            <a:spLocks noGrp="1"/>
          </p:cNvSpPr>
          <p:nvPr>
            <p:ph idx="1"/>
          </p:nvPr>
        </p:nvSpPr>
        <p:spPr>
          <a:xfrm>
            <a:off x="457200" y="1600200"/>
            <a:ext cx="8229600" cy="5078457"/>
          </a:xfrm>
        </p:spPr>
        <p:txBody>
          <a:bodyPr>
            <a:normAutofit/>
          </a:bodyPr>
          <a:lstStyle/>
          <a:p>
            <a:r>
              <a:rPr lang="pt-BR" dirty="0" smtClean="0"/>
              <a:t>Para escoamentos que satisfaçam certas condições, </a:t>
            </a:r>
            <a:r>
              <a:rPr lang="pt-BR" dirty="0" err="1" smtClean="0"/>
              <a:t>Boussinesq</a:t>
            </a:r>
            <a:r>
              <a:rPr lang="pt-BR" dirty="0" smtClean="0"/>
              <a:t> em 1903 sugeriu que a variação da massa específica no fluido pudesse ser desprezada, à exceção do termo gravitacional, no qual </a:t>
            </a:r>
            <a:r>
              <a:rPr lang="el-GR" i="1" dirty="0" smtClean="0"/>
              <a:t>ρ</a:t>
            </a:r>
            <a:r>
              <a:rPr lang="pt-BR" dirty="0" smtClean="0"/>
              <a:t> é multiplicado por </a:t>
            </a:r>
            <a:r>
              <a:rPr lang="pt-BR" i="1" dirty="0" smtClean="0"/>
              <a:t>g</a:t>
            </a:r>
            <a:r>
              <a:rPr lang="pt-BR" dirty="0" smtClean="0"/>
              <a:t>.</a:t>
            </a:r>
          </a:p>
          <a:p>
            <a:r>
              <a:rPr lang="pt-BR" dirty="0" smtClean="0"/>
              <a:t>Esta aproximação também trata outras propriedades do fluido (como </a:t>
            </a:r>
            <a:r>
              <a:rPr lang="el-GR" i="1" dirty="0" smtClean="0"/>
              <a:t>μ</a:t>
            </a:r>
            <a:r>
              <a:rPr lang="pt-BR" dirty="0" smtClean="0"/>
              <a:t>, </a:t>
            </a:r>
            <a:r>
              <a:rPr lang="pt-BR" i="1" dirty="0" smtClean="0"/>
              <a:t>k</a:t>
            </a:r>
            <a:r>
              <a:rPr lang="pt-BR" dirty="0" smtClean="0"/>
              <a:t>, </a:t>
            </a:r>
            <a:r>
              <a:rPr lang="pt-BR" i="1" dirty="0" err="1" smtClean="0"/>
              <a:t>c</a:t>
            </a:r>
            <a:r>
              <a:rPr lang="pt-BR" i="1" baseline="-25000" dirty="0" err="1" smtClean="0"/>
              <a:t>p</a:t>
            </a:r>
            <a:r>
              <a:rPr lang="pt-BR" dirty="0" smtClean="0"/>
              <a:t>) como constantes.</a:t>
            </a:r>
          </a:p>
          <a:p>
            <a:r>
              <a:rPr lang="pt-BR" dirty="0" smtClean="0"/>
              <a:t>Na sequência será feita uma discussão sobre as bases dessa aproximação de modo intuitivo e examinam-se os resultados das simplificações sobre as equações do movimento.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186</a:t>
            </a:fld>
            <a:endParaRPr lang="pt-B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Aproximação de </a:t>
            </a:r>
            <a:r>
              <a:rPr lang="pt-BR" dirty="0" err="1" smtClean="0"/>
              <a:t>Boussinesq</a:t>
            </a:r>
            <a:endParaRPr lang="pt-BR" dirty="0"/>
          </a:p>
        </p:txBody>
      </p:sp>
      <p:sp>
        <p:nvSpPr>
          <p:cNvPr id="3" name="Espaço Reservado para Conteúdo 2"/>
          <p:cNvSpPr>
            <a:spLocks noGrp="1"/>
          </p:cNvSpPr>
          <p:nvPr>
            <p:ph idx="1"/>
          </p:nvPr>
        </p:nvSpPr>
        <p:spPr/>
        <p:txBody>
          <a:bodyPr/>
          <a:lstStyle/>
          <a:p>
            <a:r>
              <a:rPr lang="pt-BR" dirty="0" smtClean="0"/>
              <a:t>Equação da conservação da massa (continuidade):</a:t>
            </a:r>
          </a:p>
          <a:p>
            <a:pPr lvl="1"/>
            <a:r>
              <a:rPr lang="pt-BR" dirty="0" smtClean="0"/>
              <a:t>A aproximação de </a:t>
            </a:r>
            <a:r>
              <a:rPr lang="pt-BR" dirty="0" err="1" smtClean="0"/>
              <a:t>Boussinesq</a:t>
            </a:r>
            <a:r>
              <a:rPr lang="pt-BR" dirty="0" smtClean="0"/>
              <a:t> substitui a equação da continuidade</a:t>
            </a:r>
          </a:p>
          <a:p>
            <a:pPr lvl="1"/>
            <a:endParaRPr lang="pt-BR" dirty="0" smtClean="0"/>
          </a:p>
          <a:p>
            <a:pPr lvl="1"/>
            <a:endParaRPr lang="pt-BR" dirty="0" smtClean="0"/>
          </a:p>
          <a:p>
            <a:pPr lvl="1"/>
            <a:r>
              <a:rPr lang="pt-BR" dirty="0" smtClean="0"/>
              <a:t>por sua forma incompressível:</a:t>
            </a:r>
          </a:p>
          <a:p>
            <a:pPr lvl="1"/>
            <a:endParaRPr lang="pt-BR" dirty="0" smtClean="0"/>
          </a:p>
          <a:p>
            <a:pPr lvl="1"/>
            <a:endParaRPr lang="pt-BR" dirty="0" smtClean="0"/>
          </a:p>
          <a:p>
            <a:pPr lvl="1"/>
            <a:r>
              <a:rPr lang="pt-BR" dirty="0" smtClean="0"/>
              <a:t>Tal aproximação, porém, não significa que a densidade seja constante ao longo da direção do movimento.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187</a:t>
            </a:fld>
            <a:endParaRPr lang="pt-BR"/>
          </a:p>
        </p:txBody>
      </p:sp>
      <p:sp>
        <p:nvSpPr>
          <p:cNvPr id="266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6241" name="Object 1"/>
          <p:cNvGraphicFramePr>
            <a:graphicFrameLocks noChangeAspect="1"/>
          </p:cNvGraphicFramePr>
          <p:nvPr/>
        </p:nvGraphicFramePr>
        <p:xfrm>
          <a:off x="3497277" y="2919417"/>
          <a:ext cx="2133600" cy="838200"/>
        </p:xfrm>
        <a:graphic>
          <a:graphicData uri="http://schemas.openxmlformats.org/presentationml/2006/ole">
            <p:oleObj spid="_x0000_s266241" name="Equação" r:id="rId3" imgW="1066800" imgH="419100" progId="Equation.3">
              <p:embed/>
            </p:oleObj>
          </a:graphicData>
        </a:graphic>
      </p:graphicFrame>
      <p:sp>
        <p:nvSpPr>
          <p:cNvPr id="7" name="CaixaDeTexto 6"/>
          <p:cNvSpPr txBox="1"/>
          <p:nvPr/>
        </p:nvSpPr>
        <p:spPr>
          <a:xfrm>
            <a:off x="8186787" y="306387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(83)</a:t>
            </a:r>
            <a:endParaRPr lang="pt-BR" sz="2400" dirty="0">
              <a:latin typeface="Times New Roman" pitchFamily="18" charset="0"/>
              <a:cs typeface="Times New Roman" pitchFamily="18" charset="0"/>
            </a:endParaRPr>
          </a:p>
        </p:txBody>
      </p:sp>
      <p:sp>
        <p:nvSpPr>
          <p:cNvPr id="266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6243" name="Object 3"/>
          <p:cNvGraphicFramePr>
            <a:graphicFrameLocks noChangeAspect="1"/>
          </p:cNvGraphicFramePr>
          <p:nvPr/>
        </p:nvGraphicFramePr>
        <p:xfrm>
          <a:off x="4024305" y="4487877"/>
          <a:ext cx="1068388" cy="355600"/>
        </p:xfrm>
        <a:graphic>
          <a:graphicData uri="http://schemas.openxmlformats.org/presentationml/2006/ole">
            <p:oleObj spid="_x0000_s266243" name="Equação" r:id="rId4" imgW="545626" imgH="177646" progId="Equation.3">
              <p:embed/>
            </p:oleObj>
          </a:graphicData>
        </a:graphic>
      </p:graphicFrame>
      <p:sp>
        <p:nvSpPr>
          <p:cNvPr id="266245" name="Rectangle 5"/>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 name="CaixaDeTexto 10"/>
          <p:cNvSpPr txBox="1"/>
          <p:nvPr/>
        </p:nvSpPr>
        <p:spPr>
          <a:xfrm>
            <a:off x="8182907" y="439134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(84)</a:t>
            </a:r>
            <a:endParaRPr lang="pt-BR" sz="2400" dirty="0">
              <a:latin typeface="Times New Roman" pitchFamily="18" charset="0"/>
              <a:cs typeface="Times New Roman"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Aproximação de </a:t>
            </a:r>
            <a:r>
              <a:rPr lang="pt-BR" dirty="0" err="1" smtClean="0"/>
              <a:t>Boussinesq</a:t>
            </a:r>
            <a:endParaRPr lang="pt-BR" dirty="0"/>
          </a:p>
        </p:txBody>
      </p:sp>
      <p:sp>
        <p:nvSpPr>
          <p:cNvPr id="3" name="Espaço Reservado para Conteúdo 2"/>
          <p:cNvSpPr>
            <a:spLocks noGrp="1"/>
          </p:cNvSpPr>
          <p:nvPr>
            <p:ph idx="1"/>
          </p:nvPr>
        </p:nvSpPr>
        <p:spPr/>
        <p:txBody>
          <a:bodyPr/>
          <a:lstStyle/>
          <a:p>
            <a:pPr lvl="1"/>
            <a:r>
              <a:rPr lang="pt-BR" dirty="0" smtClean="0"/>
              <a:t>Tem-se, na verdade, que a magnitude de                     é muito menor que a magnitude dos gradientes de velocidades em         .</a:t>
            </a:r>
          </a:p>
          <a:p>
            <a:pPr lvl="1"/>
            <a:r>
              <a:rPr lang="pt-BR" dirty="0" smtClean="0"/>
              <a:t>Exemplos de situações em que a aproximação de </a:t>
            </a:r>
            <a:r>
              <a:rPr lang="pt-BR" dirty="0" err="1" smtClean="0"/>
              <a:t>Boussinesq</a:t>
            </a:r>
            <a:r>
              <a:rPr lang="pt-BR" dirty="0" smtClean="0"/>
              <a:t> não é válida:</a:t>
            </a:r>
          </a:p>
          <a:p>
            <a:pPr lvl="2"/>
            <a:r>
              <a:rPr lang="pt-BR" dirty="0" smtClean="0"/>
              <a:t>Escoamentos em regime permanente com números de </a:t>
            </a:r>
            <a:r>
              <a:rPr lang="pt-BR" dirty="0" err="1" smtClean="0"/>
              <a:t>Mach</a:t>
            </a:r>
            <a:r>
              <a:rPr lang="pt-BR" dirty="0" smtClean="0"/>
              <a:t> elevados: para estes casos, os efeitos de compressibilidade são consideráveis. De modo geral, para números de </a:t>
            </a:r>
            <a:r>
              <a:rPr lang="pt-BR" dirty="0" err="1" smtClean="0"/>
              <a:t>Mach</a:t>
            </a:r>
            <a:r>
              <a:rPr lang="pt-BR" dirty="0" smtClean="0"/>
              <a:t> inferiores a 0,3 os efeitos de compressibilidade são desprezíveis.</a:t>
            </a:r>
          </a:p>
          <a:p>
            <a:pPr lvl="2"/>
            <a:r>
              <a:rPr lang="pt-BR" dirty="0" smtClean="0"/>
              <a:t>Um segundo caso são escoamentos em regime transiente. Neste caso, ondas poderiam se propagar a uma velocidade infinita se as variações de densidade fossem desprezadas.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188</a:t>
            </a:fld>
            <a:endParaRPr lang="pt-BR"/>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5217" name="Object 1"/>
          <p:cNvGraphicFramePr>
            <a:graphicFrameLocks noChangeAspect="1"/>
          </p:cNvGraphicFramePr>
          <p:nvPr/>
        </p:nvGraphicFramePr>
        <p:xfrm>
          <a:off x="6496100" y="1566837"/>
          <a:ext cx="1727200" cy="492125"/>
        </p:xfrm>
        <a:graphic>
          <a:graphicData uri="http://schemas.openxmlformats.org/presentationml/2006/ole">
            <p:oleObj spid="_x0000_s265217" name="Equação" r:id="rId3" imgW="800100" imgH="228600" progId="Equation.3">
              <p:embed/>
            </p:oleObj>
          </a:graphicData>
        </a:graphic>
      </p:graphicFrame>
      <p:sp>
        <p:nvSpPr>
          <p:cNvPr id="265219" name="Rectangle 3"/>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652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5220" name="Object 4"/>
          <p:cNvGraphicFramePr>
            <a:graphicFrameLocks noChangeAspect="1"/>
          </p:cNvGraphicFramePr>
          <p:nvPr/>
        </p:nvGraphicFramePr>
        <p:xfrm>
          <a:off x="3221019" y="2370123"/>
          <a:ext cx="644525" cy="382588"/>
        </p:xfrm>
        <a:graphic>
          <a:graphicData uri="http://schemas.openxmlformats.org/presentationml/2006/ole">
            <p:oleObj spid="_x0000_s265220" name="Equação" r:id="rId4" imgW="304404" imgH="177569" progId="Equation.3">
              <p:embed/>
            </p:oleObj>
          </a:graphicData>
        </a:graphic>
      </p:graphicFrame>
      <p:sp>
        <p:nvSpPr>
          <p:cNvPr id="265222" name="Rectangle 6"/>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Aproximação de </a:t>
            </a:r>
            <a:r>
              <a:rPr lang="pt-BR" dirty="0" err="1" smtClean="0"/>
              <a:t>Boussinesq</a:t>
            </a:r>
            <a:endParaRPr lang="pt-BR" dirty="0"/>
          </a:p>
        </p:txBody>
      </p:sp>
      <p:sp>
        <p:nvSpPr>
          <p:cNvPr id="3" name="Espaço Reservado para Conteúdo 2"/>
          <p:cNvSpPr>
            <a:spLocks noGrp="1"/>
          </p:cNvSpPr>
          <p:nvPr>
            <p:ph idx="1"/>
          </p:nvPr>
        </p:nvSpPr>
        <p:spPr/>
        <p:txBody>
          <a:bodyPr/>
          <a:lstStyle/>
          <a:p>
            <a:pPr lvl="2"/>
            <a:r>
              <a:rPr lang="pt-BR" dirty="0" smtClean="0"/>
              <a:t>Um terceiro caso ocorre quando a escala vertical do escoamento é grande o suficiente para que a variação na pressão hidrostática cause variações na massa específica. Em um campo hidrostático, a escala vertical na qual as variações de densidade se tornam importantes é da ordem de </a:t>
            </a:r>
            <a:r>
              <a:rPr lang="pt-BR" i="1" dirty="0" smtClean="0"/>
              <a:t>c</a:t>
            </a:r>
            <a:r>
              <a:rPr lang="pt-BR" baseline="30000" dirty="0" smtClean="0"/>
              <a:t>2</a:t>
            </a:r>
            <a:r>
              <a:rPr lang="pt-BR" dirty="0" smtClean="0"/>
              <a:t>/</a:t>
            </a:r>
            <a:r>
              <a:rPr lang="pt-BR" i="1" dirty="0" smtClean="0"/>
              <a:t>g</a:t>
            </a:r>
            <a:r>
              <a:rPr lang="pt-BR" dirty="0" smtClean="0"/>
              <a:t> ~ 10 km para o ar. A aproximação de </a:t>
            </a:r>
            <a:r>
              <a:rPr lang="pt-BR" dirty="0" err="1" smtClean="0"/>
              <a:t>Boussinesq</a:t>
            </a:r>
            <a:r>
              <a:rPr lang="pt-BR" dirty="0" smtClean="0"/>
              <a:t> requer que a escala vertical do escoamento seja tal que </a:t>
            </a:r>
            <a:r>
              <a:rPr lang="pt-BR" i="1" dirty="0" smtClean="0"/>
              <a:t>L &lt;&lt; c</a:t>
            </a:r>
            <a:r>
              <a:rPr lang="pt-BR" baseline="30000" dirty="0" smtClean="0"/>
              <a:t>2</a:t>
            </a:r>
            <a:r>
              <a:rPr lang="pt-BR" dirty="0" smtClean="0"/>
              <a:t>/</a:t>
            </a:r>
            <a:r>
              <a:rPr lang="pt-BR" i="1" dirty="0" smtClean="0"/>
              <a:t>g</a:t>
            </a:r>
            <a:r>
              <a:rPr lang="pt-BR" dirty="0" smtClean="0"/>
              <a:t>.</a:t>
            </a:r>
          </a:p>
          <a:p>
            <a:pPr lvl="1"/>
            <a:r>
              <a:rPr lang="pt-BR" dirty="0" smtClean="0"/>
              <a:t>Supondo-se o caso de efeitos de compressibilidade pequenos, de modo que as variações de densidade sejam causadas somente pelas variações de temperatura, como no caso de problemas de convecção natural. Nesse caso, a aproximação de </a:t>
            </a:r>
            <a:r>
              <a:rPr lang="pt-BR" dirty="0" err="1" smtClean="0"/>
              <a:t>Boussinesq</a:t>
            </a:r>
            <a:r>
              <a:rPr lang="pt-BR" dirty="0" smtClean="0"/>
              <a:t> é válida quando as variações de temperatura no escoamento são pequenas.</a:t>
            </a:r>
          </a:p>
          <a:p>
            <a:pPr lvl="2"/>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189</a:t>
            </a:fld>
            <a:endParaRPr 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Obtém-se, dessa forma,</a:t>
            </a:r>
          </a:p>
          <a:p>
            <a:endParaRPr lang="pt-BR" dirty="0" smtClean="0"/>
          </a:p>
          <a:p>
            <a:endParaRPr lang="pt-BR" dirty="0" smtClean="0"/>
          </a:p>
          <a:p>
            <a:r>
              <a:rPr lang="pt-BR" dirty="0" smtClean="0"/>
              <a:t>que é conhecida como equação da continuidade e expressa a forma diferencial do princípio da conservação da massa.</a:t>
            </a:r>
          </a:p>
          <a:p>
            <a:r>
              <a:rPr lang="pt-BR" dirty="0" smtClean="0"/>
              <a:t>A equação pode ser escrita em outras formas. Reescrevendo-se o termo do divergente da Eq. (8):</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a:t>
            </a:fld>
            <a:endParaRPr lang="pt-B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1745" name="Object 1"/>
          <p:cNvGraphicFramePr>
            <a:graphicFrameLocks noChangeAspect="1"/>
          </p:cNvGraphicFramePr>
          <p:nvPr/>
        </p:nvGraphicFramePr>
        <p:xfrm>
          <a:off x="3490920" y="2285992"/>
          <a:ext cx="2152650" cy="787400"/>
        </p:xfrm>
        <a:graphic>
          <a:graphicData uri="http://schemas.openxmlformats.org/presentationml/2006/ole">
            <p:oleObj spid="_x0000_s31745" name="Equação" r:id="rId3" imgW="1066337" imgH="393529" progId="Equation.3">
              <p:embed/>
            </p:oleObj>
          </a:graphicData>
        </a:graphic>
      </p:graphicFrame>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1747" name="Object 3"/>
          <p:cNvGraphicFramePr>
            <a:graphicFrameLocks noChangeAspect="1"/>
          </p:cNvGraphicFramePr>
          <p:nvPr/>
        </p:nvGraphicFramePr>
        <p:xfrm>
          <a:off x="3000364" y="5634059"/>
          <a:ext cx="3101975" cy="866775"/>
        </p:xfrm>
        <a:graphic>
          <a:graphicData uri="http://schemas.openxmlformats.org/presentationml/2006/ole">
            <p:oleObj spid="_x0000_s31747" name="Equação" r:id="rId4" imgW="1536700" imgH="431800" progId="Equation.3">
              <p:embed/>
            </p:oleObj>
          </a:graphicData>
        </a:graphic>
      </p:graphicFrame>
      <p:sp>
        <p:nvSpPr>
          <p:cNvPr id="9" name="CaixaDeTexto 8"/>
          <p:cNvSpPr txBox="1"/>
          <p:nvPr/>
        </p:nvSpPr>
        <p:spPr>
          <a:xfrm>
            <a:off x="8314541" y="2428868"/>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a:t>
            </a:r>
            <a:endParaRPr lang="pt-BR" sz="2400" dirty="0">
              <a:latin typeface="Times New Roman" pitchFamily="18" charset="0"/>
              <a:cs typeface="Times New Roman" pitchFamily="18"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Aproximação de </a:t>
            </a:r>
            <a:r>
              <a:rPr lang="pt-BR" dirty="0" err="1" smtClean="0"/>
              <a:t>Boussinesq</a:t>
            </a:r>
            <a:endParaRPr lang="pt-BR" dirty="0"/>
          </a:p>
        </p:txBody>
      </p:sp>
      <p:sp>
        <p:nvSpPr>
          <p:cNvPr id="3" name="Espaço Reservado para Conteúdo 2"/>
          <p:cNvSpPr>
            <a:spLocks noGrp="1"/>
          </p:cNvSpPr>
          <p:nvPr>
            <p:ph idx="1"/>
          </p:nvPr>
        </p:nvSpPr>
        <p:spPr/>
        <p:txBody>
          <a:bodyPr/>
          <a:lstStyle/>
          <a:p>
            <a:pPr lvl="1"/>
            <a:r>
              <a:rPr lang="pt-BR" dirty="0" smtClean="0"/>
              <a:t>Assumindo-se que </a:t>
            </a:r>
            <a:r>
              <a:rPr lang="el-GR" i="1" dirty="0" smtClean="0"/>
              <a:t>ρ</a:t>
            </a:r>
            <a:r>
              <a:rPr lang="pt-BR" dirty="0" smtClean="0"/>
              <a:t> varie com </a:t>
            </a:r>
            <a:r>
              <a:rPr lang="pt-BR" i="1" dirty="0" smtClean="0"/>
              <a:t>T</a:t>
            </a:r>
            <a:r>
              <a:rPr lang="pt-BR" dirty="0" smtClean="0"/>
              <a:t> de acordo com a expressão</a:t>
            </a:r>
          </a:p>
          <a:p>
            <a:pPr lvl="1"/>
            <a:endParaRPr lang="pt-BR" dirty="0" smtClean="0"/>
          </a:p>
          <a:p>
            <a:pPr lvl="1"/>
            <a:endParaRPr lang="pt-BR" dirty="0" smtClean="0"/>
          </a:p>
          <a:p>
            <a:pPr lvl="1"/>
            <a:r>
              <a:rPr lang="pt-BR" dirty="0" smtClean="0"/>
              <a:t>na qual                            é o coeficiente de expansão térmica. Para um gás perfeito,                                K</a:t>
            </a:r>
            <a:r>
              <a:rPr lang="pt-BR" baseline="30000" dirty="0" smtClean="0"/>
              <a:t>-1</a:t>
            </a:r>
            <a:r>
              <a:rPr lang="pt-BR" dirty="0" smtClean="0"/>
              <a:t> e para líquidos típicos, </a:t>
            </a:r>
            <a:r>
              <a:rPr lang="el-GR" i="1" dirty="0" smtClean="0"/>
              <a:t>α</a:t>
            </a:r>
            <a:r>
              <a:rPr lang="pt-BR" dirty="0" smtClean="0"/>
              <a:t> ~ 5×10</a:t>
            </a:r>
            <a:r>
              <a:rPr lang="pt-BR" baseline="30000" dirty="0" smtClean="0"/>
              <a:t>-4</a:t>
            </a:r>
            <a:r>
              <a:rPr lang="pt-BR" dirty="0" smtClean="0"/>
              <a:t> K</a:t>
            </a:r>
            <a:r>
              <a:rPr lang="pt-BR" baseline="30000" dirty="0" smtClean="0"/>
              <a:t>-1</a:t>
            </a:r>
            <a:r>
              <a:rPr lang="pt-BR" dirty="0" smtClean="0"/>
              <a:t>.</a:t>
            </a:r>
          </a:p>
          <a:p>
            <a:pPr lvl="1"/>
            <a:r>
              <a:rPr lang="pt-BR" dirty="0" smtClean="0"/>
              <a:t>Assumindo-se que o campo de escoamento possua um comprimento característico </a:t>
            </a:r>
            <a:r>
              <a:rPr lang="pt-BR" i="1" dirty="0" smtClean="0"/>
              <a:t>L</a:t>
            </a:r>
            <a:r>
              <a:rPr lang="pt-BR" dirty="0" smtClean="0"/>
              <a:t>, uma velocidade de referência </a:t>
            </a:r>
            <a:r>
              <a:rPr lang="pt-BR" i="1" dirty="0" smtClean="0"/>
              <a:t>U</a:t>
            </a:r>
            <a:r>
              <a:rPr lang="pt-BR" dirty="0" smtClean="0"/>
              <a:t> e uma variação de temperatura </a:t>
            </a:r>
            <a:r>
              <a:rPr lang="el-GR" i="1" dirty="0" smtClean="0"/>
              <a:t>δ</a:t>
            </a:r>
            <a:r>
              <a:rPr lang="pt-BR" i="1" dirty="0" smtClean="0"/>
              <a:t>T</a:t>
            </a:r>
            <a:r>
              <a:rPr lang="pt-BR" dirty="0" smtClean="0"/>
              <a:t>, ao longo de uma distância de comprimento </a:t>
            </a:r>
            <a:r>
              <a:rPr lang="pt-BR" i="1" dirty="0" smtClean="0"/>
              <a:t>L</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190</a:t>
            </a:fld>
            <a:endParaRPr lang="pt-BR"/>
          </a:p>
        </p:txBody>
      </p:sp>
      <p:sp>
        <p:nvSpPr>
          <p:cNvPr id="263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3169" name="Object 1"/>
          <p:cNvGraphicFramePr>
            <a:graphicFrameLocks noChangeAspect="1"/>
          </p:cNvGraphicFramePr>
          <p:nvPr/>
        </p:nvGraphicFramePr>
        <p:xfrm>
          <a:off x="3813185" y="2406636"/>
          <a:ext cx="1525588" cy="839788"/>
        </p:xfrm>
        <a:graphic>
          <a:graphicData uri="http://schemas.openxmlformats.org/presentationml/2006/ole">
            <p:oleObj spid="_x0000_s263169" name="Equação" r:id="rId3" imgW="761669" imgH="418918" progId="Equation.3">
              <p:embed/>
            </p:oleObj>
          </a:graphicData>
        </a:graphic>
      </p:graphicFrame>
      <p:sp>
        <p:nvSpPr>
          <p:cNvPr id="263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3171" name="Object 3"/>
          <p:cNvGraphicFramePr>
            <a:graphicFrameLocks noChangeAspect="1"/>
          </p:cNvGraphicFramePr>
          <p:nvPr/>
        </p:nvGraphicFramePr>
        <p:xfrm>
          <a:off x="2417763" y="3284538"/>
          <a:ext cx="2428875" cy="531812"/>
        </p:xfrm>
        <a:graphic>
          <a:graphicData uri="http://schemas.openxmlformats.org/presentationml/2006/ole">
            <p:oleObj spid="_x0000_s263171" name="Equação" r:id="rId4" imgW="1167893" imgH="253890" progId="Equation.3">
              <p:embed/>
            </p:oleObj>
          </a:graphicData>
        </a:graphic>
      </p:graphicFrame>
      <p:sp>
        <p:nvSpPr>
          <p:cNvPr id="263173" name="Rectangle 5"/>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631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3174" name="Object 6"/>
          <p:cNvGraphicFramePr>
            <a:graphicFrameLocks noChangeAspect="1"/>
          </p:cNvGraphicFramePr>
          <p:nvPr/>
        </p:nvGraphicFramePr>
        <p:xfrm>
          <a:off x="5000662" y="3648078"/>
          <a:ext cx="2309813" cy="477837"/>
        </p:xfrm>
        <a:graphic>
          <a:graphicData uri="http://schemas.openxmlformats.org/presentationml/2006/ole">
            <p:oleObj spid="_x0000_s263174" name="Equação" r:id="rId5" imgW="1104900" imgH="228600" progId="Equation.3">
              <p:embed/>
            </p:oleObj>
          </a:graphicData>
        </a:graphic>
      </p:graphicFrame>
      <p:sp>
        <p:nvSpPr>
          <p:cNvPr id="263176" name="Rectangle 8"/>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A razão das magnitudes dos dois termos da equação da continuidade é, então</a:t>
            </a:r>
          </a:p>
          <a:p>
            <a:pPr lvl="1"/>
            <a:endParaRPr lang="pt-BR" dirty="0" smtClean="0"/>
          </a:p>
          <a:p>
            <a:pPr lvl="1"/>
            <a:endParaRPr lang="pt-BR" dirty="0" smtClean="0"/>
          </a:p>
          <a:p>
            <a:pPr lvl="1"/>
            <a:endParaRPr lang="pt-BR" dirty="0" smtClean="0"/>
          </a:p>
          <a:p>
            <a:pPr lvl="1"/>
            <a:endParaRPr lang="pt-BR" dirty="0" smtClean="0"/>
          </a:p>
          <a:p>
            <a:pPr lvl="1"/>
            <a:endParaRPr lang="pt-BR" dirty="0" smtClean="0"/>
          </a:p>
          <a:p>
            <a:pPr lvl="1"/>
            <a:r>
              <a:rPr lang="pt-BR" dirty="0" smtClean="0"/>
              <a:t>o que permite trocar a equação da continuidade, Eq. (83), por sua forma incompressível, Eq. (84).</a:t>
            </a:r>
          </a:p>
          <a:p>
            <a:pPr lvl="1"/>
            <a:endParaRPr lang="pt-BR" dirty="0" smtClean="0"/>
          </a:p>
          <a:p>
            <a:pPr>
              <a:buNone/>
            </a:pP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191</a:t>
            </a:fld>
            <a:endParaRPr lang="pt-BR"/>
          </a:p>
        </p:txBody>
      </p:sp>
      <p:sp>
        <p:nvSpPr>
          <p:cNvPr id="262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2145" name="Object 1"/>
          <p:cNvGraphicFramePr>
            <a:graphicFrameLocks noChangeAspect="1"/>
          </p:cNvGraphicFramePr>
          <p:nvPr/>
        </p:nvGraphicFramePr>
        <p:xfrm>
          <a:off x="489006" y="3109920"/>
          <a:ext cx="8172450" cy="866775"/>
        </p:xfrm>
        <a:graphic>
          <a:graphicData uri="http://schemas.openxmlformats.org/presentationml/2006/ole">
            <p:oleObj spid="_x0000_s262145" name="Equação" r:id="rId3" imgW="4038600" imgH="431800" progId="Equation.3">
              <p:embed/>
            </p:oleObj>
          </a:graphicData>
        </a:graphic>
      </p:graphicFrame>
      <p:sp>
        <p:nvSpPr>
          <p:cNvPr id="262147" name="Rectangle 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r>
              <a:rPr lang="pt-BR" dirty="0" smtClean="0"/>
              <a:t>Equação da conservação da quantidade de movimento</a:t>
            </a:r>
          </a:p>
          <a:p>
            <a:pPr lvl="1"/>
            <a:r>
              <a:rPr lang="pt-BR" dirty="0" smtClean="0"/>
              <a:t>Por causa da equação da continuidade para fluidos incompressíveis,              , o tensor de tensões é dado pela Eq. (41). A partir da Eq. (45), a equação do movimento é:</a:t>
            </a:r>
          </a:p>
          <a:p>
            <a:pPr lvl="1"/>
            <a:endParaRPr lang="pt-BR" dirty="0" smtClean="0"/>
          </a:p>
          <a:p>
            <a:pPr lvl="1"/>
            <a:endParaRPr lang="pt-BR" dirty="0" smtClean="0"/>
          </a:p>
          <a:p>
            <a:pPr lvl="1"/>
            <a:endParaRPr lang="pt-BR" dirty="0" smtClean="0"/>
          </a:p>
          <a:p>
            <a:pPr lvl="1"/>
            <a:r>
              <a:rPr lang="pt-BR" dirty="0" smtClean="0"/>
              <a:t>Considere um estado estático de referência no qual a densidade é </a:t>
            </a:r>
            <a:r>
              <a:rPr lang="el-GR" i="1" dirty="0" smtClean="0"/>
              <a:t>ρ</a:t>
            </a:r>
            <a:r>
              <a:rPr lang="pt-BR" baseline="-25000" dirty="0" smtClean="0"/>
              <a:t>0</a:t>
            </a:r>
            <a:r>
              <a:rPr lang="pt-BR" dirty="0" smtClean="0"/>
              <a:t> em todos os pontos e a pressão é </a:t>
            </a:r>
            <a:r>
              <a:rPr lang="pt-BR" i="1" dirty="0" smtClean="0"/>
              <a:t>p</a:t>
            </a:r>
            <a:r>
              <a:rPr lang="pt-BR" baseline="-25000" dirty="0" smtClean="0"/>
              <a:t>0</a:t>
            </a:r>
            <a:r>
              <a:rPr lang="pt-BR" dirty="0" smtClean="0"/>
              <a:t>(</a:t>
            </a:r>
            <a:r>
              <a:rPr lang="pt-BR" i="1" dirty="0" smtClean="0"/>
              <a:t>z</a:t>
            </a:r>
            <a:r>
              <a:rPr lang="pt-BR" dirty="0" smtClean="0"/>
              <a:t>), de modo que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192</a:t>
            </a:fld>
            <a:endParaRPr lang="pt-BR"/>
          </a:p>
        </p:txBody>
      </p:sp>
      <p:sp>
        <p:nvSpPr>
          <p:cNvPr id="261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1121" name="Object 1"/>
          <p:cNvGraphicFramePr>
            <a:graphicFrameLocks noChangeAspect="1"/>
          </p:cNvGraphicFramePr>
          <p:nvPr/>
        </p:nvGraphicFramePr>
        <p:xfrm>
          <a:off x="3427412" y="2516175"/>
          <a:ext cx="1144588" cy="381000"/>
        </p:xfrm>
        <a:graphic>
          <a:graphicData uri="http://schemas.openxmlformats.org/presentationml/2006/ole">
            <p:oleObj spid="_x0000_s261121" name="Equação" r:id="rId3" imgW="545626" imgH="177646" progId="Equation.3">
              <p:embed/>
            </p:oleObj>
          </a:graphicData>
        </a:graphic>
      </p:graphicFrame>
      <p:sp>
        <p:nvSpPr>
          <p:cNvPr id="261123"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61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1124" name="Object 4"/>
          <p:cNvGraphicFramePr>
            <a:graphicFrameLocks noChangeAspect="1"/>
          </p:cNvGraphicFramePr>
          <p:nvPr/>
        </p:nvGraphicFramePr>
        <p:xfrm>
          <a:off x="2908322" y="3538539"/>
          <a:ext cx="3306763" cy="787400"/>
        </p:xfrm>
        <a:graphic>
          <a:graphicData uri="http://schemas.openxmlformats.org/presentationml/2006/ole">
            <p:oleObj spid="_x0000_s261124" name="Equação" r:id="rId4" imgW="1637589" imgH="393529" progId="Equation.3">
              <p:embed/>
            </p:oleObj>
          </a:graphicData>
        </a:graphic>
      </p:graphicFrame>
      <p:sp>
        <p:nvSpPr>
          <p:cNvPr id="261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2" name="CaixaDeTexto 11"/>
          <p:cNvSpPr txBox="1"/>
          <p:nvPr/>
        </p:nvSpPr>
        <p:spPr>
          <a:xfrm>
            <a:off x="8182907" y="368459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(85)</a:t>
            </a:r>
            <a:endParaRPr lang="pt-BR" sz="2400" dirty="0">
              <a:latin typeface="Times New Roman" pitchFamily="18" charset="0"/>
              <a:cs typeface="Times New Roman" pitchFamily="18" charset="0"/>
            </a:endParaRPr>
          </a:p>
        </p:txBody>
      </p:sp>
      <p:sp>
        <p:nvSpPr>
          <p:cNvPr id="261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1128" name="Object 8"/>
          <p:cNvGraphicFramePr>
            <a:graphicFrameLocks noChangeAspect="1"/>
          </p:cNvGraphicFramePr>
          <p:nvPr/>
        </p:nvGraphicFramePr>
        <p:xfrm>
          <a:off x="2566980" y="5327676"/>
          <a:ext cx="1457325" cy="492125"/>
        </p:xfrm>
        <a:graphic>
          <a:graphicData uri="http://schemas.openxmlformats.org/presentationml/2006/ole">
            <p:oleObj spid="_x0000_s261128" name="Equação" r:id="rId5" imgW="672808" imgH="228501" progId="Equation.3">
              <p:embed/>
            </p:oleObj>
          </a:graphicData>
        </a:graphic>
      </p:graphicFrame>
      <p:sp>
        <p:nvSpPr>
          <p:cNvPr id="261130" name="Rectangle 10"/>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Subtraindo-se o estado anterior da Eq. (85) e definindo-se a pressão como                     e a densidade como                    : </a:t>
            </a:r>
          </a:p>
          <a:p>
            <a:pPr lvl="1"/>
            <a:endParaRPr lang="pt-BR" dirty="0" smtClean="0"/>
          </a:p>
          <a:p>
            <a:pPr lvl="1"/>
            <a:endParaRPr lang="pt-BR" dirty="0" smtClean="0"/>
          </a:p>
          <a:p>
            <a:pPr lvl="1"/>
            <a:endParaRPr lang="pt-BR" dirty="0" smtClean="0"/>
          </a:p>
          <a:p>
            <a:pPr lvl="1"/>
            <a:r>
              <a:rPr lang="pt-BR" dirty="0" smtClean="0"/>
              <a:t>Dividindo-se a expressão por </a:t>
            </a:r>
            <a:r>
              <a:rPr lang="el-GR" i="1" dirty="0" smtClean="0"/>
              <a:t>ρ</a:t>
            </a:r>
            <a:r>
              <a:rPr lang="pt-BR" baseline="-25000" dirty="0" smtClean="0"/>
              <a:t>0</a:t>
            </a:r>
            <a:r>
              <a:rPr lang="pt-BR" dirty="0" smtClean="0"/>
              <a:t> obtém-se</a:t>
            </a:r>
          </a:p>
          <a:p>
            <a:pPr lvl="1"/>
            <a:endParaRPr lang="pt-BR" dirty="0" smtClean="0"/>
          </a:p>
          <a:p>
            <a:pPr lvl="1"/>
            <a:endParaRPr lang="pt-BR" dirty="0" smtClean="0"/>
          </a:p>
          <a:p>
            <a:pPr lvl="1"/>
            <a:endParaRPr lang="pt-BR" dirty="0" smtClean="0"/>
          </a:p>
          <a:p>
            <a:pPr lvl="1"/>
            <a:r>
              <a:rPr lang="pt-BR" dirty="0" smtClean="0"/>
              <a:t>sendo </a:t>
            </a:r>
            <a:r>
              <a:rPr lang="el-GR" i="1" dirty="0" smtClean="0"/>
              <a:t>ν</a:t>
            </a:r>
            <a:r>
              <a:rPr lang="pt-BR" dirty="0" smtClean="0"/>
              <a:t> = </a:t>
            </a:r>
            <a:r>
              <a:rPr lang="el-GR" i="1" dirty="0" smtClean="0"/>
              <a:t>μ</a:t>
            </a:r>
            <a:r>
              <a:rPr lang="pt-BR" dirty="0" smtClean="0"/>
              <a:t>/</a:t>
            </a:r>
            <a:r>
              <a:rPr lang="el-GR" i="1" dirty="0" smtClean="0"/>
              <a:t>ρ</a:t>
            </a:r>
            <a:r>
              <a:rPr lang="pt-BR" baseline="-25000" dirty="0" smtClean="0"/>
              <a:t>0</a:t>
            </a:r>
            <a:r>
              <a:rPr lang="pt-BR" dirty="0" smtClean="0"/>
              <a:t>. </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193</a:t>
            </a:fld>
            <a:endParaRPr lang="pt-BR"/>
          </a:p>
        </p:txBody>
      </p:sp>
      <p:sp>
        <p:nvSpPr>
          <p:cNvPr id="269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9313" name="Object 1"/>
          <p:cNvGraphicFramePr>
            <a:graphicFrameLocks noChangeAspect="1"/>
          </p:cNvGraphicFramePr>
          <p:nvPr/>
        </p:nvGraphicFramePr>
        <p:xfrm>
          <a:off x="3001941" y="1968480"/>
          <a:ext cx="1562100" cy="493713"/>
        </p:xfrm>
        <a:graphic>
          <a:graphicData uri="http://schemas.openxmlformats.org/presentationml/2006/ole">
            <p:oleObj spid="_x0000_s269313" name="Equação" r:id="rId3" imgW="723586" imgH="228501" progId="Equation.3">
              <p:embed/>
            </p:oleObj>
          </a:graphicData>
        </a:graphic>
      </p:graphicFrame>
      <p:sp>
        <p:nvSpPr>
          <p:cNvPr id="269315" name="Rectangle 3"/>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693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9316" name="Object 4"/>
          <p:cNvGraphicFramePr>
            <a:graphicFrameLocks noChangeAspect="1"/>
          </p:cNvGraphicFramePr>
          <p:nvPr/>
        </p:nvGraphicFramePr>
        <p:xfrm>
          <a:off x="6953304" y="1968480"/>
          <a:ext cx="1562100" cy="493713"/>
        </p:xfrm>
        <a:graphic>
          <a:graphicData uri="http://schemas.openxmlformats.org/presentationml/2006/ole">
            <p:oleObj spid="_x0000_s269316" name="Equação" r:id="rId4" imgW="723586" imgH="228501" progId="Equation.3">
              <p:embed/>
            </p:oleObj>
          </a:graphicData>
        </a:graphic>
      </p:graphicFrame>
      <p:sp>
        <p:nvSpPr>
          <p:cNvPr id="2693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9318" name="Object 6"/>
          <p:cNvGraphicFramePr>
            <a:graphicFrameLocks noChangeAspect="1"/>
          </p:cNvGraphicFramePr>
          <p:nvPr/>
        </p:nvGraphicFramePr>
        <p:xfrm>
          <a:off x="2847998" y="2641600"/>
          <a:ext cx="3440113" cy="787400"/>
        </p:xfrm>
        <a:graphic>
          <a:graphicData uri="http://schemas.openxmlformats.org/presentationml/2006/ole">
            <p:oleObj spid="_x0000_s269318" name="Equação" r:id="rId5" imgW="1701800" imgH="393700" progId="Equation.3">
              <p:embed/>
            </p:oleObj>
          </a:graphicData>
        </a:graphic>
      </p:graphicFrame>
      <p:sp>
        <p:nvSpPr>
          <p:cNvPr id="12" name="CaixaDeTexto 11"/>
          <p:cNvSpPr txBox="1"/>
          <p:nvPr/>
        </p:nvSpPr>
        <p:spPr>
          <a:xfrm>
            <a:off x="8182907" y="284479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(86)</a:t>
            </a:r>
            <a:endParaRPr lang="pt-BR" sz="2400" dirty="0">
              <a:latin typeface="Times New Roman" pitchFamily="18" charset="0"/>
              <a:cs typeface="Times New Roman" pitchFamily="18" charset="0"/>
            </a:endParaRPr>
          </a:p>
        </p:txBody>
      </p:sp>
      <p:sp>
        <p:nvSpPr>
          <p:cNvPr id="2693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9320" name="Object 8"/>
          <p:cNvGraphicFramePr>
            <a:graphicFrameLocks noChangeAspect="1"/>
          </p:cNvGraphicFramePr>
          <p:nvPr/>
        </p:nvGraphicFramePr>
        <p:xfrm>
          <a:off x="2216182" y="4305312"/>
          <a:ext cx="4692650" cy="960438"/>
        </p:xfrm>
        <a:graphic>
          <a:graphicData uri="http://schemas.openxmlformats.org/presentationml/2006/ole">
            <p:oleObj spid="_x0000_s269320" name="Equação" r:id="rId6" imgW="2374900" imgH="482600" progId="Equation.3">
              <p:embed/>
            </p:oleObj>
          </a:graphicData>
        </a:graphic>
      </p:graphicFrame>
      <p:sp>
        <p:nvSpPr>
          <p:cNvPr id="269322" name="Rectangle 10"/>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normAutofit/>
          </a:bodyPr>
          <a:lstStyle/>
          <a:p>
            <a:pPr lvl="1"/>
            <a:r>
              <a:rPr lang="pt-BR" dirty="0" smtClean="0"/>
              <a:t>A razão             aparece nos termos de inércia e flutuação. Para valores pequenos de           , as variações de densidade geram somente um a pequena correção sobre o termo de inércia e podem ser desprezados. </a:t>
            </a:r>
          </a:p>
          <a:p>
            <a:pPr lvl="1"/>
            <a:r>
              <a:rPr lang="pt-BR" dirty="0" smtClean="0"/>
              <a:t>Contudo, o termo de flutuação              é muito importante e não pode ser desprezado. Por exemplo, são essas variações na densidade que geram o movimento convectivo quando uma camada de fluido é aquecida.</a:t>
            </a:r>
          </a:p>
          <a:p>
            <a:pPr lvl="1"/>
            <a:r>
              <a:rPr lang="pt-BR" dirty="0" smtClean="0"/>
              <a:t>A magnitude de             é da mesma ordem que a aceleração </a:t>
            </a:r>
            <a:r>
              <a:rPr lang="pt-BR" i="1" dirty="0" smtClean="0"/>
              <a:t>∂w</a:t>
            </a:r>
            <a:r>
              <a:rPr lang="pt-BR" dirty="0" smtClean="0"/>
              <a:t>/</a:t>
            </a:r>
            <a:r>
              <a:rPr lang="pt-BR" i="1" dirty="0" smtClean="0"/>
              <a:t>∂t</a:t>
            </a:r>
            <a:r>
              <a:rPr lang="pt-BR" dirty="0" smtClean="0"/>
              <a:t> ou do termo viscoso           .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194</a:t>
            </a:fld>
            <a:endParaRPr lang="pt-BR"/>
          </a:p>
        </p:txBody>
      </p:sp>
      <p:sp>
        <p:nvSpPr>
          <p:cNvPr id="268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8289" name="Object 1"/>
          <p:cNvGraphicFramePr>
            <a:graphicFrameLocks noChangeAspect="1"/>
          </p:cNvGraphicFramePr>
          <p:nvPr/>
        </p:nvGraphicFramePr>
        <p:xfrm>
          <a:off x="2390775" y="1622425"/>
          <a:ext cx="885825" cy="482600"/>
        </p:xfrm>
        <a:graphic>
          <a:graphicData uri="http://schemas.openxmlformats.org/presentationml/2006/ole">
            <p:oleObj spid="_x0000_s268289" name="Equação" r:id="rId3" imgW="419100" imgH="228600" progId="Equation.3">
              <p:embed/>
            </p:oleObj>
          </a:graphicData>
        </a:graphic>
      </p:graphicFrame>
      <p:graphicFrame>
        <p:nvGraphicFramePr>
          <p:cNvPr id="268291" name="Object 3"/>
          <p:cNvGraphicFramePr>
            <a:graphicFrameLocks noChangeAspect="1"/>
          </p:cNvGraphicFramePr>
          <p:nvPr/>
        </p:nvGraphicFramePr>
        <p:xfrm>
          <a:off x="4398973" y="1968480"/>
          <a:ext cx="903287" cy="492125"/>
        </p:xfrm>
        <a:graphic>
          <a:graphicData uri="http://schemas.openxmlformats.org/presentationml/2006/ole">
            <p:oleObj spid="_x0000_s268291" name="Equação" r:id="rId4" imgW="419100" imgH="228600" progId="Equation.3">
              <p:embed/>
            </p:oleObj>
          </a:graphicData>
        </a:graphic>
      </p:graphicFrame>
      <p:sp>
        <p:nvSpPr>
          <p:cNvPr id="268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8292" name="Object 4"/>
          <p:cNvGraphicFramePr>
            <a:graphicFrameLocks noChangeAspect="1"/>
          </p:cNvGraphicFramePr>
          <p:nvPr/>
        </p:nvGraphicFramePr>
        <p:xfrm>
          <a:off x="5162571" y="3136896"/>
          <a:ext cx="979488" cy="479425"/>
        </p:xfrm>
        <a:graphic>
          <a:graphicData uri="http://schemas.openxmlformats.org/presentationml/2006/ole">
            <p:oleObj spid="_x0000_s268292" name="Equação" r:id="rId5" imgW="469900" imgH="228600" progId="Equation.3">
              <p:embed/>
            </p:oleObj>
          </a:graphicData>
        </a:graphic>
      </p:graphicFrame>
      <p:graphicFrame>
        <p:nvGraphicFramePr>
          <p:cNvPr id="268294" name="Object 6"/>
          <p:cNvGraphicFramePr>
            <a:graphicFrameLocks noChangeAspect="1"/>
          </p:cNvGraphicFramePr>
          <p:nvPr/>
        </p:nvGraphicFramePr>
        <p:xfrm>
          <a:off x="3221019" y="4702199"/>
          <a:ext cx="979487" cy="479425"/>
        </p:xfrm>
        <a:graphic>
          <a:graphicData uri="http://schemas.openxmlformats.org/presentationml/2006/ole">
            <p:oleObj spid="_x0000_s268294" name="Equação" r:id="rId6" imgW="469900" imgH="228600" progId="Equation.3">
              <p:embed/>
            </p:oleObj>
          </a:graphicData>
        </a:graphic>
      </p:graphicFrame>
      <p:sp>
        <p:nvSpPr>
          <p:cNvPr id="268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8295" name="Object 7"/>
          <p:cNvGraphicFramePr>
            <a:graphicFrameLocks noChangeAspect="1"/>
          </p:cNvGraphicFramePr>
          <p:nvPr/>
        </p:nvGraphicFramePr>
        <p:xfrm>
          <a:off x="4498974" y="5014941"/>
          <a:ext cx="885825" cy="495300"/>
        </p:xfrm>
        <a:graphic>
          <a:graphicData uri="http://schemas.openxmlformats.org/presentationml/2006/ole">
            <p:oleObj spid="_x0000_s268295" name="Equação" r:id="rId7" imgW="406224" imgH="228501" progId="Equation.3">
              <p:embed/>
            </p:oleObj>
          </a:graphicData>
        </a:graphic>
      </p:graphicFrame>
      <p:sp>
        <p:nvSpPr>
          <p:cNvPr id="268297" name="Rectangle 9"/>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Conclui-se que as variações de densidade são desprezíveis na equação da conservação da quantidade de movimento exceto quando</a:t>
            </a:r>
            <a:r>
              <a:rPr lang="pt-BR" i="1" dirty="0" smtClean="0"/>
              <a:t> </a:t>
            </a:r>
            <a:r>
              <a:rPr lang="el-GR" i="1" dirty="0" smtClean="0"/>
              <a:t>ρ</a:t>
            </a:r>
            <a:r>
              <a:rPr lang="pt-BR" dirty="0" smtClean="0"/>
              <a:t> é multiplicado por </a:t>
            </a:r>
            <a:r>
              <a:rPr lang="pt-BR" i="1" dirty="0" smtClean="0"/>
              <a:t>g</a:t>
            </a:r>
            <a:r>
              <a:rPr lang="pt-BR" dirty="0" smtClean="0"/>
              <a:t>.</a:t>
            </a:r>
          </a:p>
          <a:p>
            <a:pPr lvl="1"/>
            <a:endParaRPr lang="pt-BR" dirty="0" smtClean="0"/>
          </a:p>
          <a:p>
            <a:r>
              <a:rPr lang="pt-BR" dirty="0" smtClean="0"/>
              <a:t>Equação da conservação da energia</a:t>
            </a:r>
          </a:p>
          <a:p>
            <a:pPr lvl="1"/>
            <a:r>
              <a:rPr lang="pt-BR" dirty="0" smtClean="0"/>
              <a:t>Da Eq. (66), a equação da energia térmica é</a:t>
            </a:r>
          </a:p>
          <a:p>
            <a:pPr lvl="1"/>
            <a:endParaRPr lang="pt-BR" dirty="0" smtClean="0"/>
          </a:p>
          <a:p>
            <a:pPr lvl="1"/>
            <a:endParaRPr lang="pt-BR" dirty="0" smtClean="0"/>
          </a:p>
          <a:p>
            <a:pPr lvl="1"/>
            <a:endParaRPr lang="pt-BR" dirty="0" smtClean="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195</a:t>
            </a:fld>
            <a:endParaRPr lang="pt-BR"/>
          </a:p>
        </p:txBody>
      </p:sp>
      <p:sp>
        <p:nvSpPr>
          <p:cNvPr id="267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7265" name="Object 1"/>
          <p:cNvGraphicFramePr>
            <a:graphicFrameLocks noChangeAspect="1"/>
          </p:cNvGraphicFramePr>
          <p:nvPr/>
        </p:nvGraphicFramePr>
        <p:xfrm>
          <a:off x="2819376" y="4430737"/>
          <a:ext cx="3479800" cy="787400"/>
        </p:xfrm>
        <a:graphic>
          <a:graphicData uri="http://schemas.openxmlformats.org/presentationml/2006/ole">
            <p:oleObj spid="_x0000_s267265" name="Equação" r:id="rId3" imgW="1726451" imgH="393529" progId="Equation.3">
              <p:embed/>
            </p:oleObj>
          </a:graphicData>
        </a:graphic>
      </p:graphicFrame>
      <p:sp>
        <p:nvSpPr>
          <p:cNvPr id="8" name="CaixaDeTexto 7"/>
          <p:cNvSpPr txBox="1"/>
          <p:nvPr/>
        </p:nvSpPr>
        <p:spPr>
          <a:xfrm>
            <a:off x="8182907" y="456090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(87)</a:t>
            </a:r>
            <a:endParaRPr lang="pt-BR" sz="2400" dirty="0">
              <a:latin typeface="Times New Roman" pitchFamily="18" charset="0"/>
              <a:cs typeface="Times New Roman" pitchFamily="18" charset="0"/>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Embora para a equação da continuidade se tenha              , um ponto importante é que o termo de expansão volumétrica               não é desprezível quando comparado a outros termos dominantes da Eq. (87); apenas para líquidos incompressíveis o termo      pode ser negligenciado. Tem-se:</a:t>
            </a:r>
          </a:p>
          <a:p>
            <a:pPr lvl="1"/>
            <a:endParaRPr lang="pt-BR" dirty="0" smtClean="0"/>
          </a:p>
          <a:p>
            <a:pPr lvl="1"/>
            <a:endParaRPr lang="pt-BR" dirty="0" smtClean="0"/>
          </a:p>
          <a:p>
            <a:pPr lvl="1"/>
            <a:endParaRPr lang="pt-BR" dirty="0" smtClean="0"/>
          </a:p>
          <a:p>
            <a:pPr lvl="1"/>
            <a:r>
              <a:rPr lang="pt-BR" dirty="0" smtClean="0"/>
              <a:t>Assumindo-se um gás perfeito tem-se </a:t>
            </a:r>
            <a:r>
              <a:rPr lang="pt-BR" i="1" dirty="0" smtClean="0"/>
              <a:t>p</a:t>
            </a:r>
            <a:r>
              <a:rPr lang="pt-BR" dirty="0" smtClean="0"/>
              <a:t> = </a:t>
            </a:r>
            <a:r>
              <a:rPr lang="el-GR" i="1" dirty="0" smtClean="0"/>
              <a:t>ρ</a:t>
            </a:r>
            <a:r>
              <a:rPr lang="pt-BR" i="1" dirty="0" smtClean="0"/>
              <a:t> R T</a:t>
            </a:r>
            <a:r>
              <a:rPr lang="pt-BR" dirty="0" smtClean="0"/>
              <a:t>, </a:t>
            </a:r>
            <a:r>
              <a:rPr lang="el-GR" i="1" dirty="0" smtClean="0"/>
              <a:t>α</a:t>
            </a:r>
            <a:r>
              <a:rPr lang="pt-BR" dirty="0" smtClean="0"/>
              <a:t> = 1/</a:t>
            </a:r>
            <a:r>
              <a:rPr lang="pt-BR" i="1" dirty="0" smtClean="0"/>
              <a:t>T</a:t>
            </a:r>
            <a:r>
              <a:rPr lang="pt-BR" dirty="0" smtClean="0"/>
              <a:t> e </a:t>
            </a:r>
            <a:r>
              <a:rPr lang="pt-BR" i="1" dirty="0" err="1" smtClean="0"/>
              <a:t>c</a:t>
            </a:r>
            <a:r>
              <a:rPr lang="pt-BR" i="1" baseline="-25000" dirty="0" err="1" smtClean="0"/>
              <a:t>p</a:t>
            </a:r>
            <a:r>
              <a:rPr lang="pt-BR" i="1" dirty="0" smtClean="0"/>
              <a:t> ‒ c</a:t>
            </a:r>
            <a:r>
              <a:rPr lang="pt-BR" i="1" baseline="-25000" dirty="0" smtClean="0"/>
              <a:t>v</a:t>
            </a:r>
            <a:r>
              <a:rPr lang="pt-BR" dirty="0" smtClean="0"/>
              <a:t> = </a:t>
            </a:r>
            <a:r>
              <a:rPr lang="pt-BR" i="1" dirty="0" smtClean="0"/>
              <a:t>R</a:t>
            </a:r>
            <a:r>
              <a:rPr lang="pt-BR" dirty="0" smtClean="0"/>
              <a:t>.</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196</a:t>
            </a:fld>
            <a:endParaRPr lang="pt-BR"/>
          </a:p>
        </p:txBody>
      </p:sp>
      <p:sp>
        <p:nvSpPr>
          <p:cNvPr id="260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0097" name="Object 1"/>
          <p:cNvGraphicFramePr>
            <a:graphicFrameLocks noChangeAspect="1"/>
          </p:cNvGraphicFramePr>
          <p:nvPr/>
        </p:nvGraphicFramePr>
        <p:xfrm>
          <a:off x="7393041" y="1639863"/>
          <a:ext cx="1122363" cy="374650"/>
        </p:xfrm>
        <a:graphic>
          <a:graphicData uri="http://schemas.openxmlformats.org/presentationml/2006/ole">
            <p:oleObj spid="_x0000_s260097" name="Equação" r:id="rId3" imgW="545626" imgH="177646" progId="Equation.3">
              <p:embed/>
            </p:oleObj>
          </a:graphicData>
        </a:graphic>
      </p:graphicFrame>
      <p:sp>
        <p:nvSpPr>
          <p:cNvPr id="260099"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601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0100" name="Object 4"/>
          <p:cNvGraphicFramePr>
            <a:graphicFrameLocks noChangeAspect="1"/>
          </p:cNvGraphicFramePr>
          <p:nvPr/>
        </p:nvGraphicFramePr>
        <p:xfrm>
          <a:off x="2816215" y="2347904"/>
          <a:ext cx="1062038" cy="460375"/>
        </p:xfrm>
        <a:graphic>
          <a:graphicData uri="http://schemas.openxmlformats.org/presentationml/2006/ole">
            <p:oleObj spid="_x0000_s260100" name="Equação" r:id="rId4" imgW="507780" imgH="215806" progId="Equation.3">
              <p:embed/>
            </p:oleObj>
          </a:graphicData>
        </a:graphic>
      </p:graphicFrame>
      <p:sp>
        <p:nvSpPr>
          <p:cNvPr id="260102" name="Rectangle 6"/>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0103" name="Object 7"/>
          <p:cNvGraphicFramePr>
            <a:graphicFrameLocks noChangeAspect="1"/>
          </p:cNvGraphicFramePr>
          <p:nvPr/>
        </p:nvGraphicFramePr>
        <p:xfrm>
          <a:off x="6032520" y="3078164"/>
          <a:ext cx="1062037" cy="460375"/>
        </p:xfrm>
        <a:graphic>
          <a:graphicData uri="http://schemas.openxmlformats.org/presentationml/2006/ole">
            <p:oleObj spid="_x0000_s260103" name="Equação" r:id="rId5" imgW="507780" imgH="215806" progId="Equation.3">
              <p:embed/>
            </p:oleObj>
          </a:graphicData>
        </a:graphic>
      </p:graphicFrame>
      <p:sp>
        <p:nvSpPr>
          <p:cNvPr id="2601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60104" name="Object 8"/>
          <p:cNvGraphicFramePr>
            <a:graphicFrameLocks noChangeAspect="1"/>
          </p:cNvGraphicFramePr>
          <p:nvPr/>
        </p:nvGraphicFramePr>
        <p:xfrm>
          <a:off x="1785975" y="4121172"/>
          <a:ext cx="5561013" cy="914400"/>
        </p:xfrm>
        <a:graphic>
          <a:graphicData uri="http://schemas.openxmlformats.org/presentationml/2006/ole">
            <p:oleObj spid="_x0000_s260104" name="Equação" r:id="rId6" imgW="2781300" imgH="457200" progId="Equation.3">
              <p:embed/>
            </p:oleObj>
          </a:graphicData>
        </a:graphic>
      </p:graphicFrame>
      <p:sp>
        <p:nvSpPr>
          <p:cNvPr id="260106"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Dessa forma:</a:t>
            </a:r>
          </a:p>
          <a:p>
            <a:pPr lvl="1"/>
            <a:endParaRPr lang="pt-BR" dirty="0" smtClean="0"/>
          </a:p>
          <a:p>
            <a:pPr lvl="1"/>
            <a:endParaRPr lang="pt-BR" dirty="0" smtClean="0"/>
          </a:p>
          <a:p>
            <a:pPr lvl="1"/>
            <a:r>
              <a:rPr lang="pt-BR" dirty="0" smtClean="0"/>
              <a:t>E a Eq. (87) se torna</a:t>
            </a:r>
          </a:p>
          <a:p>
            <a:pPr lvl="1"/>
            <a:endParaRPr lang="pt-BR" dirty="0" smtClean="0"/>
          </a:p>
          <a:p>
            <a:pPr lvl="1"/>
            <a:endParaRPr lang="pt-BR" dirty="0" smtClean="0"/>
          </a:p>
          <a:p>
            <a:pPr lvl="1"/>
            <a:r>
              <a:rPr lang="pt-BR" dirty="0" smtClean="0"/>
              <a:t>tendo-se empregada a relação </a:t>
            </a:r>
            <a:r>
              <a:rPr lang="pt-BR" i="1" dirty="0" smtClean="0"/>
              <a:t>e </a:t>
            </a:r>
            <a:r>
              <a:rPr lang="pt-BR" dirty="0" smtClean="0"/>
              <a:t>= </a:t>
            </a:r>
            <a:r>
              <a:rPr lang="pt-BR" i="1" dirty="0" err="1" smtClean="0"/>
              <a:t>c</a:t>
            </a:r>
            <a:r>
              <a:rPr lang="pt-BR" i="1" baseline="-25000" dirty="0" err="1" smtClean="0"/>
              <a:t>v</a:t>
            </a:r>
            <a:r>
              <a:rPr lang="pt-BR" i="1" dirty="0" err="1" smtClean="0"/>
              <a:t>T</a:t>
            </a:r>
            <a:r>
              <a:rPr lang="pt-BR" dirty="0" smtClean="0"/>
              <a:t> para um gás perfeito.</a:t>
            </a:r>
          </a:p>
          <a:p>
            <a:pPr lvl="1"/>
            <a:r>
              <a:rPr lang="pt-BR" dirty="0" smtClean="0"/>
              <a:t>Na sequência, será mostrado que o aquecimento devido à dissipação viscosa de energia é desprezível sob as restrições relativas à aproximação de </a:t>
            </a:r>
            <a:r>
              <a:rPr lang="pt-BR" dirty="0" err="1" smtClean="0"/>
              <a:t>Boussinesq</a:t>
            </a:r>
            <a:r>
              <a:rPr lang="pt-BR" dirty="0" smtClean="0"/>
              <a:t>.</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197</a:t>
            </a:fld>
            <a:endParaRPr lang="pt-BR"/>
          </a:p>
        </p:txBody>
      </p:sp>
      <p:sp>
        <p:nvSpPr>
          <p:cNvPr id="272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2385" name="Object 1"/>
          <p:cNvGraphicFramePr>
            <a:graphicFrameLocks noChangeAspect="1"/>
          </p:cNvGraphicFramePr>
          <p:nvPr/>
        </p:nvGraphicFramePr>
        <p:xfrm>
          <a:off x="1979577" y="2114532"/>
          <a:ext cx="5153025" cy="788988"/>
        </p:xfrm>
        <a:graphic>
          <a:graphicData uri="http://schemas.openxmlformats.org/presentationml/2006/ole">
            <p:oleObj spid="_x0000_s272385" name="Equação" r:id="rId3" imgW="2552700" imgH="393700" progId="Equation.3">
              <p:embed/>
            </p:oleObj>
          </a:graphicData>
        </a:graphic>
      </p:graphicFrame>
      <p:sp>
        <p:nvSpPr>
          <p:cNvPr id="272387" name="Rectangle 3"/>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723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2388" name="Object 4"/>
          <p:cNvGraphicFramePr>
            <a:graphicFrameLocks noChangeAspect="1"/>
          </p:cNvGraphicFramePr>
          <p:nvPr/>
        </p:nvGraphicFramePr>
        <p:xfrm>
          <a:off x="3257532" y="3392487"/>
          <a:ext cx="2616200" cy="788988"/>
        </p:xfrm>
        <a:graphic>
          <a:graphicData uri="http://schemas.openxmlformats.org/presentationml/2006/ole">
            <p:oleObj spid="_x0000_s272388" name="Equação" r:id="rId4" imgW="1295400" imgH="393700" progId="Equation.3">
              <p:embed/>
            </p:oleObj>
          </a:graphicData>
        </a:graphic>
      </p:graphicFrame>
      <p:sp>
        <p:nvSpPr>
          <p:cNvPr id="10" name="CaixaDeTexto 9"/>
          <p:cNvSpPr txBox="1"/>
          <p:nvPr/>
        </p:nvSpPr>
        <p:spPr>
          <a:xfrm>
            <a:off x="8182907" y="353853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(88)</a:t>
            </a:r>
            <a:endParaRPr lang="pt-BR" sz="2400" dirty="0">
              <a:latin typeface="Times New Roman" pitchFamily="18" charset="0"/>
              <a:cs typeface="Times New Roman"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Comparando-se as magnitudes do aquecimento viscoso do lado esquerdo da Eq. (88) tem-se</a:t>
            </a:r>
          </a:p>
          <a:p>
            <a:pPr lvl="1"/>
            <a:endParaRPr lang="pt-BR" dirty="0" smtClean="0"/>
          </a:p>
          <a:p>
            <a:pPr lvl="1"/>
            <a:endParaRPr lang="pt-BR" dirty="0" smtClean="0"/>
          </a:p>
          <a:p>
            <a:pPr lvl="1"/>
            <a:endParaRPr lang="pt-BR" dirty="0" smtClean="0"/>
          </a:p>
          <a:p>
            <a:pPr lvl="1"/>
            <a:r>
              <a:rPr lang="pt-BR" dirty="0" smtClean="0"/>
              <a:t>Em situações típicas essa razão é extremamente pequena (da ordem de 10</a:t>
            </a:r>
            <a:r>
              <a:rPr lang="pt-BR" baseline="30000" dirty="0" smtClean="0"/>
              <a:t>-7</a:t>
            </a:r>
            <a:r>
              <a:rPr lang="pt-BR" dirty="0" smtClean="0"/>
              <a:t>). </a:t>
            </a:r>
          </a:p>
          <a:p>
            <a:pPr lvl="1"/>
            <a:r>
              <a:rPr lang="pt-BR" dirty="0" smtClean="0"/>
              <a:t>Desprezando-se </a:t>
            </a:r>
            <a:r>
              <a:rPr lang="el-GR" i="1" dirty="0" smtClean="0"/>
              <a:t>ϕ</a:t>
            </a:r>
            <a:r>
              <a:rPr lang="pt-BR" dirty="0" smtClean="0"/>
              <a:t> e assumindo-se a Lei de Fourier para condução de calor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198</a:t>
            </a:fld>
            <a:endParaRPr lang="pt-BR"/>
          </a:p>
        </p:txBody>
      </p:sp>
      <p:sp>
        <p:nvSpPr>
          <p:cNvPr id="271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1361" name="Object 1"/>
          <p:cNvGraphicFramePr>
            <a:graphicFrameLocks noChangeAspect="1"/>
          </p:cNvGraphicFramePr>
          <p:nvPr/>
        </p:nvGraphicFramePr>
        <p:xfrm>
          <a:off x="1009699" y="2589201"/>
          <a:ext cx="7140575" cy="942975"/>
        </p:xfrm>
        <a:graphic>
          <a:graphicData uri="http://schemas.openxmlformats.org/presentationml/2006/ole">
            <p:oleObj spid="_x0000_s271361" name="Equação" r:id="rId3" imgW="3530600" imgH="469900" progId="Equation.3">
              <p:embed/>
            </p:oleObj>
          </a:graphicData>
        </a:graphic>
      </p:graphicFrame>
      <p:sp>
        <p:nvSpPr>
          <p:cNvPr id="271363" name="Rectangle 3"/>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71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1364" name="Object 4"/>
          <p:cNvGraphicFramePr>
            <a:graphicFrameLocks noChangeAspect="1"/>
          </p:cNvGraphicFramePr>
          <p:nvPr/>
        </p:nvGraphicFramePr>
        <p:xfrm>
          <a:off x="3878253" y="5510241"/>
          <a:ext cx="1363663" cy="403225"/>
        </p:xfrm>
        <a:graphic>
          <a:graphicData uri="http://schemas.openxmlformats.org/presentationml/2006/ole">
            <p:oleObj spid="_x0000_s271364" name="Equação" r:id="rId4" imgW="672808" imgH="203112" progId="Equation.3">
              <p:embed/>
            </p:oleObj>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Tem-se que a Eq. (88) se reduz a (para </a:t>
            </a:r>
            <a:r>
              <a:rPr lang="pt-BR" i="1" dirty="0" smtClean="0"/>
              <a:t>k</a:t>
            </a:r>
            <a:r>
              <a:rPr lang="pt-BR" dirty="0" smtClean="0"/>
              <a:t> = constante):</a:t>
            </a:r>
          </a:p>
          <a:p>
            <a:pPr lvl="1"/>
            <a:endParaRPr lang="pt-BR" dirty="0" smtClean="0"/>
          </a:p>
          <a:p>
            <a:pPr lvl="1"/>
            <a:endParaRPr lang="pt-BR" dirty="0" smtClean="0"/>
          </a:p>
          <a:p>
            <a:pPr lvl="1"/>
            <a:endParaRPr lang="pt-BR" dirty="0" smtClean="0"/>
          </a:p>
          <a:p>
            <a:pPr lvl="1"/>
            <a:r>
              <a:rPr lang="pt-BR" dirty="0" smtClean="0"/>
              <a:t>sendo                        a difusividade térmica.</a:t>
            </a:r>
          </a:p>
          <a:p>
            <a:endParaRPr lang="pt-BR" dirty="0" smtClean="0"/>
          </a:p>
          <a:p>
            <a:r>
              <a:rPr lang="pt-BR" dirty="0" smtClean="0"/>
              <a:t>Resumo:</a:t>
            </a:r>
          </a:p>
          <a:p>
            <a:pPr lvl="1"/>
            <a:r>
              <a:rPr lang="pt-BR" dirty="0" smtClean="0"/>
              <a:t>A aproximação de </a:t>
            </a:r>
            <a:r>
              <a:rPr lang="pt-BR" dirty="0" err="1" smtClean="0"/>
              <a:t>Boussinesq</a:t>
            </a:r>
            <a:r>
              <a:rPr lang="pt-BR" dirty="0" smtClean="0"/>
              <a:t> é válida se:</a:t>
            </a:r>
          </a:p>
          <a:p>
            <a:pPr lvl="2"/>
            <a:r>
              <a:rPr lang="pt-BR" dirty="0" smtClean="0"/>
              <a:t>o número de </a:t>
            </a:r>
            <a:r>
              <a:rPr lang="pt-BR" dirty="0" err="1" smtClean="0"/>
              <a:t>Mach</a:t>
            </a:r>
            <a:r>
              <a:rPr lang="pt-BR" dirty="0" smtClean="0"/>
              <a:t> do escoamento é pequeno;</a:t>
            </a:r>
          </a:p>
          <a:p>
            <a:pPr lvl="2"/>
            <a:r>
              <a:rPr lang="pt-BR" dirty="0" smtClean="0"/>
              <a:t>a propagação do som ou de ondas de choque é desconsiderada;</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199</a:t>
            </a:fld>
            <a:endParaRPr lang="pt-BR"/>
          </a:p>
        </p:txBody>
      </p:sp>
      <p:sp>
        <p:nvSpPr>
          <p:cNvPr id="279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9553" name="Object 1"/>
          <p:cNvGraphicFramePr>
            <a:graphicFrameLocks noChangeAspect="1"/>
          </p:cNvGraphicFramePr>
          <p:nvPr/>
        </p:nvGraphicFramePr>
        <p:xfrm>
          <a:off x="3741748" y="2224071"/>
          <a:ext cx="1633538" cy="787400"/>
        </p:xfrm>
        <a:graphic>
          <a:graphicData uri="http://schemas.openxmlformats.org/presentationml/2006/ole">
            <p:oleObj spid="_x0000_s279553" name="Equação" r:id="rId3" imgW="812447" imgH="393529" progId="Equation.3">
              <p:embed/>
            </p:oleObj>
          </a:graphicData>
        </a:graphic>
      </p:graphicFrame>
      <p:sp>
        <p:nvSpPr>
          <p:cNvPr id="279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9555" name="Object 3"/>
          <p:cNvGraphicFramePr>
            <a:graphicFrameLocks noChangeAspect="1"/>
          </p:cNvGraphicFramePr>
          <p:nvPr/>
        </p:nvGraphicFramePr>
        <p:xfrm>
          <a:off x="2052603" y="3355974"/>
          <a:ext cx="1658938" cy="519113"/>
        </p:xfrm>
        <a:graphic>
          <a:graphicData uri="http://schemas.openxmlformats.org/presentationml/2006/ole">
            <p:oleObj spid="_x0000_s279555" name="Equação" r:id="rId4" imgW="761669" imgH="241195"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normAutofit/>
          </a:bodyPr>
          <a:lstStyle/>
          <a:p>
            <a:r>
              <a:rPr lang="pt-BR" dirty="0" smtClean="0"/>
              <a:t>Toda a mecânica dos fluidos é baseada nas leis de conservação da massa, quantidade de movimento e energia. Tais leis podem ser enunciadas na forma diferencial, aplicável a um ponto, ou na forma integral, aplicável a uma região do espaço.</a:t>
            </a:r>
          </a:p>
          <a:p>
            <a:r>
              <a:rPr lang="pt-BR" dirty="0" smtClean="0"/>
              <a:t>Na forma integral, as expressões dependem se o objeto de estudo é um volume fixo no espaço (formulação </a:t>
            </a:r>
            <a:r>
              <a:rPr lang="pt-BR" dirty="0" err="1" smtClean="0"/>
              <a:t>Euleriana</a:t>
            </a:r>
            <a:r>
              <a:rPr lang="pt-BR" dirty="0" smtClean="0"/>
              <a:t>) ou um volume material (formulação </a:t>
            </a:r>
            <a:r>
              <a:rPr lang="pt-BR" dirty="0" err="1" smtClean="0"/>
              <a:t>Lagrangiana</a:t>
            </a:r>
            <a:r>
              <a:rPr lang="pt-BR" dirty="0" smtClean="0"/>
              <a:t>).</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a:t>
            </a:fld>
            <a:endParaRPr 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E a equação da continuidade se torna</a:t>
            </a:r>
          </a:p>
          <a:p>
            <a:endParaRPr lang="pt-BR" dirty="0" smtClean="0"/>
          </a:p>
          <a:p>
            <a:endParaRPr lang="pt-BR" dirty="0" smtClean="0"/>
          </a:p>
          <a:p>
            <a:r>
              <a:rPr lang="pt-BR" dirty="0" smtClean="0"/>
              <a:t>A derivada </a:t>
            </a:r>
            <a:r>
              <a:rPr lang="pt-BR" i="1" dirty="0" smtClean="0"/>
              <a:t>D</a:t>
            </a:r>
            <a:r>
              <a:rPr lang="el-GR" i="1" dirty="0" smtClean="0"/>
              <a:t>ρ</a:t>
            </a:r>
            <a:r>
              <a:rPr lang="pt-BR" dirty="0" smtClean="0"/>
              <a:t>/</a:t>
            </a:r>
            <a:r>
              <a:rPr lang="pt-BR" i="1" dirty="0" err="1" smtClean="0"/>
              <a:t>Dt</a:t>
            </a:r>
            <a:r>
              <a:rPr lang="pt-BR" dirty="0" smtClean="0"/>
              <a:t> é a taxa de variação da massa específica ao se seguir uma partícula de fluido; seu valor pode ser não nulo por causa de variações na pressão, temperatura ou composição (como no caso da salinidade para a água do mar).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a:t>
            </a:fld>
            <a:endParaRPr lang="pt-B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5841" name="Object 1"/>
          <p:cNvGraphicFramePr>
            <a:graphicFrameLocks noChangeAspect="1"/>
          </p:cNvGraphicFramePr>
          <p:nvPr/>
        </p:nvGraphicFramePr>
        <p:xfrm>
          <a:off x="3509970" y="2285992"/>
          <a:ext cx="2133600" cy="838200"/>
        </p:xfrm>
        <a:graphic>
          <a:graphicData uri="http://schemas.openxmlformats.org/presentationml/2006/ole">
            <p:oleObj spid="_x0000_s35841" name="Equação" r:id="rId3" imgW="1066800" imgH="419100" progId="Equation.3">
              <p:embed/>
            </p:oleObj>
          </a:graphicData>
        </a:graphic>
      </p:graphicFrame>
      <p:sp>
        <p:nvSpPr>
          <p:cNvPr id="7" name="CaixaDeTexto 6"/>
          <p:cNvSpPr txBox="1"/>
          <p:nvPr/>
        </p:nvSpPr>
        <p:spPr>
          <a:xfrm>
            <a:off x="8314541" y="2428868"/>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a:t>
            </a:r>
            <a:endParaRPr lang="pt-BR" sz="2400" dirty="0">
              <a:latin typeface="Times New Roman" pitchFamily="18" charset="0"/>
              <a:cs typeface="Times New Roman"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2"/>
            <a:r>
              <a:rPr lang="pt-BR" dirty="0" smtClean="0"/>
              <a:t>a escala vertical do escoamento não é muito grande;</a:t>
            </a:r>
          </a:p>
          <a:p>
            <a:pPr lvl="2"/>
            <a:r>
              <a:rPr lang="pt-BR" dirty="0" smtClean="0"/>
              <a:t>as diferenças de temperatura no fluido são pequenas.</a:t>
            </a:r>
          </a:p>
          <a:p>
            <a:pPr lvl="1"/>
            <a:r>
              <a:rPr lang="pt-BR" dirty="0" smtClean="0"/>
              <a:t>Nesse caso, a densidade pode ser tratada como uma constante tanto na equação da conservação da massa quanto na equação da conservação da quantidade de movimento, exceto em relação ao termo gravitacional.</a:t>
            </a:r>
          </a:p>
          <a:p>
            <a:pPr lvl="1"/>
            <a:r>
              <a:rPr lang="pt-BR" dirty="0" smtClean="0"/>
              <a:t>As propriedades do fluido como </a:t>
            </a:r>
            <a:r>
              <a:rPr lang="el-GR" i="1" dirty="0" smtClean="0"/>
              <a:t>μ</a:t>
            </a:r>
            <a:r>
              <a:rPr lang="pt-BR" dirty="0" smtClean="0"/>
              <a:t>, </a:t>
            </a:r>
            <a:r>
              <a:rPr lang="pt-BR" i="1" dirty="0" smtClean="0"/>
              <a:t>k</a:t>
            </a:r>
            <a:r>
              <a:rPr lang="pt-BR" dirty="0" smtClean="0"/>
              <a:t>, </a:t>
            </a:r>
            <a:r>
              <a:rPr lang="pt-BR" i="1" dirty="0" err="1" smtClean="0"/>
              <a:t>c</a:t>
            </a:r>
            <a:r>
              <a:rPr lang="pt-BR" i="1" baseline="-25000" dirty="0" err="1" smtClean="0"/>
              <a:t>p</a:t>
            </a:r>
            <a:r>
              <a:rPr lang="pt-BR" dirty="0" smtClean="0"/>
              <a:t> também são consideradas constantes nesta aproximação.</a:t>
            </a:r>
          </a:p>
          <a:p>
            <a:pPr lvl="1"/>
            <a:r>
              <a:rPr lang="pt-BR" dirty="0" smtClean="0"/>
              <a:t>Omitindo-se as forças de </a:t>
            </a:r>
            <a:r>
              <a:rPr lang="pt-BR" dirty="0" err="1" smtClean="0"/>
              <a:t>Coriolis</a:t>
            </a:r>
            <a:r>
              <a:rPr lang="pt-BR" dirty="0" smtClean="0"/>
              <a:t>, o conjunto de equações correspondente à aproximação de </a:t>
            </a:r>
            <a:r>
              <a:rPr lang="pt-BR" dirty="0" err="1" smtClean="0"/>
              <a:t>Boussinesq</a:t>
            </a:r>
            <a:r>
              <a:rPr lang="pt-BR" dirty="0" smtClean="0"/>
              <a:t>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200</a:t>
            </a:fld>
            <a:endParaRPr lang="pt-BR"/>
          </a:p>
        </p:txBody>
      </p:sp>
      <p:sp>
        <p:nvSpPr>
          <p:cNvPr id="278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8529" name="Object 1"/>
          <p:cNvGraphicFramePr>
            <a:graphicFrameLocks noChangeAspect="1"/>
          </p:cNvGraphicFramePr>
          <p:nvPr/>
        </p:nvGraphicFramePr>
        <p:xfrm>
          <a:off x="4024305" y="5692806"/>
          <a:ext cx="1068388" cy="355600"/>
        </p:xfrm>
        <a:graphic>
          <a:graphicData uri="http://schemas.openxmlformats.org/presentationml/2006/ole">
            <p:oleObj spid="_x0000_s278529" name="Equação" r:id="rId3" imgW="545626" imgH="177646" progId="Equation.3">
              <p:embed/>
            </p:oleObj>
          </a:graphicData>
        </a:graphic>
      </p:graphicFrame>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201</a:t>
            </a:fld>
            <a:endParaRPr lang="pt-BR"/>
          </a:p>
        </p:txBody>
      </p:sp>
      <p:sp>
        <p:nvSpPr>
          <p:cNvPr id="277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7505" name="Object 1"/>
          <p:cNvGraphicFramePr>
            <a:graphicFrameLocks noChangeAspect="1"/>
          </p:cNvGraphicFramePr>
          <p:nvPr/>
        </p:nvGraphicFramePr>
        <p:xfrm>
          <a:off x="3147993" y="1684325"/>
          <a:ext cx="2795588" cy="868363"/>
        </p:xfrm>
        <a:graphic>
          <a:graphicData uri="http://schemas.openxmlformats.org/presentationml/2006/ole">
            <p:oleObj spid="_x0000_s277505" name="Equação" r:id="rId3" imgW="1384300" imgH="431800" progId="Equation.3">
              <p:embed/>
            </p:oleObj>
          </a:graphicData>
        </a:graphic>
      </p:graphicFrame>
      <p:sp>
        <p:nvSpPr>
          <p:cNvPr id="277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7507" name="Object 3"/>
          <p:cNvGraphicFramePr>
            <a:graphicFrameLocks noChangeAspect="1"/>
          </p:cNvGraphicFramePr>
          <p:nvPr/>
        </p:nvGraphicFramePr>
        <p:xfrm>
          <a:off x="3184506" y="2698740"/>
          <a:ext cx="2757488" cy="868363"/>
        </p:xfrm>
        <a:graphic>
          <a:graphicData uri="http://schemas.openxmlformats.org/presentationml/2006/ole">
            <p:oleObj spid="_x0000_s277507" name="Equação" r:id="rId4" imgW="1358310" imgH="431613" progId="Equation.3">
              <p:embed/>
            </p:oleObj>
          </a:graphicData>
        </a:graphic>
      </p:graphicFrame>
      <p:sp>
        <p:nvSpPr>
          <p:cNvPr id="277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7509" name="Object 5"/>
          <p:cNvGraphicFramePr>
            <a:graphicFrameLocks noChangeAspect="1"/>
          </p:cNvGraphicFramePr>
          <p:nvPr/>
        </p:nvGraphicFramePr>
        <p:xfrm>
          <a:off x="2773387" y="3721104"/>
          <a:ext cx="3624263" cy="866775"/>
        </p:xfrm>
        <a:graphic>
          <a:graphicData uri="http://schemas.openxmlformats.org/presentationml/2006/ole">
            <p:oleObj spid="_x0000_s277509" name="Equação" r:id="rId5" imgW="1790700" imgH="431800" progId="Equation.3">
              <p:embed/>
            </p:oleObj>
          </a:graphicData>
        </a:graphic>
      </p:graphicFrame>
      <p:sp>
        <p:nvSpPr>
          <p:cNvPr id="277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7511" name="Object 7"/>
          <p:cNvGraphicFramePr>
            <a:graphicFrameLocks noChangeAspect="1"/>
          </p:cNvGraphicFramePr>
          <p:nvPr/>
        </p:nvGraphicFramePr>
        <p:xfrm>
          <a:off x="3741748" y="4722841"/>
          <a:ext cx="1633538" cy="787400"/>
        </p:xfrm>
        <a:graphic>
          <a:graphicData uri="http://schemas.openxmlformats.org/presentationml/2006/ole">
            <p:oleObj spid="_x0000_s277511" name="Equação" r:id="rId6" imgW="812447" imgH="393529" progId="Equation.3">
              <p:embed/>
            </p:oleObj>
          </a:graphicData>
        </a:graphic>
      </p:graphicFrame>
      <p:sp>
        <p:nvSpPr>
          <p:cNvPr id="277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7513" name="Object 9"/>
          <p:cNvGraphicFramePr>
            <a:graphicFrameLocks noChangeAspect="1"/>
          </p:cNvGraphicFramePr>
          <p:nvPr/>
        </p:nvGraphicFramePr>
        <p:xfrm>
          <a:off x="3297254" y="5673762"/>
          <a:ext cx="2516188" cy="457200"/>
        </p:xfrm>
        <a:graphic>
          <a:graphicData uri="http://schemas.openxmlformats.org/presentationml/2006/ole">
            <p:oleObj spid="_x0000_s277513" name="Equação" r:id="rId7" imgW="1257300" imgH="228600" progId="Equation.3">
              <p:embed/>
            </p:oleObj>
          </a:graphicData>
        </a:graphic>
      </p:graphicFrame>
      <p:sp>
        <p:nvSpPr>
          <p:cNvPr id="15" name="CaixaDeTexto 14"/>
          <p:cNvSpPr txBox="1"/>
          <p:nvPr/>
        </p:nvSpPr>
        <p:spPr>
          <a:xfrm>
            <a:off x="8182907" y="325943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(89)</a:t>
            </a:r>
            <a:endParaRPr lang="pt-BR" sz="2400" dirty="0">
              <a:latin typeface="Times New Roman" pitchFamily="18" charset="0"/>
              <a:cs typeface="Times New Roman" pitchFamily="18" charset="0"/>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Aproximação de Boussinesq</a:t>
            </a:r>
            <a:endParaRPr lang="pt-BR" dirty="0"/>
          </a:p>
        </p:txBody>
      </p:sp>
      <p:sp>
        <p:nvSpPr>
          <p:cNvPr id="7" name="Espaço Reservado para Conteúdo 6"/>
          <p:cNvSpPr>
            <a:spLocks noGrp="1"/>
          </p:cNvSpPr>
          <p:nvPr>
            <p:ph idx="1"/>
          </p:nvPr>
        </p:nvSpPr>
        <p:spPr/>
        <p:txBody>
          <a:bodyPr/>
          <a:lstStyle/>
          <a:p>
            <a:pPr lvl="1"/>
            <a:r>
              <a:rPr lang="pt-BR" dirty="0" smtClean="0"/>
              <a:t>sendo o eixo </a:t>
            </a:r>
            <a:r>
              <a:rPr lang="pt-BR" i="1" dirty="0" smtClean="0"/>
              <a:t>z</a:t>
            </a:r>
            <a:r>
              <a:rPr lang="pt-BR" dirty="0" smtClean="0"/>
              <a:t> tomado como o eixo vertical. A constante </a:t>
            </a:r>
            <a:r>
              <a:rPr lang="el-GR" i="1" dirty="0" smtClean="0"/>
              <a:t>ρ</a:t>
            </a:r>
            <a:r>
              <a:rPr lang="pt-BR" baseline="-25000" dirty="0" smtClean="0"/>
              <a:t>0</a:t>
            </a:r>
            <a:r>
              <a:rPr lang="pt-BR" dirty="0" smtClean="0"/>
              <a:t> é a densidade de referência correspondente a uma temperatura de referência </a:t>
            </a:r>
            <a:r>
              <a:rPr lang="pt-BR" i="1" dirty="0" smtClean="0"/>
              <a:t>T</a:t>
            </a:r>
            <a:r>
              <a:rPr lang="pt-BR" baseline="-25000" dirty="0" smtClean="0"/>
              <a:t>0</a:t>
            </a:r>
            <a:r>
              <a:rPr lang="pt-BR" dirty="0" smtClean="0"/>
              <a:t>, que pode ser tomada como a temperatura média do escoamento ou a temperatura no contorno.</a:t>
            </a:r>
          </a:p>
          <a:p>
            <a:pPr lvl="1"/>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202</a:t>
            </a:fld>
            <a:endParaRPr lang="pt-B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Para a correta formulação de qualquer problema, é necessário especificar corretamente as condições de contorno para as equações diferenciais que modelam as leis de conservação.</a:t>
            </a:r>
          </a:p>
          <a:p>
            <a:r>
              <a:rPr lang="pt-BR" dirty="0" smtClean="0"/>
              <a:t>Para as equações de </a:t>
            </a:r>
            <a:r>
              <a:rPr lang="pt-BR" dirty="0" err="1" smtClean="0"/>
              <a:t>Navier-Stokes</a:t>
            </a:r>
            <a:r>
              <a:rPr lang="pt-BR" dirty="0" smtClean="0"/>
              <a:t>, é necessário especificar o vetor velocidade em todas as superfícies que definem o domínio de escoamento.</a:t>
            </a:r>
          </a:p>
          <a:p>
            <a:r>
              <a:rPr lang="pt-BR" dirty="0" smtClean="0"/>
              <a:t>Para um escoamento externo, é necessário definir o vetor velocidade e o estado termodinâmico a uma grande distância da superfície.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203</a:t>
            </a:fld>
            <a:endParaRPr lang="pt-B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r>
              <a:rPr lang="pt-BR" dirty="0" smtClean="0"/>
              <a:t>No contorno sólido ou na interface entre dois fluidos imiscíveis, as condições são obtidas das três leis básicas de conservação.</a:t>
            </a:r>
          </a:p>
          <a:p>
            <a:r>
              <a:rPr lang="pt-BR" dirty="0" smtClean="0"/>
              <a:t>Considerando-se um elemento na interface separando um meio 1 (fluido) de um meio 2 (sólido ou líquido imiscível):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204</a:t>
            </a:fld>
            <a:endParaRPr lang="pt-BR"/>
          </a:p>
        </p:txBody>
      </p:sp>
      <p:pic>
        <p:nvPicPr>
          <p:cNvPr id="5" name="Imagem 4" descr="Fig04.22.png"/>
          <p:cNvPicPr>
            <a:picLocks noChangeAspect="1"/>
          </p:cNvPicPr>
          <p:nvPr/>
        </p:nvPicPr>
        <p:blipFill>
          <a:blip r:embed="rId2" cstate="print"/>
          <a:stretch>
            <a:fillRect/>
          </a:stretch>
        </p:blipFill>
        <p:spPr>
          <a:xfrm>
            <a:off x="2695313" y="4138311"/>
            <a:ext cx="3753374" cy="2467320"/>
          </a:xfrm>
          <a:prstGeom prst="rect">
            <a:avLst/>
          </a:prstGeom>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r>
              <a:rPr lang="pt-BR" dirty="0" smtClean="0"/>
              <a:t>Nesse caso, </a:t>
            </a:r>
            <a:r>
              <a:rPr lang="pt-BR" b="1" dirty="0" smtClean="0"/>
              <a:t>dA</a:t>
            </a:r>
            <a:r>
              <a:rPr lang="pt-BR" baseline="-25000" dirty="0" smtClean="0"/>
              <a:t>1</a:t>
            </a:r>
            <a:r>
              <a:rPr lang="pt-BR" dirty="0" smtClean="0"/>
              <a:t> e </a:t>
            </a:r>
            <a:r>
              <a:rPr lang="pt-BR" b="1" dirty="0" smtClean="0"/>
              <a:t>dA</a:t>
            </a:r>
            <a:r>
              <a:rPr lang="pt-BR" baseline="-25000" dirty="0" smtClean="0"/>
              <a:t>2</a:t>
            </a:r>
            <a:r>
              <a:rPr lang="pt-BR" dirty="0" smtClean="0"/>
              <a:t> são elementos de área nos meios 1 e 2, respectivamente, localmente tangentes à interface e separadas por uma distância </a:t>
            </a:r>
            <a:r>
              <a:rPr lang="pt-BR" i="1" dirty="0" smtClean="0"/>
              <a:t>l</a:t>
            </a:r>
            <a:r>
              <a:rPr lang="pt-BR" dirty="0" smtClean="0"/>
              <a:t>.</a:t>
            </a:r>
          </a:p>
          <a:p>
            <a:r>
              <a:rPr lang="pt-BR" dirty="0" smtClean="0"/>
              <a:t>Aplicam-se, então, as leis de conservação ao volume definido pelo cilindro apresentado. Fazendo-se, então, </a:t>
            </a:r>
            <a:r>
              <a:rPr lang="pt-BR" i="1" dirty="0" smtClean="0"/>
              <a:t>l</a:t>
            </a:r>
            <a:r>
              <a:rPr lang="pt-BR" dirty="0" smtClean="0"/>
              <a:t> → 0 e mantendo-se </a:t>
            </a:r>
            <a:r>
              <a:rPr lang="pt-BR" i="1" dirty="0" smtClean="0"/>
              <a:t>A</a:t>
            </a:r>
            <a:r>
              <a:rPr lang="pt-BR" baseline="-25000" dirty="0" smtClean="0"/>
              <a:t>1</a:t>
            </a:r>
            <a:r>
              <a:rPr lang="pt-BR" dirty="0" smtClean="0"/>
              <a:t> e </a:t>
            </a:r>
            <a:r>
              <a:rPr lang="pt-BR" i="1" dirty="0" smtClean="0"/>
              <a:t>A</a:t>
            </a:r>
            <a:r>
              <a:rPr lang="pt-BR" baseline="-25000" dirty="0" smtClean="0"/>
              <a:t>2</a:t>
            </a:r>
            <a:r>
              <a:rPr lang="pt-BR" dirty="0" smtClean="0"/>
              <a:t> em meios diferentes. Com </a:t>
            </a:r>
            <a:r>
              <a:rPr lang="pt-BR" i="1" dirty="0" smtClean="0"/>
              <a:t>l</a:t>
            </a:r>
            <a:r>
              <a:rPr lang="pt-BR" dirty="0" smtClean="0"/>
              <a:t> → 0, todas as integrais de volume tendem a zero e a integral sobre a área lateral (proporcional a </a:t>
            </a:r>
            <a:r>
              <a:rPr lang="pt-BR" i="1" dirty="0" smtClean="0"/>
              <a:t>l</a:t>
            </a:r>
            <a:r>
              <a:rPr lang="pt-BR" dirty="0" smtClean="0"/>
              <a:t>) também tende a zero.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205</a:t>
            </a:fld>
            <a:endParaRPr lang="pt-B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r>
              <a:rPr lang="pt-BR" dirty="0" smtClean="0"/>
              <a:t>Definindo-se um vetor unitário normal </a:t>
            </a:r>
            <a:r>
              <a:rPr lang="pt-BR" b="1" dirty="0" smtClean="0"/>
              <a:t>n</a:t>
            </a:r>
            <a:r>
              <a:rPr lang="pt-BR" dirty="0" smtClean="0"/>
              <a:t>, apontado para dentro do meio 1, tem-se da conservação da massa</a:t>
            </a:r>
          </a:p>
          <a:p>
            <a:endParaRPr lang="pt-BR" dirty="0" smtClean="0"/>
          </a:p>
          <a:p>
            <a:r>
              <a:rPr lang="pt-BR" dirty="0" smtClean="0"/>
              <a:t>em cada ponto da interface. Se o meio 2 é um sólido, então </a:t>
            </a:r>
            <a:r>
              <a:rPr lang="pt-BR" b="1" dirty="0" smtClean="0"/>
              <a:t>u</a:t>
            </a:r>
            <a:r>
              <a:rPr lang="pt-BR" baseline="-25000" dirty="0" smtClean="0"/>
              <a:t>2</a:t>
            </a:r>
            <a:r>
              <a:rPr lang="pt-BR" dirty="0" smtClean="0"/>
              <a:t> = 0. Se os meios 1 e 2 são líquidos imiscíveis, não há fluxo de massa através da superfície de contorno. Em ambos os casos, tem-se no contorno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206</a:t>
            </a:fld>
            <a:endParaRPr lang="pt-BR"/>
          </a:p>
        </p:txBody>
      </p:sp>
      <p:sp>
        <p:nvSpPr>
          <p:cNvPr id="285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5697" name="Object 1"/>
          <p:cNvGraphicFramePr>
            <a:graphicFrameLocks noChangeAspect="1"/>
          </p:cNvGraphicFramePr>
          <p:nvPr/>
        </p:nvGraphicFramePr>
        <p:xfrm>
          <a:off x="3476610" y="2954331"/>
          <a:ext cx="2216150" cy="482600"/>
        </p:xfrm>
        <a:graphic>
          <a:graphicData uri="http://schemas.openxmlformats.org/presentationml/2006/ole">
            <p:oleObj spid="_x0000_s285697" name="Equação" r:id="rId3" imgW="1091726" imgH="241195" progId="Equation.3">
              <p:embed/>
            </p:oleObj>
          </a:graphicData>
        </a:graphic>
      </p:graphicFrame>
      <p:sp>
        <p:nvSpPr>
          <p:cNvPr id="285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5699" name="Object 3"/>
          <p:cNvGraphicFramePr>
            <a:graphicFrameLocks noChangeAspect="1"/>
          </p:cNvGraphicFramePr>
          <p:nvPr/>
        </p:nvGraphicFramePr>
        <p:xfrm>
          <a:off x="3987792" y="5656293"/>
          <a:ext cx="1158875" cy="482600"/>
        </p:xfrm>
        <a:graphic>
          <a:graphicData uri="http://schemas.openxmlformats.org/presentationml/2006/ole">
            <p:oleObj spid="_x0000_s285699" name="Equação" r:id="rId4" imgW="571252" imgH="241195" progId="Equation.3">
              <p:embed/>
            </p:oleObj>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r>
              <a:rPr lang="pt-BR" dirty="0" smtClean="0"/>
              <a:t>Procedimento semelhante é feito para a forma integral da equação da conservação da quantidade de movimento, Eq. (16), que fornece que a força/área na superfície, </a:t>
            </a:r>
            <a:r>
              <a:rPr lang="pt-BR" i="1" dirty="0" err="1" smtClean="0"/>
              <a:t>n</a:t>
            </a:r>
            <a:r>
              <a:rPr lang="pt-BR" i="1" baseline="-25000" dirty="0" err="1" smtClean="0"/>
              <a:t>i</a:t>
            </a:r>
            <a:r>
              <a:rPr lang="el-GR" i="1" dirty="0" smtClean="0"/>
              <a:t>τ</a:t>
            </a:r>
            <a:r>
              <a:rPr lang="pt-BR" i="1" baseline="-25000" dirty="0" err="1" smtClean="0"/>
              <a:t>ij</a:t>
            </a:r>
            <a:r>
              <a:rPr lang="pt-BR" dirty="0" smtClean="0"/>
              <a:t> é contínua através da interface se a tensão superficial for desprezível.</a:t>
            </a:r>
          </a:p>
          <a:p>
            <a:r>
              <a:rPr lang="pt-BR" dirty="0" smtClean="0"/>
              <a:t>Aplicando-se a forma integral da equação da conservação da energia, Eq. (64), tem-se que </a:t>
            </a:r>
            <a:r>
              <a:rPr lang="pt-BR" i="1" dirty="0" err="1" smtClean="0"/>
              <a:t>n</a:t>
            </a:r>
            <a:r>
              <a:rPr lang="pt-BR" i="1" baseline="-25000" dirty="0" err="1" smtClean="0"/>
              <a:t>i</a:t>
            </a:r>
            <a:r>
              <a:rPr lang="pt-BR" i="1" dirty="0" err="1" smtClean="0"/>
              <a:t>q</a:t>
            </a:r>
            <a:r>
              <a:rPr lang="pt-BR" i="1" baseline="-25000" dirty="0" err="1" smtClean="0"/>
              <a:t>i</a:t>
            </a:r>
            <a:r>
              <a:rPr lang="pt-BR" dirty="0" smtClean="0"/>
              <a:t> é contínua através da superfície ou explicitamente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207</a:t>
            </a:fld>
            <a:endParaRPr lang="pt-BR"/>
          </a:p>
        </p:txBody>
      </p:sp>
      <p:sp>
        <p:nvSpPr>
          <p:cNvPr id="284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4673" name="Object 1"/>
          <p:cNvGraphicFramePr>
            <a:graphicFrameLocks noChangeAspect="1"/>
          </p:cNvGraphicFramePr>
          <p:nvPr/>
        </p:nvGraphicFramePr>
        <p:xfrm>
          <a:off x="3657613" y="5327676"/>
          <a:ext cx="1863725" cy="787400"/>
        </p:xfrm>
        <a:graphic>
          <a:graphicData uri="http://schemas.openxmlformats.org/presentationml/2006/ole">
            <p:oleObj spid="_x0000_s284673" name="Equação" r:id="rId3" imgW="926698" imgH="393529" progId="Equation.3">
              <p:embed/>
            </p:oleObj>
          </a:graphicData>
        </a:graphic>
      </p:graphicFrame>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normAutofit/>
          </a:bodyPr>
          <a:lstStyle/>
          <a:p>
            <a:r>
              <a:rPr lang="pt-BR" dirty="0" smtClean="0"/>
              <a:t>O fluxo de calor deve ser contínuo na interface: não há calor armazenado.</a:t>
            </a:r>
          </a:p>
          <a:p>
            <a:r>
              <a:rPr lang="pt-BR" dirty="0" smtClean="0"/>
              <a:t>Duas outras condições de contorno são requeridas para especificar completamente um problema e estas não são consequências de qualquer lei de conservação. Tais condições de contorno são:</a:t>
            </a:r>
          </a:p>
          <a:p>
            <a:pPr lvl="1"/>
            <a:r>
              <a:rPr lang="pt-BR" dirty="0" err="1" smtClean="0"/>
              <a:t>não-deslizamento</a:t>
            </a:r>
            <a:r>
              <a:rPr lang="pt-BR" dirty="0" smtClean="0"/>
              <a:t> de um fluido viscoso sobre um contorno sólido,           , sendo </a:t>
            </a:r>
            <a:r>
              <a:rPr lang="pt-BR" b="1" dirty="0" smtClean="0"/>
              <a:t>t</a:t>
            </a:r>
            <a:r>
              <a:rPr lang="pt-BR" dirty="0" smtClean="0"/>
              <a:t> o vetor unitário tangente à superfície.</a:t>
            </a:r>
          </a:p>
          <a:p>
            <a:pPr lvl="1"/>
            <a:r>
              <a:rPr lang="pt-BR" dirty="0" smtClean="0"/>
              <a:t> </a:t>
            </a:r>
            <a:r>
              <a:rPr lang="pt-BR" dirty="0" err="1" smtClean="0"/>
              <a:t>não-descontinuidade</a:t>
            </a:r>
            <a:r>
              <a:rPr lang="pt-BR" dirty="0" smtClean="0"/>
              <a:t> da temperatura no contorno, </a:t>
            </a:r>
            <a:r>
              <a:rPr lang="pt-BR" i="1" dirty="0" smtClean="0"/>
              <a:t>T</a:t>
            </a:r>
            <a:r>
              <a:rPr lang="pt-BR" baseline="-25000" dirty="0" smtClean="0"/>
              <a:t>1</a:t>
            </a:r>
            <a:r>
              <a:rPr lang="pt-BR" dirty="0" smtClean="0"/>
              <a:t> = </a:t>
            </a:r>
            <a:r>
              <a:rPr lang="pt-BR" i="1" dirty="0" smtClean="0"/>
              <a:t>T</a:t>
            </a:r>
            <a:r>
              <a:rPr lang="pt-BR" baseline="-25000" dirty="0" smtClean="0"/>
              <a:t>2</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208</a:t>
            </a:fld>
            <a:endParaRPr lang="pt-BR"/>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2625" name="Object 1"/>
          <p:cNvGraphicFramePr>
            <a:graphicFrameLocks noChangeAspect="1"/>
          </p:cNvGraphicFramePr>
          <p:nvPr/>
        </p:nvGraphicFramePr>
        <p:xfrm>
          <a:off x="2563785" y="4706955"/>
          <a:ext cx="1141413" cy="460375"/>
        </p:xfrm>
        <a:graphic>
          <a:graphicData uri="http://schemas.openxmlformats.org/presentationml/2006/ole">
            <p:oleObj spid="_x0000_s282625" name="Equação" r:id="rId3" imgW="545626" imgH="215713" progId="Equation.3">
              <p:embed/>
            </p:oleObj>
          </a:graphicData>
        </a:graphic>
      </p:graphicFrame>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r>
              <a:rPr lang="pt-BR" dirty="0" smtClean="0"/>
              <a:t>Condições de contorno para uma superfície em movimento e/ou com deformação</a:t>
            </a:r>
          </a:p>
          <a:p>
            <a:pPr lvl="1"/>
            <a:r>
              <a:rPr lang="pt-BR" dirty="0" smtClean="0"/>
              <a:t>Considerando-se uma superfície no espaço que possa estar em movimento ou deformando-se de um modo arbitrário; exemplos: sólido de contornos flexíveis, a interface entre dois líquidos imiscíveis e uma onda de choque em movimento.</a:t>
            </a:r>
          </a:p>
          <a:p>
            <a:pPr lvl="1"/>
            <a:r>
              <a:rPr lang="pt-BR" dirty="0" smtClean="0"/>
              <a:t>A superfície pode ser definida e seu movimento descrito em coordenadas inerciais por uma equação do tipo</a:t>
            </a:r>
          </a:p>
          <a:p>
            <a:pPr lvl="1"/>
            <a:endParaRPr lang="pt-BR" dirty="0" smtClean="0"/>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209</a:t>
            </a:fld>
            <a:endParaRPr lang="pt-BR"/>
          </a:p>
        </p:txBody>
      </p:sp>
      <p:sp>
        <p:nvSpPr>
          <p:cNvPr id="281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1601" name="Object 1"/>
          <p:cNvGraphicFramePr>
            <a:graphicFrameLocks noChangeAspect="1"/>
          </p:cNvGraphicFramePr>
          <p:nvPr/>
        </p:nvGraphicFramePr>
        <p:xfrm>
          <a:off x="3678250" y="5437215"/>
          <a:ext cx="1806575" cy="428625"/>
        </p:xfrm>
        <a:graphic>
          <a:graphicData uri="http://schemas.openxmlformats.org/presentationml/2006/ole">
            <p:oleObj spid="_x0000_s281601" name="Equação" r:id="rId3" imgW="926698" imgH="215806"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Um fluido é normalmente chamado de incompressível se não há mudança da massa específica com a pressão.</a:t>
            </a:r>
          </a:p>
          <a:p>
            <a:r>
              <a:rPr lang="pt-BR" dirty="0" smtClean="0"/>
              <a:t>Líquidos são quase incompressíveis.</a:t>
            </a:r>
          </a:p>
          <a:p>
            <a:r>
              <a:rPr lang="pt-BR" dirty="0" smtClean="0"/>
              <a:t>Embora gases sejam compressíveis, para velocidades inferiores a 100 m/s (números de </a:t>
            </a:r>
            <a:r>
              <a:rPr lang="pt-BR" dirty="0" err="1" smtClean="0"/>
              <a:t>Mach</a:t>
            </a:r>
            <a:r>
              <a:rPr lang="pt-BR" dirty="0" smtClean="0"/>
              <a:t> menores que 0,3), a variação relativa da pressão é pequena e o fluido pode ser considerado incompressível.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a:t>
            </a:fld>
            <a:endParaRPr lang="pt-B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Seja a velocidade em um ponto que pertence à superfície igual a </a:t>
            </a:r>
            <a:r>
              <a:rPr lang="pt-BR" b="1" dirty="0" smtClean="0"/>
              <a:t>u</a:t>
            </a:r>
            <a:r>
              <a:rPr lang="pt-BR" b="1" baseline="-25000" dirty="0" smtClean="0"/>
              <a:t>s</a:t>
            </a:r>
            <a:r>
              <a:rPr lang="pt-BR" dirty="0" smtClean="0"/>
              <a:t>. Um observador que permaneça sobre a superfície sempre verá </a:t>
            </a:r>
            <a:r>
              <a:rPr lang="pt-BR" i="1" dirty="0" smtClean="0"/>
              <a:t>f</a:t>
            </a:r>
            <a:r>
              <a:rPr lang="pt-BR" dirty="0" smtClean="0"/>
              <a:t> = 0 de modo que para esse observador</a:t>
            </a:r>
          </a:p>
          <a:p>
            <a:pPr lvl="1"/>
            <a:endParaRPr lang="pt-BR" dirty="0" smtClean="0"/>
          </a:p>
          <a:p>
            <a:pPr lvl="1"/>
            <a:endParaRPr lang="pt-BR" dirty="0" smtClean="0"/>
          </a:p>
          <a:p>
            <a:pPr lvl="1"/>
            <a:endParaRPr lang="pt-BR" dirty="0" smtClean="0"/>
          </a:p>
          <a:p>
            <a:pPr lvl="1"/>
            <a:r>
              <a:rPr lang="pt-BR" dirty="0" smtClean="0"/>
              <a:t>Uma partícula de fluido possui velocidade </a:t>
            </a:r>
            <a:r>
              <a:rPr lang="pt-BR" b="1" dirty="0" smtClean="0"/>
              <a:t>u</a:t>
            </a:r>
            <a:r>
              <a:rPr lang="pt-BR" dirty="0" smtClean="0"/>
              <a:t>. Se nenhum fluido atravessa </a:t>
            </a:r>
            <a:r>
              <a:rPr lang="pt-BR" i="1" dirty="0" smtClean="0"/>
              <a:t>f</a:t>
            </a:r>
            <a:r>
              <a:rPr lang="pt-BR" dirty="0" smtClean="0"/>
              <a:t> = 0, 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210</a:t>
            </a:fld>
            <a:endParaRPr lang="pt-BR"/>
          </a:p>
        </p:txBody>
      </p:sp>
      <p:sp>
        <p:nvSpPr>
          <p:cNvPr id="290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0817" name="Object 1"/>
          <p:cNvGraphicFramePr>
            <a:graphicFrameLocks noChangeAspect="1"/>
          </p:cNvGraphicFramePr>
          <p:nvPr/>
        </p:nvGraphicFramePr>
        <p:xfrm>
          <a:off x="2403504" y="3371860"/>
          <a:ext cx="4286250" cy="787400"/>
        </p:xfrm>
        <a:graphic>
          <a:graphicData uri="http://schemas.openxmlformats.org/presentationml/2006/ole">
            <p:oleObj spid="_x0000_s290817" name="Equação" r:id="rId3" imgW="2120900" imgH="393700" progId="Equation.3">
              <p:embed/>
            </p:oleObj>
          </a:graphicData>
        </a:graphic>
      </p:graphicFrame>
      <p:sp>
        <p:nvSpPr>
          <p:cNvPr id="7" name="CaixaDeTexto 6"/>
          <p:cNvSpPr txBox="1"/>
          <p:nvPr/>
        </p:nvSpPr>
        <p:spPr>
          <a:xfrm>
            <a:off x="8182907" y="357505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(90)</a:t>
            </a:r>
            <a:endParaRPr lang="pt-BR" sz="2400" dirty="0">
              <a:latin typeface="Times New Roman" pitchFamily="18" charset="0"/>
              <a:cs typeface="Times New Roman" pitchFamily="18" charset="0"/>
            </a:endParaRPr>
          </a:p>
        </p:txBody>
      </p:sp>
      <p:sp>
        <p:nvSpPr>
          <p:cNvPr id="290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0819" name="Object 3"/>
          <p:cNvGraphicFramePr>
            <a:graphicFrameLocks noChangeAspect="1"/>
          </p:cNvGraphicFramePr>
          <p:nvPr/>
        </p:nvGraphicFramePr>
        <p:xfrm>
          <a:off x="3184506" y="5416588"/>
          <a:ext cx="2767013" cy="787400"/>
        </p:xfrm>
        <a:graphic>
          <a:graphicData uri="http://schemas.openxmlformats.org/presentationml/2006/ole">
            <p:oleObj spid="_x0000_s290819" name="Equação" r:id="rId4" imgW="1371600" imgH="393700" progId="Equation.3">
              <p:embed/>
            </p:oleObj>
          </a:graphicData>
        </a:graphic>
      </p:graphicFrame>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Nesse caso, a condição de que nenhum fluxo de massa atravesse a superfície se torna</a:t>
            </a:r>
          </a:p>
          <a:p>
            <a:pPr lvl="1"/>
            <a:endParaRPr lang="pt-BR" dirty="0" smtClean="0"/>
          </a:p>
          <a:p>
            <a:pPr lvl="1"/>
            <a:endParaRPr lang="pt-BR" dirty="0" smtClean="0"/>
          </a:p>
          <a:p>
            <a:pPr lvl="1"/>
            <a:endParaRPr lang="pt-BR" dirty="0" smtClean="0"/>
          </a:p>
          <a:p>
            <a:pPr lvl="1"/>
            <a:r>
              <a:rPr lang="pt-BR" dirty="0" smtClean="0"/>
              <a:t>Se houver fluxo de massa através da superfície, ela é proporcional à velocidade relativa entre o fluido e a superfície,                                  onde                      :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211</a:t>
            </a:fld>
            <a:endParaRPr lang="pt-BR"/>
          </a:p>
        </p:txBody>
      </p:sp>
      <p:sp>
        <p:nvSpPr>
          <p:cNvPr id="289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9793" name="Object 1"/>
          <p:cNvGraphicFramePr>
            <a:graphicFrameLocks noChangeAspect="1"/>
          </p:cNvGraphicFramePr>
          <p:nvPr/>
        </p:nvGraphicFramePr>
        <p:xfrm>
          <a:off x="2454246" y="2603499"/>
          <a:ext cx="4249738" cy="788988"/>
        </p:xfrm>
        <a:graphic>
          <a:graphicData uri="http://schemas.openxmlformats.org/presentationml/2006/ole">
            <p:oleObj spid="_x0000_s289793" name="Equação" r:id="rId3" imgW="2108200" imgH="393700" progId="Equation.3">
              <p:embed/>
            </p:oleObj>
          </a:graphicData>
        </a:graphic>
      </p:graphicFrame>
      <p:sp>
        <p:nvSpPr>
          <p:cNvPr id="7" name="CaixaDeTexto 6"/>
          <p:cNvSpPr txBox="1"/>
          <p:nvPr/>
        </p:nvSpPr>
        <p:spPr>
          <a:xfrm>
            <a:off x="8182907" y="273525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(91)</a:t>
            </a:r>
            <a:endParaRPr lang="pt-BR" sz="2400" dirty="0">
              <a:latin typeface="Times New Roman" pitchFamily="18" charset="0"/>
              <a:cs typeface="Times New Roman" pitchFamily="18" charset="0"/>
            </a:endParaRPr>
          </a:p>
        </p:txBody>
      </p:sp>
      <p:sp>
        <p:nvSpPr>
          <p:cNvPr id="289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9795" name="Object 3"/>
          <p:cNvGraphicFramePr>
            <a:graphicFrameLocks noChangeAspect="1"/>
          </p:cNvGraphicFramePr>
          <p:nvPr/>
        </p:nvGraphicFramePr>
        <p:xfrm>
          <a:off x="2563785" y="4468833"/>
          <a:ext cx="2486025" cy="493713"/>
        </p:xfrm>
        <a:graphic>
          <a:graphicData uri="http://schemas.openxmlformats.org/presentationml/2006/ole">
            <p:oleObj spid="_x0000_s289795" name="Equação" r:id="rId4" imgW="1155700" imgH="228600" progId="Equation.3">
              <p:embed/>
            </p:oleObj>
          </a:graphicData>
        </a:graphic>
      </p:graphicFrame>
      <p:sp>
        <p:nvSpPr>
          <p:cNvPr id="289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9797" name="Object 5"/>
          <p:cNvGraphicFramePr>
            <a:graphicFrameLocks noChangeAspect="1"/>
          </p:cNvGraphicFramePr>
          <p:nvPr/>
        </p:nvGraphicFramePr>
        <p:xfrm>
          <a:off x="5800764" y="4414851"/>
          <a:ext cx="1619250" cy="546100"/>
        </p:xfrm>
        <a:graphic>
          <a:graphicData uri="http://schemas.openxmlformats.org/presentationml/2006/ole">
            <p:oleObj spid="_x0000_s289797" name="Equação" r:id="rId5" imgW="761669" imgH="253890" progId="Equation.3">
              <p:embed/>
            </p:oleObj>
          </a:graphicData>
        </a:graphic>
      </p:graphicFrame>
      <p:sp>
        <p:nvSpPr>
          <p:cNvPr id="289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9799" name="Object 7"/>
          <p:cNvGraphicFramePr>
            <a:graphicFrameLocks noChangeAspect="1"/>
          </p:cNvGraphicFramePr>
          <p:nvPr/>
        </p:nvGraphicFramePr>
        <p:xfrm>
          <a:off x="2432078" y="5218137"/>
          <a:ext cx="4221163" cy="885825"/>
        </p:xfrm>
        <a:graphic>
          <a:graphicData uri="http://schemas.openxmlformats.org/presentationml/2006/ole">
            <p:oleObj spid="_x0000_s289799" name="Equação" r:id="rId6" imgW="2133600" imgH="444500" progId="Equation.3">
              <p:embed/>
            </p:oleObj>
          </a:graphicData>
        </a:graphic>
      </p:graphicFrame>
      <p:sp>
        <p:nvSpPr>
          <p:cNvPr id="14" name="CaixaDeTexto 13"/>
          <p:cNvSpPr txBox="1"/>
          <p:nvPr/>
        </p:nvSpPr>
        <p:spPr>
          <a:xfrm>
            <a:off x="8186787" y="541370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(92)</a:t>
            </a:r>
            <a:endParaRPr lang="pt-BR" sz="2400" dirty="0">
              <a:latin typeface="Times New Roman" pitchFamily="18" charset="0"/>
              <a:cs typeface="Times New Roman" pitchFamily="18" charset="0"/>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normAutofit/>
          </a:bodyPr>
          <a:lstStyle/>
          <a:p>
            <a:pPr lvl="1"/>
            <a:r>
              <a:rPr lang="pt-BR" dirty="0" smtClean="0"/>
              <a:t>Então o fluxo de massa através da superfície (por unidade de área) é representada por</a:t>
            </a:r>
          </a:p>
          <a:p>
            <a:pPr lvl="1"/>
            <a:endParaRPr lang="pt-BR" dirty="0" smtClean="0"/>
          </a:p>
          <a:p>
            <a:pPr lvl="1"/>
            <a:endParaRPr lang="pt-BR" dirty="0" smtClean="0"/>
          </a:p>
          <a:p>
            <a:pPr lvl="1"/>
            <a:endParaRPr lang="pt-BR" dirty="0" smtClean="0"/>
          </a:p>
          <a:p>
            <a:r>
              <a:rPr lang="pt-BR" dirty="0" smtClean="0"/>
              <a:t>Tensão superficial: discussão generalizada</a:t>
            </a:r>
          </a:p>
          <a:p>
            <a:pPr lvl="1"/>
            <a:r>
              <a:rPr lang="pt-BR" dirty="0" smtClean="0"/>
              <a:t>Em um líquido, forças intermoleculares atrativas são dominantes enquanto em um gás as forças repulsivas são maiores.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212</a:t>
            </a:fld>
            <a:endParaRPr lang="pt-BR"/>
          </a:p>
        </p:txBody>
      </p:sp>
      <p:sp>
        <p:nvSpPr>
          <p:cNvPr id="288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8769" name="Object 1"/>
          <p:cNvGraphicFramePr>
            <a:graphicFrameLocks noChangeAspect="1"/>
          </p:cNvGraphicFramePr>
          <p:nvPr/>
        </p:nvGraphicFramePr>
        <p:xfrm>
          <a:off x="3221019" y="2552688"/>
          <a:ext cx="2655888" cy="885825"/>
        </p:xfrm>
        <a:graphic>
          <a:graphicData uri="http://schemas.openxmlformats.org/presentationml/2006/ole">
            <p:oleObj spid="_x0000_s288769" name="Equação" r:id="rId3" imgW="1345616" imgH="444307" progId="Equation.3">
              <p:embed/>
            </p:oleObj>
          </a:graphicData>
        </a:graphic>
      </p:graphicFrame>
      <p:sp>
        <p:nvSpPr>
          <p:cNvPr id="7" name="CaixaDeTexto 6"/>
          <p:cNvSpPr txBox="1"/>
          <p:nvPr/>
        </p:nvSpPr>
        <p:spPr>
          <a:xfrm>
            <a:off x="8186787" y="269874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(93)</a:t>
            </a:r>
            <a:endParaRPr lang="pt-BR" sz="2400" dirty="0">
              <a:latin typeface="Times New Roman" pitchFamily="18" charset="0"/>
              <a:cs typeface="Times New Roman" pitchFamily="18" charset="0"/>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pPr lvl="1"/>
            <a:r>
              <a:rPr lang="pt-BR" dirty="0" smtClean="0"/>
              <a:t>No entanto, para um líquido quando há a aproximação de uma interface líquido-gás, as forças atrativas não são sentidas igualmente pois há menos moléculas em fase líquida próximas à interface.</a:t>
            </a:r>
          </a:p>
          <a:p>
            <a:pPr lvl="1"/>
            <a:r>
              <a:rPr lang="pt-BR" dirty="0" smtClean="0"/>
              <a:t>Assim, há uma força atrativa (desequilibrada) para o interior do líquido junto à interface, que é chamada de “tensão superficial” e cuja manifestação é um aumento da pressão através de uma interface curva.</a:t>
            </a:r>
          </a:p>
          <a:p>
            <a:pPr lvl="1"/>
            <a:r>
              <a:rPr lang="pt-BR" dirty="0" smtClean="0"/>
              <a:t>De acordo com Lamb, uma vez que a condição de equilíbrio estável é tal que a energia livre seja mínima, a superfície tende a contrair tanto quanto seja consistente com as demais condições do problema.</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213</a:t>
            </a:fld>
            <a:endParaRPr lang="pt-B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Introduzindo-se, então, a energia livre de </a:t>
            </a:r>
            <a:r>
              <a:rPr lang="pt-BR" dirty="0" err="1" smtClean="0"/>
              <a:t>Helmoltz</a:t>
            </a:r>
            <a:r>
              <a:rPr lang="pt-BR" dirty="0" smtClean="0"/>
              <a:t> (por unidade de massa) como</a:t>
            </a:r>
          </a:p>
          <a:p>
            <a:pPr lvl="1"/>
            <a:endParaRPr lang="pt-BR" dirty="0" smtClean="0"/>
          </a:p>
          <a:p>
            <a:pPr lvl="1"/>
            <a:endParaRPr lang="pt-BR" dirty="0" smtClean="0"/>
          </a:p>
          <a:p>
            <a:pPr lvl="1"/>
            <a:r>
              <a:rPr lang="pt-BR" dirty="0" smtClean="0"/>
              <a:t>Se a energia livre é mínima, então o sistema está em equilíbrio estável; </a:t>
            </a:r>
            <a:r>
              <a:rPr lang="pt-BR" i="1" dirty="0" smtClean="0"/>
              <a:t>F</a:t>
            </a:r>
            <a:r>
              <a:rPr lang="pt-BR" dirty="0" smtClean="0"/>
              <a:t> é chamado de potencial termodinâmico a volume constante. Para uma variação reversível e isotérmica, o trabalho realizado sobre o sistema é o ganho total de energia livre </a:t>
            </a:r>
            <a:r>
              <a:rPr lang="pt-BR" i="1" dirty="0" smtClean="0"/>
              <a:t>F</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214</a:t>
            </a:fld>
            <a:endParaRPr lang="pt-BR"/>
          </a:p>
        </p:txBody>
      </p:sp>
      <p:sp>
        <p:nvSpPr>
          <p:cNvPr id="294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4913" name="Object 1"/>
          <p:cNvGraphicFramePr>
            <a:graphicFrameLocks noChangeAspect="1"/>
          </p:cNvGraphicFramePr>
          <p:nvPr/>
        </p:nvGraphicFramePr>
        <p:xfrm>
          <a:off x="3914766" y="2625714"/>
          <a:ext cx="1295400" cy="357188"/>
        </p:xfrm>
        <a:graphic>
          <a:graphicData uri="http://schemas.openxmlformats.org/presentationml/2006/ole">
            <p:oleObj spid="_x0000_s294913" name="Equação" r:id="rId3" imgW="660113" imgH="177723" progId="Equation.3">
              <p:embed/>
            </p:oleObj>
          </a:graphicData>
        </a:graphic>
      </p:graphicFrame>
      <p:sp>
        <p:nvSpPr>
          <p:cNvPr id="7" name="CaixaDeTexto 6"/>
          <p:cNvSpPr txBox="1"/>
          <p:nvPr/>
        </p:nvSpPr>
        <p:spPr>
          <a:xfrm>
            <a:off x="8186787" y="256569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(94)</a:t>
            </a:r>
            <a:endParaRPr lang="pt-BR" sz="2400" dirty="0">
              <a:latin typeface="Times New Roman" pitchFamily="18" charset="0"/>
              <a:cs typeface="Times New Roman" pitchFamily="18" charset="0"/>
            </a:endParaRPr>
          </a:p>
        </p:txBody>
      </p:sp>
      <p:sp>
        <p:nvSpPr>
          <p:cNvPr id="294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4915" name="Object 3"/>
          <p:cNvGraphicFramePr>
            <a:graphicFrameLocks noChangeAspect="1"/>
          </p:cNvGraphicFramePr>
          <p:nvPr/>
        </p:nvGraphicFramePr>
        <p:xfrm>
          <a:off x="3221019" y="5472146"/>
          <a:ext cx="2667000" cy="403225"/>
        </p:xfrm>
        <a:graphic>
          <a:graphicData uri="http://schemas.openxmlformats.org/presentationml/2006/ole">
            <p:oleObj spid="_x0000_s294915" name="Equação" r:id="rId4" imgW="1320227" imgH="203112" progId="Equation.3">
              <p:embed/>
            </p:oleObj>
          </a:graphicData>
        </a:graphic>
      </p:graphicFrame>
      <p:sp>
        <p:nvSpPr>
          <p:cNvPr id="10" name="CaixaDeTexto 9"/>
          <p:cNvSpPr txBox="1"/>
          <p:nvPr/>
        </p:nvSpPr>
        <p:spPr>
          <a:xfrm>
            <a:off x="8186787" y="540070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(95)</a:t>
            </a:r>
            <a:endParaRPr lang="pt-BR" sz="2400" dirty="0">
              <a:latin typeface="Times New Roman" pitchFamily="18" charset="0"/>
              <a:cs typeface="Times New Roman" pitchFamily="18"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sendo o último termo nulo para uma variação isotérmica. Da Eq. (1.18), </a:t>
            </a:r>
            <a:r>
              <a:rPr lang="pt-BR" i="1" dirty="0" smtClean="0"/>
              <a:t>dF</a:t>
            </a:r>
            <a:r>
              <a:rPr lang="pt-BR" dirty="0" smtClean="0"/>
              <a:t> = ‒ </a:t>
            </a:r>
            <a:r>
              <a:rPr lang="pt-BR" i="1" dirty="0" smtClean="0"/>
              <a:t>p dv </a:t>
            </a:r>
            <a:r>
              <a:rPr lang="pt-BR" dirty="0" smtClean="0"/>
              <a:t> = trabalho feito sobre o sistema.</a:t>
            </a:r>
          </a:p>
          <a:p>
            <a:pPr lvl="1"/>
            <a:r>
              <a:rPr lang="pt-BR" dirty="0" smtClean="0"/>
              <a:t>Para uma interface de área </a:t>
            </a:r>
            <a:r>
              <a:rPr lang="pt-BR" i="1" dirty="0" smtClean="0"/>
              <a:t>A</a:t>
            </a:r>
            <a:r>
              <a:rPr lang="pt-BR" dirty="0" smtClean="0"/>
              <a:t>, separando dois meios de densidades </a:t>
            </a:r>
            <a:r>
              <a:rPr lang="el-GR" i="1" dirty="0" smtClean="0"/>
              <a:t>ρ</a:t>
            </a:r>
            <a:r>
              <a:rPr lang="pt-BR" baseline="-25000" dirty="0" smtClean="0"/>
              <a:t>1</a:t>
            </a:r>
            <a:r>
              <a:rPr lang="pt-BR" dirty="0" smtClean="0"/>
              <a:t> e </a:t>
            </a:r>
            <a:r>
              <a:rPr lang="el-GR" i="1" dirty="0" smtClean="0"/>
              <a:t>ρ</a:t>
            </a:r>
            <a:r>
              <a:rPr lang="pt-BR" baseline="-25000" dirty="0" smtClean="0"/>
              <a:t>2</a:t>
            </a:r>
            <a:r>
              <a:rPr lang="pt-BR" dirty="0" smtClean="0"/>
              <a:t> com volumes </a:t>
            </a:r>
            <a:r>
              <a:rPr lang="pt-BR" i="1" dirty="0" smtClean="0"/>
              <a:t>V</a:t>
            </a:r>
            <a:r>
              <a:rPr lang="pt-BR" baseline="-25000" dirty="0" smtClean="0"/>
              <a:t>1</a:t>
            </a:r>
            <a:r>
              <a:rPr lang="pt-BR" dirty="0" smtClean="0"/>
              <a:t> e </a:t>
            </a:r>
            <a:r>
              <a:rPr lang="pt-BR" i="1" dirty="0" smtClean="0"/>
              <a:t>V</a:t>
            </a:r>
            <a:r>
              <a:rPr lang="pt-BR" baseline="-25000" dirty="0" smtClean="0"/>
              <a:t>2</a:t>
            </a:r>
            <a:r>
              <a:rPr lang="pt-BR" dirty="0" smtClean="0"/>
              <a:t>, respectivamente, e um coeficiente de tensão superficial </a:t>
            </a:r>
            <a:r>
              <a:rPr lang="el-GR" i="1" dirty="0" smtClean="0"/>
              <a:t>σ</a:t>
            </a:r>
            <a:r>
              <a:rPr lang="pt-BR" dirty="0" smtClean="0"/>
              <a:t>, a energia livre (de </a:t>
            </a:r>
            <a:r>
              <a:rPr lang="pt-BR" dirty="0" err="1" smtClean="0"/>
              <a:t>Helmoltz</a:t>
            </a:r>
            <a:r>
              <a:rPr lang="pt-BR" dirty="0" smtClean="0"/>
              <a:t>) total do sistema pode ser escrita como </a:t>
            </a:r>
          </a:p>
          <a:p>
            <a:pPr lvl="1"/>
            <a:endParaRPr lang="pt-BR" dirty="0" smtClean="0"/>
          </a:p>
          <a:p>
            <a:pPr lvl="1"/>
            <a:endParaRPr lang="pt-BR" dirty="0" smtClean="0"/>
          </a:p>
          <a:p>
            <a:pPr lvl="1"/>
            <a:r>
              <a:rPr lang="pt-BR" dirty="0" smtClean="0"/>
              <a:t>Se </a:t>
            </a:r>
            <a:r>
              <a:rPr lang="el-GR" i="1" dirty="0" smtClean="0"/>
              <a:t>σ</a:t>
            </a:r>
            <a:r>
              <a:rPr lang="pt-BR" dirty="0" smtClean="0"/>
              <a:t>  &gt; 0, então os dois meios (fluidos) são imiscíveis; se, por outro lado </a:t>
            </a:r>
            <a:r>
              <a:rPr lang="el-GR" i="1" dirty="0" smtClean="0"/>
              <a:t>σ</a:t>
            </a:r>
            <a:r>
              <a:rPr lang="pt-BR" dirty="0" smtClean="0"/>
              <a:t>  &lt; 0, correspondendo a uma compressão superficial, então os dois fluidos se misturam livremente.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215</a:t>
            </a:fld>
            <a:endParaRPr lang="pt-BR"/>
          </a:p>
        </p:txBody>
      </p:sp>
      <p:sp>
        <p:nvSpPr>
          <p:cNvPr id="293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3889" name="Object 1"/>
          <p:cNvGraphicFramePr>
            <a:graphicFrameLocks noChangeAspect="1"/>
          </p:cNvGraphicFramePr>
          <p:nvPr/>
        </p:nvGraphicFramePr>
        <p:xfrm>
          <a:off x="2995633" y="4241817"/>
          <a:ext cx="3109913" cy="428625"/>
        </p:xfrm>
        <a:graphic>
          <a:graphicData uri="http://schemas.openxmlformats.org/presentationml/2006/ole">
            <p:oleObj spid="_x0000_s293889" name="Equação" r:id="rId3" imgW="1586811" imgH="215806" progId="Equation.3">
              <p:embed/>
            </p:oleObj>
          </a:graphicData>
        </a:graphic>
      </p:graphicFrame>
      <p:sp>
        <p:nvSpPr>
          <p:cNvPr id="7" name="CaixaDeTexto 6"/>
          <p:cNvSpPr txBox="1"/>
          <p:nvPr/>
        </p:nvSpPr>
        <p:spPr>
          <a:xfrm>
            <a:off x="8186787" y="417226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(96)</a:t>
            </a:r>
            <a:endParaRPr lang="pt-BR" sz="2400" dirty="0">
              <a:latin typeface="Times New Roman" pitchFamily="18" charset="0"/>
              <a:cs typeface="Times New Roman" pitchFamily="18"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Assumindo-se </a:t>
            </a:r>
            <a:r>
              <a:rPr lang="el-GR" i="1" dirty="0" smtClean="0"/>
              <a:t>σ</a:t>
            </a:r>
            <a:r>
              <a:rPr lang="pt-BR" dirty="0" smtClean="0"/>
              <a:t>  = const. Deseja-se determinar o formato de um contorno entre dois fluidos estacionários compatíveis com o equilíbrio mecânico. Seja a equação da superfície de interface dada por</a:t>
            </a:r>
          </a:p>
          <a:p>
            <a:pPr lvl="1"/>
            <a:r>
              <a:rPr lang="pt-BR" dirty="0" smtClean="0"/>
              <a:t>As coordenadas são alinhadas de modo que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216</a:t>
            </a:fld>
            <a:endParaRPr lang="pt-BR"/>
          </a:p>
        </p:txBody>
      </p:sp>
      <p:sp>
        <p:nvSpPr>
          <p:cNvPr id="292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2865" name="Object 1"/>
          <p:cNvGraphicFramePr>
            <a:graphicFrameLocks noChangeAspect="1"/>
          </p:cNvGraphicFramePr>
          <p:nvPr/>
        </p:nvGraphicFramePr>
        <p:xfrm>
          <a:off x="5156208" y="2744784"/>
          <a:ext cx="3122612" cy="428625"/>
        </p:xfrm>
        <a:graphic>
          <a:graphicData uri="http://schemas.openxmlformats.org/presentationml/2006/ole">
            <p:oleObj spid="_x0000_s292865" name="Equação" r:id="rId3" imgW="1600200" imgH="215640" progId="Equation.3">
              <p:embed/>
            </p:oleObj>
          </a:graphicData>
        </a:graphic>
      </p:graphicFrame>
      <p:sp>
        <p:nvSpPr>
          <p:cNvPr id="292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2867" name="Object 3"/>
          <p:cNvGraphicFramePr>
            <a:graphicFrameLocks noChangeAspect="1"/>
          </p:cNvGraphicFramePr>
          <p:nvPr/>
        </p:nvGraphicFramePr>
        <p:xfrm>
          <a:off x="2678139" y="3533790"/>
          <a:ext cx="3865563" cy="990600"/>
        </p:xfrm>
        <a:graphic>
          <a:graphicData uri="http://schemas.openxmlformats.org/presentationml/2006/ole">
            <p:oleObj spid="_x0000_s292867" name="Equação" r:id="rId4" imgW="1930400" imgH="495300" progId="Equation.3">
              <p:embed/>
            </p:oleObj>
          </a:graphicData>
        </a:graphic>
      </p:graphicFrame>
      <p:pic>
        <p:nvPicPr>
          <p:cNvPr id="9" name="Imagem 8" descr="Fig04.23.png"/>
          <p:cNvPicPr>
            <a:picLocks noChangeAspect="1"/>
          </p:cNvPicPr>
          <p:nvPr/>
        </p:nvPicPr>
        <p:blipFill>
          <a:blip r:embed="rId5" cstate="print"/>
          <a:stretch>
            <a:fillRect/>
          </a:stretch>
        </p:blipFill>
        <p:spPr>
          <a:xfrm>
            <a:off x="2527272" y="4487877"/>
            <a:ext cx="4080604" cy="2322043"/>
          </a:xfrm>
          <a:prstGeom prst="rect">
            <a:avLst/>
          </a:prstGeom>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A normal a essa superfície pode ser obtida a partir da avaliação do gradiente:</a:t>
            </a:r>
          </a:p>
          <a:p>
            <a:pPr lvl="1"/>
            <a:endParaRPr lang="pt-BR" dirty="0" smtClean="0"/>
          </a:p>
          <a:p>
            <a:pPr lvl="1"/>
            <a:endParaRPr lang="pt-BR" dirty="0" smtClean="0"/>
          </a:p>
          <a:p>
            <a:pPr lvl="1"/>
            <a:r>
              <a:rPr lang="pt-BR" dirty="0" smtClean="0"/>
              <a:t>As forças de tensão na linha de contorno da superfície são obtidas a partir da integral de linha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217</a:t>
            </a:fld>
            <a:endParaRPr lang="pt-BR"/>
          </a:p>
        </p:txBody>
      </p:sp>
      <p:sp>
        <p:nvSpPr>
          <p:cNvPr id="291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1841" name="Object 1"/>
          <p:cNvGraphicFramePr>
            <a:graphicFrameLocks noChangeAspect="1"/>
          </p:cNvGraphicFramePr>
          <p:nvPr/>
        </p:nvGraphicFramePr>
        <p:xfrm>
          <a:off x="2386042" y="2451098"/>
          <a:ext cx="4376738" cy="868363"/>
        </p:xfrm>
        <a:graphic>
          <a:graphicData uri="http://schemas.openxmlformats.org/presentationml/2006/ole">
            <p:oleObj spid="_x0000_s291841" name="Equação" r:id="rId3" imgW="2159000" imgH="431800" progId="Equation.3">
              <p:embed/>
            </p:oleObj>
          </a:graphicData>
        </a:graphic>
      </p:graphicFrame>
      <p:sp>
        <p:nvSpPr>
          <p:cNvPr id="291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1843" name="Object 3"/>
          <p:cNvGraphicFramePr>
            <a:graphicFrameLocks noChangeAspect="1"/>
          </p:cNvGraphicFramePr>
          <p:nvPr/>
        </p:nvGraphicFramePr>
        <p:xfrm>
          <a:off x="989061" y="4159260"/>
          <a:ext cx="7161213" cy="2533650"/>
        </p:xfrm>
        <a:graphic>
          <a:graphicData uri="http://schemas.openxmlformats.org/presentationml/2006/ole">
            <p:oleObj spid="_x0000_s291843" name="Equação" r:id="rId4" imgW="3581400" imgH="1270000" progId="Equation.3">
              <p:embed/>
            </p:oleObj>
          </a:graphicData>
        </a:graphic>
      </p:graphicFrame>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A integral é avaliada para o contorno </a:t>
            </a:r>
            <a:r>
              <a:rPr lang="pt-BR" i="1" dirty="0" smtClean="0"/>
              <a:t>C</a:t>
            </a:r>
            <a:r>
              <a:rPr lang="pt-BR" dirty="0" smtClean="0"/>
              <a:t>, que define a área </a:t>
            </a:r>
            <a:r>
              <a:rPr lang="pt-BR" i="1" dirty="0" smtClean="0"/>
              <a:t>A</a:t>
            </a:r>
            <a:r>
              <a:rPr lang="pt-BR" dirty="0" smtClean="0"/>
              <a:t>. Seja o contorno </a:t>
            </a:r>
            <a:r>
              <a:rPr lang="pt-BR" i="1" dirty="0" smtClean="0"/>
              <a:t>C</a:t>
            </a:r>
            <a:r>
              <a:rPr lang="pt-BR" dirty="0" smtClean="0"/>
              <a:t> tal que </a:t>
            </a:r>
            <a:r>
              <a:rPr lang="pt-BR" i="1" dirty="0" smtClean="0"/>
              <a:t>z</a:t>
            </a:r>
            <a:r>
              <a:rPr lang="pt-BR" dirty="0" smtClean="0"/>
              <a:t> = const. De modo que </a:t>
            </a:r>
            <a:r>
              <a:rPr lang="pt-BR" i="1" dirty="0" err="1" smtClean="0"/>
              <a:t>dz</a:t>
            </a:r>
            <a:r>
              <a:rPr lang="pt-BR" dirty="0" smtClean="0"/>
              <a:t> = 0 sobre </a:t>
            </a:r>
            <a:r>
              <a:rPr lang="pt-BR" i="1" dirty="0" smtClean="0"/>
              <a:t>C</a:t>
            </a:r>
            <a:r>
              <a:rPr lang="pt-BR" dirty="0" smtClean="0"/>
              <a:t>. Assim</a:t>
            </a:r>
          </a:p>
          <a:p>
            <a:pPr lvl="1"/>
            <a:endParaRPr lang="pt-BR" dirty="0" smtClean="0"/>
          </a:p>
          <a:p>
            <a:pPr lvl="1"/>
            <a:endParaRPr lang="pt-BR" dirty="0" smtClean="0"/>
          </a:p>
          <a:p>
            <a:pPr lvl="1"/>
            <a:r>
              <a:rPr lang="pt-BR" dirty="0" smtClean="0"/>
              <a:t>A força de tensão atuante sobre a linha de contorno </a:t>
            </a:r>
            <a:r>
              <a:rPr lang="pt-BR" i="1" dirty="0" smtClean="0"/>
              <a:t>C</a:t>
            </a:r>
            <a:r>
              <a:rPr lang="pt-BR" dirty="0" smtClean="0"/>
              <a:t> da superfície </a:t>
            </a:r>
            <a:r>
              <a:rPr lang="pt-BR" i="1" dirty="0" smtClean="0"/>
              <a:t>A</a:t>
            </a:r>
            <a:r>
              <a:rPr lang="pt-BR" dirty="0" smtClean="0"/>
              <a:t> é 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218</a:t>
            </a:fld>
            <a:endParaRPr lang="pt-BR"/>
          </a:p>
        </p:txBody>
      </p:sp>
      <p:sp>
        <p:nvSpPr>
          <p:cNvPr id="300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00033" name="Object 1"/>
          <p:cNvGraphicFramePr>
            <a:graphicFrameLocks noChangeAspect="1"/>
          </p:cNvGraphicFramePr>
          <p:nvPr/>
        </p:nvGraphicFramePr>
        <p:xfrm>
          <a:off x="1624053" y="2944813"/>
          <a:ext cx="5905500" cy="557213"/>
        </p:xfrm>
        <a:graphic>
          <a:graphicData uri="http://schemas.openxmlformats.org/presentationml/2006/ole">
            <p:oleObj spid="_x0000_s300033" name="Equação" r:id="rId3" imgW="2921000" imgH="279400" progId="Equation.3">
              <p:embed/>
            </p:oleObj>
          </a:graphicData>
        </a:graphic>
      </p:graphicFrame>
      <p:sp>
        <p:nvSpPr>
          <p:cNvPr id="300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00035" name="Object 3"/>
          <p:cNvGraphicFramePr>
            <a:graphicFrameLocks noChangeAspect="1"/>
          </p:cNvGraphicFramePr>
          <p:nvPr/>
        </p:nvGraphicFramePr>
        <p:xfrm>
          <a:off x="3001941" y="4513290"/>
          <a:ext cx="3144838" cy="960438"/>
        </p:xfrm>
        <a:graphic>
          <a:graphicData uri="http://schemas.openxmlformats.org/presentationml/2006/ole">
            <p:oleObj spid="_x0000_s300035" name="Equação" r:id="rId4" imgW="1586811" imgH="482391" progId="Equation.3">
              <p:embed/>
            </p:oleObj>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Utilizando-se o Teorema de Stokes na forma</a:t>
            </a:r>
          </a:p>
          <a:p>
            <a:pPr lvl="1"/>
            <a:endParaRPr lang="pt-BR" dirty="0" smtClean="0"/>
          </a:p>
          <a:p>
            <a:pPr lvl="1"/>
            <a:endParaRPr lang="pt-BR" dirty="0" smtClean="0"/>
          </a:p>
          <a:p>
            <a:pPr lvl="1"/>
            <a:r>
              <a:rPr lang="pt-BR" dirty="0" smtClean="0"/>
              <a:t>sendo:</a:t>
            </a:r>
          </a:p>
          <a:p>
            <a:pPr lvl="1"/>
            <a:endParaRPr lang="pt-BR" dirty="0" smtClean="0"/>
          </a:p>
          <a:p>
            <a:pPr lvl="1"/>
            <a:endParaRPr lang="pt-BR" dirty="0" smtClean="0"/>
          </a:p>
          <a:p>
            <a:pPr lvl="1"/>
            <a:r>
              <a:rPr lang="pt-BR" dirty="0" smtClean="0"/>
              <a:t>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219</a:t>
            </a:fld>
            <a:endParaRPr lang="pt-BR"/>
          </a:p>
        </p:txBody>
      </p:sp>
      <p:sp>
        <p:nvSpPr>
          <p:cNvPr id="299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9009" name="Object 1"/>
          <p:cNvGraphicFramePr>
            <a:graphicFrameLocks noChangeAspect="1"/>
          </p:cNvGraphicFramePr>
          <p:nvPr/>
        </p:nvGraphicFramePr>
        <p:xfrm>
          <a:off x="3055957" y="2190743"/>
          <a:ext cx="2976563" cy="763588"/>
        </p:xfrm>
        <a:graphic>
          <a:graphicData uri="http://schemas.openxmlformats.org/presentationml/2006/ole">
            <p:oleObj spid="_x0000_s299009" name="Equação" r:id="rId3" imgW="1485900" imgH="381000" progId="Equation.3">
              <p:embed/>
            </p:oleObj>
          </a:graphicData>
        </a:graphic>
      </p:graphicFrame>
      <p:sp>
        <p:nvSpPr>
          <p:cNvPr id="299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9011" name="Object 3"/>
          <p:cNvGraphicFramePr>
            <a:graphicFrameLocks noChangeAspect="1"/>
          </p:cNvGraphicFramePr>
          <p:nvPr/>
        </p:nvGraphicFramePr>
        <p:xfrm>
          <a:off x="3476610" y="3402024"/>
          <a:ext cx="2159000" cy="866775"/>
        </p:xfrm>
        <a:graphic>
          <a:graphicData uri="http://schemas.openxmlformats.org/presentationml/2006/ole">
            <p:oleObj spid="_x0000_s299011" name="Equação" r:id="rId4" imgW="1066800" imgH="431800" progId="Equation.3">
              <p:embed/>
            </p:oleObj>
          </a:graphicData>
        </a:graphic>
      </p:graphicFrame>
      <p:sp>
        <p:nvSpPr>
          <p:cNvPr id="299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9013" name="Object 5"/>
          <p:cNvGraphicFramePr>
            <a:graphicFrameLocks noChangeAspect="1"/>
          </p:cNvGraphicFramePr>
          <p:nvPr/>
        </p:nvGraphicFramePr>
        <p:xfrm>
          <a:off x="2138395" y="4853007"/>
          <a:ext cx="4843463" cy="960438"/>
        </p:xfrm>
        <a:graphic>
          <a:graphicData uri="http://schemas.openxmlformats.org/presentationml/2006/ole">
            <p:oleObj spid="_x0000_s299013" name="Equação" r:id="rId5" imgW="2451100" imgH="48260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Conservação </a:t>
            </a:r>
            <a:r>
              <a:rPr lang="pt-BR" smtClean="0"/>
              <a:t>da massa</a:t>
            </a:r>
            <a:endParaRPr lang="pt-BR"/>
          </a:p>
        </p:txBody>
      </p:sp>
      <p:sp>
        <p:nvSpPr>
          <p:cNvPr id="3" name="Espaço Reservado para Conteúdo 2"/>
          <p:cNvSpPr>
            <a:spLocks noGrp="1"/>
          </p:cNvSpPr>
          <p:nvPr>
            <p:ph idx="1"/>
          </p:nvPr>
        </p:nvSpPr>
        <p:spPr/>
        <p:txBody>
          <a:bodyPr/>
          <a:lstStyle/>
          <a:p>
            <a:r>
              <a:rPr lang="pt-BR" dirty="0" smtClean="0"/>
              <a:t>Ao se desprezar o termo                     na equação da continuidade, faz-se uso de uma série de simplificações agrupadas sob a aproximação de </a:t>
            </a:r>
            <a:r>
              <a:rPr lang="pt-BR" dirty="0" err="1" smtClean="0"/>
              <a:t>Boussinesq</a:t>
            </a:r>
            <a:r>
              <a:rPr lang="pt-BR" dirty="0" smtClean="0"/>
              <a:t>, que será discutida posteriormente.</a:t>
            </a:r>
          </a:p>
          <a:p>
            <a:r>
              <a:rPr lang="pt-BR" dirty="0" smtClean="0"/>
              <a:t>Na forma incompressível, a equação da continuidade reduz-se à forma</a:t>
            </a:r>
          </a:p>
          <a:p>
            <a:endParaRPr lang="pt-BR" dirty="0" smtClean="0"/>
          </a:p>
          <a:p>
            <a:endParaRPr lang="pt-BR" dirty="0" smtClean="0"/>
          </a:p>
          <a:p>
            <a:r>
              <a:rPr lang="pt-BR" dirty="0" smtClean="0"/>
              <a:t>que é válida para regime permanente ou não.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22</a:t>
            </a:fld>
            <a:endParaRPr lang="pt-B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6865" name="Object 1"/>
          <p:cNvGraphicFramePr>
            <a:graphicFrameLocks noChangeAspect="1"/>
          </p:cNvGraphicFramePr>
          <p:nvPr/>
        </p:nvGraphicFramePr>
        <p:xfrm>
          <a:off x="4429124" y="1617653"/>
          <a:ext cx="1662113" cy="525463"/>
        </p:xfrm>
        <a:graphic>
          <a:graphicData uri="http://schemas.openxmlformats.org/presentationml/2006/ole">
            <p:oleObj spid="_x0000_s36865" name="Equação" r:id="rId3" imgW="723586" imgH="228501" progId="Equation.3">
              <p:embed/>
            </p:oleObj>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6867" name="Object 3"/>
          <p:cNvGraphicFramePr>
            <a:graphicFrameLocks noChangeAspect="1"/>
          </p:cNvGraphicFramePr>
          <p:nvPr/>
        </p:nvGraphicFramePr>
        <p:xfrm>
          <a:off x="4000496" y="4643446"/>
          <a:ext cx="1068388" cy="355600"/>
        </p:xfrm>
        <a:graphic>
          <a:graphicData uri="http://schemas.openxmlformats.org/presentationml/2006/ole">
            <p:oleObj spid="_x0000_s36867" name="Equação" r:id="rId4" imgW="545626" imgH="177646" progId="Equation.3">
              <p:embed/>
            </p:oleObj>
          </a:graphicData>
        </a:graphic>
      </p:graphicFrame>
      <p:sp>
        <p:nvSpPr>
          <p:cNvPr id="9" name="CaixaDeTexto 8"/>
          <p:cNvSpPr txBox="1"/>
          <p:nvPr/>
        </p:nvSpPr>
        <p:spPr>
          <a:xfrm>
            <a:off x="8143900" y="457200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(10)</a:t>
            </a:r>
            <a:endParaRPr lang="pt-BR" sz="2400" dirty="0">
              <a:latin typeface="Times New Roman" pitchFamily="18" charset="0"/>
              <a:cs typeface="Times New Roman"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a:xfrm>
            <a:off x="457200" y="1600200"/>
            <a:ext cx="8229600" cy="4932405"/>
          </a:xfrm>
        </p:spPr>
        <p:txBody>
          <a:bodyPr>
            <a:normAutofit/>
          </a:bodyPr>
          <a:lstStyle/>
          <a:p>
            <a:pPr lvl="1"/>
            <a:r>
              <a:rPr lang="pt-BR" dirty="0" smtClean="0"/>
              <a:t>e</a:t>
            </a:r>
          </a:p>
          <a:p>
            <a:pPr lvl="1"/>
            <a:endParaRPr lang="pt-BR" dirty="0" smtClean="0"/>
          </a:p>
          <a:p>
            <a:pPr lvl="1"/>
            <a:endParaRPr lang="pt-BR" dirty="0" smtClean="0"/>
          </a:p>
          <a:p>
            <a:pPr lvl="1"/>
            <a:endParaRPr lang="pt-BR" dirty="0" smtClean="0"/>
          </a:p>
          <a:p>
            <a:pPr lvl="1"/>
            <a:r>
              <a:rPr lang="pt-BR" dirty="0" smtClean="0"/>
              <a:t>Como a expansão foi feita em uma pequena vizinhança da origem, a força por unidade de área no último integrando é</a:t>
            </a:r>
          </a:p>
          <a:p>
            <a:pPr lvl="1"/>
            <a:endParaRPr lang="pt-BR" dirty="0" smtClean="0"/>
          </a:p>
          <a:p>
            <a:pPr lvl="1"/>
            <a:endParaRPr lang="pt-BR" dirty="0" smtClean="0"/>
          </a:p>
          <a:p>
            <a:pPr lvl="1"/>
            <a:endParaRPr lang="pt-BR" dirty="0" smtClean="0"/>
          </a:p>
          <a:p>
            <a:pPr lvl="1"/>
            <a:r>
              <a:rPr lang="pt-BR" dirty="0" smtClean="0"/>
              <a:t>que pode ser interpretada como uma diferença de pressão através da superfície.</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220</a:t>
            </a:fld>
            <a:endParaRPr lang="pt-BR"/>
          </a:p>
        </p:txBody>
      </p:sp>
      <p:sp>
        <p:nvSpPr>
          <p:cNvPr id="297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7985" name="Object 1"/>
          <p:cNvGraphicFramePr>
            <a:graphicFrameLocks noChangeAspect="1"/>
          </p:cNvGraphicFramePr>
          <p:nvPr/>
        </p:nvGraphicFramePr>
        <p:xfrm>
          <a:off x="1633577" y="2066919"/>
          <a:ext cx="5859463" cy="960438"/>
        </p:xfrm>
        <a:graphic>
          <a:graphicData uri="http://schemas.openxmlformats.org/presentationml/2006/ole">
            <p:oleObj spid="_x0000_s297985" name="Equação" r:id="rId3" imgW="2959100" imgH="482600" progId="Equation.3">
              <p:embed/>
            </p:oleObj>
          </a:graphicData>
        </a:graphic>
      </p:graphicFrame>
      <p:sp>
        <p:nvSpPr>
          <p:cNvPr id="7" name="CaixaDeTexto 6"/>
          <p:cNvSpPr txBox="1"/>
          <p:nvPr/>
        </p:nvSpPr>
        <p:spPr>
          <a:xfrm>
            <a:off x="8186787" y="226058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(97)</a:t>
            </a:r>
            <a:endParaRPr lang="pt-BR" sz="2400" dirty="0">
              <a:latin typeface="Times New Roman" pitchFamily="18" charset="0"/>
              <a:cs typeface="Times New Roman" pitchFamily="18" charset="0"/>
            </a:endParaRPr>
          </a:p>
        </p:txBody>
      </p:sp>
      <p:sp>
        <p:nvSpPr>
          <p:cNvPr id="297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7987" name="Object 3"/>
          <p:cNvGraphicFramePr>
            <a:graphicFrameLocks noChangeAspect="1"/>
          </p:cNvGraphicFramePr>
          <p:nvPr/>
        </p:nvGraphicFramePr>
        <p:xfrm>
          <a:off x="3373454" y="4341825"/>
          <a:ext cx="2403475" cy="1019175"/>
        </p:xfrm>
        <a:graphic>
          <a:graphicData uri="http://schemas.openxmlformats.org/presentationml/2006/ole">
            <p:oleObj spid="_x0000_s297987" name="Equação" r:id="rId4" imgW="1193800" imgH="508000" progId="Equation.3">
              <p:embed/>
            </p:oleObj>
          </a:graphicData>
        </a:graphic>
      </p:graphicFrame>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A curvatura da superfície no plano </a:t>
            </a:r>
            <a:r>
              <a:rPr lang="pt-BR" i="1" dirty="0" smtClean="0"/>
              <a:t>y</a:t>
            </a:r>
            <a:r>
              <a:rPr lang="pt-BR" dirty="0" smtClean="0"/>
              <a:t> = 0 é</a:t>
            </a:r>
          </a:p>
          <a:p>
            <a:pPr lvl="1"/>
            <a:endParaRPr lang="pt-BR" dirty="0" smtClean="0"/>
          </a:p>
          <a:p>
            <a:pPr lvl="1"/>
            <a:endParaRPr lang="pt-BR" dirty="0" smtClean="0"/>
          </a:p>
          <a:p>
            <a:pPr lvl="1"/>
            <a:endParaRPr lang="pt-BR" dirty="0" smtClean="0"/>
          </a:p>
          <a:p>
            <a:pPr lvl="1"/>
            <a:r>
              <a:rPr lang="pt-BR" dirty="0" smtClean="0"/>
              <a:t>Como esse valor é avaliado em (0,0), onde</a:t>
            </a:r>
          </a:p>
          <a:p>
            <a:pPr lvl="1"/>
            <a:r>
              <a:rPr lang="pt-BR" dirty="0" smtClean="0"/>
              <a:t>A curvatura se reduz a (definindo-se </a:t>
            </a:r>
            <a:r>
              <a:rPr lang="pt-BR" i="1" dirty="0" smtClean="0"/>
              <a:t>R</a:t>
            </a:r>
            <a:r>
              <a:rPr lang="pt-BR" baseline="-25000" dirty="0" smtClean="0"/>
              <a:t>1</a:t>
            </a:r>
            <a:r>
              <a:rPr lang="pt-BR" dirty="0" smtClean="0"/>
              <a:t>):</a:t>
            </a:r>
          </a:p>
          <a:p>
            <a:pPr lvl="1"/>
            <a:endParaRPr lang="pt-BR" dirty="0" smtClean="0"/>
          </a:p>
          <a:p>
            <a:pPr lvl="1"/>
            <a:endParaRPr lang="pt-BR" dirty="0" smtClean="0"/>
          </a:p>
          <a:p>
            <a:pPr lvl="1"/>
            <a:r>
              <a:rPr lang="pt-BR" dirty="0" smtClean="0"/>
              <a:t>Analogamente, a curvatura no plano </a:t>
            </a:r>
            <a:r>
              <a:rPr lang="pt-BR" i="1" dirty="0" smtClean="0"/>
              <a:t>x</a:t>
            </a:r>
            <a:r>
              <a:rPr lang="pt-BR" dirty="0" smtClean="0"/>
              <a:t> = 0 em (0,0)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221</a:t>
            </a:fld>
            <a:endParaRPr lang="pt-BR"/>
          </a:p>
        </p:txBody>
      </p:sp>
      <p:sp>
        <p:nvSpPr>
          <p:cNvPr id="296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6961" name="Object 1"/>
          <p:cNvGraphicFramePr>
            <a:graphicFrameLocks noChangeAspect="1"/>
          </p:cNvGraphicFramePr>
          <p:nvPr/>
        </p:nvGraphicFramePr>
        <p:xfrm>
          <a:off x="3263918" y="2170110"/>
          <a:ext cx="2659063" cy="1112838"/>
        </p:xfrm>
        <a:graphic>
          <a:graphicData uri="http://schemas.openxmlformats.org/presentationml/2006/ole">
            <p:oleObj spid="_x0000_s296961" name="Equação" r:id="rId3" imgW="1346200" imgH="558800" progId="Equation.3">
              <p:embed/>
            </p:oleObj>
          </a:graphicData>
        </a:graphic>
      </p:graphicFrame>
      <p:sp>
        <p:nvSpPr>
          <p:cNvPr id="296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6963" name="Object 3"/>
          <p:cNvGraphicFramePr>
            <a:graphicFrameLocks noChangeAspect="1"/>
          </p:cNvGraphicFramePr>
          <p:nvPr/>
        </p:nvGraphicFramePr>
        <p:xfrm>
          <a:off x="6543702" y="3406781"/>
          <a:ext cx="1382713" cy="460375"/>
        </p:xfrm>
        <a:graphic>
          <a:graphicData uri="http://schemas.openxmlformats.org/presentationml/2006/ole">
            <p:oleObj spid="_x0000_s296963" name="Equação" r:id="rId4" imgW="660113" imgH="215806" progId="Equation.3">
              <p:embed/>
            </p:oleObj>
          </a:graphicData>
        </a:graphic>
      </p:graphicFrame>
      <p:sp>
        <p:nvSpPr>
          <p:cNvPr id="296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6965" name="Object 5"/>
          <p:cNvGraphicFramePr>
            <a:graphicFrameLocks noChangeAspect="1"/>
          </p:cNvGraphicFramePr>
          <p:nvPr/>
        </p:nvGraphicFramePr>
        <p:xfrm>
          <a:off x="3951279" y="4305312"/>
          <a:ext cx="1223963" cy="960438"/>
        </p:xfrm>
        <a:graphic>
          <a:graphicData uri="http://schemas.openxmlformats.org/presentationml/2006/ole">
            <p:oleObj spid="_x0000_s296965" name="Equação" r:id="rId5" imgW="622030" imgH="482391" progId="Equation.3">
              <p:embed/>
            </p:oleObj>
          </a:graphicData>
        </a:graphic>
      </p:graphicFrame>
      <p:sp>
        <p:nvSpPr>
          <p:cNvPr id="296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96967" name="Object 7"/>
          <p:cNvGraphicFramePr>
            <a:graphicFrameLocks noChangeAspect="1"/>
          </p:cNvGraphicFramePr>
          <p:nvPr/>
        </p:nvGraphicFramePr>
        <p:xfrm>
          <a:off x="3914766" y="5619780"/>
          <a:ext cx="1281113" cy="960438"/>
        </p:xfrm>
        <a:graphic>
          <a:graphicData uri="http://schemas.openxmlformats.org/presentationml/2006/ole">
            <p:oleObj spid="_x0000_s296967" name="Equação" r:id="rId6" imgW="647419" imgH="482391" progId="Equation.3">
              <p:embed/>
            </p:oleObj>
          </a:graphicData>
        </a:graphic>
      </p:graphicFrame>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Condições de contorno</a:t>
            </a:r>
            <a:endParaRPr lang="pt-BR" dirty="0"/>
          </a:p>
        </p:txBody>
      </p:sp>
      <p:sp>
        <p:nvSpPr>
          <p:cNvPr id="3" name="Espaço Reservado para Conteúdo 2"/>
          <p:cNvSpPr>
            <a:spLocks noGrp="1"/>
          </p:cNvSpPr>
          <p:nvPr>
            <p:ph idx="1"/>
          </p:nvPr>
        </p:nvSpPr>
        <p:spPr/>
        <p:txBody>
          <a:bodyPr/>
          <a:lstStyle/>
          <a:p>
            <a:pPr lvl="1"/>
            <a:r>
              <a:rPr lang="pt-BR" dirty="0" smtClean="0"/>
              <a:t>Tem-se assim:</a:t>
            </a:r>
          </a:p>
          <a:p>
            <a:pPr lvl="1"/>
            <a:endParaRPr lang="pt-BR" dirty="0" smtClean="0"/>
          </a:p>
          <a:p>
            <a:pPr lvl="1"/>
            <a:endParaRPr lang="pt-BR" dirty="0" smtClean="0"/>
          </a:p>
          <a:p>
            <a:pPr lvl="1"/>
            <a:r>
              <a:rPr lang="pt-BR" dirty="0" smtClean="0"/>
              <a:t>Em que a pressão é maior no lado com o centro da curvatura da interface.</a:t>
            </a:r>
          </a:p>
          <a:p>
            <a:pPr lvl="1"/>
            <a:endParaRPr lang="pt-BR" dirty="0" smtClean="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222</a:t>
            </a:fld>
            <a:endParaRPr lang="pt-BR"/>
          </a:p>
        </p:txBody>
      </p:sp>
      <p:sp>
        <p:nvSpPr>
          <p:cNvPr id="303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03105" name="Object 1"/>
          <p:cNvGraphicFramePr>
            <a:graphicFrameLocks noChangeAspect="1"/>
          </p:cNvGraphicFramePr>
          <p:nvPr/>
        </p:nvGraphicFramePr>
        <p:xfrm>
          <a:off x="3417902" y="1968480"/>
          <a:ext cx="2249488" cy="1014413"/>
        </p:xfrm>
        <a:graphic>
          <a:graphicData uri="http://schemas.openxmlformats.org/presentationml/2006/ole">
            <p:oleObj spid="_x0000_s303105" name="Equação" r:id="rId3" imgW="1130040" imgH="507960" progId="Equation.3">
              <p:embed/>
            </p:oleObj>
          </a:graphicData>
        </a:graphic>
      </p:graphicFrame>
      <p:sp>
        <p:nvSpPr>
          <p:cNvPr id="7" name="CaixaDeTexto 6"/>
          <p:cNvSpPr txBox="1"/>
          <p:nvPr/>
        </p:nvSpPr>
        <p:spPr>
          <a:xfrm>
            <a:off x="8186787" y="215104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(98)</a:t>
            </a:r>
            <a:endParaRPr lang="pt-BR"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Considerando-se a equação da conservação da massa em regime permanente</a:t>
            </a:r>
          </a:p>
          <a:p>
            <a:endParaRPr lang="pt-BR" dirty="0" smtClean="0"/>
          </a:p>
          <a:p>
            <a:endParaRPr lang="pt-BR" dirty="0" smtClean="0"/>
          </a:p>
          <a:p>
            <a:r>
              <a:rPr lang="pt-BR" dirty="0" smtClean="0"/>
              <a:t>Uma vez que o divergente do rotacional de qualquer campo vetorial é identicamente nulo, pode-se representar o vetor fluxo de massa como o rotacional de um vetor potencial: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23</a:t>
            </a:fld>
            <a:endParaRPr lang="pt-B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673" name="Object 1"/>
          <p:cNvGraphicFramePr>
            <a:graphicFrameLocks noChangeAspect="1"/>
          </p:cNvGraphicFramePr>
          <p:nvPr/>
        </p:nvGraphicFramePr>
        <p:xfrm>
          <a:off x="3857620" y="2787648"/>
          <a:ext cx="1431925" cy="427038"/>
        </p:xfrm>
        <a:graphic>
          <a:graphicData uri="http://schemas.openxmlformats.org/presentationml/2006/ole">
            <p:oleObj spid="_x0000_s28673" name="Equação" r:id="rId3" imgW="736280" imgH="215806" progId="Equation.3">
              <p:embed/>
            </p:oleObj>
          </a:graphicData>
        </a:graphic>
      </p:graphicFrame>
      <p:sp>
        <p:nvSpPr>
          <p:cNvPr id="7" name="CaixaDeTexto 6"/>
          <p:cNvSpPr txBox="1"/>
          <p:nvPr/>
        </p:nvSpPr>
        <p:spPr>
          <a:xfrm>
            <a:off x="8160653" y="27146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(11)</a:t>
            </a:r>
            <a:endParaRPr lang="pt-BR" sz="2400" dirty="0">
              <a:latin typeface="Times New Roman" pitchFamily="18" charset="0"/>
              <a:cs typeface="Times New Roman" pitchFamily="18" charset="0"/>
            </a:endParaRP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675" name="Object 3"/>
          <p:cNvGraphicFramePr>
            <a:graphicFrameLocks noChangeAspect="1"/>
          </p:cNvGraphicFramePr>
          <p:nvPr/>
        </p:nvGraphicFramePr>
        <p:xfrm>
          <a:off x="3795717" y="5572140"/>
          <a:ext cx="1490663" cy="406400"/>
        </p:xfrm>
        <a:graphic>
          <a:graphicData uri="http://schemas.openxmlformats.org/presentationml/2006/ole">
            <p:oleObj spid="_x0000_s28675" name="Equação" r:id="rId4" imgW="736600" imgH="203200" progId="Equation.3">
              <p:embed/>
            </p:oleObj>
          </a:graphicData>
        </a:graphic>
      </p:graphicFrame>
      <p:sp>
        <p:nvSpPr>
          <p:cNvPr id="10" name="CaixaDeTexto 9"/>
          <p:cNvSpPr txBox="1"/>
          <p:nvPr/>
        </p:nvSpPr>
        <p:spPr>
          <a:xfrm>
            <a:off x="8143900" y="553910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(12)</a:t>
            </a:r>
            <a:endParaRPr lang="pt-BR"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a:xfrm>
            <a:off x="457200" y="1600200"/>
            <a:ext cx="8229600" cy="4900634"/>
          </a:xfrm>
        </p:spPr>
        <p:txBody>
          <a:bodyPr>
            <a:normAutofit/>
          </a:bodyPr>
          <a:lstStyle/>
          <a:p>
            <a:r>
              <a:rPr lang="pt-BR" dirty="0" smtClean="0"/>
              <a:t>Pode-se escrever</a:t>
            </a:r>
          </a:p>
          <a:p>
            <a:endParaRPr lang="pt-BR" dirty="0" smtClean="0"/>
          </a:p>
          <a:p>
            <a:endParaRPr lang="pt-BR" dirty="0" smtClean="0"/>
          </a:p>
          <a:p>
            <a:r>
              <a:rPr lang="pt-BR" dirty="0" smtClean="0"/>
              <a:t>em termos de três funções escalares.</a:t>
            </a:r>
          </a:p>
          <a:p>
            <a:r>
              <a:rPr lang="pt-BR" dirty="0" smtClean="0"/>
              <a:t>O interesse recai no fluxo de massa</a:t>
            </a:r>
          </a:p>
          <a:p>
            <a:endParaRPr lang="pt-BR" dirty="0" smtClean="0"/>
          </a:p>
          <a:p>
            <a:endParaRPr lang="pt-BR" dirty="0" smtClean="0"/>
          </a:p>
          <a:p>
            <a:r>
              <a:rPr lang="pt-BR" dirty="0" smtClean="0"/>
              <a:t>uma vez que o rotacional de qualquer gradiente é identicamente nulo.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24</a:t>
            </a:fld>
            <a:endParaRPr lang="pt-B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9937" name="Object 1"/>
          <p:cNvGraphicFramePr>
            <a:graphicFrameLocks noChangeAspect="1"/>
          </p:cNvGraphicFramePr>
          <p:nvPr/>
        </p:nvGraphicFramePr>
        <p:xfrm>
          <a:off x="3500430" y="2451096"/>
          <a:ext cx="2073275" cy="406400"/>
        </p:xfrm>
        <a:graphic>
          <a:graphicData uri="http://schemas.openxmlformats.org/presentationml/2006/ole">
            <p:oleObj spid="_x0000_s39937" name="Equação" r:id="rId3" imgW="1016000" imgH="203200" progId="Equation.3">
              <p:embed/>
            </p:oleObj>
          </a:graphicData>
        </a:graphic>
      </p:graphicFrame>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9939" name="Object 3"/>
          <p:cNvGraphicFramePr>
            <a:graphicFrameLocks noChangeAspect="1"/>
          </p:cNvGraphicFramePr>
          <p:nvPr/>
        </p:nvGraphicFramePr>
        <p:xfrm>
          <a:off x="3643306" y="4454535"/>
          <a:ext cx="1917700" cy="403225"/>
        </p:xfrm>
        <a:graphic>
          <a:graphicData uri="http://schemas.openxmlformats.org/presentationml/2006/ole">
            <p:oleObj spid="_x0000_s39939" name="Equação" r:id="rId4" imgW="952087" imgH="203112"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Os gradientes das superfícies </a:t>
            </a:r>
            <a:r>
              <a:rPr lang="el-GR" i="1" dirty="0" smtClean="0"/>
              <a:t>χ</a:t>
            </a:r>
            <a:r>
              <a:rPr lang="pt-BR" dirty="0" smtClean="0"/>
              <a:t> = const. e </a:t>
            </a:r>
            <a:r>
              <a:rPr lang="el-GR" i="1" dirty="0" smtClean="0"/>
              <a:t>ψ</a:t>
            </a:r>
            <a:r>
              <a:rPr lang="pt-BR" dirty="0" smtClean="0"/>
              <a:t> = const. estão alinhadas à direção das normais. Assim, o produto vetorial é perpendicular às duas normais e simultaneamente precisa pertencer a ambas as superfícies </a:t>
            </a:r>
            <a:r>
              <a:rPr lang="el-GR" i="1" dirty="0" smtClean="0"/>
              <a:t>χ</a:t>
            </a:r>
            <a:r>
              <a:rPr lang="pt-BR" dirty="0" smtClean="0"/>
              <a:t> = const. e </a:t>
            </a:r>
            <a:r>
              <a:rPr lang="el-GR" i="1" dirty="0" smtClean="0"/>
              <a:t>ψ</a:t>
            </a:r>
            <a:r>
              <a:rPr lang="pt-BR" dirty="0" smtClean="0"/>
              <a:t> = const. </a:t>
            </a:r>
          </a:p>
          <a:p>
            <a:r>
              <a:rPr lang="pt-BR" dirty="0" smtClean="0"/>
              <a:t>Então, as linhas de corrente são as interseções de duas superfícies, chamadas de superfícies de corrente ou funções de corrente em um escoamento tridimensional (3D).</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25</a:t>
            </a:fld>
            <a:endParaRPr lang="pt-B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Considerando-se a visão de dois membros de cada uma das famílias de função de corrente: </a:t>
            </a:r>
            <a:r>
              <a:rPr lang="el-GR" i="1" dirty="0" smtClean="0"/>
              <a:t>χ</a:t>
            </a:r>
            <a:r>
              <a:rPr lang="pt-BR" dirty="0" smtClean="0"/>
              <a:t> = </a:t>
            </a:r>
            <a:r>
              <a:rPr lang="pt-BR" i="1" dirty="0" smtClean="0"/>
              <a:t>a</a:t>
            </a:r>
            <a:r>
              <a:rPr lang="pt-BR" dirty="0" smtClean="0"/>
              <a:t>, </a:t>
            </a:r>
            <a:r>
              <a:rPr lang="el-GR" i="1" dirty="0" smtClean="0"/>
              <a:t>χ</a:t>
            </a:r>
            <a:r>
              <a:rPr lang="pt-BR" dirty="0" smtClean="0"/>
              <a:t> = </a:t>
            </a:r>
            <a:r>
              <a:rPr lang="pt-BR" i="1" dirty="0" smtClean="0"/>
              <a:t>b</a:t>
            </a:r>
            <a:r>
              <a:rPr lang="pt-BR" dirty="0" smtClean="0"/>
              <a:t>, </a:t>
            </a:r>
            <a:r>
              <a:rPr lang="el-GR" i="1" dirty="0" smtClean="0"/>
              <a:t>ψ</a:t>
            </a:r>
            <a:r>
              <a:rPr lang="pt-BR" dirty="0" smtClean="0"/>
              <a:t> = </a:t>
            </a:r>
            <a:r>
              <a:rPr lang="pt-BR" i="1" dirty="0" smtClean="0"/>
              <a:t>c</a:t>
            </a:r>
            <a:r>
              <a:rPr lang="pt-BR" dirty="0" smtClean="0"/>
              <a:t> e </a:t>
            </a:r>
            <a:r>
              <a:rPr lang="el-GR" i="1" dirty="0" smtClean="0"/>
              <a:t>ψ</a:t>
            </a:r>
            <a:r>
              <a:rPr lang="pt-BR" dirty="0" smtClean="0"/>
              <a:t> = </a:t>
            </a:r>
            <a:r>
              <a:rPr lang="pt-BR" i="1" dirty="0" smtClean="0"/>
              <a:t>d</a:t>
            </a:r>
            <a:r>
              <a:rPr lang="pt-BR" dirty="0" smtClean="0"/>
              <a:t>. As interseções apresentadas como pontos pretos são linhas de corrente saindo do plano.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26</a:t>
            </a:fld>
            <a:endParaRPr lang="pt-BR"/>
          </a:p>
        </p:txBody>
      </p:sp>
      <p:pic>
        <p:nvPicPr>
          <p:cNvPr id="6" name="Imagem 5" descr="Fig04.03.png"/>
          <p:cNvPicPr>
            <a:picLocks noChangeAspect="1"/>
          </p:cNvPicPr>
          <p:nvPr/>
        </p:nvPicPr>
        <p:blipFill>
          <a:blip r:embed="rId2" cstate="print"/>
          <a:stretch>
            <a:fillRect/>
          </a:stretch>
        </p:blipFill>
        <p:spPr>
          <a:xfrm>
            <a:off x="2628628" y="3465513"/>
            <a:ext cx="3886743" cy="29817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Pode-se avaliara massa por unidade de tempo através da superfície </a:t>
            </a:r>
            <a:r>
              <a:rPr lang="pt-BR" i="1" dirty="0" smtClean="0"/>
              <a:t>A</a:t>
            </a:r>
            <a:r>
              <a:rPr lang="pt-BR" dirty="0" smtClean="0"/>
              <a:t> delimitada pelas quatro funções de corrente, com o elemento </a:t>
            </a:r>
            <a:r>
              <a:rPr lang="pt-BR" i="1" dirty="0" smtClean="0"/>
              <a:t>d</a:t>
            </a:r>
            <a:r>
              <a:rPr lang="pt-BR" b="1" dirty="0" smtClean="0"/>
              <a:t>A</a:t>
            </a:r>
            <a:r>
              <a:rPr lang="pt-BR" dirty="0" smtClean="0"/>
              <a:t> possuindo normal para fora do plano. Pelo teorema de Stokes:</a:t>
            </a:r>
          </a:p>
          <a:p>
            <a:endParaRPr lang="pt-BR" dirty="0" smtClean="0"/>
          </a:p>
          <a:p>
            <a:endParaRPr lang="pt-BR" dirty="0" smtClean="0"/>
          </a:p>
          <a:p>
            <a:endParaRPr lang="pt-BR" dirty="0" smtClean="0"/>
          </a:p>
          <a:p>
            <a:r>
              <a:rPr lang="pt-BR" dirty="0" smtClean="0"/>
              <a:t>Neste caso utilizou-se o vetor identidade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27</a:t>
            </a:fld>
            <a:endParaRPr lang="pt-B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0961" name="Object 1"/>
          <p:cNvGraphicFramePr>
            <a:graphicFrameLocks noChangeAspect="1"/>
          </p:cNvGraphicFramePr>
          <p:nvPr/>
        </p:nvGraphicFramePr>
        <p:xfrm>
          <a:off x="571472" y="3636972"/>
          <a:ext cx="7931150" cy="1220788"/>
        </p:xfrm>
        <a:graphic>
          <a:graphicData uri="http://schemas.openxmlformats.org/presentationml/2006/ole">
            <p:oleObj spid="_x0000_s40961" name="Equação" r:id="rId3" imgW="3962400" imgH="609600" progId="Equation.3">
              <p:embed/>
            </p:oleObj>
          </a:graphicData>
        </a:graphic>
      </p:graphicFrame>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0963" name="Object 3"/>
          <p:cNvGraphicFramePr>
            <a:graphicFrameLocks noChangeAspect="1"/>
          </p:cNvGraphicFramePr>
          <p:nvPr/>
        </p:nvGraphicFramePr>
        <p:xfrm>
          <a:off x="3786182" y="5643578"/>
          <a:ext cx="1554163" cy="403225"/>
        </p:xfrm>
        <a:graphic>
          <a:graphicData uri="http://schemas.openxmlformats.org/presentationml/2006/ole">
            <p:oleObj spid="_x0000_s40963" name="Equação" r:id="rId4" imgW="774364" imgH="203112"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Reconheceu-se, também, que a integração ao redor de um caminho fechado para uma função de uma variável resulta em zero.</a:t>
            </a:r>
          </a:p>
          <a:p>
            <a:r>
              <a:rPr lang="pt-BR" dirty="0" smtClean="0"/>
              <a:t>A vazão mássica através de uma superfície limitada por membros vizinhos de duas famílias de linhas de corrente é o produto das diferenças dos valores numéricos das respectivas funções de corrente.</a:t>
            </a:r>
          </a:p>
          <a:p>
            <a:r>
              <a:rPr lang="pt-BR" dirty="0" smtClean="0"/>
              <a:t>Um caso especial muito simples ocorre para o escoamento em um plano </a:t>
            </a:r>
            <a:r>
              <a:rPr lang="pt-BR" i="1" dirty="0" smtClean="0"/>
              <a:t>z</a:t>
            </a:r>
            <a:r>
              <a:rPr lang="pt-BR" dirty="0" smtClean="0"/>
              <a:t> = const.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28</a:t>
            </a:fld>
            <a:endParaRPr lang="pt-B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normAutofit/>
          </a:bodyPr>
          <a:lstStyle/>
          <a:p>
            <a:r>
              <a:rPr lang="pt-BR" dirty="0" smtClean="0"/>
              <a:t>Como todas as linhas de corrente pertencem a planos de </a:t>
            </a:r>
            <a:r>
              <a:rPr lang="pt-BR" i="1" dirty="0" smtClean="0"/>
              <a:t>z</a:t>
            </a:r>
            <a:r>
              <a:rPr lang="pt-BR" dirty="0" smtClean="0"/>
              <a:t> = const., </a:t>
            </a:r>
            <a:r>
              <a:rPr lang="pt-BR" i="1" dirty="0" smtClean="0"/>
              <a:t>z</a:t>
            </a:r>
            <a:r>
              <a:rPr lang="pt-BR" dirty="0" smtClean="0"/>
              <a:t> é uma função de corrente. Definindo-se </a:t>
            </a:r>
            <a:r>
              <a:rPr lang="el-GR" i="1" dirty="0" smtClean="0"/>
              <a:t>χ</a:t>
            </a:r>
            <a:r>
              <a:rPr lang="pt-BR" dirty="0" smtClean="0"/>
              <a:t> = ‒</a:t>
            </a:r>
            <a:r>
              <a:rPr lang="pt-BR" i="1" dirty="0" smtClean="0"/>
              <a:t>z</a:t>
            </a:r>
            <a:r>
              <a:rPr lang="pt-BR" dirty="0" smtClean="0"/>
              <a:t>, onde o sinal é escolhido para se obedecer à convenção usual, então                 e</a:t>
            </a:r>
          </a:p>
          <a:p>
            <a:endParaRPr lang="pt-BR" dirty="0" smtClean="0"/>
          </a:p>
          <a:p>
            <a:endParaRPr lang="pt-BR" dirty="0" smtClean="0"/>
          </a:p>
          <a:p>
            <a:endParaRPr lang="pt-BR" dirty="0" smtClean="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29</a:t>
            </a:fld>
            <a:endParaRPr lang="pt-B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5057" name="Object 1"/>
          <p:cNvGraphicFramePr>
            <a:graphicFrameLocks noChangeAspect="1"/>
          </p:cNvGraphicFramePr>
          <p:nvPr/>
        </p:nvGraphicFramePr>
        <p:xfrm>
          <a:off x="4286248" y="2963862"/>
          <a:ext cx="1349375" cy="465138"/>
        </p:xfrm>
        <a:graphic>
          <a:graphicData uri="http://schemas.openxmlformats.org/presentationml/2006/ole">
            <p:oleObj spid="_x0000_s45057" name="Equação" r:id="rId3" imgW="583947" imgH="203112" progId="Equation.3">
              <p:embed/>
            </p:oleObj>
          </a:graphicData>
        </a:graphic>
      </p:graphicFrame>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5059" name="Object 3"/>
          <p:cNvGraphicFramePr>
            <a:graphicFrameLocks noChangeAspect="1"/>
          </p:cNvGraphicFramePr>
          <p:nvPr/>
        </p:nvGraphicFramePr>
        <p:xfrm>
          <a:off x="2000232" y="3714752"/>
          <a:ext cx="5106988" cy="866775"/>
        </p:xfrm>
        <a:graphic>
          <a:graphicData uri="http://schemas.openxmlformats.org/presentationml/2006/ole">
            <p:oleObj spid="_x0000_s45059" name="Equação" r:id="rId4" imgW="2527300" imgH="43180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1600200"/>
            <a:ext cx="8229600" cy="4972072"/>
          </a:xfrm>
        </p:spPr>
        <p:txBody>
          <a:bodyPr>
            <a:normAutofit/>
          </a:bodyPr>
          <a:lstStyle/>
          <a:p>
            <a:r>
              <a:rPr lang="pt-BR" dirty="0" smtClean="0"/>
              <a:t>As formas diferencial e integral podem ser obtidas uma a partir da outra, sendo portanto, equivalentes.</a:t>
            </a:r>
          </a:p>
          <a:p>
            <a:r>
              <a:rPr lang="pt-BR" dirty="0" smtClean="0"/>
              <a:t>Durante a obtenção das leis de conservação, usualmente integrais de superfície necessitam ser convertidas em integrais no volume (e vice-versa) através do Teorema de Gauss</a:t>
            </a:r>
          </a:p>
          <a:p>
            <a:endParaRPr lang="pt-BR" dirty="0" smtClean="0"/>
          </a:p>
          <a:p>
            <a:endParaRPr lang="pt-BR" dirty="0" smtClean="0"/>
          </a:p>
          <a:p>
            <a:r>
              <a:rPr lang="pt-BR" dirty="0" smtClean="0"/>
              <a:t>onde </a:t>
            </a:r>
            <a:r>
              <a:rPr lang="pt-BR" i="1" dirty="0" smtClean="0"/>
              <a:t>F</a:t>
            </a:r>
            <a:r>
              <a:rPr lang="pt-BR" dirty="0" smtClean="0"/>
              <a:t>(</a:t>
            </a:r>
            <a:r>
              <a:rPr lang="pt-BR" b="1" dirty="0" smtClean="0"/>
              <a:t>x</a:t>
            </a:r>
            <a:r>
              <a:rPr lang="pt-BR" dirty="0" smtClean="0"/>
              <a:t>, </a:t>
            </a:r>
            <a:r>
              <a:rPr lang="pt-BR" i="1" dirty="0" smtClean="0"/>
              <a:t>t</a:t>
            </a:r>
            <a:r>
              <a:rPr lang="pt-BR" dirty="0" smtClean="0"/>
              <a:t>) é um tensor de qualquer ordem, </a:t>
            </a:r>
            <a:r>
              <a:rPr lang="pt-BR" i="1" dirty="0" smtClean="0"/>
              <a:t>V</a:t>
            </a:r>
            <a:r>
              <a:rPr lang="pt-BR" dirty="0" smtClean="0"/>
              <a:t> é um volume (fixo ou material) e </a:t>
            </a:r>
            <a:r>
              <a:rPr lang="pt-BR" i="1" dirty="0" smtClean="0"/>
              <a:t>A</a:t>
            </a:r>
            <a:r>
              <a:rPr lang="pt-BR" dirty="0" smtClean="0"/>
              <a:t> é a área superficial.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a:t>
            </a:fld>
            <a:endParaRPr lang="pt-B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25" name="Object 1"/>
          <p:cNvGraphicFramePr>
            <a:graphicFrameLocks noChangeAspect="1"/>
          </p:cNvGraphicFramePr>
          <p:nvPr/>
        </p:nvGraphicFramePr>
        <p:xfrm>
          <a:off x="3286116" y="4500570"/>
          <a:ext cx="2486025" cy="866775"/>
        </p:xfrm>
        <a:graphic>
          <a:graphicData uri="http://schemas.openxmlformats.org/presentationml/2006/ole">
            <p:oleObj spid="_x0000_s1025" name="Equação" r:id="rId3" imgW="1231366" imgH="431613" progId="Equation.3">
              <p:embed/>
            </p:oleObj>
          </a:graphicData>
        </a:graphic>
      </p:graphicFrame>
      <p:sp>
        <p:nvSpPr>
          <p:cNvPr id="7" name="CaixaDeTexto 6"/>
          <p:cNvSpPr txBox="1"/>
          <p:nvPr/>
        </p:nvSpPr>
        <p:spPr>
          <a:xfrm>
            <a:off x="8314541" y="4681847"/>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a:t>
            </a:r>
            <a:endParaRPr lang="pt-BR"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De modo análogo, em coordenadas cilíndricas, escoamentos simétricos quanto à rotação ao redor do eixo </a:t>
            </a:r>
            <a:r>
              <a:rPr lang="pt-BR" i="1" dirty="0" smtClean="0"/>
              <a:t>x</a:t>
            </a:r>
            <a:r>
              <a:rPr lang="pt-BR" dirty="0" smtClean="0"/>
              <a:t> possuem linhas de corrente em planos </a:t>
            </a:r>
            <a:r>
              <a:rPr lang="el-GR" i="1" dirty="0" smtClean="0"/>
              <a:t>ϕ</a:t>
            </a:r>
            <a:r>
              <a:rPr lang="pt-BR" dirty="0" smtClean="0"/>
              <a:t> = const. Para esses escoamentos </a:t>
            </a:r>
            <a:r>
              <a:rPr lang="pt-BR" dirty="0" err="1" smtClean="0"/>
              <a:t>axissimétricos</a:t>
            </a:r>
            <a:r>
              <a:rPr lang="pt-BR" dirty="0" smtClean="0"/>
              <a:t>, uma função de corrente é </a:t>
            </a:r>
            <a:r>
              <a:rPr lang="el-GR" i="1" dirty="0" smtClean="0"/>
              <a:t>χ</a:t>
            </a:r>
            <a:r>
              <a:rPr lang="pt-BR" dirty="0" smtClean="0"/>
              <a:t> = ‒</a:t>
            </a:r>
            <a:r>
              <a:rPr lang="el-GR" i="1" dirty="0" smtClean="0"/>
              <a:t> ϕ</a:t>
            </a:r>
            <a:r>
              <a:rPr lang="pt-BR" dirty="0" smtClean="0"/>
              <a:t>:</a:t>
            </a:r>
          </a:p>
          <a:p>
            <a:endParaRPr lang="pt-BR" dirty="0" smtClean="0"/>
          </a:p>
          <a:p>
            <a:endParaRPr lang="pt-BR" dirty="0" smtClean="0"/>
          </a:p>
          <a:p>
            <a:r>
              <a:rPr lang="pt-BR" dirty="0" smtClean="0"/>
              <a:t>De modo que</a:t>
            </a:r>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30</a:t>
            </a:fld>
            <a:endParaRPr lang="pt-B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4033" name="Object 1"/>
          <p:cNvGraphicFramePr>
            <a:graphicFrameLocks noChangeAspect="1"/>
          </p:cNvGraphicFramePr>
          <p:nvPr/>
        </p:nvGraphicFramePr>
        <p:xfrm>
          <a:off x="3428992" y="4071942"/>
          <a:ext cx="2306638" cy="787400"/>
        </p:xfrm>
        <a:graphic>
          <a:graphicData uri="http://schemas.openxmlformats.org/presentationml/2006/ole">
            <p:oleObj spid="_x0000_s44033" name="Equação" r:id="rId3" imgW="1143000" imgH="393700" progId="Equation.3">
              <p:embed/>
            </p:oleObj>
          </a:graphicData>
        </a:graphic>
      </p:graphicFrame>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4035" name="Object 3"/>
          <p:cNvGraphicFramePr>
            <a:graphicFrameLocks noChangeAspect="1"/>
          </p:cNvGraphicFramePr>
          <p:nvPr/>
        </p:nvGraphicFramePr>
        <p:xfrm>
          <a:off x="2632089" y="5500702"/>
          <a:ext cx="3940175" cy="787400"/>
        </p:xfrm>
        <a:graphic>
          <a:graphicData uri="http://schemas.openxmlformats.org/presentationml/2006/ole">
            <p:oleObj spid="_x0000_s44035" name="Equação" r:id="rId4" imgW="1955800" imgH="3937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corrente: revisitadas e generalizadas</a:t>
            </a:r>
            <a:endParaRPr lang="pt-BR" dirty="0"/>
          </a:p>
        </p:txBody>
      </p:sp>
      <p:sp>
        <p:nvSpPr>
          <p:cNvPr id="3" name="Espaço Reservado para Conteúdo 2"/>
          <p:cNvSpPr>
            <a:spLocks noGrp="1"/>
          </p:cNvSpPr>
          <p:nvPr>
            <p:ph idx="1"/>
          </p:nvPr>
        </p:nvSpPr>
        <p:spPr/>
        <p:txBody>
          <a:bodyPr/>
          <a:lstStyle/>
          <a:p>
            <a:r>
              <a:rPr lang="pt-BR" dirty="0" smtClean="0"/>
              <a:t>Nota-se que se a densidade possa ser considerada constante, a conservação da massa se reduz a (para regime permanente ou não)</a:t>
            </a:r>
          </a:p>
          <a:p>
            <a:endParaRPr lang="pt-BR" dirty="0" smtClean="0"/>
          </a:p>
          <a:p>
            <a:r>
              <a:rPr lang="pt-BR" dirty="0" smtClean="0"/>
              <a:t>Nesse caso, a discussão pode ser feita para </a:t>
            </a:r>
            <a:r>
              <a:rPr lang="pt-BR" b="1" dirty="0" smtClean="0"/>
              <a:t>u</a:t>
            </a:r>
            <a:r>
              <a:rPr lang="pt-BR" dirty="0" smtClean="0"/>
              <a:t> ao invés de </a:t>
            </a:r>
            <a:r>
              <a:rPr lang="el-GR" i="1" dirty="0" smtClean="0"/>
              <a:t>ρ</a:t>
            </a:r>
            <a:r>
              <a:rPr lang="pt-BR" b="1" dirty="0" smtClean="0"/>
              <a:t>u</a:t>
            </a:r>
            <a:r>
              <a:rPr lang="pt-BR" dirty="0" smtClean="0"/>
              <a:t> com a interpretação da função de corrente em termos volumétricos ao invés do fluxo de massa.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31</a:t>
            </a:fld>
            <a:endParaRPr lang="pt-B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3009" name="Object 1"/>
          <p:cNvGraphicFramePr>
            <a:graphicFrameLocks noChangeAspect="1"/>
          </p:cNvGraphicFramePr>
          <p:nvPr/>
        </p:nvGraphicFramePr>
        <p:xfrm>
          <a:off x="4000496" y="3144838"/>
          <a:ext cx="1068388" cy="355600"/>
        </p:xfrm>
        <a:graphic>
          <a:graphicData uri="http://schemas.openxmlformats.org/presentationml/2006/ole">
            <p:oleObj spid="_x0000_s43009" name="Equação" r:id="rId3" imgW="545626" imgH="177646"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Origens das forças em um fluido</a:t>
            </a:r>
            <a:endParaRPr lang="pt-BR" dirty="0"/>
          </a:p>
        </p:txBody>
      </p:sp>
      <p:sp>
        <p:nvSpPr>
          <p:cNvPr id="3" name="Espaço Reservado para Conteúdo 2"/>
          <p:cNvSpPr>
            <a:spLocks noGrp="1"/>
          </p:cNvSpPr>
          <p:nvPr>
            <p:ph idx="1"/>
          </p:nvPr>
        </p:nvSpPr>
        <p:spPr/>
        <p:txBody>
          <a:bodyPr/>
          <a:lstStyle/>
          <a:p>
            <a:r>
              <a:rPr lang="pt-BR" dirty="0" smtClean="0"/>
              <a:t>As forças atuantes sobre um elemento de fluido podem ser divididas convenientemente em três categorias: forças de corpo, forças de superfície e forças de linha.</a:t>
            </a:r>
          </a:p>
          <a:p>
            <a:r>
              <a:rPr lang="pt-BR" dirty="0" smtClean="0"/>
              <a:t>Forças de corpo:</a:t>
            </a:r>
          </a:p>
          <a:p>
            <a:pPr lvl="1"/>
            <a:r>
              <a:rPr lang="pt-BR" dirty="0" smtClean="0"/>
              <a:t>As forças de corpo são aquelas que surgem da ação à distância, sem contato físico.</a:t>
            </a:r>
          </a:p>
          <a:p>
            <a:pPr lvl="1"/>
            <a:r>
              <a:rPr lang="pt-BR" dirty="0" smtClean="0"/>
              <a:t>Resultam do fato de o meio estar inserido em um certo campo de forças, que pode ter origem gravitacional, magnética, eletrostática ou eletromagnética.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32</a:t>
            </a:fld>
            <a:endParaRPr lang="pt-B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Origens das forças em </a:t>
            </a:r>
            <a:r>
              <a:rPr lang="pt-BR" smtClean="0"/>
              <a:t>um fluido</a:t>
            </a:r>
            <a:endParaRPr lang="pt-BR"/>
          </a:p>
        </p:txBody>
      </p:sp>
      <p:sp>
        <p:nvSpPr>
          <p:cNvPr id="3" name="Espaço Reservado para Conteúdo 2"/>
          <p:cNvSpPr>
            <a:spLocks noGrp="1"/>
          </p:cNvSpPr>
          <p:nvPr>
            <p:ph idx="1"/>
          </p:nvPr>
        </p:nvSpPr>
        <p:spPr/>
        <p:txBody>
          <a:bodyPr/>
          <a:lstStyle/>
          <a:p>
            <a:pPr lvl="1"/>
            <a:r>
              <a:rPr lang="pt-BR" dirty="0" smtClean="0"/>
              <a:t>São forças distribuídas pela massa do fluido e são proporcionais a ela, podendo ser expressas como forças por unidade de massa ou por unidade de volume.</a:t>
            </a:r>
          </a:p>
          <a:p>
            <a:pPr lvl="1"/>
            <a:r>
              <a:rPr lang="pt-BR" dirty="0" smtClean="0"/>
              <a:t>Podem ser conservativas ou </a:t>
            </a:r>
            <a:r>
              <a:rPr lang="pt-BR" dirty="0" err="1" smtClean="0"/>
              <a:t>não-conservativas</a:t>
            </a:r>
            <a:r>
              <a:rPr lang="pt-BR" dirty="0" smtClean="0"/>
              <a:t>.</a:t>
            </a:r>
          </a:p>
          <a:p>
            <a:pPr lvl="1"/>
            <a:r>
              <a:rPr lang="pt-BR" dirty="0" smtClean="0"/>
              <a:t>As forças conservativas são aquelas que podem ser expressas como o gradiente de uma função potencial</a:t>
            </a:r>
          </a:p>
          <a:p>
            <a:pPr lvl="1"/>
            <a:endParaRPr lang="pt-BR" dirty="0" smtClean="0"/>
          </a:p>
          <a:p>
            <a:pPr lvl="1"/>
            <a:endParaRPr lang="pt-BR" dirty="0" smtClean="0"/>
          </a:p>
          <a:p>
            <a:pPr lvl="1"/>
            <a:r>
              <a:rPr lang="pt-BR" dirty="0" smtClean="0"/>
              <a:t>sendo </a:t>
            </a:r>
            <a:r>
              <a:rPr lang="el-GR" dirty="0" smtClean="0"/>
              <a:t>Π</a:t>
            </a:r>
            <a:r>
              <a:rPr lang="pt-BR" dirty="0" smtClean="0"/>
              <a:t> chamada de força potencial. Todas as forças emanadas diretamente de uma fonte são conservativas, como as forças gravitacionais, eletrostáticas e magnéticas.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33</a:t>
            </a:fld>
            <a:endParaRPr lang="pt-B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9153" name="Object 1"/>
          <p:cNvGraphicFramePr>
            <a:graphicFrameLocks noChangeAspect="1"/>
          </p:cNvGraphicFramePr>
          <p:nvPr/>
        </p:nvGraphicFramePr>
        <p:xfrm>
          <a:off x="4005267" y="4286256"/>
          <a:ext cx="1209675" cy="403225"/>
        </p:xfrm>
        <a:graphic>
          <a:graphicData uri="http://schemas.openxmlformats.org/presentationml/2006/ole">
            <p:oleObj spid="_x0000_s49153" name="Equação" r:id="rId3" imgW="596641" imgH="203112" progId="Equation.3">
              <p:embed/>
            </p:oleObj>
          </a:graphicData>
        </a:graphic>
      </p:graphicFrame>
      <p:sp>
        <p:nvSpPr>
          <p:cNvPr id="7" name="CaixaDeTexto 6"/>
          <p:cNvSpPr txBox="1"/>
          <p:nvPr/>
        </p:nvSpPr>
        <p:spPr>
          <a:xfrm>
            <a:off x="8143900" y="428625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(13)</a:t>
            </a:r>
            <a:endParaRPr lang="pt-BR"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Origens das forças em </a:t>
            </a:r>
            <a:r>
              <a:rPr lang="pt-BR" smtClean="0"/>
              <a:t>um fluido</a:t>
            </a:r>
            <a:endParaRPr lang="pt-BR"/>
          </a:p>
        </p:txBody>
      </p:sp>
      <p:sp>
        <p:nvSpPr>
          <p:cNvPr id="3" name="Espaço Reservado para Conteúdo 2"/>
          <p:cNvSpPr>
            <a:spLocks noGrp="1"/>
          </p:cNvSpPr>
          <p:nvPr>
            <p:ph idx="1"/>
          </p:nvPr>
        </p:nvSpPr>
        <p:spPr>
          <a:xfrm>
            <a:off x="457200" y="1600200"/>
            <a:ext cx="8229600" cy="4900634"/>
          </a:xfrm>
        </p:spPr>
        <p:txBody>
          <a:bodyPr>
            <a:normAutofit/>
          </a:bodyPr>
          <a:lstStyle/>
          <a:p>
            <a:pPr lvl="1"/>
            <a:r>
              <a:rPr lang="pt-BR" dirty="0" smtClean="0"/>
              <a:t>Por exemplo, a força gravitacional pode ser escrita como o gradiente da função potencial</a:t>
            </a:r>
          </a:p>
          <a:p>
            <a:pPr lvl="1"/>
            <a:endParaRPr lang="pt-BR" dirty="0" smtClean="0"/>
          </a:p>
          <a:p>
            <a:pPr lvl="1"/>
            <a:r>
              <a:rPr lang="pt-BR" dirty="0" smtClean="0"/>
              <a:t>sendo </a:t>
            </a:r>
            <a:r>
              <a:rPr lang="pt-BR" i="1" dirty="0" smtClean="0"/>
              <a:t>g</a:t>
            </a:r>
            <a:r>
              <a:rPr lang="pt-BR" dirty="0" smtClean="0"/>
              <a:t> a aceleração devido à gravidade e </a:t>
            </a:r>
            <a:r>
              <a:rPr lang="pt-BR" i="1" dirty="0" smtClean="0"/>
              <a:t>z</a:t>
            </a:r>
            <a:r>
              <a:rPr lang="pt-BR" dirty="0" smtClean="0"/>
              <a:t> aponta verticalmente para cima. Utilizando a Eq. (13), obtém-se</a:t>
            </a:r>
          </a:p>
          <a:p>
            <a:pPr lvl="1"/>
            <a:endParaRPr lang="pt-BR" dirty="0" smtClean="0"/>
          </a:p>
          <a:p>
            <a:pPr lvl="1"/>
            <a:endParaRPr lang="pt-BR" dirty="0" smtClean="0"/>
          </a:p>
          <a:p>
            <a:pPr lvl="1"/>
            <a:endParaRPr lang="pt-BR" dirty="0" smtClean="0"/>
          </a:p>
          <a:p>
            <a:pPr lvl="1"/>
            <a:r>
              <a:rPr lang="pt-BR" dirty="0" smtClean="0"/>
              <a:t>que representa a força gravitacional por unidade de massa.</a:t>
            </a:r>
          </a:p>
          <a:p>
            <a:pPr lvl="1"/>
            <a:r>
              <a:rPr lang="pt-BR" dirty="0" smtClean="0"/>
              <a:t>Forças conservativas satisfazem à propriedade de que o trabalho realizado é independente do caminho.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34</a:t>
            </a:fld>
            <a:endParaRPr lang="pt-B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6081" name="Object 1"/>
          <p:cNvGraphicFramePr>
            <a:graphicFrameLocks noChangeAspect="1"/>
          </p:cNvGraphicFramePr>
          <p:nvPr/>
        </p:nvGraphicFramePr>
        <p:xfrm>
          <a:off x="4071934" y="2500306"/>
          <a:ext cx="1011238" cy="381000"/>
        </p:xfrm>
        <a:graphic>
          <a:graphicData uri="http://schemas.openxmlformats.org/presentationml/2006/ole">
            <p:oleObj spid="_x0000_s46081" name="Equação" r:id="rId3" imgW="508000" imgH="190500" progId="Equation.3">
              <p:embed/>
            </p:oleObj>
          </a:graphicData>
        </a:graphic>
      </p:graphicFrame>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6083" name="Object 3"/>
          <p:cNvGraphicFramePr>
            <a:graphicFrameLocks noChangeAspect="1"/>
          </p:cNvGraphicFramePr>
          <p:nvPr/>
        </p:nvGraphicFramePr>
        <p:xfrm>
          <a:off x="1700232" y="3824297"/>
          <a:ext cx="5729288" cy="962025"/>
        </p:xfrm>
        <a:graphic>
          <a:graphicData uri="http://schemas.openxmlformats.org/presentationml/2006/ole">
            <p:oleObj spid="_x0000_s46083" name="Equação" r:id="rId4" imgW="2895600" imgH="4826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Origens das forças em </a:t>
            </a:r>
            <a:r>
              <a:rPr lang="pt-BR" smtClean="0"/>
              <a:t>um fluido</a:t>
            </a:r>
            <a:endParaRPr lang="pt-BR"/>
          </a:p>
        </p:txBody>
      </p:sp>
      <p:sp>
        <p:nvSpPr>
          <p:cNvPr id="3" name="Espaço Reservado para Conteúdo 2"/>
          <p:cNvSpPr>
            <a:spLocks noGrp="1"/>
          </p:cNvSpPr>
          <p:nvPr>
            <p:ph idx="1"/>
          </p:nvPr>
        </p:nvSpPr>
        <p:spPr/>
        <p:txBody>
          <a:bodyPr/>
          <a:lstStyle/>
          <a:p>
            <a:r>
              <a:rPr lang="pt-BR" dirty="0" smtClean="0"/>
              <a:t>Forças de superfície</a:t>
            </a:r>
          </a:p>
          <a:p>
            <a:pPr lvl="1"/>
            <a:r>
              <a:rPr lang="pt-BR" dirty="0" smtClean="0"/>
              <a:t>Forças de superfície são aquelas exercidas sobre um elemento de área pela vizinhança por meio de contato direto.</a:t>
            </a:r>
          </a:p>
          <a:p>
            <a:pPr lvl="1"/>
            <a:r>
              <a:rPr lang="pt-BR" dirty="0" smtClean="0"/>
              <a:t>São proporcionais à extensão da área e são convenientemente expressas por unidade de área.</a:t>
            </a:r>
          </a:p>
          <a:p>
            <a:pPr lvl="1"/>
            <a:r>
              <a:rPr lang="pt-BR" dirty="0" smtClean="0"/>
              <a:t>Podem ser decompostas em componentes normal e tangencial à área: uma força </a:t>
            </a:r>
            <a:r>
              <a:rPr lang="pt-BR" i="1" dirty="0" smtClean="0"/>
              <a:t>d</a:t>
            </a:r>
            <a:r>
              <a:rPr lang="pt-BR" b="1" dirty="0" smtClean="0"/>
              <a:t>F</a:t>
            </a:r>
            <a:r>
              <a:rPr lang="pt-BR" dirty="0" smtClean="0"/>
              <a:t> sobre um elemento pode ser decomposta em uma componente </a:t>
            </a:r>
            <a:r>
              <a:rPr lang="pt-BR" i="1" dirty="0" err="1" smtClean="0"/>
              <a:t>dF</a:t>
            </a:r>
            <a:r>
              <a:rPr lang="pt-BR" i="1" baseline="-25000" dirty="0" err="1" smtClean="0"/>
              <a:t>n</a:t>
            </a:r>
            <a:r>
              <a:rPr lang="pt-BR" i="1" dirty="0" smtClean="0"/>
              <a:t> </a:t>
            </a:r>
            <a:r>
              <a:rPr lang="pt-BR" dirty="0" smtClean="0"/>
              <a:t>normal à área e uma componente </a:t>
            </a:r>
            <a:r>
              <a:rPr lang="pt-BR" i="1" dirty="0" err="1" smtClean="0"/>
              <a:t>dF</a:t>
            </a:r>
            <a:r>
              <a:rPr lang="pt-BR" i="1" baseline="-25000" dirty="0" err="1" smtClean="0"/>
              <a:t>s</a:t>
            </a:r>
            <a:r>
              <a:rPr lang="pt-BR" dirty="0" smtClean="0"/>
              <a:t> tangencial à área.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35</a:t>
            </a:fld>
            <a:endParaRPr lang="pt-B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Origens das forças em </a:t>
            </a:r>
            <a:r>
              <a:rPr lang="pt-BR" smtClean="0"/>
              <a:t>um fluido</a:t>
            </a:r>
            <a:endParaRPr lang="pt-BR"/>
          </a:p>
        </p:txBody>
      </p:sp>
      <p:sp>
        <p:nvSpPr>
          <p:cNvPr id="3" name="Espaço Reservado para Conteúdo 2"/>
          <p:cNvSpPr>
            <a:spLocks noGrp="1"/>
          </p:cNvSpPr>
          <p:nvPr>
            <p:ph idx="1"/>
          </p:nvPr>
        </p:nvSpPr>
        <p:spPr>
          <a:xfrm>
            <a:off x="457200" y="1600200"/>
            <a:ext cx="8229600" cy="4972072"/>
          </a:xfrm>
        </p:spPr>
        <p:txBody>
          <a:bodyPr>
            <a:normAutofit/>
          </a:bodyPr>
          <a:lstStyle/>
          <a:p>
            <a:pPr lvl="1"/>
            <a:r>
              <a:rPr lang="pt-BR" dirty="0" smtClean="0"/>
              <a:t>As tensões normal e cisalhante sobre um elemento são definidas respectivamente por</a:t>
            </a:r>
          </a:p>
          <a:p>
            <a:pPr lvl="1"/>
            <a:endParaRPr lang="pt-BR" dirty="0" smtClean="0"/>
          </a:p>
          <a:p>
            <a:pPr lvl="1"/>
            <a:endParaRPr lang="pt-BR" dirty="0" smtClean="0"/>
          </a:p>
          <a:p>
            <a:pPr lvl="1"/>
            <a:r>
              <a:rPr lang="pt-BR" dirty="0" smtClean="0"/>
              <a:t>As expressões anteriores são definições escalares dos componentes do tensor de tensões.</a:t>
            </a:r>
          </a:p>
          <a:p>
            <a:endParaRPr lang="pt-BR" dirty="0" smtClean="0"/>
          </a:p>
          <a:p>
            <a:r>
              <a:rPr lang="pt-BR" dirty="0" smtClean="0"/>
              <a:t>Forças de linha</a:t>
            </a:r>
          </a:p>
          <a:p>
            <a:pPr lvl="1"/>
            <a:r>
              <a:rPr lang="pt-BR" dirty="0" smtClean="0"/>
              <a:t>Forças de tensão superficial são chamadas de forças de linha pois atuam ao longo de uma linha e possuem magnitude proporcional à extensão da linha.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36</a:t>
            </a:fld>
            <a:endParaRPr lang="pt-B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7105" name="Object 1"/>
          <p:cNvGraphicFramePr>
            <a:graphicFrameLocks noChangeAspect="1"/>
          </p:cNvGraphicFramePr>
          <p:nvPr/>
        </p:nvGraphicFramePr>
        <p:xfrm>
          <a:off x="3214678" y="2500306"/>
          <a:ext cx="2767013" cy="787400"/>
        </p:xfrm>
        <a:graphic>
          <a:graphicData uri="http://schemas.openxmlformats.org/presentationml/2006/ole">
            <p:oleObj spid="_x0000_s47105" name="Equação" r:id="rId3" imgW="1371600" imgH="3937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Origens das forças em </a:t>
            </a:r>
            <a:r>
              <a:rPr lang="pt-BR" smtClean="0"/>
              <a:t>um fluido</a:t>
            </a:r>
            <a:endParaRPr lang="pt-BR"/>
          </a:p>
        </p:txBody>
      </p:sp>
      <p:sp>
        <p:nvSpPr>
          <p:cNvPr id="3" name="Espaço Reservado para Conteúdo 2"/>
          <p:cNvSpPr>
            <a:spLocks noGrp="1"/>
          </p:cNvSpPr>
          <p:nvPr>
            <p:ph idx="1"/>
          </p:nvPr>
        </p:nvSpPr>
        <p:spPr/>
        <p:txBody>
          <a:bodyPr/>
          <a:lstStyle/>
          <a:p>
            <a:pPr lvl="1"/>
            <a:r>
              <a:rPr lang="pt-BR" dirty="0" smtClean="0"/>
              <a:t>Essas forças aparecem na interface entre um líquido e um gás ou na interface entre líquidos imiscíveis.</a:t>
            </a:r>
          </a:p>
          <a:p>
            <a:pPr lvl="1"/>
            <a:r>
              <a:rPr lang="pt-BR" dirty="0" smtClean="0"/>
              <a:t>As forças de tensão superficial não aparecem diretamente nas equações do movimento, mas são empregadas como condições de contorno das mesmas.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37</a:t>
            </a:fld>
            <a:endParaRPr lang="pt-B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um ponto</a:t>
            </a:r>
            <a:endParaRPr lang="pt-BR" dirty="0"/>
          </a:p>
        </p:txBody>
      </p:sp>
      <p:sp>
        <p:nvSpPr>
          <p:cNvPr id="3" name="Espaço Reservado para Conteúdo 2"/>
          <p:cNvSpPr>
            <a:spLocks noGrp="1"/>
          </p:cNvSpPr>
          <p:nvPr>
            <p:ph idx="1"/>
          </p:nvPr>
        </p:nvSpPr>
        <p:spPr/>
        <p:txBody>
          <a:bodyPr/>
          <a:lstStyle/>
          <a:p>
            <a:r>
              <a:rPr lang="pt-BR" dirty="0" smtClean="0"/>
              <a:t>Considere um </a:t>
            </a:r>
            <a:r>
              <a:rPr lang="pt-BR" dirty="0" err="1" smtClean="0"/>
              <a:t>paralelípedo</a:t>
            </a:r>
            <a:r>
              <a:rPr lang="pt-BR" dirty="0" smtClean="0"/>
              <a:t> cujas faces sejam perpendiculares aos eixos coordenados.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38</a:t>
            </a:fld>
            <a:endParaRPr lang="pt-BR"/>
          </a:p>
        </p:txBody>
      </p:sp>
      <p:pic>
        <p:nvPicPr>
          <p:cNvPr id="6" name="Imagem 5" descr="Fig04.05.png"/>
          <p:cNvPicPr>
            <a:picLocks noChangeAspect="1"/>
          </p:cNvPicPr>
          <p:nvPr/>
        </p:nvPicPr>
        <p:blipFill>
          <a:blip r:embed="rId2" cstate="print"/>
          <a:stretch>
            <a:fillRect/>
          </a:stretch>
        </p:blipFill>
        <p:spPr>
          <a:xfrm>
            <a:off x="2156295" y="2555512"/>
            <a:ext cx="4825563" cy="405011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a:t>
            </a:r>
            <a:r>
              <a:rPr lang="pt-BR" smtClean="0"/>
              <a:t>um ponto</a:t>
            </a:r>
            <a:endParaRPr lang="pt-BR"/>
          </a:p>
        </p:txBody>
      </p:sp>
      <p:sp>
        <p:nvSpPr>
          <p:cNvPr id="3" name="Espaço Reservado para Conteúdo 2"/>
          <p:cNvSpPr>
            <a:spLocks noGrp="1"/>
          </p:cNvSpPr>
          <p:nvPr>
            <p:ph idx="1"/>
          </p:nvPr>
        </p:nvSpPr>
        <p:spPr>
          <a:xfrm>
            <a:off x="457200" y="1600200"/>
            <a:ext cx="8229600" cy="4972072"/>
          </a:xfrm>
        </p:spPr>
        <p:txBody>
          <a:bodyPr>
            <a:normAutofit/>
          </a:bodyPr>
          <a:lstStyle/>
          <a:p>
            <a:r>
              <a:rPr lang="pt-BR" dirty="0" smtClean="0"/>
              <a:t>Em cada face há uma tensão normal e uma tensão de cisalhamento, que pode ser decomposta em duas componentes, associadas às direções dos eixos.</a:t>
            </a:r>
          </a:p>
          <a:p>
            <a:r>
              <a:rPr lang="pt-BR" dirty="0" smtClean="0"/>
              <a:t>O primeiro índice de </a:t>
            </a:r>
            <a:r>
              <a:rPr lang="el-GR" i="1" dirty="0" smtClean="0"/>
              <a:t>τ</a:t>
            </a:r>
            <a:r>
              <a:rPr lang="pt-BR" i="1" baseline="-25000" dirty="0" err="1" smtClean="0"/>
              <a:t>ij</a:t>
            </a:r>
            <a:r>
              <a:rPr lang="pt-BR" dirty="0" smtClean="0"/>
              <a:t> indica a direção da normal à superfície sobre a qual a tensão está sendo considerada; o segundo índice indica a direção na qual a tensão é aplicada.</a:t>
            </a:r>
          </a:p>
          <a:p>
            <a:r>
              <a:rPr lang="pt-BR" dirty="0" smtClean="0"/>
              <a:t>As tensões </a:t>
            </a:r>
            <a:r>
              <a:rPr lang="el-GR" i="1" dirty="0" smtClean="0"/>
              <a:t>τ</a:t>
            </a:r>
            <a:r>
              <a:rPr lang="pt-BR" baseline="-25000" dirty="0" smtClean="0"/>
              <a:t>11</a:t>
            </a:r>
            <a:r>
              <a:rPr lang="pt-BR" dirty="0" smtClean="0"/>
              <a:t>,</a:t>
            </a:r>
            <a:r>
              <a:rPr lang="el-GR" i="1" dirty="0" smtClean="0"/>
              <a:t> τ</a:t>
            </a:r>
            <a:r>
              <a:rPr lang="pt-BR" baseline="-25000" dirty="0" smtClean="0"/>
              <a:t>22</a:t>
            </a:r>
            <a:r>
              <a:rPr lang="pt-BR" dirty="0" smtClean="0"/>
              <a:t> e </a:t>
            </a:r>
            <a:r>
              <a:rPr lang="el-GR" i="1" dirty="0" smtClean="0"/>
              <a:t>τ</a:t>
            </a:r>
            <a:r>
              <a:rPr lang="pt-BR" baseline="-25000" dirty="0" smtClean="0"/>
              <a:t>33</a:t>
            </a:r>
            <a:r>
              <a:rPr lang="pt-BR" dirty="0" smtClean="0"/>
              <a:t> (diagonal principal) são correspondentes às tensões normais; os demais elementos da matriz de tensões são as tensões cisalhantes ou tangenciais.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39</a:t>
            </a:fld>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de volume</a:t>
            </a:r>
            <a:endParaRPr lang="pt-BR" dirty="0"/>
          </a:p>
        </p:txBody>
      </p:sp>
      <p:sp>
        <p:nvSpPr>
          <p:cNvPr id="3" name="Espaço Reservado para Conteúdo 2"/>
          <p:cNvSpPr>
            <a:spLocks noGrp="1"/>
          </p:cNvSpPr>
          <p:nvPr>
            <p:ph idx="1"/>
          </p:nvPr>
        </p:nvSpPr>
        <p:spPr>
          <a:xfrm>
            <a:off x="457200" y="1600200"/>
            <a:ext cx="8229600" cy="4900634"/>
          </a:xfrm>
        </p:spPr>
        <p:txBody>
          <a:bodyPr>
            <a:normAutofit/>
          </a:bodyPr>
          <a:lstStyle/>
          <a:p>
            <a:r>
              <a:rPr lang="pt-BR" dirty="0" smtClean="0"/>
              <a:t>Na obtenção das leis de conservação, frequentemente depara-se com derivadas temporais de integrais como</a:t>
            </a:r>
          </a:p>
          <a:p>
            <a:endParaRPr lang="pt-BR" dirty="0" smtClean="0"/>
          </a:p>
          <a:p>
            <a:endParaRPr lang="pt-BR" dirty="0" smtClean="0"/>
          </a:p>
          <a:p>
            <a:r>
              <a:rPr lang="pt-BR" dirty="0" smtClean="0"/>
              <a:t>em que </a:t>
            </a:r>
            <a:r>
              <a:rPr lang="pt-BR" i="1" dirty="0" smtClean="0"/>
              <a:t>F</a:t>
            </a:r>
            <a:r>
              <a:rPr lang="pt-BR" dirty="0" smtClean="0"/>
              <a:t>(</a:t>
            </a:r>
            <a:r>
              <a:rPr lang="pt-BR" b="1" dirty="0" smtClean="0"/>
              <a:t>x</a:t>
            </a:r>
            <a:r>
              <a:rPr lang="pt-BR" dirty="0" smtClean="0"/>
              <a:t>, </a:t>
            </a:r>
            <a:r>
              <a:rPr lang="pt-BR" i="1" dirty="0" smtClean="0"/>
              <a:t>t</a:t>
            </a:r>
            <a:r>
              <a:rPr lang="pt-BR" dirty="0" smtClean="0"/>
              <a:t>) é um tensor de qualquer ordem e </a:t>
            </a:r>
            <a:r>
              <a:rPr lang="pt-BR" i="1" dirty="0" smtClean="0"/>
              <a:t>V</a:t>
            </a:r>
            <a:r>
              <a:rPr lang="pt-BR" dirty="0" smtClean="0"/>
              <a:t>(</a:t>
            </a:r>
            <a:r>
              <a:rPr lang="pt-BR" i="1" dirty="0" smtClean="0"/>
              <a:t>t</a:t>
            </a:r>
            <a:r>
              <a:rPr lang="pt-BR" dirty="0" smtClean="0"/>
              <a:t>) é uma região qualquer, que pode ser fixa ou pode mover-se com o fluido. O sinal </a:t>
            </a:r>
            <a:r>
              <a:rPr lang="pt-BR" i="1" dirty="0" smtClean="0"/>
              <a:t>d</a:t>
            </a:r>
            <a:r>
              <a:rPr lang="pt-BR" dirty="0" smtClean="0"/>
              <a:t>/</a:t>
            </a:r>
            <a:r>
              <a:rPr lang="pt-BR" i="1" dirty="0" err="1" smtClean="0"/>
              <a:t>dt</a:t>
            </a:r>
            <a:r>
              <a:rPr lang="pt-BR" dirty="0" smtClean="0"/>
              <a:t> foi empregado pois resta apenas uma função do tempo após a integração no espaço. As diferentes abordagens são apresentadas na sequência.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a:t>
            </a:fld>
            <a:endParaRPr lang="pt-B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481" name="Object 1"/>
          <p:cNvGraphicFramePr>
            <a:graphicFrameLocks noChangeAspect="1"/>
          </p:cNvGraphicFramePr>
          <p:nvPr/>
        </p:nvGraphicFramePr>
        <p:xfrm>
          <a:off x="3741743" y="2711450"/>
          <a:ext cx="1616075" cy="788988"/>
        </p:xfrm>
        <a:graphic>
          <a:graphicData uri="http://schemas.openxmlformats.org/presentationml/2006/ole">
            <p:oleObj spid="_x0000_s20481" name="Equação" r:id="rId3" imgW="799753" imgH="393529"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a:t>
            </a:r>
            <a:r>
              <a:rPr lang="pt-BR" smtClean="0"/>
              <a:t>um ponto</a:t>
            </a:r>
            <a:endParaRPr lang="pt-BR"/>
          </a:p>
        </p:txBody>
      </p:sp>
      <p:sp>
        <p:nvSpPr>
          <p:cNvPr id="3" name="Espaço Reservado para Conteúdo 2"/>
          <p:cNvSpPr>
            <a:spLocks noGrp="1"/>
          </p:cNvSpPr>
          <p:nvPr>
            <p:ph idx="1"/>
          </p:nvPr>
        </p:nvSpPr>
        <p:spPr/>
        <p:txBody>
          <a:bodyPr/>
          <a:lstStyle/>
          <a:p>
            <a:r>
              <a:rPr lang="pt-BR" dirty="0" smtClean="0"/>
              <a:t>Na sequência, será provado que o tensor de tensões é simétrico. Para tanto, considere o torque sobre um elemento ao redor de um eixo que passe por seu centroide e seja paralelo a </a:t>
            </a:r>
            <a:r>
              <a:rPr lang="pt-BR" i="1" dirty="0" smtClean="0"/>
              <a:t>x</a:t>
            </a:r>
            <a:r>
              <a:rPr lang="pt-BR" baseline="-25000" dirty="0" smtClean="0"/>
              <a:t>3</a:t>
            </a:r>
            <a:r>
              <a:rPr lang="pt-BR" dirty="0" smtClean="0"/>
              <a:t>. </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40</a:t>
            </a:fld>
            <a:endParaRPr lang="pt-BR"/>
          </a:p>
        </p:txBody>
      </p:sp>
      <p:pic>
        <p:nvPicPr>
          <p:cNvPr id="6" name="Imagem 5" descr="Fig04.06.png"/>
          <p:cNvPicPr>
            <a:picLocks noChangeAspect="1"/>
          </p:cNvPicPr>
          <p:nvPr/>
        </p:nvPicPr>
        <p:blipFill>
          <a:blip r:embed="rId2" cstate="print"/>
          <a:stretch>
            <a:fillRect/>
          </a:stretch>
        </p:blipFill>
        <p:spPr>
          <a:xfrm>
            <a:off x="2746350" y="3404770"/>
            <a:ext cx="3629532" cy="3310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a:t>
            </a:r>
            <a:r>
              <a:rPr lang="pt-BR" smtClean="0"/>
              <a:t>um ponto</a:t>
            </a:r>
            <a:endParaRPr lang="pt-BR"/>
          </a:p>
        </p:txBody>
      </p:sp>
      <p:sp>
        <p:nvSpPr>
          <p:cNvPr id="3" name="Espaço Reservado para Conteúdo 2"/>
          <p:cNvSpPr>
            <a:spLocks noGrp="1"/>
          </p:cNvSpPr>
          <p:nvPr>
            <p:ph idx="1"/>
          </p:nvPr>
        </p:nvSpPr>
        <p:spPr/>
        <p:txBody>
          <a:bodyPr/>
          <a:lstStyle/>
          <a:p>
            <a:r>
              <a:rPr lang="pt-BR" dirty="0" smtClean="0"/>
              <a:t>Esse torque é generalizado somente para as tensões cisalhantes no plano </a:t>
            </a:r>
            <a:r>
              <a:rPr lang="pt-BR" i="1" dirty="0" smtClean="0"/>
              <a:t>x</a:t>
            </a:r>
            <a:r>
              <a:rPr lang="pt-BR" baseline="-25000" dirty="0" smtClean="0"/>
              <a:t>1</a:t>
            </a:r>
            <a:r>
              <a:rPr lang="pt-BR" i="1" dirty="0" smtClean="0"/>
              <a:t>x</a:t>
            </a:r>
            <a:r>
              <a:rPr lang="pt-BR" baseline="-25000" dirty="0" smtClean="0"/>
              <a:t>2</a:t>
            </a:r>
            <a:r>
              <a:rPr lang="pt-BR" dirty="0" smtClean="0"/>
              <a:t> e assume-se </a:t>
            </a:r>
            <a:r>
              <a:rPr lang="pt-BR" i="1" dirty="0" smtClean="0"/>
              <a:t>dx</a:t>
            </a:r>
            <a:r>
              <a:rPr lang="pt-BR" baseline="-25000" dirty="0" smtClean="0"/>
              <a:t>3</a:t>
            </a:r>
            <a:r>
              <a:rPr lang="pt-BR" dirty="0" smtClean="0"/>
              <a:t> = 1. Assim:</a:t>
            </a:r>
          </a:p>
          <a:p>
            <a:endParaRPr lang="pt-BR" dirty="0" smtClean="0"/>
          </a:p>
          <a:p>
            <a:endParaRPr lang="pt-BR" dirty="0" smtClean="0"/>
          </a:p>
          <a:p>
            <a:endParaRPr lang="pt-BR" dirty="0" smtClean="0"/>
          </a:p>
          <a:p>
            <a:endParaRPr lang="pt-BR" dirty="0" smtClean="0"/>
          </a:p>
          <a:p>
            <a:endParaRPr lang="pt-BR" dirty="0" smtClean="0"/>
          </a:p>
          <a:p>
            <a:r>
              <a:rPr lang="pt-BR" dirty="0" smtClean="0"/>
              <a:t>que ao se cancelar os termos fornece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41</a:t>
            </a:fld>
            <a:endParaRPr lang="pt-B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3249" name="Object 1"/>
          <p:cNvGraphicFramePr>
            <a:graphicFrameLocks noChangeAspect="1"/>
          </p:cNvGraphicFramePr>
          <p:nvPr/>
        </p:nvGraphicFramePr>
        <p:xfrm>
          <a:off x="1071538" y="2719396"/>
          <a:ext cx="6956425" cy="1924050"/>
        </p:xfrm>
        <a:graphic>
          <a:graphicData uri="http://schemas.openxmlformats.org/presentationml/2006/ole">
            <p:oleObj spid="_x0000_s53249" name="Equação" r:id="rId3" imgW="3479800" imgH="965200" progId="Equation.3">
              <p:embed/>
            </p:oleObj>
          </a:graphicData>
        </a:graphic>
      </p:graphicFrame>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3251" name="Object 3"/>
          <p:cNvGraphicFramePr>
            <a:graphicFrameLocks noChangeAspect="1"/>
          </p:cNvGraphicFramePr>
          <p:nvPr/>
        </p:nvGraphicFramePr>
        <p:xfrm>
          <a:off x="3357554" y="5715016"/>
          <a:ext cx="2457450" cy="428625"/>
        </p:xfrm>
        <a:graphic>
          <a:graphicData uri="http://schemas.openxmlformats.org/presentationml/2006/ole">
            <p:oleObj spid="_x0000_s53251" name="Equação" r:id="rId4" imgW="1256755" imgH="215806"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a:t>
            </a:r>
            <a:r>
              <a:rPr lang="pt-BR" smtClean="0"/>
              <a:t>um ponto</a:t>
            </a:r>
            <a:endParaRPr lang="pt-BR"/>
          </a:p>
        </p:txBody>
      </p:sp>
      <p:sp>
        <p:nvSpPr>
          <p:cNvPr id="3" name="Espaço Reservado para Conteúdo 2"/>
          <p:cNvSpPr>
            <a:spLocks noGrp="1"/>
          </p:cNvSpPr>
          <p:nvPr>
            <p:ph idx="1"/>
          </p:nvPr>
        </p:nvSpPr>
        <p:spPr/>
        <p:txBody>
          <a:bodyPr/>
          <a:lstStyle/>
          <a:p>
            <a:r>
              <a:rPr lang="pt-BR" dirty="0" smtClean="0"/>
              <a:t>O equilíbrio rotacional de um elemento requer que</a:t>
            </a:r>
          </a:p>
          <a:p>
            <a:endParaRPr lang="pt-BR" dirty="0" smtClean="0"/>
          </a:p>
          <a:p>
            <a:r>
              <a:rPr lang="pt-BR" dirty="0" smtClean="0"/>
              <a:t>sendo     a aceleração angular do elemento e </a:t>
            </a:r>
            <a:r>
              <a:rPr lang="pt-BR" i="1" dirty="0" smtClean="0"/>
              <a:t>I</a:t>
            </a:r>
            <a:r>
              <a:rPr lang="pt-BR" dirty="0" smtClean="0"/>
              <a:t> seu momento de inércia. Para o elemento retangular considerado, tem-se que</a:t>
            </a:r>
          </a:p>
          <a:p>
            <a:endParaRPr lang="pt-BR" dirty="0" smtClean="0"/>
          </a:p>
          <a:p>
            <a:endParaRPr lang="pt-BR" dirty="0" smtClean="0"/>
          </a:p>
          <a:p>
            <a:r>
              <a:rPr lang="pt-BR" dirty="0" smtClean="0"/>
              <a:t>O equilíbrio rotacional requer 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42</a:t>
            </a:fld>
            <a:endParaRPr lang="pt-B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2225" name="Object 1"/>
          <p:cNvGraphicFramePr>
            <a:graphicFrameLocks noChangeAspect="1"/>
          </p:cNvGraphicFramePr>
          <p:nvPr/>
        </p:nvGraphicFramePr>
        <p:xfrm>
          <a:off x="4071934" y="2185982"/>
          <a:ext cx="1047750" cy="457200"/>
        </p:xfrm>
        <a:graphic>
          <a:graphicData uri="http://schemas.openxmlformats.org/presentationml/2006/ole">
            <p:oleObj spid="_x0000_s52225" name="Equação" r:id="rId3" imgW="520700" imgH="228600" progId="Equation.3">
              <p:embed/>
            </p:oleObj>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2227" name="Object 3"/>
          <p:cNvGraphicFramePr>
            <a:graphicFrameLocks noChangeAspect="1"/>
          </p:cNvGraphicFramePr>
          <p:nvPr/>
        </p:nvGraphicFramePr>
        <p:xfrm>
          <a:off x="1857356" y="2687636"/>
          <a:ext cx="439738" cy="527050"/>
        </p:xfrm>
        <a:graphic>
          <a:graphicData uri="http://schemas.openxmlformats.org/presentationml/2006/ole">
            <p:oleObj spid="_x0000_s52227" name="Equação" r:id="rId4" imgW="190500" imgH="228600" progId="Equation.3">
              <p:embed/>
            </p:oleObj>
          </a:graphicData>
        </a:graphic>
      </p:graphicFrame>
      <p:sp>
        <p:nvSpPr>
          <p:cNvPr id="522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2230" name="Object 6"/>
          <p:cNvGraphicFramePr>
            <a:graphicFrameLocks noChangeAspect="1"/>
          </p:cNvGraphicFramePr>
          <p:nvPr/>
        </p:nvGraphicFramePr>
        <p:xfrm>
          <a:off x="3052773" y="4140210"/>
          <a:ext cx="3019425" cy="788988"/>
        </p:xfrm>
        <a:graphic>
          <a:graphicData uri="http://schemas.openxmlformats.org/presentationml/2006/ole">
            <p:oleObj spid="_x0000_s52230" name="Equação" r:id="rId5" imgW="1497950" imgH="393529" progId="Equation.3">
              <p:embed/>
            </p:oleObj>
          </a:graphicData>
        </a:graphic>
      </p:graphicFrame>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2232" name="Object 8"/>
          <p:cNvGraphicFramePr>
            <a:graphicFrameLocks noChangeAspect="1"/>
          </p:cNvGraphicFramePr>
          <p:nvPr/>
        </p:nvGraphicFramePr>
        <p:xfrm>
          <a:off x="2000232" y="5711846"/>
          <a:ext cx="5172075" cy="788988"/>
        </p:xfrm>
        <a:graphic>
          <a:graphicData uri="http://schemas.openxmlformats.org/presentationml/2006/ole">
            <p:oleObj spid="_x0000_s52232" name="Equação" r:id="rId6" imgW="2565400" imgH="39370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a:t>
            </a:r>
            <a:r>
              <a:rPr lang="pt-BR" smtClean="0"/>
              <a:t>um ponto</a:t>
            </a:r>
            <a:endParaRPr lang="pt-BR"/>
          </a:p>
        </p:txBody>
      </p:sp>
      <p:sp>
        <p:nvSpPr>
          <p:cNvPr id="3" name="Espaço Reservado para Conteúdo 2"/>
          <p:cNvSpPr>
            <a:spLocks noGrp="1"/>
          </p:cNvSpPr>
          <p:nvPr>
            <p:ph idx="1"/>
          </p:nvPr>
        </p:nvSpPr>
        <p:spPr/>
        <p:txBody>
          <a:bodyPr/>
          <a:lstStyle/>
          <a:p>
            <a:r>
              <a:rPr lang="pt-BR" dirty="0" smtClean="0"/>
              <a:t>Ou seja,</a:t>
            </a:r>
          </a:p>
          <a:p>
            <a:endParaRPr lang="pt-BR" dirty="0" smtClean="0"/>
          </a:p>
          <a:p>
            <a:endParaRPr lang="pt-BR" dirty="0" smtClean="0"/>
          </a:p>
          <a:p>
            <a:r>
              <a:rPr lang="pt-BR" dirty="0" smtClean="0"/>
              <a:t>Quando </a:t>
            </a:r>
            <a:r>
              <a:rPr lang="pt-BR" i="1" dirty="0" smtClean="0"/>
              <a:t>dx</a:t>
            </a:r>
            <a:r>
              <a:rPr lang="pt-BR" baseline="-25000" dirty="0" smtClean="0"/>
              <a:t>1</a:t>
            </a:r>
            <a:r>
              <a:rPr lang="pt-BR" dirty="0" smtClean="0"/>
              <a:t> e </a:t>
            </a:r>
            <a:r>
              <a:rPr lang="pt-BR" i="1" dirty="0" smtClean="0"/>
              <a:t>dx</a:t>
            </a:r>
            <a:r>
              <a:rPr lang="pt-BR" baseline="-25000" dirty="0" smtClean="0"/>
              <a:t>2</a:t>
            </a:r>
            <a:r>
              <a:rPr lang="pt-BR" dirty="0" smtClean="0"/>
              <a:t> tendem a zero, a condição anterior só é satisfeita se </a:t>
            </a:r>
            <a:r>
              <a:rPr lang="el-GR" i="1" dirty="0" smtClean="0"/>
              <a:t>τ</a:t>
            </a:r>
            <a:r>
              <a:rPr lang="pt-BR" baseline="-25000" dirty="0" smtClean="0"/>
              <a:t>12</a:t>
            </a:r>
            <a:r>
              <a:rPr lang="pt-BR" dirty="0" smtClean="0"/>
              <a:t> = </a:t>
            </a:r>
            <a:r>
              <a:rPr lang="el-GR" i="1" dirty="0" smtClean="0"/>
              <a:t>τ</a:t>
            </a:r>
            <a:r>
              <a:rPr lang="pt-BR" baseline="-25000" dirty="0" smtClean="0"/>
              <a:t>21</a:t>
            </a:r>
            <a:r>
              <a:rPr lang="pt-BR" dirty="0" smtClean="0"/>
              <a:t>. Assim, em geral</a:t>
            </a:r>
          </a:p>
          <a:p>
            <a:endParaRPr lang="pt-BR" dirty="0" smtClean="0"/>
          </a:p>
          <a:p>
            <a:endParaRPr lang="pt-BR" dirty="0" smtClean="0"/>
          </a:p>
          <a:p>
            <a:r>
              <a:rPr lang="pt-BR" dirty="0" smtClean="0"/>
              <a:t>Assim, o tensor de tensões é simétrico e possui apenas seis componentes independentes.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43</a:t>
            </a:fld>
            <a:endParaRPr lang="pt-B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8369" name="Object 1"/>
          <p:cNvGraphicFramePr>
            <a:graphicFrameLocks noChangeAspect="1"/>
          </p:cNvGraphicFramePr>
          <p:nvPr/>
        </p:nvGraphicFramePr>
        <p:xfrm>
          <a:off x="2806712" y="2212972"/>
          <a:ext cx="3479800" cy="787400"/>
        </p:xfrm>
        <a:graphic>
          <a:graphicData uri="http://schemas.openxmlformats.org/presentationml/2006/ole">
            <p:oleObj spid="_x0000_s58369" name="Equação" r:id="rId3" imgW="1726451" imgH="393529" progId="Equation.3">
              <p:embed/>
            </p:oleObj>
          </a:graphicData>
        </a:graphic>
      </p:graphicFrame>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8371" name="Object 3"/>
          <p:cNvGraphicFramePr>
            <a:graphicFrameLocks noChangeAspect="1"/>
          </p:cNvGraphicFramePr>
          <p:nvPr/>
        </p:nvGraphicFramePr>
        <p:xfrm>
          <a:off x="4071934" y="4303722"/>
          <a:ext cx="946150" cy="482600"/>
        </p:xfrm>
        <a:graphic>
          <a:graphicData uri="http://schemas.openxmlformats.org/presentationml/2006/ole">
            <p:oleObj spid="_x0000_s58371" name="Equação" r:id="rId4" imgW="469696" imgH="241195" progId="Equation.3">
              <p:embed/>
            </p:oleObj>
          </a:graphicData>
        </a:graphic>
      </p:graphicFrame>
      <p:sp>
        <p:nvSpPr>
          <p:cNvPr id="9" name="CaixaDeTexto 8"/>
          <p:cNvSpPr txBox="1"/>
          <p:nvPr/>
        </p:nvSpPr>
        <p:spPr>
          <a:xfrm>
            <a:off x="8143900" y="432465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(14)</a:t>
            </a:r>
            <a:endParaRPr lang="pt-BR"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Tensões em </a:t>
            </a:r>
            <a:r>
              <a:rPr lang="pt-BR" smtClean="0"/>
              <a:t>um ponto</a:t>
            </a:r>
            <a:endParaRPr lang="pt-BR"/>
          </a:p>
        </p:txBody>
      </p:sp>
      <p:sp>
        <p:nvSpPr>
          <p:cNvPr id="3" name="Espaço Reservado para Conteúdo 2"/>
          <p:cNvSpPr>
            <a:spLocks noGrp="1"/>
          </p:cNvSpPr>
          <p:nvPr>
            <p:ph idx="1"/>
          </p:nvPr>
        </p:nvSpPr>
        <p:spPr/>
        <p:txBody>
          <a:bodyPr/>
          <a:lstStyle/>
          <a:p>
            <a:r>
              <a:rPr lang="pt-BR" dirty="0" smtClean="0"/>
              <a:t>A simetria, porém, pode ser violada se houver forças como as exercidas por um campo elétrico sobre um fluido composto por moléculas polarizadas. Nesse caso tensões antissimétricas devem ser incluídas para a caracterização desses fluidos.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44</a:t>
            </a:fld>
            <a:endParaRPr lang="pt-B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de movimento</a:t>
            </a:r>
            <a:endParaRPr lang="pt-BR" dirty="0"/>
          </a:p>
        </p:txBody>
      </p:sp>
      <p:sp>
        <p:nvSpPr>
          <p:cNvPr id="3" name="Espaço Reservado para Conteúdo 2"/>
          <p:cNvSpPr>
            <a:spLocks noGrp="1"/>
          </p:cNvSpPr>
          <p:nvPr>
            <p:ph idx="1"/>
          </p:nvPr>
        </p:nvSpPr>
        <p:spPr/>
        <p:txBody>
          <a:bodyPr/>
          <a:lstStyle/>
          <a:p>
            <a:r>
              <a:rPr lang="pt-BR" dirty="0" smtClean="0"/>
              <a:t>A lei de conservação da quantidade de movimento será expressa na forma diferencial pela aplicação direta da lei de Newton do movimento para um elemento de fluido infinitesimal.</a:t>
            </a:r>
          </a:p>
          <a:p>
            <a:r>
              <a:rPr lang="pt-BR" dirty="0" smtClean="0"/>
              <a:t>Na sequência, será apresentado como a forma diferencial pode ser obtida partindo-se da forma integral da lei de Newton.</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45</a:t>
            </a:fld>
            <a:endParaRPr 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de movimento</a:t>
            </a:r>
            <a:endParaRPr lang="pt-BR" dirty="0"/>
          </a:p>
        </p:txBody>
      </p:sp>
      <p:sp>
        <p:nvSpPr>
          <p:cNvPr id="3" name="Espaço Reservado para Conteúdo 2"/>
          <p:cNvSpPr>
            <a:spLocks noGrp="1"/>
          </p:cNvSpPr>
          <p:nvPr>
            <p:ph idx="1"/>
          </p:nvPr>
        </p:nvSpPr>
        <p:spPr/>
        <p:txBody>
          <a:bodyPr/>
          <a:lstStyle/>
          <a:p>
            <a:r>
              <a:rPr lang="pt-BR" dirty="0" smtClean="0"/>
              <a:t>Considera-se, inicialmente, o movimento de um elemento de fluido infinitesimal.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46</a:t>
            </a:fld>
            <a:endParaRPr lang="pt-BR"/>
          </a:p>
        </p:txBody>
      </p:sp>
      <p:pic>
        <p:nvPicPr>
          <p:cNvPr id="6" name="Imagem 5" descr="Fig04.07.png"/>
          <p:cNvPicPr>
            <a:picLocks noChangeAspect="1"/>
          </p:cNvPicPr>
          <p:nvPr/>
        </p:nvPicPr>
        <p:blipFill>
          <a:blip r:embed="rId2" cstate="print"/>
          <a:stretch>
            <a:fillRect/>
          </a:stretch>
        </p:blipFill>
        <p:spPr>
          <a:xfrm>
            <a:off x="1937638" y="2509255"/>
            <a:ext cx="5263298" cy="421063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p:txBody>
          <a:bodyPr/>
          <a:lstStyle/>
          <a:p>
            <a:r>
              <a:rPr lang="pt-BR" dirty="0" smtClean="0"/>
              <a:t>A Lei de Newton requer que a força resultante sobre o elemento de fluido seja igual ao produto da massa pela aceleração do elemento. A soma das forças de superfície na direção </a:t>
            </a:r>
            <a:r>
              <a:rPr lang="pt-BR" i="1" dirty="0" smtClean="0"/>
              <a:t>x</a:t>
            </a:r>
            <a:r>
              <a:rPr lang="pt-BR" baseline="-25000" dirty="0" smtClean="0"/>
              <a:t>1</a:t>
            </a:r>
            <a:r>
              <a:rPr lang="pt-BR" dirty="0" smtClean="0"/>
              <a:t> é igual 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47</a:t>
            </a:fld>
            <a:endParaRPr lang="pt-BR"/>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1441" name="Object 1"/>
          <p:cNvGraphicFramePr>
            <a:graphicFrameLocks noChangeAspect="1"/>
          </p:cNvGraphicFramePr>
          <p:nvPr/>
        </p:nvGraphicFramePr>
        <p:xfrm>
          <a:off x="2071670" y="3500438"/>
          <a:ext cx="4956175" cy="2954338"/>
        </p:xfrm>
        <a:graphic>
          <a:graphicData uri="http://schemas.openxmlformats.org/presentationml/2006/ole">
            <p:oleObj spid="_x0000_s61441" name="Equação" r:id="rId3" imgW="2476500" imgH="147320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p:txBody>
          <a:bodyPr/>
          <a:lstStyle/>
          <a:p>
            <a:r>
              <a:rPr lang="pt-BR" dirty="0" smtClean="0"/>
              <a:t>A expressão anterior pode ser simplificada resultando em</a:t>
            </a:r>
          </a:p>
          <a:p>
            <a:endParaRPr lang="pt-BR" dirty="0" smtClean="0"/>
          </a:p>
          <a:p>
            <a:endParaRPr lang="pt-BR" dirty="0" smtClean="0"/>
          </a:p>
          <a:p>
            <a:r>
              <a:rPr lang="pt-BR" dirty="0" smtClean="0"/>
              <a:t>sendo </a:t>
            </a:r>
            <a:r>
              <a:rPr lang="pt-BR" i="1" dirty="0" smtClean="0"/>
              <a:t>dV</a:t>
            </a:r>
            <a:r>
              <a:rPr lang="pt-BR" dirty="0" smtClean="0"/>
              <a:t> o volume do elemento. Generalizando-se, a componente </a:t>
            </a:r>
            <a:r>
              <a:rPr lang="pt-BR" i="1" dirty="0" smtClean="0"/>
              <a:t>i</a:t>
            </a:r>
            <a:r>
              <a:rPr lang="pt-BR" dirty="0" smtClean="0"/>
              <a:t> da força por unidade de volume aplicada sobre o elemento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48</a:t>
            </a:fld>
            <a:endParaRPr lang="pt-B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0417" name="Object 1"/>
          <p:cNvGraphicFramePr>
            <a:graphicFrameLocks noChangeAspect="1"/>
          </p:cNvGraphicFramePr>
          <p:nvPr/>
        </p:nvGraphicFramePr>
        <p:xfrm>
          <a:off x="2071670" y="2571744"/>
          <a:ext cx="4956175" cy="960438"/>
        </p:xfrm>
        <a:graphic>
          <a:graphicData uri="http://schemas.openxmlformats.org/presentationml/2006/ole">
            <p:oleObj spid="_x0000_s60417" name="Equação" r:id="rId3" imgW="2501900" imgH="482600" progId="Equation.3">
              <p:embed/>
            </p:oleObj>
          </a:graphicData>
        </a:graphic>
      </p:graphicFrame>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0419" name="Object 3"/>
          <p:cNvGraphicFramePr>
            <a:graphicFrameLocks noChangeAspect="1"/>
          </p:cNvGraphicFramePr>
          <p:nvPr/>
        </p:nvGraphicFramePr>
        <p:xfrm>
          <a:off x="4286248" y="5000636"/>
          <a:ext cx="596900" cy="942975"/>
        </p:xfrm>
        <a:graphic>
          <a:graphicData uri="http://schemas.openxmlformats.org/presentationml/2006/ole">
            <p:oleObj spid="_x0000_s60419" name="Equação" r:id="rId4" imgW="291973" imgH="469696"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p:txBody>
          <a:bodyPr>
            <a:normAutofit/>
          </a:bodyPr>
          <a:lstStyle/>
          <a:p>
            <a:r>
              <a:rPr lang="pt-BR" dirty="0" smtClean="0"/>
              <a:t>Seja </a:t>
            </a:r>
            <a:r>
              <a:rPr lang="pt-BR" b="1" dirty="0" smtClean="0"/>
              <a:t>g</a:t>
            </a:r>
            <a:r>
              <a:rPr lang="pt-BR" dirty="0" smtClean="0"/>
              <a:t> a força de corpo por unidade de massa, de modo que </a:t>
            </a:r>
            <a:r>
              <a:rPr lang="el-GR" i="1" dirty="0" smtClean="0"/>
              <a:t>ρ</a:t>
            </a:r>
            <a:r>
              <a:rPr lang="pt-BR" b="1" dirty="0" smtClean="0"/>
              <a:t>g </a:t>
            </a:r>
            <a:r>
              <a:rPr lang="pt-BR" dirty="0" smtClean="0"/>
              <a:t>seja a força de corpo por unidade de volume. Então, aplicando-se a Lei de Newton obtém-se</a:t>
            </a:r>
          </a:p>
          <a:p>
            <a:endParaRPr lang="pt-BR" dirty="0" smtClean="0"/>
          </a:p>
          <a:p>
            <a:endParaRPr lang="pt-BR" dirty="0" smtClean="0"/>
          </a:p>
          <a:p>
            <a:r>
              <a:rPr lang="pt-BR" dirty="0" smtClean="0"/>
              <a:t>Esta é a equação do movimento que relaciona a aceleração à força resultante em um ponto e é válida para qualquer meio contínuo, sólido ou fluido.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49</a:t>
            </a:fld>
            <a:endParaRPr lang="pt-BR"/>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5537" name="Object 1"/>
          <p:cNvGraphicFramePr>
            <a:graphicFrameLocks noChangeAspect="1"/>
          </p:cNvGraphicFramePr>
          <p:nvPr/>
        </p:nvGraphicFramePr>
        <p:xfrm>
          <a:off x="3357554" y="3429000"/>
          <a:ext cx="2368550" cy="942975"/>
        </p:xfrm>
        <a:graphic>
          <a:graphicData uri="http://schemas.openxmlformats.org/presentationml/2006/ole">
            <p:oleObj spid="_x0000_s65537" name="Equação" r:id="rId3" imgW="1168400" imgH="469900" progId="Equation.3">
              <p:embed/>
            </p:oleObj>
          </a:graphicData>
        </a:graphic>
      </p:graphicFrame>
      <p:sp>
        <p:nvSpPr>
          <p:cNvPr id="7" name="CaixaDeTexto 6"/>
          <p:cNvSpPr txBox="1"/>
          <p:nvPr/>
        </p:nvSpPr>
        <p:spPr>
          <a:xfrm>
            <a:off x="8143900" y="364331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(15)</a:t>
            </a:r>
            <a:endParaRPr lang="pt-BR"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a:xfrm>
            <a:off x="457200" y="1600200"/>
            <a:ext cx="8229600" cy="4900634"/>
          </a:xfrm>
        </p:spPr>
        <p:txBody>
          <a:bodyPr>
            <a:normAutofit/>
          </a:bodyPr>
          <a:lstStyle/>
          <a:p>
            <a:r>
              <a:rPr lang="pt-BR" dirty="0" smtClean="0"/>
              <a:t>Caso geral</a:t>
            </a:r>
          </a:p>
          <a:p>
            <a:pPr lvl="1"/>
            <a:r>
              <a:rPr lang="pt-BR" dirty="0" smtClean="0"/>
              <a:t>Considere o caso geral em que </a:t>
            </a:r>
            <a:r>
              <a:rPr lang="pt-BR" i="1" dirty="0" smtClean="0"/>
              <a:t>V</a:t>
            </a:r>
            <a:r>
              <a:rPr lang="pt-BR" dirty="0" smtClean="0"/>
              <a:t>(</a:t>
            </a:r>
            <a:r>
              <a:rPr lang="pt-BR" i="1" dirty="0" smtClean="0"/>
              <a:t>t</a:t>
            </a:r>
            <a:r>
              <a:rPr lang="pt-BR" dirty="0" smtClean="0"/>
              <a:t>) não é nem um volume fixo nem um volume material. As superfícies do volume se movem, mas com velocidade diferente daquela do fluido local. A regra para a diferenciação de uma integral torna-se clara se considerada a analogia com o modelo unidimensional. Assim:</a:t>
            </a:r>
          </a:p>
          <a:p>
            <a:pPr lvl="1"/>
            <a:endParaRPr lang="pt-BR" dirty="0" smtClean="0"/>
          </a:p>
          <a:p>
            <a:pPr lvl="1"/>
            <a:endParaRPr lang="pt-BR" dirty="0" smtClean="0"/>
          </a:p>
          <a:p>
            <a:pPr lvl="1"/>
            <a:endParaRPr lang="pt-BR" dirty="0" smtClean="0"/>
          </a:p>
          <a:p>
            <a:pPr lvl="1"/>
            <a:r>
              <a:rPr lang="pt-BR" dirty="0" smtClean="0"/>
              <a:t>que é  conhecido como Teorema de Leibniz.</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a:t>
            </a:fld>
            <a:endParaRPr lang="pt-B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458" name="Object 2"/>
          <p:cNvGraphicFramePr>
            <a:graphicFrameLocks noChangeAspect="1"/>
          </p:cNvGraphicFramePr>
          <p:nvPr/>
        </p:nvGraphicFramePr>
        <p:xfrm>
          <a:off x="1285852" y="4568838"/>
          <a:ext cx="6518275" cy="788988"/>
        </p:xfrm>
        <a:graphic>
          <a:graphicData uri="http://schemas.openxmlformats.org/presentationml/2006/ole">
            <p:oleObj spid="_x0000_s19458" name="Equação" r:id="rId3" imgW="3225800" imgH="393700" progId="Equation.3">
              <p:embed/>
            </p:oleObj>
          </a:graphicData>
        </a:graphic>
      </p:graphicFrame>
      <p:sp>
        <p:nvSpPr>
          <p:cNvPr id="8" name="CaixaDeTexto 7"/>
          <p:cNvSpPr txBox="1"/>
          <p:nvPr/>
        </p:nvSpPr>
        <p:spPr>
          <a:xfrm>
            <a:off x="8314541" y="4753285"/>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a:t>
            </a:r>
            <a:endParaRPr lang="pt-BR" sz="2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p:txBody>
          <a:bodyPr>
            <a:normAutofit/>
          </a:bodyPr>
          <a:lstStyle/>
          <a:p>
            <a:r>
              <a:rPr lang="pt-BR" dirty="0" smtClean="0"/>
              <a:t>Para a Eq. (15),  não há importância em relação a como o tensor de tensões está relacionado ao campo de deformações.</a:t>
            </a:r>
          </a:p>
          <a:p>
            <a:r>
              <a:rPr lang="pt-BR" dirty="0" smtClean="0"/>
              <a:t>Tal equação é chamada também de Equação do Movimento de </a:t>
            </a:r>
            <a:r>
              <a:rPr lang="pt-BR" dirty="0" err="1" smtClean="0"/>
              <a:t>Cauchy</a:t>
            </a:r>
            <a:r>
              <a:rPr lang="pt-BR" dirty="0" smtClean="0"/>
              <a:t>.</a:t>
            </a:r>
          </a:p>
          <a:p>
            <a:r>
              <a:rPr lang="pt-BR" dirty="0" smtClean="0"/>
              <a:t>Pode-se também deduzir a equação de </a:t>
            </a:r>
            <a:r>
              <a:rPr lang="pt-BR" dirty="0" err="1" smtClean="0"/>
              <a:t>Cauchy</a:t>
            </a:r>
            <a:r>
              <a:rPr lang="pt-BR" dirty="0" smtClean="0"/>
              <a:t> a partir da forma integral da lei de Newton para um volume material </a:t>
            </a:r>
            <a:r>
              <a:rPr lang="pt-BR" i="1" dirty="0" smtClean="0"/>
              <a:t>V</a:t>
            </a:r>
            <a:r>
              <a:rPr lang="pt-BR" dirty="0" smtClean="0"/>
              <a:t>.</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50</a:t>
            </a:fld>
            <a:endParaRPr lang="pt-B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a:xfrm>
            <a:off x="457200" y="1600200"/>
            <a:ext cx="8229600" cy="5114948"/>
          </a:xfrm>
        </p:spPr>
        <p:txBody>
          <a:bodyPr>
            <a:normAutofit/>
          </a:bodyPr>
          <a:lstStyle/>
          <a:p>
            <a:r>
              <a:rPr lang="pt-BR" dirty="0" smtClean="0"/>
              <a:t>Nesse caso, não é necessário se considerar as tensões internas ao fluido, mas apenas as forças de superfície nas fronteiras do volume (associadas também às forças de corpo).</a:t>
            </a:r>
          </a:p>
          <a:p>
            <a:r>
              <a:rPr lang="pt-BR" dirty="0" smtClean="0"/>
              <a:t>A força de superfície em um elemento de área </a:t>
            </a:r>
            <a:r>
              <a:rPr lang="pt-BR" i="1" dirty="0" smtClean="0"/>
              <a:t>d</a:t>
            </a:r>
            <a:r>
              <a:rPr lang="pt-BR" b="1" dirty="0" smtClean="0"/>
              <a:t>A</a:t>
            </a:r>
            <a:r>
              <a:rPr lang="pt-BR" dirty="0" smtClean="0"/>
              <a:t> pode ser expresso como          .</a:t>
            </a:r>
          </a:p>
          <a:p>
            <a:r>
              <a:rPr lang="pt-BR" dirty="0" smtClean="0"/>
              <a:t>A Lei de Newton para um volume material </a:t>
            </a:r>
            <a:r>
              <a:rPr lang="pt-BR" i="1" dirty="0" smtClean="0"/>
              <a:t>V</a:t>
            </a:r>
            <a:r>
              <a:rPr lang="pt-BR" dirty="0" smtClean="0"/>
              <a:t> requer que a taxa de variação da quantidade de movimento seja igual à soma das forças de corpo através do volume acrescidas pelas forças de superfície nos contornos.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51</a:t>
            </a:fld>
            <a:endParaRPr lang="pt-BR"/>
          </a:p>
        </p:txBody>
      </p:sp>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9393" name="Object 1"/>
          <p:cNvGraphicFramePr>
            <a:graphicFrameLocks noChangeAspect="1"/>
          </p:cNvGraphicFramePr>
          <p:nvPr/>
        </p:nvGraphicFramePr>
        <p:xfrm>
          <a:off x="4337054" y="3879856"/>
          <a:ext cx="877888" cy="406400"/>
        </p:xfrm>
        <a:graphic>
          <a:graphicData uri="http://schemas.openxmlformats.org/presentationml/2006/ole">
            <p:oleObj spid="_x0000_s59393" name="Equação" r:id="rId3" imgW="393359" imgH="177646"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p:txBody>
          <a:bodyPr/>
          <a:lstStyle/>
          <a:p>
            <a:r>
              <a:rPr lang="pt-BR" dirty="0" smtClean="0"/>
              <a:t>Tem-se assim</a:t>
            </a:r>
          </a:p>
          <a:p>
            <a:endParaRPr lang="pt-BR" dirty="0" smtClean="0"/>
          </a:p>
          <a:p>
            <a:endParaRPr lang="pt-BR" dirty="0" smtClean="0"/>
          </a:p>
          <a:p>
            <a:r>
              <a:rPr lang="pt-BR" dirty="0" smtClean="0"/>
              <a:t>onde as </a:t>
            </a:r>
            <a:r>
              <a:rPr lang="pt-BR" dirty="0" err="1" smtClean="0"/>
              <a:t>Eqs</a:t>
            </a:r>
            <a:r>
              <a:rPr lang="pt-BR" dirty="0" smtClean="0"/>
              <a:t>. (6) e (14) foram empregadas. Transformando-se a integral de superfície em uma integral de volume, obtém da Eq. (14):</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52</a:t>
            </a:fld>
            <a:endParaRPr lang="pt-B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7585" name="Object 1"/>
          <p:cNvGraphicFramePr>
            <a:graphicFrameLocks noChangeAspect="1"/>
          </p:cNvGraphicFramePr>
          <p:nvPr/>
        </p:nvGraphicFramePr>
        <p:xfrm>
          <a:off x="1428728" y="2211384"/>
          <a:ext cx="6286500" cy="788988"/>
        </p:xfrm>
        <a:graphic>
          <a:graphicData uri="http://schemas.openxmlformats.org/presentationml/2006/ole">
            <p:oleObj spid="_x0000_s67585" name="Equação" r:id="rId3" imgW="3111500" imgH="393700" progId="Equation.3">
              <p:embed/>
            </p:oleObj>
          </a:graphicData>
        </a:graphic>
      </p:graphicFrame>
      <p:sp>
        <p:nvSpPr>
          <p:cNvPr id="7" name="CaixaDeTexto 6"/>
          <p:cNvSpPr txBox="1"/>
          <p:nvPr/>
        </p:nvSpPr>
        <p:spPr>
          <a:xfrm>
            <a:off x="8143900" y="235743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(16)</a:t>
            </a:r>
            <a:endParaRPr lang="pt-BR" sz="2400" dirty="0">
              <a:latin typeface="Times New Roman" pitchFamily="18" charset="0"/>
              <a:cs typeface="Times New Roman" pitchFamily="18" charset="0"/>
            </a:endParaRPr>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7587" name="Object 3"/>
          <p:cNvGraphicFramePr>
            <a:graphicFrameLocks noChangeAspect="1"/>
          </p:cNvGraphicFramePr>
          <p:nvPr/>
        </p:nvGraphicFramePr>
        <p:xfrm>
          <a:off x="2714612" y="4714884"/>
          <a:ext cx="3786188" cy="1019175"/>
        </p:xfrm>
        <a:graphic>
          <a:graphicData uri="http://schemas.openxmlformats.org/presentationml/2006/ole">
            <p:oleObj spid="_x0000_s67587" name="Equação" r:id="rId4" imgW="1879600" imgH="508000" progId="Equation.3">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Conservação da quantidade </a:t>
            </a:r>
            <a:r>
              <a:rPr lang="pt-BR" smtClean="0"/>
              <a:t>de movimento</a:t>
            </a:r>
            <a:endParaRPr lang="pt-BR"/>
          </a:p>
        </p:txBody>
      </p:sp>
      <p:sp>
        <p:nvSpPr>
          <p:cNvPr id="3" name="Espaço Reservado para Conteúdo 2"/>
          <p:cNvSpPr>
            <a:spLocks noGrp="1"/>
          </p:cNvSpPr>
          <p:nvPr>
            <p:ph idx="1"/>
          </p:nvPr>
        </p:nvSpPr>
        <p:spPr/>
        <p:txBody>
          <a:bodyPr/>
          <a:lstStyle/>
          <a:p>
            <a:r>
              <a:rPr lang="pt-BR" dirty="0" smtClean="0"/>
              <a:t>A expressão anterior deve ser válida para qualquer volume, de modo que o integrando deve desaparecer em todos os pontos e, assim, obtém-se a Eq. (15).</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53</a:t>
            </a:fld>
            <a:endParaRPr lang="pt-B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volume fixo</a:t>
            </a:r>
            <a:endParaRPr lang="pt-BR" dirty="0"/>
          </a:p>
        </p:txBody>
      </p:sp>
      <p:sp>
        <p:nvSpPr>
          <p:cNvPr id="3" name="Espaço Reservado para Conteúdo 2"/>
          <p:cNvSpPr>
            <a:spLocks noGrp="1"/>
          </p:cNvSpPr>
          <p:nvPr>
            <p:ph idx="1"/>
          </p:nvPr>
        </p:nvSpPr>
        <p:spPr/>
        <p:txBody>
          <a:bodyPr/>
          <a:lstStyle/>
          <a:p>
            <a:r>
              <a:rPr lang="pt-BR" dirty="0" smtClean="0"/>
              <a:t>Nesta seção será obtida a lei de conservação para uma região fixa no espaço. Pode-se fazer isso partindo-se da forma diferencial, Eq. (15), e integrando-se sobre um volume fixo </a:t>
            </a:r>
            <a:r>
              <a:rPr lang="pt-BR" i="1" dirty="0" smtClean="0"/>
              <a:t>V</a:t>
            </a:r>
            <a:r>
              <a:rPr lang="pt-BR" dirty="0" smtClean="0"/>
              <a:t>. Ao adicionar </a:t>
            </a:r>
            <a:r>
              <a:rPr lang="pt-BR" i="1" dirty="0" smtClean="0"/>
              <a:t>u</a:t>
            </a:r>
            <a:r>
              <a:rPr lang="pt-BR" i="1" baseline="-25000" dirty="0" smtClean="0"/>
              <a:t>i</a:t>
            </a:r>
            <a:r>
              <a:rPr lang="pt-BR" dirty="0" smtClean="0"/>
              <a:t> multiplicada pela equação da continuidade ao lado esquerdo da Eq. (15), obtém-se</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54</a:t>
            </a:fld>
            <a:endParaRPr lang="pt-B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83" name="Object 3"/>
          <p:cNvGraphicFramePr>
            <a:graphicFrameLocks noChangeAspect="1"/>
          </p:cNvGraphicFramePr>
          <p:nvPr/>
        </p:nvGraphicFramePr>
        <p:xfrm>
          <a:off x="2425715" y="4486289"/>
          <a:ext cx="4289425" cy="942975"/>
        </p:xfrm>
        <a:graphic>
          <a:graphicData uri="http://schemas.openxmlformats.org/presentationml/2006/ole">
            <p:oleObj spid="_x0000_s71683" name="Equação" r:id="rId3" imgW="2120900" imgH="469900" progId="Equation.3">
              <p:embed/>
            </p:oleObj>
          </a:graphicData>
        </a:graphic>
      </p:graphicFrame>
      <p:sp>
        <p:nvSpPr>
          <p:cNvPr id="9" name="CaixaDeTexto 8"/>
          <p:cNvSpPr txBox="1"/>
          <p:nvPr/>
        </p:nvSpPr>
        <p:spPr>
          <a:xfrm>
            <a:off x="8143900" y="475328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(17)</a:t>
            </a:r>
            <a:endParaRPr lang="pt-BR" sz="24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dirty="0"/>
          </a:p>
        </p:txBody>
      </p:sp>
      <p:sp>
        <p:nvSpPr>
          <p:cNvPr id="3" name="Espaço Reservado para Conteúdo 2"/>
          <p:cNvSpPr>
            <a:spLocks noGrp="1"/>
          </p:cNvSpPr>
          <p:nvPr>
            <p:ph idx="1"/>
          </p:nvPr>
        </p:nvSpPr>
        <p:spPr/>
        <p:txBody>
          <a:bodyPr>
            <a:normAutofit/>
          </a:bodyPr>
          <a:lstStyle/>
          <a:p>
            <a:r>
              <a:rPr lang="pt-BR" sz="2400" dirty="0" smtClean="0"/>
              <a:t>Cada termo da Eq. (17) é então integrada sobre uma região fixa </a:t>
            </a:r>
            <a:r>
              <a:rPr lang="pt-BR" sz="2400" i="1" dirty="0" smtClean="0"/>
              <a:t>V</a:t>
            </a:r>
            <a:r>
              <a:rPr lang="pt-BR" sz="2400" dirty="0" smtClean="0"/>
              <a:t>. O termo de derivada temporal fornece</a:t>
            </a:r>
          </a:p>
          <a:p>
            <a:endParaRPr lang="pt-BR" sz="2400" dirty="0" smtClean="0"/>
          </a:p>
          <a:p>
            <a:endParaRPr lang="pt-BR" sz="2400" dirty="0" smtClean="0"/>
          </a:p>
          <a:p>
            <a:endParaRPr lang="pt-BR" sz="2400" dirty="0" smtClean="0"/>
          </a:p>
          <a:p>
            <a:r>
              <a:rPr lang="pt-BR" sz="2400" dirty="0" smtClean="0"/>
              <a:t>onde</a:t>
            </a:r>
          </a:p>
          <a:p>
            <a:endParaRPr lang="pt-BR" sz="2400" dirty="0" smtClean="0"/>
          </a:p>
          <a:p>
            <a:endParaRPr lang="pt-BR" sz="2400" dirty="0" smtClean="0"/>
          </a:p>
          <a:p>
            <a:r>
              <a:rPr lang="pt-BR" sz="2400" dirty="0" smtClean="0"/>
              <a:t>é a quantidade de movimento do fluido dentro volume. </a:t>
            </a:r>
            <a:endParaRPr lang="pt-BR" sz="2400"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55</a:t>
            </a:fld>
            <a:endParaRPr lang="pt-B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0657" name="Object 1"/>
          <p:cNvGraphicFramePr>
            <a:graphicFrameLocks noChangeAspect="1"/>
          </p:cNvGraphicFramePr>
          <p:nvPr/>
        </p:nvGraphicFramePr>
        <p:xfrm>
          <a:off x="2346340" y="2713038"/>
          <a:ext cx="4440238" cy="787400"/>
        </p:xfrm>
        <a:graphic>
          <a:graphicData uri="http://schemas.openxmlformats.org/presentationml/2006/ole">
            <p:oleObj spid="_x0000_s70657" name="Equação" r:id="rId3" imgW="2197100" imgH="393700" progId="Equation.3">
              <p:embed/>
            </p:oleObj>
          </a:graphicData>
        </a:graphic>
      </p:graphicFrame>
      <p:sp>
        <p:nvSpPr>
          <p:cNvPr id="7" name="CaixaDeTexto 6"/>
          <p:cNvSpPr txBox="1"/>
          <p:nvPr/>
        </p:nvSpPr>
        <p:spPr>
          <a:xfrm>
            <a:off x="8143900" y="289589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(18)</a:t>
            </a:r>
            <a:endParaRPr lang="pt-BR" sz="2400" dirty="0">
              <a:latin typeface="Times New Roman" pitchFamily="18" charset="0"/>
              <a:cs typeface="Times New Roman" pitchFamily="18" charset="0"/>
            </a:endParaRPr>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0659" name="Object 3"/>
          <p:cNvGraphicFramePr>
            <a:graphicFrameLocks noChangeAspect="1"/>
          </p:cNvGraphicFramePr>
          <p:nvPr/>
        </p:nvGraphicFramePr>
        <p:xfrm>
          <a:off x="3643306" y="4343410"/>
          <a:ext cx="1892300" cy="585788"/>
        </p:xfrm>
        <a:graphic>
          <a:graphicData uri="http://schemas.openxmlformats.org/presentationml/2006/ole">
            <p:oleObj spid="_x0000_s70659" name="Equação" r:id="rId4" imgW="952087" imgH="291973"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dirty="0"/>
          </a:p>
        </p:txBody>
      </p:sp>
      <p:sp>
        <p:nvSpPr>
          <p:cNvPr id="3" name="Espaço Reservado para Conteúdo 2"/>
          <p:cNvSpPr>
            <a:spLocks noGrp="1"/>
          </p:cNvSpPr>
          <p:nvPr>
            <p:ph idx="1"/>
          </p:nvPr>
        </p:nvSpPr>
        <p:spPr/>
        <p:txBody>
          <a:bodyPr/>
          <a:lstStyle/>
          <a:p>
            <a:r>
              <a:rPr lang="pt-BR" dirty="0" smtClean="0"/>
              <a:t>A integral de volume do segundo termo da Eq. (17) fornece, ao se aplicar o Teorema de Gauss:</a:t>
            </a:r>
          </a:p>
          <a:p>
            <a:endParaRPr lang="pt-BR" dirty="0" smtClean="0"/>
          </a:p>
          <a:p>
            <a:endParaRPr lang="pt-BR" dirty="0" smtClean="0"/>
          </a:p>
          <a:p>
            <a:r>
              <a:rPr lang="pt-BR" dirty="0" smtClean="0"/>
              <a:t>onde         é a taxa líquida de fluxo de quantidade de movimento que deixa o volume na direção </a:t>
            </a:r>
            <a:r>
              <a:rPr lang="pt-BR" i="1" dirty="0" smtClean="0"/>
              <a:t>i</a:t>
            </a:r>
            <a:r>
              <a:rPr lang="pt-BR" dirty="0" smtClean="0"/>
              <a:t>.</a:t>
            </a:r>
          </a:p>
          <a:p>
            <a:r>
              <a:rPr lang="pt-BR" dirty="0" smtClean="0"/>
              <a:t>A integral de volume do terceiro termo da Eq. (17) é simplesmente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56</a:t>
            </a:fld>
            <a:endParaRPr lang="pt-BR"/>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9633" name="Object 1"/>
          <p:cNvGraphicFramePr>
            <a:graphicFrameLocks noChangeAspect="1"/>
          </p:cNvGraphicFramePr>
          <p:nvPr/>
        </p:nvGraphicFramePr>
        <p:xfrm>
          <a:off x="2214546" y="2643182"/>
          <a:ext cx="4689475" cy="885825"/>
        </p:xfrm>
        <a:graphic>
          <a:graphicData uri="http://schemas.openxmlformats.org/presentationml/2006/ole">
            <p:oleObj spid="_x0000_s69633" name="Equação" r:id="rId3" imgW="2374900" imgH="444500" progId="Equation.3">
              <p:embed/>
            </p:oleObj>
          </a:graphicData>
        </a:graphic>
      </p:graphicFrame>
      <p:sp>
        <p:nvSpPr>
          <p:cNvPr id="7" name="CaixaDeTexto 6"/>
          <p:cNvSpPr txBox="1"/>
          <p:nvPr/>
        </p:nvSpPr>
        <p:spPr>
          <a:xfrm>
            <a:off x="8143900" y="282445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(19)</a:t>
            </a:r>
            <a:endParaRPr lang="pt-BR" sz="2400" dirty="0">
              <a:latin typeface="Times New Roman" pitchFamily="18" charset="0"/>
              <a:cs typeface="Times New Roman" pitchFamily="18" charset="0"/>
            </a:endParaRPr>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9635" name="Object 3"/>
          <p:cNvGraphicFramePr>
            <a:graphicFrameLocks noChangeAspect="1"/>
          </p:cNvGraphicFramePr>
          <p:nvPr/>
        </p:nvGraphicFramePr>
        <p:xfrm>
          <a:off x="1643042" y="3587755"/>
          <a:ext cx="777875" cy="555625"/>
        </p:xfrm>
        <a:graphic>
          <a:graphicData uri="http://schemas.openxmlformats.org/presentationml/2006/ole">
            <p:oleObj spid="_x0000_s69635" name="Equação" r:id="rId4" imgW="330057" imgH="241195" progId="Equation.3">
              <p:embed/>
            </p:oleObj>
          </a:graphicData>
        </a:graphic>
      </p:graphicFrame>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9637" name="Object 5"/>
          <p:cNvGraphicFramePr>
            <a:graphicFrameLocks noChangeAspect="1"/>
          </p:cNvGraphicFramePr>
          <p:nvPr/>
        </p:nvGraphicFramePr>
        <p:xfrm>
          <a:off x="3643306" y="5586431"/>
          <a:ext cx="1789113" cy="557213"/>
        </p:xfrm>
        <a:graphic>
          <a:graphicData uri="http://schemas.openxmlformats.org/presentationml/2006/ole">
            <p:oleObj spid="_x0000_s69637" name="Equação" r:id="rId5" imgW="889000" imgH="279400" progId="Equation.3">
              <p:embed/>
            </p:oleObj>
          </a:graphicData>
        </a:graphic>
      </p:graphicFrame>
      <p:sp>
        <p:nvSpPr>
          <p:cNvPr id="12" name="CaixaDeTexto 11"/>
          <p:cNvSpPr txBox="1"/>
          <p:nvPr/>
        </p:nvSpPr>
        <p:spPr>
          <a:xfrm>
            <a:off x="8143900" y="564357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(20)</a:t>
            </a:r>
            <a:endParaRPr lang="pt-BR" sz="24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dirty="0"/>
          </a:p>
        </p:txBody>
      </p:sp>
      <p:sp>
        <p:nvSpPr>
          <p:cNvPr id="3" name="Espaço Reservado para Conteúdo 2"/>
          <p:cNvSpPr>
            <a:spLocks noGrp="1"/>
          </p:cNvSpPr>
          <p:nvPr>
            <p:ph idx="1"/>
          </p:nvPr>
        </p:nvSpPr>
        <p:spPr/>
        <p:txBody>
          <a:bodyPr/>
          <a:lstStyle/>
          <a:p>
            <a:r>
              <a:rPr lang="pt-BR" dirty="0" smtClean="0"/>
              <a:t>sendo </a:t>
            </a:r>
            <a:r>
              <a:rPr lang="pt-BR" b="1" dirty="0" err="1" smtClean="0"/>
              <a:t>F</a:t>
            </a:r>
            <a:r>
              <a:rPr lang="pt-BR" i="1" baseline="-25000" dirty="0" err="1" smtClean="0"/>
              <a:t>b</a:t>
            </a:r>
            <a:r>
              <a:rPr lang="pt-BR" dirty="0" smtClean="0"/>
              <a:t> a força de corpo resultante que age sobre todo o volume.</a:t>
            </a:r>
          </a:p>
          <a:p>
            <a:r>
              <a:rPr lang="pt-BR" dirty="0" smtClean="0"/>
              <a:t>A integral de volume do quarto termo da Eq. (17) fornece, após aplicar o Teorema de Gauss:</a:t>
            </a:r>
          </a:p>
          <a:p>
            <a:endParaRPr lang="pt-BR" dirty="0" smtClean="0"/>
          </a:p>
          <a:p>
            <a:endParaRPr lang="pt-BR" dirty="0" smtClean="0"/>
          </a:p>
          <a:p>
            <a:endParaRPr lang="pt-BR" dirty="0" smtClean="0"/>
          </a:p>
          <a:p>
            <a:r>
              <a:rPr lang="pt-BR" dirty="0" smtClean="0"/>
              <a:t>sendo </a:t>
            </a:r>
            <a:r>
              <a:rPr lang="pt-BR" b="1" dirty="0" err="1" smtClean="0"/>
              <a:t>F</a:t>
            </a:r>
            <a:r>
              <a:rPr lang="pt-BR" i="1" baseline="-25000" dirty="0" err="1" smtClean="0"/>
              <a:t>s</a:t>
            </a:r>
            <a:r>
              <a:rPr lang="pt-BR" dirty="0" smtClean="0"/>
              <a:t> a força de superfície resultante que agem sobre a fronteira de </a:t>
            </a:r>
            <a:r>
              <a:rPr lang="pt-BR" i="1" dirty="0" smtClean="0"/>
              <a:t>V</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57</a:t>
            </a:fld>
            <a:endParaRPr lang="pt-B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8609" name="Object 1"/>
          <p:cNvGraphicFramePr>
            <a:graphicFrameLocks noChangeAspect="1"/>
          </p:cNvGraphicFramePr>
          <p:nvPr/>
        </p:nvGraphicFramePr>
        <p:xfrm>
          <a:off x="3000364" y="3843347"/>
          <a:ext cx="3138488" cy="942975"/>
        </p:xfrm>
        <a:graphic>
          <a:graphicData uri="http://schemas.openxmlformats.org/presentationml/2006/ole">
            <p:oleObj spid="_x0000_s68609" name="Equação" r:id="rId3" imgW="1549400" imgH="469900" progId="Equation.3">
              <p:embed/>
            </p:oleObj>
          </a:graphicData>
        </a:graphic>
      </p:graphicFrame>
      <p:sp>
        <p:nvSpPr>
          <p:cNvPr id="7" name="CaixaDeTexto 6"/>
          <p:cNvSpPr txBox="1"/>
          <p:nvPr/>
        </p:nvSpPr>
        <p:spPr>
          <a:xfrm>
            <a:off x="8143900" y="411034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(21)</a:t>
            </a:r>
            <a:endParaRPr lang="pt-BR" sz="2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dirty="0"/>
          </a:p>
        </p:txBody>
      </p:sp>
      <p:sp>
        <p:nvSpPr>
          <p:cNvPr id="3" name="Espaço Reservado para Conteúdo 2"/>
          <p:cNvSpPr>
            <a:spLocks noGrp="1"/>
          </p:cNvSpPr>
          <p:nvPr>
            <p:ph idx="1"/>
          </p:nvPr>
        </p:nvSpPr>
        <p:spPr>
          <a:xfrm>
            <a:off x="457200" y="1600200"/>
            <a:ext cx="8229600" cy="4686320"/>
          </a:xfrm>
        </p:spPr>
        <p:txBody>
          <a:bodyPr>
            <a:normAutofit/>
          </a:bodyPr>
          <a:lstStyle/>
          <a:p>
            <a:r>
              <a:rPr lang="pt-BR" dirty="0" smtClean="0"/>
              <a:t>Definindo-se </a:t>
            </a:r>
            <a:r>
              <a:rPr lang="pt-BR" b="1" dirty="0" smtClean="0"/>
              <a:t>F</a:t>
            </a:r>
            <a:r>
              <a:rPr lang="pt-BR" dirty="0" smtClean="0"/>
              <a:t> = </a:t>
            </a:r>
            <a:r>
              <a:rPr lang="pt-BR" b="1" dirty="0" err="1" smtClean="0"/>
              <a:t>F</a:t>
            </a:r>
            <a:r>
              <a:rPr lang="pt-BR" i="1" baseline="-25000" dirty="0" err="1" smtClean="0"/>
              <a:t>b</a:t>
            </a:r>
            <a:r>
              <a:rPr lang="pt-BR" dirty="0" smtClean="0"/>
              <a:t> + </a:t>
            </a:r>
            <a:r>
              <a:rPr lang="pt-BR" b="1" dirty="0" err="1" smtClean="0"/>
              <a:t>F</a:t>
            </a:r>
            <a:r>
              <a:rPr lang="pt-BR" i="1" baseline="-25000" dirty="0" err="1" smtClean="0"/>
              <a:t>s</a:t>
            </a:r>
            <a:r>
              <a:rPr lang="pt-BR" dirty="0" smtClean="0"/>
              <a:t> como a soma de todas as forças, então a integral de volume da Eq. (17), associando-se às </a:t>
            </a:r>
            <a:r>
              <a:rPr lang="pt-BR" dirty="0" err="1" smtClean="0"/>
              <a:t>Eqs</a:t>
            </a:r>
            <a:r>
              <a:rPr lang="pt-BR" dirty="0" smtClean="0"/>
              <a:t>. (18) a (21), fornece</a:t>
            </a:r>
          </a:p>
          <a:p>
            <a:endParaRPr lang="pt-BR" dirty="0" smtClean="0"/>
          </a:p>
          <a:p>
            <a:endParaRPr lang="pt-BR" dirty="0" smtClean="0"/>
          </a:p>
          <a:p>
            <a:endParaRPr lang="pt-BR" dirty="0" smtClean="0"/>
          </a:p>
          <a:p>
            <a:r>
              <a:rPr lang="pt-BR" dirty="0" smtClean="0"/>
              <a:t>A Eq. (22) é a lei de conservação da quantidade de movimento para um volume fixo.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58</a:t>
            </a:fld>
            <a:endParaRPr lang="pt-BR"/>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3729" name="Object 1"/>
          <p:cNvGraphicFramePr>
            <a:graphicFrameLocks noChangeAspect="1"/>
          </p:cNvGraphicFramePr>
          <p:nvPr/>
        </p:nvGraphicFramePr>
        <p:xfrm>
          <a:off x="3571868" y="3425830"/>
          <a:ext cx="1943100" cy="788988"/>
        </p:xfrm>
        <a:graphic>
          <a:graphicData uri="http://schemas.openxmlformats.org/presentationml/2006/ole">
            <p:oleObj spid="_x0000_s73729" name="Equação" r:id="rId3" imgW="965200" imgH="393700" progId="Equation.3">
              <p:embed/>
            </p:oleObj>
          </a:graphicData>
        </a:graphic>
      </p:graphicFrame>
      <p:sp>
        <p:nvSpPr>
          <p:cNvPr id="7" name="CaixaDeTexto 6"/>
          <p:cNvSpPr txBox="1"/>
          <p:nvPr/>
        </p:nvSpPr>
        <p:spPr>
          <a:xfrm>
            <a:off x="8160653" y="353883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(22)</a:t>
            </a:r>
            <a:endParaRPr lang="pt-BR" sz="24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dirty="0"/>
          </a:p>
        </p:txBody>
      </p:sp>
      <p:sp>
        <p:nvSpPr>
          <p:cNvPr id="3" name="Espaço Reservado para Conteúdo 2"/>
          <p:cNvSpPr>
            <a:spLocks noGrp="1"/>
          </p:cNvSpPr>
          <p:nvPr>
            <p:ph idx="1"/>
          </p:nvPr>
        </p:nvSpPr>
        <p:spPr/>
        <p:txBody>
          <a:bodyPr/>
          <a:lstStyle/>
          <a:p>
            <a:r>
              <a:rPr lang="pt-BR" dirty="0" smtClean="0"/>
              <a:t>A Eq. (22) estabelece que a força resultante sobre um volume fixo é igual à taxa de variação da quantidade de movimento dentro do volume adicionada ao fluxo de momento que atravessa as superfícies do mesmo.</a:t>
            </a:r>
          </a:p>
          <a:p>
            <a:r>
              <a:rPr lang="pt-BR" dirty="0" smtClean="0"/>
              <a:t>A equação apresenta três componentes independentes, sendo a componente na direção </a:t>
            </a:r>
            <a:r>
              <a:rPr lang="pt-BR" i="1" dirty="0" smtClean="0"/>
              <a:t>x</a:t>
            </a:r>
            <a:r>
              <a:rPr lang="pt-BR" dirty="0" smtClean="0"/>
              <a:t> dada por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59</a:t>
            </a:fld>
            <a:endParaRPr lang="pt-BR"/>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2705" name="Object 1"/>
          <p:cNvGraphicFramePr>
            <a:graphicFrameLocks noChangeAspect="1"/>
          </p:cNvGraphicFramePr>
          <p:nvPr/>
        </p:nvGraphicFramePr>
        <p:xfrm>
          <a:off x="3500430" y="4714884"/>
          <a:ext cx="2152650" cy="787400"/>
        </p:xfrm>
        <a:graphic>
          <a:graphicData uri="http://schemas.openxmlformats.org/presentationml/2006/ole">
            <p:oleObj spid="_x0000_s72705" name="Equação" r:id="rId3" imgW="1066337" imgH="393529"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p:txBody>
          <a:bodyPr/>
          <a:lstStyle/>
          <a:p>
            <a:pPr lvl="1"/>
            <a:r>
              <a:rPr lang="pt-BR" dirty="0" smtClean="0"/>
              <a:t>Tal teorema mostra como diferenciar uma integral cujo integrando </a:t>
            </a:r>
            <a:r>
              <a:rPr lang="pt-BR" i="1" dirty="0" smtClean="0"/>
              <a:t>F</a:t>
            </a:r>
            <a:r>
              <a:rPr lang="pt-BR" dirty="0" smtClean="0"/>
              <a:t>, bem como os limites de integração são funções da variável em relação à qual se deseja diferenciar a expressão.</a:t>
            </a:r>
          </a:p>
          <a:p>
            <a:pPr lvl="1"/>
            <a:r>
              <a:rPr lang="pt-BR" dirty="0" smtClean="0"/>
              <a:t>Teorema de Leibniz:</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a:t>
            </a:fld>
            <a:endParaRPr lang="pt-BR"/>
          </a:p>
        </p:txBody>
      </p:sp>
      <p:pic>
        <p:nvPicPr>
          <p:cNvPr id="5" name="Imagem 4" descr="Fig04.01.png"/>
          <p:cNvPicPr>
            <a:picLocks noChangeAspect="1"/>
          </p:cNvPicPr>
          <p:nvPr/>
        </p:nvPicPr>
        <p:blipFill>
          <a:blip r:embed="rId2" cstate="print"/>
          <a:stretch>
            <a:fillRect/>
          </a:stretch>
        </p:blipFill>
        <p:spPr>
          <a:xfrm>
            <a:off x="2500298" y="3571876"/>
            <a:ext cx="4081080" cy="309796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volume fixo</a:t>
            </a:r>
            <a:endParaRPr lang="pt-BR" dirty="0"/>
          </a:p>
        </p:txBody>
      </p:sp>
      <p:sp>
        <p:nvSpPr>
          <p:cNvPr id="3" name="Espaço Reservado para Conteúdo 2"/>
          <p:cNvSpPr>
            <a:spLocks noGrp="1"/>
          </p:cNvSpPr>
          <p:nvPr>
            <p:ph idx="1"/>
          </p:nvPr>
        </p:nvSpPr>
        <p:spPr/>
        <p:txBody>
          <a:bodyPr/>
          <a:lstStyle/>
          <a:p>
            <a:r>
              <a:rPr lang="pt-BR" dirty="0" smtClean="0"/>
              <a:t>Exemplo: Considere um experimento no qual o arrasto sobre um corpo 2D imerso em um escoamento de fluido incompressível em regime permanente possa ser determinado pela medida da distribuição de velocidades a uma grande distância à montante e à jusante do corpo.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60</a:t>
            </a:fld>
            <a:endParaRPr lang="pt-BR"/>
          </a:p>
        </p:txBody>
      </p:sp>
      <p:pic>
        <p:nvPicPr>
          <p:cNvPr id="6" name="Imagem 5" descr="Fig04.08.png"/>
          <p:cNvPicPr>
            <a:picLocks noChangeAspect="1"/>
          </p:cNvPicPr>
          <p:nvPr/>
        </p:nvPicPr>
        <p:blipFill>
          <a:blip r:embed="rId2" cstate="print"/>
          <a:stretch>
            <a:fillRect/>
          </a:stretch>
        </p:blipFill>
        <p:spPr>
          <a:xfrm>
            <a:off x="1835693" y="4244353"/>
            <a:ext cx="5474782" cy="250733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normAutofit/>
          </a:bodyPr>
          <a:lstStyle/>
          <a:p>
            <a:r>
              <a:rPr lang="pt-BR" dirty="0" smtClean="0"/>
              <a:t>O campo de velocidades à montante é um escoamento uniforme </a:t>
            </a:r>
            <a:r>
              <a:rPr lang="pt-BR" i="1" dirty="0" smtClean="0"/>
              <a:t>U</a:t>
            </a:r>
            <a:r>
              <a:rPr lang="pt-BR" i="1" baseline="-25000" dirty="0" smtClean="0"/>
              <a:t>∞</a:t>
            </a:r>
            <a:r>
              <a:rPr lang="pt-BR" dirty="0" smtClean="0"/>
              <a:t> e na esteira do corpo é </a:t>
            </a:r>
            <a:r>
              <a:rPr lang="pt-BR" i="1" dirty="0" smtClean="0"/>
              <a:t>u</a:t>
            </a:r>
            <a:r>
              <a:rPr lang="pt-BR" dirty="0" smtClean="0"/>
              <a:t>(</a:t>
            </a:r>
            <a:r>
              <a:rPr lang="pt-BR" i="1" dirty="0" smtClean="0"/>
              <a:t>y</a:t>
            </a:r>
            <a:r>
              <a:rPr lang="pt-BR" dirty="0" smtClean="0"/>
              <a:t>), que é menor que </a:t>
            </a:r>
            <a:r>
              <a:rPr lang="pt-BR" i="1" dirty="0" smtClean="0"/>
              <a:t>U</a:t>
            </a:r>
            <a:r>
              <a:rPr lang="pt-BR" i="1" baseline="-25000" dirty="0" smtClean="0"/>
              <a:t>∞</a:t>
            </a:r>
            <a:r>
              <a:rPr lang="pt-BR" dirty="0" smtClean="0"/>
              <a:t> devido ao arrasto do corpo. Encontre a força de arrasto </a:t>
            </a:r>
            <a:r>
              <a:rPr lang="pt-BR" i="1" dirty="0" smtClean="0"/>
              <a:t>D </a:t>
            </a:r>
            <a:r>
              <a:rPr lang="pt-BR" dirty="0" smtClean="0"/>
              <a:t>do corpo por unidade de comprimento.</a:t>
            </a:r>
            <a:endParaRPr lang="pt-BR" baseline="-25000" dirty="0" smtClean="0"/>
          </a:p>
          <a:p>
            <a:endParaRPr lang="pt-BR" dirty="0" smtClean="0"/>
          </a:p>
          <a:p>
            <a:r>
              <a:rPr lang="pt-BR" dirty="0" smtClean="0"/>
              <a:t>Solução:</a:t>
            </a:r>
          </a:p>
          <a:p>
            <a:pPr lvl="1"/>
            <a:r>
              <a:rPr lang="pt-BR" dirty="0" smtClean="0"/>
              <a:t>O campo de velocidades na esteira do corpo </a:t>
            </a:r>
            <a:r>
              <a:rPr lang="pt-BR" i="1" dirty="0" smtClean="0"/>
              <a:t>u</a:t>
            </a:r>
            <a:r>
              <a:rPr lang="pt-BR" dirty="0" smtClean="0"/>
              <a:t>(</a:t>
            </a:r>
            <a:r>
              <a:rPr lang="pt-BR" i="1" dirty="0" smtClean="0"/>
              <a:t>y</a:t>
            </a:r>
            <a:r>
              <a:rPr lang="pt-BR" dirty="0" smtClean="0"/>
              <a:t>) é menor que </a:t>
            </a:r>
            <a:r>
              <a:rPr lang="pt-BR" i="1" dirty="0" smtClean="0"/>
              <a:t>U</a:t>
            </a:r>
            <a:r>
              <a:rPr lang="pt-BR" i="1" baseline="-25000" dirty="0" smtClean="0"/>
              <a:t>∞</a:t>
            </a:r>
            <a:r>
              <a:rPr lang="pt-BR" dirty="0" smtClean="0"/>
              <a:t> devido à força de arrasto exercida pelo corpo sobre o fluido.</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61</a:t>
            </a:fld>
            <a:endParaRPr lang="pt-B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Para analisar o escoamento, toma-se um volume fixo mostrado por linhas tracejadas, consistindo de uma região retangular </a:t>
            </a:r>
            <a:r>
              <a:rPr lang="pt-BR" i="1" dirty="0" smtClean="0"/>
              <a:t>PQRS</a:t>
            </a:r>
            <a:r>
              <a:rPr lang="pt-BR" dirty="0" smtClean="0"/>
              <a:t> com um furo no centro coincidente com a superfície do corpo.</a:t>
            </a:r>
          </a:p>
          <a:p>
            <a:pPr lvl="1"/>
            <a:r>
              <a:rPr lang="pt-BR" dirty="0" smtClean="0"/>
              <a:t>Os lados </a:t>
            </a:r>
            <a:r>
              <a:rPr lang="pt-BR" i="1" dirty="0" smtClean="0"/>
              <a:t>PQ</a:t>
            </a:r>
            <a:r>
              <a:rPr lang="pt-BR" dirty="0" smtClean="0"/>
              <a:t> e </a:t>
            </a:r>
            <a:r>
              <a:rPr lang="pt-BR" i="1" dirty="0" smtClean="0"/>
              <a:t>SR</a:t>
            </a:r>
            <a:r>
              <a:rPr lang="pt-BR" dirty="0" smtClean="0"/>
              <a:t> são escolhidos a uma distância suficientemente grande do corpo para que a pressão seja praticamente igual à pressão não perturbada </a:t>
            </a:r>
            <a:r>
              <a:rPr lang="pt-BR" i="1" dirty="0" smtClean="0"/>
              <a:t>p</a:t>
            </a:r>
            <a:r>
              <a:rPr lang="pt-BR" i="1" baseline="-25000" dirty="0" smtClean="0"/>
              <a:t>∞</a:t>
            </a:r>
            <a:r>
              <a:rPr lang="pt-BR" dirty="0" smtClean="0"/>
              <a:t>. As forças de superfícies sobre </a:t>
            </a:r>
            <a:r>
              <a:rPr lang="pt-BR" i="1" dirty="0" smtClean="0"/>
              <a:t>PQRS</a:t>
            </a:r>
            <a:r>
              <a:rPr lang="pt-BR" dirty="0" smtClean="0"/>
              <a:t> então se cancelam e a única força atuando sobre o contorno do volume de controle fixo escolhido é o arrasto </a:t>
            </a:r>
            <a:r>
              <a:rPr lang="pt-BR" i="1" dirty="0" smtClean="0"/>
              <a:t>D</a:t>
            </a:r>
            <a:r>
              <a:rPr lang="pt-BR" dirty="0" smtClean="0"/>
              <a:t>, que é a força exercida pelo corpo no furo central.</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62</a:t>
            </a:fld>
            <a:endParaRPr lang="pt-B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Para regime permanente, o componente </a:t>
            </a:r>
            <a:r>
              <a:rPr lang="pt-BR" i="1" dirty="0" smtClean="0"/>
              <a:t>x</a:t>
            </a:r>
            <a:r>
              <a:rPr lang="pt-BR" dirty="0" smtClean="0"/>
              <a:t> do princípio da quantidade de movimento, Eq. (22), se reduz a</a:t>
            </a:r>
          </a:p>
          <a:p>
            <a:pPr lvl="1"/>
            <a:endParaRPr lang="pt-BR" dirty="0" smtClean="0"/>
          </a:p>
          <a:p>
            <a:pPr lvl="1"/>
            <a:endParaRPr lang="pt-BR" dirty="0" smtClean="0"/>
          </a:p>
          <a:p>
            <a:pPr lvl="1"/>
            <a:r>
              <a:rPr lang="pt-BR" dirty="0" smtClean="0"/>
              <a:t>sendo    a taxa líquida de saída de quantidade de movimento através das fronteiras da região. </a:t>
            </a:r>
          </a:p>
          <a:p>
            <a:pPr lvl="1"/>
            <a:r>
              <a:rPr lang="pt-BR" dirty="0" smtClean="0"/>
              <a:t>Não existe fluxo de quantidade de movimento através do furo central, de  modo que a taxa de saída de quantidade de movimento através de </a:t>
            </a:r>
            <a:r>
              <a:rPr lang="pt-BR" i="1" dirty="0" smtClean="0"/>
              <a:t>PS</a:t>
            </a:r>
            <a:r>
              <a:rPr lang="pt-BR" dirty="0" smtClean="0"/>
              <a:t> e </a:t>
            </a:r>
            <a:r>
              <a:rPr lang="pt-BR" i="1" dirty="0" smtClean="0"/>
              <a:t>QR</a:t>
            </a:r>
            <a:r>
              <a:rPr lang="pt-BR" dirty="0" smtClean="0"/>
              <a:t> são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63</a:t>
            </a:fld>
            <a:endParaRPr lang="pt-BR"/>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6801" name="Object 1"/>
          <p:cNvGraphicFramePr>
            <a:graphicFrameLocks noChangeAspect="1"/>
          </p:cNvGraphicFramePr>
          <p:nvPr/>
        </p:nvGraphicFramePr>
        <p:xfrm>
          <a:off x="4000496" y="2703511"/>
          <a:ext cx="1190625" cy="511175"/>
        </p:xfrm>
        <a:graphic>
          <a:graphicData uri="http://schemas.openxmlformats.org/presentationml/2006/ole">
            <p:oleObj spid="_x0000_s76801" name="Equação" r:id="rId3" imgW="596641" imgH="253890" progId="Equation.3">
              <p:embed/>
            </p:oleObj>
          </a:graphicData>
        </a:graphic>
      </p:graphicFrame>
      <p:sp>
        <p:nvSpPr>
          <p:cNvPr id="7" name="CaixaDeTexto 6"/>
          <p:cNvSpPr txBox="1"/>
          <p:nvPr/>
        </p:nvSpPr>
        <p:spPr>
          <a:xfrm>
            <a:off x="8160653" y="27146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(23)</a:t>
            </a:r>
            <a:endParaRPr lang="pt-BR" sz="2400" dirty="0">
              <a:latin typeface="Times New Roman" pitchFamily="18" charset="0"/>
              <a:cs typeface="Times New Roman" pitchFamily="18" charset="0"/>
            </a:endParaRPr>
          </a:p>
        </p:txBody>
      </p:sp>
      <p:graphicFrame>
        <p:nvGraphicFramePr>
          <p:cNvPr id="76803" name="Object 3"/>
          <p:cNvGraphicFramePr>
            <a:graphicFrameLocks noChangeAspect="1"/>
          </p:cNvGraphicFramePr>
          <p:nvPr/>
        </p:nvGraphicFramePr>
        <p:xfrm>
          <a:off x="2071670" y="3286125"/>
          <a:ext cx="658813" cy="511175"/>
        </p:xfrm>
        <a:graphic>
          <a:graphicData uri="http://schemas.openxmlformats.org/presentationml/2006/ole">
            <p:oleObj spid="_x0000_s76803" name="Equação" r:id="rId4" imgW="330120" imgH="253800" progId="Equation.3">
              <p:embed/>
            </p:oleObj>
          </a:graphicData>
        </a:graphic>
      </p:graphicFrame>
      <p:sp>
        <p:nvSpPr>
          <p:cNvPr id="768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6804" name="Object 4"/>
          <p:cNvGraphicFramePr>
            <a:graphicFrameLocks noChangeAspect="1"/>
          </p:cNvGraphicFramePr>
          <p:nvPr/>
        </p:nvGraphicFramePr>
        <p:xfrm>
          <a:off x="2447939" y="5429264"/>
          <a:ext cx="4195763" cy="658813"/>
        </p:xfrm>
        <a:graphic>
          <a:graphicData uri="http://schemas.openxmlformats.org/presentationml/2006/ole">
            <p:oleObj spid="_x0000_s76804" name="Equação" r:id="rId5" imgW="2120900" imgH="330200" progId="Equation.3">
              <p:embed/>
            </p:oleObj>
          </a:graphicData>
        </a:graphic>
      </p:graphicFrame>
      <p:sp>
        <p:nvSpPr>
          <p:cNvPr id="11" name="CaixaDeTexto 10"/>
          <p:cNvSpPr txBox="1"/>
          <p:nvPr/>
        </p:nvSpPr>
        <p:spPr>
          <a:xfrm>
            <a:off x="8160653" y="553910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(24)</a:t>
            </a:r>
            <a:endParaRPr lang="pt-BR" sz="24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e</a:t>
            </a:r>
          </a:p>
          <a:p>
            <a:pPr lvl="1"/>
            <a:endParaRPr lang="pt-BR" dirty="0" smtClean="0"/>
          </a:p>
          <a:p>
            <a:pPr lvl="1"/>
            <a:endParaRPr lang="pt-BR" dirty="0" smtClean="0"/>
          </a:p>
          <a:p>
            <a:pPr lvl="1"/>
            <a:r>
              <a:rPr lang="pt-BR" dirty="0" smtClean="0"/>
              <a:t>Um ponto importante é que existe um fluxo de massa e de quantidade de movimento na direção </a:t>
            </a:r>
            <a:r>
              <a:rPr lang="pt-BR" i="1" dirty="0" smtClean="0"/>
              <a:t>x</a:t>
            </a:r>
            <a:r>
              <a:rPr lang="pt-BR" dirty="0" smtClean="0"/>
              <a:t> através de </a:t>
            </a:r>
            <a:r>
              <a:rPr lang="pt-BR" i="1" dirty="0" smtClean="0"/>
              <a:t>PQ</a:t>
            </a:r>
            <a:r>
              <a:rPr lang="pt-BR" dirty="0" smtClean="0"/>
              <a:t> e de </a:t>
            </a:r>
            <a:r>
              <a:rPr lang="pt-BR" i="1" dirty="0" smtClean="0"/>
              <a:t>SR</a:t>
            </a:r>
            <a:r>
              <a:rPr lang="pt-BR" dirty="0" smtClean="0"/>
              <a:t>, pois a velocidade através da seção </a:t>
            </a:r>
            <a:r>
              <a:rPr lang="pt-BR" i="1" dirty="0" smtClean="0"/>
              <a:t>QR</a:t>
            </a:r>
            <a:r>
              <a:rPr lang="pt-BR" dirty="0" smtClean="0"/>
              <a:t> é menor que aquela da seção </a:t>
            </a:r>
            <a:r>
              <a:rPr lang="pt-BR" i="1" dirty="0" smtClean="0"/>
              <a:t>PS</a:t>
            </a:r>
            <a:r>
              <a:rPr lang="pt-BR" dirty="0" smtClean="0"/>
              <a:t>. A conservação da massa requer que o fluxo de entrada através de </a:t>
            </a:r>
            <a:r>
              <a:rPr lang="pt-BR" i="1" dirty="0" smtClean="0"/>
              <a:t>PS</a:t>
            </a:r>
            <a:r>
              <a:rPr lang="pt-BR" dirty="0" smtClean="0"/>
              <a:t>, igual a 2</a:t>
            </a:r>
            <a:r>
              <a:rPr lang="pt-BR" i="1" dirty="0" smtClean="0"/>
              <a:t>b</a:t>
            </a:r>
            <a:r>
              <a:rPr lang="el-GR" i="1" dirty="0" smtClean="0"/>
              <a:t>ρ</a:t>
            </a:r>
            <a:r>
              <a:rPr lang="pt-BR" i="1" dirty="0" smtClean="0"/>
              <a:t>U</a:t>
            </a:r>
            <a:r>
              <a:rPr lang="el-GR" i="1" baseline="-25000" dirty="0" smtClean="0"/>
              <a:t>∞</a:t>
            </a:r>
            <a:r>
              <a:rPr lang="pt-BR" dirty="0" smtClean="0"/>
              <a:t>, seja igual aos fluxos de saída através de </a:t>
            </a:r>
            <a:r>
              <a:rPr lang="pt-BR" i="1" dirty="0" smtClean="0"/>
              <a:t>PQ</a:t>
            </a:r>
            <a:r>
              <a:rPr lang="pt-BR" dirty="0" smtClean="0"/>
              <a:t>, </a:t>
            </a:r>
            <a:r>
              <a:rPr lang="pt-BR" i="1" dirty="0" smtClean="0"/>
              <a:t>SR</a:t>
            </a:r>
            <a:r>
              <a:rPr lang="pt-BR" dirty="0" smtClean="0"/>
              <a:t> e </a:t>
            </a:r>
            <a:r>
              <a:rPr lang="pt-BR" i="1" dirty="0" smtClean="0"/>
              <a:t>QR</a:t>
            </a:r>
            <a:r>
              <a:rPr lang="pt-BR" dirty="0" smtClean="0"/>
              <a:t>. Tem-se 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64</a:t>
            </a:fld>
            <a:endParaRPr lang="pt-B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5777" name="Object 1"/>
          <p:cNvGraphicFramePr>
            <a:graphicFrameLocks noChangeAspect="1"/>
          </p:cNvGraphicFramePr>
          <p:nvPr/>
        </p:nvGraphicFramePr>
        <p:xfrm>
          <a:off x="2714612" y="2143116"/>
          <a:ext cx="3706813" cy="658813"/>
        </p:xfrm>
        <a:graphic>
          <a:graphicData uri="http://schemas.openxmlformats.org/presentationml/2006/ole">
            <p:oleObj spid="_x0000_s75777" name="Equação" r:id="rId3" imgW="1879600" imgH="330200" progId="Equation.3">
              <p:embed/>
            </p:oleObj>
          </a:graphicData>
        </a:graphic>
      </p:graphicFrame>
      <p:sp>
        <p:nvSpPr>
          <p:cNvPr id="7" name="CaixaDeTexto 6"/>
          <p:cNvSpPr txBox="1"/>
          <p:nvPr/>
        </p:nvSpPr>
        <p:spPr>
          <a:xfrm>
            <a:off x="8143900" y="221455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(25)</a:t>
            </a:r>
            <a:endParaRPr lang="pt-BR" sz="2400" dirty="0">
              <a:latin typeface="Times New Roman" pitchFamily="18" charset="0"/>
              <a:cs typeface="Times New Roman" pitchFamily="18" charset="0"/>
            </a:endParaRPr>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5779" name="Object 3"/>
          <p:cNvGraphicFramePr>
            <a:graphicFrameLocks noChangeAspect="1"/>
          </p:cNvGraphicFramePr>
          <p:nvPr/>
        </p:nvGraphicFramePr>
        <p:xfrm>
          <a:off x="2643174" y="5413393"/>
          <a:ext cx="3783013" cy="658813"/>
        </p:xfrm>
        <a:graphic>
          <a:graphicData uri="http://schemas.openxmlformats.org/presentationml/2006/ole">
            <p:oleObj spid="_x0000_s75779" name="Equação" r:id="rId4" imgW="1917700" imgH="330200" progId="Equation.3">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sendo          e         os fluxos de massa que saem através dos lados. O balanço de massa pode ser escrito como </a:t>
            </a:r>
          </a:p>
          <a:p>
            <a:pPr lvl="1"/>
            <a:endParaRPr lang="pt-BR" dirty="0" smtClean="0"/>
          </a:p>
          <a:p>
            <a:pPr lvl="1"/>
            <a:endParaRPr lang="pt-BR" dirty="0" smtClean="0"/>
          </a:p>
          <a:p>
            <a:pPr lvl="1"/>
            <a:endParaRPr lang="pt-BR" dirty="0" smtClean="0"/>
          </a:p>
          <a:p>
            <a:pPr lvl="1"/>
            <a:r>
              <a:rPr lang="pt-BR" dirty="0" smtClean="0"/>
              <a:t>A taxa de saída de quantidade de movimento através de </a:t>
            </a:r>
            <a:r>
              <a:rPr lang="pt-BR" i="1" dirty="0" smtClean="0"/>
              <a:t>PQ</a:t>
            </a:r>
            <a:r>
              <a:rPr lang="pt-BR" dirty="0" smtClean="0"/>
              <a:t> e de </a:t>
            </a:r>
            <a:r>
              <a:rPr lang="pt-BR" i="1" dirty="0" smtClean="0"/>
              <a:t>SR</a:t>
            </a:r>
            <a:r>
              <a:rPr lang="pt-BR" dirty="0" smtClean="0"/>
              <a:t> é então</a:t>
            </a:r>
          </a:p>
          <a:p>
            <a:pPr lvl="1"/>
            <a:endParaRPr lang="pt-BR" dirty="0" smtClean="0"/>
          </a:p>
          <a:p>
            <a:pPr lvl="1"/>
            <a:endParaRPr lang="pt-BR" dirty="0" smtClean="0"/>
          </a:p>
          <a:p>
            <a:pPr lvl="1"/>
            <a:r>
              <a:rPr lang="pt-BR" dirty="0" smtClean="0"/>
              <a:t>pois a velocidade na direção </a:t>
            </a:r>
            <a:r>
              <a:rPr lang="pt-BR" i="1" dirty="0" smtClean="0"/>
              <a:t>x</a:t>
            </a:r>
            <a:r>
              <a:rPr lang="pt-BR" dirty="0" smtClean="0"/>
              <a:t> é muito próxima de </a:t>
            </a:r>
            <a:r>
              <a:rPr lang="pt-BR" i="1" dirty="0" smtClean="0"/>
              <a:t>U</a:t>
            </a:r>
            <a:r>
              <a:rPr lang="el-GR" i="1" baseline="-25000" dirty="0" smtClean="0"/>
              <a:t>∞</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65</a:t>
            </a:fld>
            <a:endParaRPr lang="pt-B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4753" name="Object 1"/>
          <p:cNvGraphicFramePr>
            <a:graphicFrameLocks noChangeAspect="1"/>
          </p:cNvGraphicFramePr>
          <p:nvPr/>
        </p:nvGraphicFramePr>
        <p:xfrm>
          <a:off x="2070087" y="1571612"/>
          <a:ext cx="644525" cy="436563"/>
        </p:xfrm>
        <a:graphic>
          <a:graphicData uri="http://schemas.openxmlformats.org/presentationml/2006/ole">
            <p:oleObj spid="_x0000_s74753" name="Equação" r:id="rId3" imgW="291973" imgH="203112" progId="Equation.3">
              <p:embed/>
            </p:oleObj>
          </a:graphicData>
        </a:graphic>
      </p:graphicFrame>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4755" name="Object 3"/>
          <p:cNvGraphicFramePr>
            <a:graphicFrameLocks noChangeAspect="1"/>
          </p:cNvGraphicFramePr>
          <p:nvPr/>
        </p:nvGraphicFramePr>
        <p:xfrm>
          <a:off x="3000364" y="1571612"/>
          <a:ext cx="579438" cy="434975"/>
        </p:xfrm>
        <a:graphic>
          <a:graphicData uri="http://schemas.openxmlformats.org/presentationml/2006/ole">
            <p:oleObj spid="_x0000_s74755" name="Equação" r:id="rId4" imgW="266469" imgH="203024" progId="Equation.3">
              <p:embed/>
            </p:oleObj>
          </a:graphicData>
        </a:graphic>
      </p:graphicFrame>
      <p:sp>
        <p:nvSpPr>
          <p:cNvPr id="747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4757" name="Object 5"/>
          <p:cNvGraphicFramePr>
            <a:graphicFrameLocks noChangeAspect="1"/>
          </p:cNvGraphicFramePr>
          <p:nvPr/>
        </p:nvGraphicFramePr>
        <p:xfrm>
          <a:off x="2857488" y="2770187"/>
          <a:ext cx="3462338" cy="658813"/>
        </p:xfrm>
        <a:graphic>
          <a:graphicData uri="http://schemas.openxmlformats.org/presentationml/2006/ole">
            <p:oleObj spid="_x0000_s74757" name="Equação" r:id="rId5" imgW="1752600" imgH="330200" progId="Equation.3">
              <p:embed/>
            </p:oleObj>
          </a:graphicData>
        </a:graphic>
      </p:graphicFrame>
      <p:sp>
        <p:nvSpPr>
          <p:cNvPr id="747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747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4761" name="Object 9"/>
          <p:cNvGraphicFramePr>
            <a:graphicFrameLocks noChangeAspect="1"/>
          </p:cNvGraphicFramePr>
          <p:nvPr/>
        </p:nvGraphicFramePr>
        <p:xfrm>
          <a:off x="2571736" y="4770451"/>
          <a:ext cx="4008438" cy="658813"/>
        </p:xfrm>
        <a:graphic>
          <a:graphicData uri="http://schemas.openxmlformats.org/presentationml/2006/ole">
            <p:oleObj spid="_x0000_s74761" name="Equação" r:id="rId6" imgW="2032000" imgH="330200" progId="Equation.3">
              <p:embed/>
            </p:oleObj>
          </a:graphicData>
        </a:graphic>
      </p:graphicFrame>
      <p:sp>
        <p:nvSpPr>
          <p:cNvPr id="15" name="CaixaDeTexto 14"/>
          <p:cNvSpPr txBox="1"/>
          <p:nvPr/>
        </p:nvSpPr>
        <p:spPr>
          <a:xfrm>
            <a:off x="8143900" y="489616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(26)</a:t>
            </a:r>
            <a:endParaRPr lang="pt-BR" sz="24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Combinando-se as </a:t>
            </a:r>
            <a:r>
              <a:rPr lang="pt-BR" dirty="0" err="1" smtClean="0"/>
              <a:t>Eqs</a:t>
            </a:r>
            <a:r>
              <a:rPr lang="pt-BR" dirty="0" smtClean="0"/>
              <a:t>. (22) a (26) tem-se a taxa líquida de quantidade de movimento que deixa o volume:</a:t>
            </a:r>
          </a:p>
          <a:p>
            <a:pPr lvl="1"/>
            <a:endParaRPr lang="pt-BR" dirty="0" smtClean="0"/>
          </a:p>
          <a:p>
            <a:pPr lvl="1"/>
            <a:endParaRPr lang="pt-BR" dirty="0" smtClean="0"/>
          </a:p>
          <a:p>
            <a:pPr lvl="1"/>
            <a:r>
              <a:rPr lang="pt-BR" dirty="0" smtClean="0"/>
              <a:t>O balanço de quantidade de movimento, Eq. (23), mostra que o corpo exerce uma força sobre o fluido na direção negativa de </a:t>
            </a:r>
            <a:r>
              <a:rPr lang="pt-BR" i="1" dirty="0" smtClean="0"/>
              <a:t>x</a:t>
            </a:r>
            <a:r>
              <a:rPr lang="pt-BR" dirty="0" smtClean="0"/>
              <a:t> com magnitude</a:t>
            </a:r>
          </a:p>
          <a:p>
            <a:pPr lvl="1"/>
            <a:endParaRPr lang="pt-BR" dirty="0" smtClean="0"/>
          </a:p>
          <a:p>
            <a:pPr lvl="1"/>
            <a:endParaRPr lang="pt-BR" dirty="0" smtClean="0"/>
          </a:p>
          <a:p>
            <a:pPr lvl="1"/>
            <a:r>
              <a:rPr lang="pt-BR" dirty="0" smtClean="0"/>
              <a:t>que pode ser avaliada a partir do perfil de velocidades.</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66</a:t>
            </a:fld>
            <a:endParaRPr lang="pt-B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1921" name="Object 1"/>
          <p:cNvGraphicFramePr>
            <a:graphicFrameLocks noChangeAspect="1"/>
          </p:cNvGraphicFramePr>
          <p:nvPr/>
        </p:nvGraphicFramePr>
        <p:xfrm>
          <a:off x="1308123" y="2643182"/>
          <a:ext cx="6550025" cy="658813"/>
        </p:xfrm>
        <a:graphic>
          <a:graphicData uri="http://schemas.openxmlformats.org/presentationml/2006/ole">
            <p:oleObj spid="_x0000_s81921" name="Equação" r:id="rId3" imgW="3314700" imgH="330200" progId="Equation.3">
              <p:embed/>
            </p:oleObj>
          </a:graphicData>
        </a:graphic>
      </p:graphicFrame>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1923" name="Object 3"/>
          <p:cNvGraphicFramePr>
            <a:graphicFrameLocks noChangeAspect="1"/>
          </p:cNvGraphicFramePr>
          <p:nvPr/>
        </p:nvGraphicFramePr>
        <p:xfrm>
          <a:off x="3214678" y="4643446"/>
          <a:ext cx="2652713" cy="658813"/>
        </p:xfrm>
        <a:graphic>
          <a:graphicData uri="http://schemas.openxmlformats.org/presentationml/2006/ole">
            <p:oleObj spid="_x0000_s81923" name="Equação" r:id="rId4" imgW="1346200" imgH="33020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Uma forma mais geral para se obter a força sobre um corpo imerso em um escoamento empregando-se a integral da quantidade de movimento de </a:t>
            </a:r>
            <a:r>
              <a:rPr lang="pt-BR" dirty="0" err="1" smtClean="0"/>
              <a:t>Euler</a:t>
            </a:r>
            <a:r>
              <a:rPr lang="pt-BR" dirty="0" smtClean="0"/>
              <a:t> é apresentada na sequência.</a:t>
            </a:r>
          </a:p>
          <a:p>
            <a:pPr lvl="1"/>
            <a:r>
              <a:rPr lang="pt-BR" dirty="0" smtClean="0"/>
              <a:t>Assumindo-se que o escoamento seja em regime permanente e que forças de corpo sejam ausentes. Integrando-se a Eq. (17) sobre um volume fixo obtém-se</a:t>
            </a:r>
          </a:p>
          <a:p>
            <a:pPr lvl="1"/>
            <a:endParaRPr lang="pt-BR" dirty="0" smtClean="0"/>
          </a:p>
          <a:p>
            <a:pPr lvl="1"/>
            <a:endParaRPr lang="pt-BR" dirty="0" smtClean="0"/>
          </a:p>
          <a:p>
            <a:pPr lvl="1"/>
            <a:r>
              <a:rPr lang="pt-BR" dirty="0" smtClean="0"/>
              <a:t>sendo </a:t>
            </a:r>
            <a:r>
              <a:rPr lang="pt-BR" i="1" dirty="0" smtClean="0"/>
              <a:t>A</a:t>
            </a:r>
            <a:r>
              <a:rPr lang="pt-BR" dirty="0" smtClean="0"/>
              <a:t> </a:t>
            </a:r>
            <a:r>
              <a:rPr lang="pt-BR" dirty="0" err="1" smtClean="0"/>
              <a:t>a</a:t>
            </a:r>
            <a:r>
              <a:rPr lang="pt-BR" dirty="0" smtClean="0"/>
              <a:t> superfície fechada que delimita </a:t>
            </a:r>
            <a:r>
              <a:rPr lang="pt-BR" i="1" dirty="0" smtClean="0"/>
              <a:t>V</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67</a:t>
            </a:fld>
            <a:endParaRPr lang="pt-BR"/>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0897" name="Object 1"/>
          <p:cNvGraphicFramePr>
            <a:graphicFrameLocks noChangeAspect="1"/>
          </p:cNvGraphicFramePr>
          <p:nvPr/>
        </p:nvGraphicFramePr>
        <p:xfrm>
          <a:off x="2236804" y="4500570"/>
          <a:ext cx="4692650" cy="587375"/>
        </p:xfrm>
        <a:graphic>
          <a:graphicData uri="http://schemas.openxmlformats.org/presentationml/2006/ole">
            <p:oleObj spid="_x0000_s80897" name="Equação" r:id="rId3" imgW="2362200" imgH="292100" progId="Equation.3">
              <p:embed/>
            </p:oleObj>
          </a:graphicData>
        </a:graphic>
      </p:graphicFrame>
      <p:sp>
        <p:nvSpPr>
          <p:cNvPr id="7" name="CaixaDeTexto 6"/>
          <p:cNvSpPr txBox="1"/>
          <p:nvPr/>
        </p:nvSpPr>
        <p:spPr>
          <a:xfrm>
            <a:off x="8143900" y="450057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(27)</a:t>
            </a:r>
            <a:endParaRPr lang="pt-BR" sz="24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O volume </a:t>
            </a:r>
            <a:r>
              <a:rPr lang="pt-BR" i="1" dirty="0" smtClean="0"/>
              <a:t>V</a:t>
            </a:r>
            <a:r>
              <a:rPr lang="pt-BR" dirty="0" smtClean="0"/>
              <a:t> contém somente partículas de fluido. </a:t>
            </a:r>
          </a:p>
          <a:p>
            <a:pPr lvl="1"/>
            <a:r>
              <a:rPr lang="pt-BR" dirty="0" smtClean="0"/>
              <a:t>Imagine um corpo imerso em um escoamento e delimite tal corpo com uma superfície fechada. Procura-se calcular a força sobre o corpo por uma integral avaliada sobre uma superfície possivelmente distante.</a:t>
            </a:r>
          </a:p>
          <a:p>
            <a:pPr lvl="1"/>
            <a:r>
              <a:rPr lang="pt-BR" dirty="0" smtClean="0"/>
              <a:t>Para aplicar a Eq. (27), </a:t>
            </a:r>
            <a:r>
              <a:rPr lang="pt-BR" i="1" dirty="0" smtClean="0"/>
              <a:t>A </a:t>
            </a:r>
            <a:r>
              <a:rPr lang="pt-BR" dirty="0" smtClean="0"/>
              <a:t>deve contornar um volume que contenha somente partículas de fluido. Isto pode ser alcançado se for considerado que </a:t>
            </a:r>
            <a:r>
              <a:rPr lang="pt-BR" i="1" dirty="0" smtClean="0"/>
              <a:t>A</a:t>
            </a:r>
            <a:r>
              <a:rPr lang="pt-BR" dirty="0" smtClean="0"/>
              <a:t> seja composto por três partes: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68</a:t>
            </a:fld>
            <a:endParaRPr lang="pt-BR"/>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4993" name="Object 1"/>
          <p:cNvGraphicFramePr>
            <a:graphicFrameLocks noChangeAspect="1"/>
          </p:cNvGraphicFramePr>
          <p:nvPr/>
        </p:nvGraphicFramePr>
        <p:xfrm>
          <a:off x="3500430" y="5357826"/>
          <a:ext cx="2101850" cy="482600"/>
        </p:xfrm>
        <a:graphic>
          <a:graphicData uri="http://schemas.openxmlformats.org/presentationml/2006/ole">
            <p:oleObj spid="_x0000_s84993" name="Equação" r:id="rId3" imgW="1040948" imgH="241195"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Tem-se que </a:t>
            </a:r>
            <a:r>
              <a:rPr lang="pt-BR" i="1" dirty="0" smtClean="0"/>
              <a:t>A</a:t>
            </a:r>
            <a:r>
              <a:rPr lang="pt-BR" baseline="-25000" dirty="0" smtClean="0"/>
              <a:t>1</a:t>
            </a:r>
            <a:r>
              <a:rPr lang="pt-BR" dirty="0" smtClean="0"/>
              <a:t> se refere à superfície externa, </a:t>
            </a:r>
            <a:r>
              <a:rPr lang="pt-BR" i="1" dirty="0" smtClean="0"/>
              <a:t>A</a:t>
            </a:r>
            <a:r>
              <a:rPr lang="pt-BR" baseline="-25000" dirty="0" smtClean="0"/>
              <a:t>2</a:t>
            </a:r>
            <a:r>
              <a:rPr lang="pt-BR" dirty="0" smtClean="0"/>
              <a:t> envolve o corpo com </a:t>
            </a:r>
            <a:r>
              <a:rPr lang="pt-BR" i="1" dirty="0" smtClean="0"/>
              <a:t>dA</a:t>
            </a:r>
            <a:r>
              <a:rPr lang="pt-BR" baseline="-25000" dirty="0" smtClean="0"/>
              <a:t>2</a:t>
            </a:r>
            <a:r>
              <a:rPr lang="pt-BR" dirty="0" smtClean="0"/>
              <a:t> direcionado para fora do volume de fluido (ou seja, para dentro do corpo) e </a:t>
            </a:r>
            <a:r>
              <a:rPr lang="pt-BR" i="1" dirty="0" smtClean="0"/>
              <a:t>A</a:t>
            </a:r>
            <a:r>
              <a:rPr lang="pt-BR" baseline="-25000" dirty="0" smtClean="0"/>
              <a:t>3</a:t>
            </a:r>
            <a:r>
              <a:rPr lang="pt-BR" dirty="0" smtClean="0"/>
              <a:t> é a superfície de conexão entre a superfície externa </a:t>
            </a:r>
            <a:r>
              <a:rPr lang="pt-BR" i="1" dirty="0" smtClean="0"/>
              <a:t>A</a:t>
            </a:r>
            <a:r>
              <a:rPr lang="pt-BR" baseline="-25000" dirty="0" smtClean="0"/>
              <a:t>1</a:t>
            </a:r>
            <a:r>
              <a:rPr lang="pt-BR" dirty="0" smtClean="0"/>
              <a:t> e a superfície interna </a:t>
            </a:r>
            <a:r>
              <a:rPr lang="pt-BR" i="1" dirty="0" smtClean="0"/>
              <a:t>A</a:t>
            </a:r>
            <a:r>
              <a:rPr lang="pt-BR" baseline="-25000" dirty="0" smtClean="0"/>
              <a:t>2</a:t>
            </a:r>
            <a:r>
              <a:rPr lang="pt-BR" dirty="0" smtClean="0"/>
              <a:t>. Tem-se então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69</a:t>
            </a:fld>
            <a:endParaRPr lang="pt-BR"/>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3969" name="Object 1"/>
          <p:cNvGraphicFramePr>
            <a:graphicFrameLocks noChangeAspect="1"/>
          </p:cNvGraphicFramePr>
          <p:nvPr/>
        </p:nvGraphicFramePr>
        <p:xfrm>
          <a:off x="2357438" y="3675063"/>
          <a:ext cx="4383087" cy="636587"/>
        </p:xfrm>
        <a:graphic>
          <a:graphicData uri="http://schemas.openxmlformats.org/presentationml/2006/ole">
            <p:oleObj spid="_x0000_s83969" name="Equação" r:id="rId3" imgW="2209680" imgH="317160" progId="Equation.3">
              <p:embed/>
            </p:oleObj>
          </a:graphicData>
        </a:graphic>
      </p:graphicFrame>
      <p:pic>
        <p:nvPicPr>
          <p:cNvPr id="8" name="Imagem 7" descr="Fig04.09.png"/>
          <p:cNvPicPr>
            <a:picLocks noChangeAspect="1"/>
          </p:cNvPicPr>
          <p:nvPr/>
        </p:nvPicPr>
        <p:blipFill>
          <a:blip r:embed="rId4" cstate="print"/>
          <a:stretch>
            <a:fillRect/>
          </a:stretch>
        </p:blipFill>
        <p:spPr>
          <a:xfrm>
            <a:off x="2209017" y="4268799"/>
            <a:ext cx="4699815" cy="24396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a:xfrm>
            <a:off x="457200" y="1600200"/>
            <a:ext cx="8229600" cy="4900634"/>
          </a:xfrm>
        </p:spPr>
        <p:txBody>
          <a:bodyPr>
            <a:normAutofit/>
          </a:bodyPr>
          <a:lstStyle/>
          <a:p>
            <a:pPr lvl="1"/>
            <a:r>
              <a:rPr lang="pt-BR" dirty="0" smtClean="0"/>
              <a:t>Na Eq. (2), tem-se que o primeiro termo corresponde à integral de ∂</a:t>
            </a:r>
            <a:r>
              <a:rPr lang="pt-BR" i="1" dirty="0" smtClean="0"/>
              <a:t>F</a:t>
            </a:r>
            <a:r>
              <a:rPr lang="pt-BR" dirty="0" smtClean="0"/>
              <a:t>/∂</a:t>
            </a:r>
            <a:r>
              <a:rPr lang="pt-BR" i="1" dirty="0" smtClean="0"/>
              <a:t>t</a:t>
            </a:r>
            <a:r>
              <a:rPr lang="pt-BR" dirty="0" smtClean="0"/>
              <a:t> avaliada na região; o segundo termo corresponde ao ganho de </a:t>
            </a:r>
            <a:r>
              <a:rPr lang="pt-BR" i="1" dirty="0" smtClean="0"/>
              <a:t>F</a:t>
            </a:r>
            <a:r>
              <a:rPr lang="pt-BR" dirty="0" smtClean="0"/>
              <a:t> devido à movimentação da fronteira à taxa </a:t>
            </a:r>
            <a:r>
              <a:rPr lang="pt-BR" i="1" dirty="0" err="1" smtClean="0"/>
              <a:t>db</a:t>
            </a:r>
            <a:r>
              <a:rPr lang="pt-BR" dirty="0" smtClean="0"/>
              <a:t>/</a:t>
            </a:r>
            <a:r>
              <a:rPr lang="pt-BR" i="1" dirty="0" err="1" smtClean="0"/>
              <a:t>dt</a:t>
            </a:r>
            <a:r>
              <a:rPr lang="pt-BR" dirty="0" smtClean="0"/>
              <a:t>; e o terceiro termo corresponde à perda de </a:t>
            </a:r>
            <a:r>
              <a:rPr lang="pt-BR" i="1" dirty="0" smtClean="0"/>
              <a:t>F</a:t>
            </a:r>
            <a:r>
              <a:rPr lang="pt-BR" dirty="0" smtClean="0"/>
              <a:t> devido à movimentação da fronteira à taxa </a:t>
            </a:r>
            <a:r>
              <a:rPr lang="pt-BR" i="1" dirty="0" smtClean="0"/>
              <a:t>da</a:t>
            </a:r>
            <a:r>
              <a:rPr lang="pt-BR" dirty="0" smtClean="0"/>
              <a:t>/</a:t>
            </a:r>
            <a:r>
              <a:rPr lang="pt-BR" i="1" dirty="0" err="1" smtClean="0"/>
              <a:t>dt</a:t>
            </a:r>
            <a:r>
              <a:rPr lang="pt-BR" dirty="0" smtClean="0"/>
              <a:t>.</a:t>
            </a:r>
          </a:p>
          <a:p>
            <a:pPr lvl="1"/>
            <a:r>
              <a:rPr lang="pt-BR" dirty="0" smtClean="0"/>
              <a:t>Generalizando-se o Teorema de Leibniz, tem-se</a:t>
            </a:r>
          </a:p>
          <a:p>
            <a:pPr lvl="1"/>
            <a:endParaRPr lang="pt-BR" dirty="0" smtClean="0"/>
          </a:p>
          <a:p>
            <a:pPr lvl="1"/>
            <a:endParaRPr lang="pt-BR" dirty="0" smtClean="0"/>
          </a:p>
          <a:p>
            <a:pPr lvl="1"/>
            <a:endParaRPr lang="pt-BR" dirty="0" smtClean="0"/>
          </a:p>
          <a:p>
            <a:pPr lvl="1"/>
            <a:r>
              <a:rPr lang="pt-BR" dirty="0" smtClean="0"/>
              <a:t>sendo </a:t>
            </a:r>
            <a:r>
              <a:rPr lang="pt-BR" b="1" dirty="0" err="1" smtClean="0"/>
              <a:t>u</a:t>
            </a:r>
            <a:r>
              <a:rPr lang="pt-BR" i="1" baseline="-25000" dirty="0" err="1" smtClean="0"/>
              <a:t>A</a:t>
            </a:r>
            <a:r>
              <a:rPr lang="pt-BR" dirty="0" smtClean="0"/>
              <a:t> a velocidade da fronteira e </a:t>
            </a:r>
            <a:r>
              <a:rPr lang="pt-BR" i="1" dirty="0" smtClean="0"/>
              <a:t>A</a:t>
            </a:r>
            <a:r>
              <a:rPr lang="pt-BR" dirty="0" smtClean="0"/>
              <a:t>(</a:t>
            </a:r>
            <a:r>
              <a:rPr lang="pt-BR" i="1" dirty="0" smtClean="0"/>
              <a:t>t</a:t>
            </a:r>
            <a:r>
              <a:rPr lang="pt-BR" dirty="0" smtClean="0"/>
              <a:t>) a superfície de </a:t>
            </a:r>
            <a:r>
              <a:rPr lang="pt-BR" i="1" dirty="0" smtClean="0"/>
              <a:t>V</a:t>
            </a:r>
            <a:r>
              <a:rPr lang="pt-BR" dirty="0" smtClean="0"/>
              <a:t>(</a:t>
            </a:r>
            <a:r>
              <a:rPr lang="pt-BR" i="1" dirty="0" smtClean="0"/>
              <a:t>t</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a:t>
            </a:fld>
            <a:endParaRPr lang="pt-B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409" name="Object 1"/>
          <p:cNvGraphicFramePr>
            <a:graphicFrameLocks noChangeAspect="1"/>
          </p:cNvGraphicFramePr>
          <p:nvPr/>
        </p:nvGraphicFramePr>
        <p:xfrm>
          <a:off x="1725632" y="4500570"/>
          <a:ext cx="5632450" cy="787400"/>
        </p:xfrm>
        <a:graphic>
          <a:graphicData uri="http://schemas.openxmlformats.org/presentationml/2006/ole">
            <p:oleObj spid="_x0000_s17409" name="Equação" r:id="rId3" imgW="2794000" imgH="393700" progId="Equation.3">
              <p:embed/>
            </p:oleObj>
          </a:graphicData>
        </a:graphic>
      </p:graphicFrame>
      <p:sp>
        <p:nvSpPr>
          <p:cNvPr id="7" name="CaixaDeTexto 6"/>
          <p:cNvSpPr txBox="1"/>
          <p:nvPr/>
        </p:nvSpPr>
        <p:spPr>
          <a:xfrm>
            <a:off x="8314541" y="4643446"/>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a:t>
            </a:r>
            <a:endParaRPr lang="pt-BR" sz="24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Sobre a superfície sólida do corpo                    pois nenhuma massa entra ou deixa a superfície.</a:t>
            </a:r>
          </a:p>
          <a:p>
            <a:pPr lvl="1"/>
            <a:r>
              <a:rPr lang="pt-BR" dirty="0" smtClean="0"/>
              <a:t>Tem-se, também, que</a:t>
            </a:r>
          </a:p>
          <a:p>
            <a:pPr lvl="1"/>
            <a:endParaRPr lang="pt-BR" dirty="0" smtClean="0"/>
          </a:p>
          <a:p>
            <a:pPr lvl="1"/>
            <a:endParaRPr lang="pt-BR" dirty="0" smtClean="0"/>
          </a:p>
          <a:p>
            <a:pPr lvl="1"/>
            <a:r>
              <a:rPr lang="pt-BR" dirty="0" smtClean="0"/>
              <a:t>é a força que o corpo exerce sobre o fluido a partir da definição de </a:t>
            </a:r>
            <a:r>
              <a:rPr lang="el-GR" b="1" dirty="0" smtClean="0"/>
              <a:t>τ</a:t>
            </a:r>
            <a:r>
              <a:rPr lang="pt-BR" dirty="0" smtClean="0"/>
              <a:t>. Assim, a força que o fluido exerce sobre o corpo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70</a:t>
            </a:fld>
            <a:endParaRPr lang="pt-B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6017" name="Object 1"/>
          <p:cNvGraphicFramePr>
            <a:graphicFrameLocks noChangeAspect="1"/>
          </p:cNvGraphicFramePr>
          <p:nvPr/>
        </p:nvGraphicFramePr>
        <p:xfrm>
          <a:off x="6129359" y="1624003"/>
          <a:ext cx="1514475" cy="519113"/>
        </p:xfrm>
        <a:graphic>
          <a:graphicData uri="http://schemas.openxmlformats.org/presentationml/2006/ole">
            <p:oleObj spid="_x0000_s86017" name="Equação" r:id="rId3" imgW="698500" imgH="241300" progId="Equation.3">
              <p:embed/>
            </p:oleObj>
          </a:graphicData>
        </a:graphic>
      </p:graphicFrame>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6019" name="Object 3"/>
          <p:cNvGraphicFramePr>
            <a:graphicFrameLocks noChangeAspect="1"/>
          </p:cNvGraphicFramePr>
          <p:nvPr/>
        </p:nvGraphicFramePr>
        <p:xfrm>
          <a:off x="3908429" y="3000372"/>
          <a:ext cx="1306513" cy="633413"/>
        </p:xfrm>
        <a:graphic>
          <a:graphicData uri="http://schemas.openxmlformats.org/presentationml/2006/ole">
            <p:oleObj spid="_x0000_s86019" name="Equação" r:id="rId4" imgW="647419" imgH="317362" progId="Equation.3">
              <p:embed/>
            </p:oleObj>
          </a:graphicData>
        </a:graphic>
      </p:graphicFrame>
      <p:sp>
        <p:nvSpPr>
          <p:cNvPr id="86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6021" name="Object 5"/>
          <p:cNvGraphicFramePr>
            <a:graphicFrameLocks noChangeAspect="1"/>
          </p:cNvGraphicFramePr>
          <p:nvPr/>
        </p:nvGraphicFramePr>
        <p:xfrm>
          <a:off x="2168541" y="5000636"/>
          <a:ext cx="4760913" cy="633413"/>
        </p:xfrm>
        <a:graphic>
          <a:graphicData uri="http://schemas.openxmlformats.org/presentationml/2006/ole">
            <p:oleObj spid="_x0000_s86021" name="Equação" r:id="rId5" imgW="2362200" imgH="317500" progId="Equation.3">
              <p:embed/>
            </p:oleObj>
          </a:graphicData>
        </a:graphic>
      </p:graphicFrame>
      <p:sp>
        <p:nvSpPr>
          <p:cNvPr id="11" name="CaixaDeTexto 10"/>
          <p:cNvSpPr txBox="1"/>
          <p:nvPr/>
        </p:nvSpPr>
        <p:spPr>
          <a:xfrm>
            <a:off x="8143900" y="503903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(28)</a:t>
            </a:r>
            <a:endParaRPr lang="pt-BR" sz="2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da quantidade de movimento para um </a:t>
            </a:r>
            <a:r>
              <a:rPr lang="pt-BR" smtClean="0"/>
              <a:t>volume fixo</a:t>
            </a:r>
            <a:endParaRPr lang="pt-BR"/>
          </a:p>
        </p:txBody>
      </p:sp>
      <p:sp>
        <p:nvSpPr>
          <p:cNvPr id="3" name="Espaço Reservado para Conteúdo 2"/>
          <p:cNvSpPr>
            <a:spLocks noGrp="1"/>
          </p:cNvSpPr>
          <p:nvPr>
            <p:ph idx="1"/>
          </p:nvPr>
        </p:nvSpPr>
        <p:spPr/>
        <p:txBody>
          <a:bodyPr/>
          <a:lstStyle/>
          <a:p>
            <a:pPr lvl="1"/>
            <a:r>
              <a:rPr lang="pt-BR" dirty="0" smtClean="0"/>
              <a:t>Usando argumentos similares, a conservação da massa pode ser escrita na forma</a:t>
            </a:r>
          </a:p>
          <a:p>
            <a:pPr lvl="1"/>
            <a:endParaRPr lang="pt-BR" dirty="0" smtClean="0"/>
          </a:p>
          <a:p>
            <a:pPr lvl="1"/>
            <a:endParaRPr lang="pt-BR" dirty="0" smtClean="0"/>
          </a:p>
          <a:p>
            <a:pPr lvl="1"/>
            <a:r>
              <a:rPr lang="pt-BR" dirty="0" smtClean="0"/>
              <a:t>As </a:t>
            </a:r>
            <a:r>
              <a:rPr lang="pt-BR" dirty="0" err="1" smtClean="0"/>
              <a:t>Eqs</a:t>
            </a:r>
            <a:r>
              <a:rPr lang="pt-BR" dirty="0" smtClean="0"/>
              <a:t>. (28) e (29) podem ser usadas para resolver o exemplo. </a:t>
            </a:r>
          </a:p>
          <a:p>
            <a:pPr lvl="1"/>
            <a:r>
              <a:rPr lang="pt-BR" dirty="0" smtClean="0"/>
              <a:t>O mesmo resultado final é obtido quando </a:t>
            </a:r>
            <a:r>
              <a:rPr lang="el-GR" b="1" dirty="0" smtClean="0"/>
              <a:t>τ</a:t>
            </a:r>
            <a:r>
              <a:rPr lang="pt-BR" dirty="0" smtClean="0"/>
              <a:t> ≈  pressão constante em toda </a:t>
            </a:r>
            <a:r>
              <a:rPr lang="pt-BR" i="1" dirty="0" smtClean="0"/>
              <a:t>A</a:t>
            </a:r>
            <a:r>
              <a:rPr lang="pt-BR" baseline="-25000" dirty="0" smtClean="0"/>
              <a:t>1</a:t>
            </a:r>
            <a:r>
              <a:rPr lang="pt-BR" dirty="0" smtClean="0"/>
              <a:t>, </a:t>
            </a:r>
            <a:r>
              <a:rPr lang="el-GR" i="1" dirty="0" smtClean="0"/>
              <a:t>ρ</a:t>
            </a:r>
            <a:r>
              <a:rPr lang="pt-BR" dirty="0" smtClean="0"/>
              <a:t> = constante, e a componente na direção </a:t>
            </a:r>
            <a:r>
              <a:rPr lang="pt-BR" i="1" dirty="0" smtClean="0"/>
              <a:t>x</a:t>
            </a:r>
            <a:r>
              <a:rPr lang="pt-BR" dirty="0" smtClean="0"/>
              <a:t> de </a:t>
            </a:r>
            <a:r>
              <a:rPr lang="pt-BR" b="1" dirty="0" smtClean="0"/>
              <a:t>u</a:t>
            </a:r>
            <a:r>
              <a:rPr lang="pt-BR" dirty="0" smtClean="0"/>
              <a:t> = </a:t>
            </a:r>
            <a:r>
              <a:rPr lang="pt-BR" i="1" dirty="0" smtClean="0"/>
              <a:t>U</a:t>
            </a:r>
            <a:r>
              <a:rPr lang="el-GR" i="1" baseline="-25000" dirty="0" smtClean="0"/>
              <a:t>∞</a:t>
            </a:r>
            <a:r>
              <a:rPr lang="pt-BR" b="1" dirty="0" smtClean="0"/>
              <a:t>i</a:t>
            </a:r>
            <a:r>
              <a:rPr lang="pt-BR" dirty="0" smtClean="0"/>
              <a:t> nos segmentos </a:t>
            </a:r>
            <a:r>
              <a:rPr lang="pt-BR" i="1" dirty="0" smtClean="0"/>
              <a:t>PQ</a:t>
            </a:r>
            <a:r>
              <a:rPr lang="pt-BR" dirty="0" smtClean="0"/>
              <a:t> e </a:t>
            </a:r>
            <a:r>
              <a:rPr lang="pt-BR" i="1" dirty="0" smtClean="0"/>
              <a:t>SR</a:t>
            </a:r>
            <a:r>
              <a:rPr lang="pt-BR" dirty="0" smtClean="0"/>
              <a:t> de </a:t>
            </a:r>
            <a:r>
              <a:rPr lang="pt-BR" i="1" dirty="0" smtClean="0"/>
              <a:t>A</a:t>
            </a:r>
            <a:r>
              <a:rPr lang="pt-BR" baseline="-25000" dirty="0" smtClean="0"/>
              <a:t>1</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71</a:t>
            </a:fld>
            <a:endParaRPr lang="pt-B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2945" name="Object 1"/>
          <p:cNvGraphicFramePr>
            <a:graphicFrameLocks noChangeAspect="1"/>
          </p:cNvGraphicFramePr>
          <p:nvPr/>
        </p:nvGraphicFramePr>
        <p:xfrm>
          <a:off x="3582994" y="2652711"/>
          <a:ext cx="1917700" cy="633413"/>
        </p:xfrm>
        <a:graphic>
          <a:graphicData uri="http://schemas.openxmlformats.org/presentationml/2006/ole">
            <p:oleObj spid="_x0000_s82945" name="Equação" r:id="rId3" imgW="952087" imgH="317362" progId="Equation.3">
              <p:embed/>
            </p:oleObj>
          </a:graphicData>
        </a:graphic>
      </p:graphicFrame>
      <p:sp>
        <p:nvSpPr>
          <p:cNvPr id="7" name="CaixaDeTexto 6"/>
          <p:cNvSpPr txBox="1"/>
          <p:nvPr/>
        </p:nvSpPr>
        <p:spPr>
          <a:xfrm>
            <a:off x="8143900" y="27146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(29)</a:t>
            </a:r>
            <a:endParaRPr lang="pt-BR" sz="2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Na mecânica dos sólidos mostra-se que</a:t>
            </a:r>
          </a:p>
          <a:p>
            <a:endParaRPr lang="pt-BR" dirty="0" smtClean="0"/>
          </a:p>
          <a:p>
            <a:endParaRPr lang="pt-BR" dirty="0" smtClean="0"/>
          </a:p>
          <a:p>
            <a:r>
              <a:rPr lang="pt-BR" dirty="0" smtClean="0"/>
              <a:t>sendo </a:t>
            </a:r>
            <a:r>
              <a:rPr lang="pt-BR" b="1" dirty="0" smtClean="0"/>
              <a:t>T</a:t>
            </a:r>
            <a:r>
              <a:rPr lang="pt-BR" dirty="0" smtClean="0"/>
              <a:t> o torque de todas as forças externas sobre o corpo ao redor de qualquer eixo escolhido e </a:t>
            </a:r>
            <a:r>
              <a:rPr lang="pt-BR" i="1" dirty="0" err="1" smtClean="0"/>
              <a:t>d</a:t>
            </a:r>
            <a:r>
              <a:rPr lang="pt-BR" b="1" dirty="0" err="1" smtClean="0"/>
              <a:t>H</a:t>
            </a:r>
            <a:r>
              <a:rPr lang="pt-BR" dirty="0" smtClean="0"/>
              <a:t>/</a:t>
            </a:r>
            <a:r>
              <a:rPr lang="pt-BR" i="1" dirty="0" err="1" smtClean="0"/>
              <a:t>dt</a:t>
            </a:r>
            <a:r>
              <a:rPr lang="pt-BR" dirty="0" smtClean="0"/>
              <a:t> a taxa de variação do momento angular do corpo ao redor do mesmo eixo.</a:t>
            </a:r>
          </a:p>
          <a:p>
            <a:r>
              <a:rPr lang="pt-BR" dirty="0" smtClean="0"/>
              <a:t>O momento angular é definido por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72</a:t>
            </a:fld>
            <a:endParaRPr lang="pt-B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0113" name="Object 1"/>
          <p:cNvGraphicFramePr>
            <a:graphicFrameLocks noChangeAspect="1"/>
          </p:cNvGraphicFramePr>
          <p:nvPr/>
        </p:nvGraphicFramePr>
        <p:xfrm>
          <a:off x="4071934" y="2214554"/>
          <a:ext cx="1057275" cy="788988"/>
        </p:xfrm>
        <a:graphic>
          <a:graphicData uri="http://schemas.openxmlformats.org/presentationml/2006/ole">
            <p:oleObj spid="_x0000_s90113" name="Equação" r:id="rId3" imgW="520474" imgH="393529" progId="Equation.3">
              <p:embed/>
            </p:oleObj>
          </a:graphicData>
        </a:graphic>
      </p:graphicFrame>
      <p:sp>
        <p:nvSpPr>
          <p:cNvPr id="7" name="CaixaDeTexto 6"/>
          <p:cNvSpPr txBox="1"/>
          <p:nvPr/>
        </p:nvSpPr>
        <p:spPr>
          <a:xfrm>
            <a:off x="8143900" y="235743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(30)</a:t>
            </a:r>
            <a:endParaRPr lang="pt-BR" sz="2400" dirty="0">
              <a:latin typeface="Times New Roman" pitchFamily="18" charset="0"/>
              <a:cs typeface="Times New Roman" pitchFamily="18" charset="0"/>
            </a:endParaRPr>
          </a:p>
        </p:txBody>
      </p:sp>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0115" name="Object 3"/>
          <p:cNvGraphicFramePr>
            <a:graphicFrameLocks noChangeAspect="1"/>
          </p:cNvGraphicFramePr>
          <p:nvPr/>
        </p:nvGraphicFramePr>
        <p:xfrm>
          <a:off x="3643306" y="5657869"/>
          <a:ext cx="1789113" cy="557213"/>
        </p:xfrm>
        <a:graphic>
          <a:graphicData uri="http://schemas.openxmlformats.org/presentationml/2006/ole">
            <p:oleObj spid="_x0000_s90115" name="Equação" r:id="rId4" imgW="889000" imgH="279400" progId="Equation.3">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onde </a:t>
            </a:r>
            <a:r>
              <a:rPr lang="pt-BR" i="1" dirty="0" err="1" smtClean="0"/>
              <a:t>dm</a:t>
            </a:r>
            <a:r>
              <a:rPr lang="pt-BR" dirty="0" smtClean="0"/>
              <a:t> é um elemento de massa e </a:t>
            </a:r>
            <a:r>
              <a:rPr lang="pt-BR" b="1" dirty="0" smtClean="0"/>
              <a:t>r</a:t>
            </a:r>
            <a:r>
              <a:rPr lang="pt-BR" dirty="0" smtClean="0"/>
              <a:t> é o vetor posição a partir do eixo escolhido.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73</a:t>
            </a:fld>
            <a:endParaRPr lang="pt-BR"/>
          </a:p>
        </p:txBody>
      </p:sp>
      <p:pic>
        <p:nvPicPr>
          <p:cNvPr id="6" name="Imagem 5" descr="Fig04.10.png"/>
          <p:cNvPicPr>
            <a:picLocks noChangeAspect="1"/>
          </p:cNvPicPr>
          <p:nvPr/>
        </p:nvPicPr>
        <p:blipFill>
          <a:blip r:embed="rId2" cstate="print"/>
          <a:stretch>
            <a:fillRect/>
          </a:stretch>
        </p:blipFill>
        <p:spPr>
          <a:xfrm>
            <a:off x="1571146" y="2589201"/>
            <a:ext cx="5994920" cy="378766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O princípio do momento angular não é uma lei em separada, podendo ser obtida da Lei de Newton efetuando-se um produto vetorial com </a:t>
            </a:r>
            <a:r>
              <a:rPr lang="pt-BR" b="1" dirty="0" err="1" smtClean="0"/>
              <a:t>r</a:t>
            </a:r>
            <a:r>
              <a:rPr lang="pt-BR" dirty="0" err="1" smtClean="0"/>
              <a:t>.</a:t>
            </a:r>
            <a:r>
              <a:rPr lang="pt-BR" dirty="0" smtClean="0"/>
              <a:t> Pode-se mostrar que a Eq. (30) é válida também para um volume material de fluido. Quando a Eq. (30) é transformada para ser aplicada a um volume fixo, o resultado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74</a:t>
            </a:fld>
            <a:endParaRPr lang="pt-BR" dirty="0"/>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8065" name="Object 1"/>
          <p:cNvGraphicFramePr>
            <a:graphicFrameLocks noChangeAspect="1"/>
          </p:cNvGraphicFramePr>
          <p:nvPr/>
        </p:nvGraphicFramePr>
        <p:xfrm>
          <a:off x="3643306" y="4854590"/>
          <a:ext cx="1846263" cy="788988"/>
        </p:xfrm>
        <a:graphic>
          <a:graphicData uri="http://schemas.openxmlformats.org/presentationml/2006/ole">
            <p:oleObj spid="_x0000_s88065" name="Equação" r:id="rId3" imgW="914400" imgH="393700" progId="Equation.3">
              <p:embed/>
            </p:oleObj>
          </a:graphicData>
        </a:graphic>
      </p:graphicFrame>
      <p:sp>
        <p:nvSpPr>
          <p:cNvPr id="7" name="CaixaDeTexto 6"/>
          <p:cNvSpPr txBox="1"/>
          <p:nvPr/>
        </p:nvSpPr>
        <p:spPr>
          <a:xfrm>
            <a:off x="8143900" y="503903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(31)</a:t>
            </a:r>
            <a:endParaRPr lang="pt-BR" sz="2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onde</a:t>
            </a:r>
          </a:p>
          <a:p>
            <a:endParaRPr lang="pt-BR" dirty="0" smtClean="0"/>
          </a:p>
          <a:p>
            <a:endParaRPr lang="pt-BR" dirty="0" smtClean="0"/>
          </a:p>
          <a:p>
            <a:endParaRPr lang="pt-BR" dirty="0" smtClean="0"/>
          </a:p>
          <a:p>
            <a:endParaRPr lang="pt-BR" dirty="0" smtClean="0"/>
          </a:p>
          <a:p>
            <a:endParaRPr lang="pt-BR" dirty="0" smtClean="0"/>
          </a:p>
          <a:p>
            <a:r>
              <a:rPr lang="pt-BR" b="1" dirty="0" smtClean="0"/>
              <a:t>T</a:t>
            </a:r>
            <a:r>
              <a:rPr lang="pt-BR" dirty="0" smtClean="0"/>
              <a:t> representa a soma dos torques devido a forças de corpo e de superfície, </a:t>
            </a:r>
            <a:r>
              <a:rPr lang="el-GR" b="1" dirty="0" smtClean="0"/>
              <a:t>τ</a:t>
            </a:r>
            <a:r>
              <a:rPr lang="el-GR" dirty="0" smtClean="0"/>
              <a:t>∙</a:t>
            </a:r>
            <a:r>
              <a:rPr lang="pt-BR" i="1" dirty="0" smtClean="0"/>
              <a:t>d</a:t>
            </a:r>
            <a:r>
              <a:rPr lang="pt-BR" b="1" dirty="0" smtClean="0"/>
              <a:t>A</a:t>
            </a:r>
            <a:r>
              <a:rPr lang="pt-BR" dirty="0" smtClean="0"/>
              <a:t> é a força de superfície sobre a fronteira do elemento.</a:t>
            </a:r>
            <a:endParaRPr lang="pt-BR" b="1" dirty="0" smtClean="0"/>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75</a:t>
            </a:fld>
            <a:endParaRPr lang="pt-B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2161" name="Object 1"/>
          <p:cNvGraphicFramePr>
            <a:graphicFrameLocks noChangeAspect="1"/>
          </p:cNvGraphicFramePr>
          <p:nvPr/>
        </p:nvGraphicFramePr>
        <p:xfrm>
          <a:off x="2541601" y="2198683"/>
          <a:ext cx="4030663" cy="587375"/>
        </p:xfrm>
        <a:graphic>
          <a:graphicData uri="http://schemas.openxmlformats.org/presentationml/2006/ole">
            <p:oleObj spid="_x0000_s92161" name="Equação" r:id="rId3" imgW="2032000" imgH="292100" progId="Equation.3">
              <p:embed/>
            </p:oleObj>
          </a:graphicData>
        </a:graphic>
      </p:graphicFrame>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2163" name="Object 3"/>
          <p:cNvGraphicFramePr>
            <a:graphicFrameLocks noChangeAspect="1"/>
          </p:cNvGraphicFramePr>
          <p:nvPr/>
        </p:nvGraphicFramePr>
        <p:xfrm>
          <a:off x="3428992" y="3071810"/>
          <a:ext cx="2270125" cy="585788"/>
        </p:xfrm>
        <a:graphic>
          <a:graphicData uri="http://schemas.openxmlformats.org/presentationml/2006/ole">
            <p:oleObj spid="_x0000_s92163" name="Equação" r:id="rId4" imgW="1143000" imgH="292100" progId="Equation.3">
              <p:embed/>
            </p:oleObj>
          </a:graphicData>
        </a:graphic>
      </p:graphicFrame>
      <p:sp>
        <p:nvSpPr>
          <p:cNvPr id="92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2165" name="Object 5"/>
          <p:cNvGraphicFramePr>
            <a:graphicFrameLocks noChangeAspect="1"/>
          </p:cNvGraphicFramePr>
          <p:nvPr/>
        </p:nvGraphicFramePr>
        <p:xfrm>
          <a:off x="3071802" y="3857628"/>
          <a:ext cx="3008313" cy="585788"/>
        </p:xfrm>
        <a:graphic>
          <a:graphicData uri="http://schemas.openxmlformats.org/presentationml/2006/ole">
            <p:oleObj spid="_x0000_s92165" name="Equação" r:id="rId5" imgW="1511300" imgH="292100" progId="Equation.3">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O produto </a:t>
            </a:r>
            <a:r>
              <a:rPr lang="el-GR" i="1" dirty="0" smtClean="0"/>
              <a:t>ρ</a:t>
            </a:r>
            <a:r>
              <a:rPr lang="pt-BR" b="1" dirty="0" err="1" smtClean="0"/>
              <a:t>g</a:t>
            </a:r>
            <a:r>
              <a:rPr lang="pt-BR" i="1" dirty="0" err="1" smtClean="0"/>
              <a:t>dV</a:t>
            </a:r>
            <a:r>
              <a:rPr lang="pt-BR" dirty="0" smtClean="0"/>
              <a:t> é a força de corpo agindo no interior do elemento. O vetor </a:t>
            </a:r>
            <a:r>
              <a:rPr lang="pt-BR" b="1" dirty="0" smtClean="0"/>
              <a:t>H</a:t>
            </a:r>
            <a:r>
              <a:rPr lang="pt-BR" dirty="0" smtClean="0"/>
              <a:t> representa o momento angular do fluido dentro do volume fixo de fluido, uma vez que </a:t>
            </a:r>
            <a:r>
              <a:rPr lang="el-GR" i="1" dirty="0" smtClean="0"/>
              <a:t>ρ</a:t>
            </a:r>
            <a:r>
              <a:rPr lang="pt-BR" b="1" dirty="0" err="1" smtClean="0"/>
              <a:t>u</a:t>
            </a:r>
            <a:r>
              <a:rPr lang="pt-BR" i="1" dirty="0" err="1" smtClean="0"/>
              <a:t>dV</a:t>
            </a:r>
            <a:r>
              <a:rPr lang="pt-BR" dirty="0" smtClean="0"/>
              <a:t> é o momento de um elemento de volume.</a:t>
            </a:r>
          </a:p>
          <a:p>
            <a:r>
              <a:rPr lang="pt-BR" dirty="0" smtClean="0"/>
              <a:t>Finalmente,         é a taxa de momento angular que deixa o volume através de seu contorno, </a:t>
            </a:r>
            <a:r>
              <a:rPr lang="el-GR" i="1" dirty="0" smtClean="0"/>
              <a:t>ρ</a:t>
            </a:r>
            <a:r>
              <a:rPr lang="pt-BR" b="1" dirty="0" smtClean="0"/>
              <a:t>u</a:t>
            </a:r>
            <a:r>
              <a:rPr lang="el-GR" dirty="0" smtClean="0"/>
              <a:t>∙</a:t>
            </a:r>
            <a:r>
              <a:rPr lang="pt-BR" i="1" dirty="0" smtClean="0"/>
              <a:t>d</a:t>
            </a:r>
            <a:r>
              <a:rPr lang="pt-BR" b="1" dirty="0" smtClean="0"/>
              <a:t>A</a:t>
            </a:r>
            <a:r>
              <a:rPr lang="pt-BR" dirty="0" smtClean="0"/>
              <a:t> é o fluxo de massa, e (</a:t>
            </a:r>
            <a:r>
              <a:rPr lang="el-GR" i="1" dirty="0" smtClean="0"/>
              <a:t>ρ</a:t>
            </a:r>
            <a:r>
              <a:rPr lang="pt-BR" b="1" dirty="0" smtClean="0"/>
              <a:t>u</a:t>
            </a:r>
            <a:r>
              <a:rPr lang="el-GR" dirty="0" smtClean="0"/>
              <a:t>∙</a:t>
            </a:r>
            <a:r>
              <a:rPr lang="pt-BR" i="1" dirty="0" smtClean="0"/>
              <a:t>d</a:t>
            </a:r>
            <a:r>
              <a:rPr lang="pt-BR" b="1" dirty="0" smtClean="0"/>
              <a:t>A</a:t>
            </a:r>
            <a:r>
              <a:rPr lang="pt-BR" dirty="0" smtClean="0"/>
              <a:t>)</a:t>
            </a:r>
            <a:r>
              <a:rPr lang="pt-BR" b="1" dirty="0" smtClean="0"/>
              <a:t>u</a:t>
            </a:r>
            <a:r>
              <a:rPr lang="pt-BR" dirty="0" smtClean="0"/>
              <a:t> é o fluxo de momento que deixa o volume através de um elemento de área </a:t>
            </a:r>
            <a:r>
              <a:rPr lang="pt-BR" i="1" dirty="0" err="1" smtClean="0"/>
              <a:t>d</a:t>
            </a:r>
            <a:r>
              <a:rPr lang="pt-BR" b="1" dirty="0" err="1" smtClean="0"/>
              <a:t>A</a:t>
            </a:r>
            <a:r>
              <a:rPr lang="pt-BR" dirty="0" err="1"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76</a:t>
            </a:fld>
            <a:endParaRPr lang="pt-B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1137" name="Object 1"/>
          <p:cNvGraphicFramePr>
            <a:graphicFrameLocks noChangeAspect="1"/>
          </p:cNvGraphicFramePr>
          <p:nvPr/>
        </p:nvGraphicFramePr>
        <p:xfrm>
          <a:off x="2643174" y="3848106"/>
          <a:ext cx="679450" cy="438150"/>
        </p:xfrm>
        <a:graphic>
          <a:graphicData uri="http://schemas.openxmlformats.org/presentationml/2006/ole">
            <p:oleObj spid="_x0000_s91137" name="Equação" r:id="rId3" imgW="291973" imgH="190417" progId="Equation.3">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O princípio do momento angular, Eq. (31), é análogo ao princípio da quantidade de movimento linear, Eq. (22), é muito útil para a avaliação de sistemas rotativos de fluidos, como turbomáquinas.</a:t>
            </a:r>
          </a:p>
          <a:p>
            <a:endParaRPr lang="pt-BR" dirty="0" smtClean="0"/>
          </a:p>
          <a:p>
            <a:r>
              <a:rPr lang="pt-BR" dirty="0" smtClean="0"/>
              <a:t>Exemplo: Considere um </a:t>
            </a:r>
            <a:r>
              <a:rPr lang="pt-BR" i="1" dirty="0" smtClean="0"/>
              <a:t>sprinkler</a:t>
            </a:r>
            <a:r>
              <a:rPr lang="pt-BR" dirty="0" smtClean="0"/>
              <a:t> de grama com área de saída de bocal </a:t>
            </a:r>
            <a:r>
              <a:rPr lang="pt-BR" i="1" dirty="0" smtClean="0"/>
              <a:t>A</a:t>
            </a:r>
            <a:r>
              <a:rPr lang="pt-BR" dirty="0" smtClean="0"/>
              <a:t> e velocidade do jato </a:t>
            </a:r>
            <a:r>
              <a:rPr lang="pt-BR" i="1" dirty="0" smtClean="0"/>
              <a:t>V</a:t>
            </a:r>
            <a:r>
              <a:rPr lang="pt-BR" dirty="0" smtClean="0"/>
              <a:t>. Encontre o torque requerido para manter o rotor estacionário.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77</a:t>
            </a:fld>
            <a:endParaRPr lang="pt-B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i="1" dirty="0" smtClean="0"/>
              <a:t>Sprinkler</a:t>
            </a:r>
            <a:r>
              <a:rPr lang="pt-BR" dirty="0" smtClean="0"/>
              <a:t> de grama</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78</a:t>
            </a:fld>
            <a:endParaRPr lang="pt-BR"/>
          </a:p>
        </p:txBody>
      </p:sp>
      <p:pic>
        <p:nvPicPr>
          <p:cNvPr id="6" name="Imagem 5" descr="Fig04.11.png"/>
          <p:cNvPicPr>
            <a:picLocks noChangeAspect="1"/>
          </p:cNvPicPr>
          <p:nvPr/>
        </p:nvPicPr>
        <p:blipFill>
          <a:blip r:embed="rId2" cstate="print"/>
          <a:stretch>
            <a:fillRect/>
          </a:stretch>
        </p:blipFill>
        <p:spPr>
          <a:xfrm>
            <a:off x="117414" y="2114532"/>
            <a:ext cx="8882350" cy="436401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p:txBody>
          <a:bodyPr/>
          <a:lstStyle/>
          <a:p>
            <a:r>
              <a:rPr lang="pt-BR" dirty="0" smtClean="0"/>
              <a:t>Solução:</a:t>
            </a:r>
          </a:p>
          <a:p>
            <a:pPr lvl="1"/>
            <a:r>
              <a:rPr lang="pt-BR" dirty="0" smtClean="0"/>
              <a:t>Seleciona-se um volume de controle </a:t>
            </a:r>
            <a:r>
              <a:rPr lang="pt-BR" i="1" dirty="0" smtClean="0"/>
              <a:t>V</a:t>
            </a:r>
            <a:r>
              <a:rPr lang="pt-BR" dirty="0" smtClean="0"/>
              <a:t> estacionário. A pressão em qualquer ponto da superfície de controle é atmosférica e não há quantidade de movimento resultante devido a forças de pressão.</a:t>
            </a:r>
          </a:p>
          <a:p>
            <a:pPr lvl="1"/>
            <a:r>
              <a:rPr lang="pt-BR" dirty="0" smtClean="0"/>
              <a:t>A superfície de controle corta o suporte vertical e o torque </a:t>
            </a:r>
            <a:r>
              <a:rPr lang="pt-BR" i="1" dirty="0" smtClean="0"/>
              <a:t>T</a:t>
            </a:r>
            <a:r>
              <a:rPr lang="pt-BR" dirty="0" smtClean="0"/>
              <a:t> exercido pelo suporte sobre o braço do </a:t>
            </a:r>
            <a:r>
              <a:rPr lang="pt-BR" i="1" dirty="0" smtClean="0"/>
              <a:t>sprinkler</a:t>
            </a:r>
            <a:r>
              <a:rPr lang="pt-BR" dirty="0" smtClean="0"/>
              <a:t> é somente o torque agindo sobre </a:t>
            </a:r>
            <a:r>
              <a:rPr lang="pt-BR" i="1" dirty="0" smtClean="0"/>
              <a:t>V</a:t>
            </a:r>
            <a:r>
              <a:rPr lang="pt-BR" dirty="0" smtClean="0"/>
              <a:t>. Aplicando-se o balanço de momento angular</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79</a:t>
            </a:fld>
            <a:endParaRPr lang="pt-BR"/>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4209" name="Object 1"/>
          <p:cNvGraphicFramePr>
            <a:graphicFrameLocks noChangeAspect="1"/>
          </p:cNvGraphicFramePr>
          <p:nvPr/>
        </p:nvGraphicFramePr>
        <p:xfrm>
          <a:off x="4056066" y="5429264"/>
          <a:ext cx="1087438" cy="457200"/>
        </p:xfrm>
        <a:graphic>
          <a:graphicData uri="http://schemas.openxmlformats.org/presentationml/2006/ole">
            <p:oleObj spid="_x0000_s94209" name="Equação" r:id="rId3" imgW="545863" imgH="228501"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p:txBody>
          <a:bodyPr/>
          <a:lstStyle/>
          <a:p>
            <a:r>
              <a:rPr lang="pt-BR" dirty="0" smtClean="0"/>
              <a:t>Volume fixo</a:t>
            </a:r>
          </a:p>
          <a:p>
            <a:pPr lvl="1"/>
            <a:r>
              <a:rPr lang="pt-BR" dirty="0" smtClean="0"/>
              <a:t>Para um volume fixo, tem-se </a:t>
            </a:r>
            <a:r>
              <a:rPr lang="pt-BR" b="1" dirty="0" err="1" smtClean="0"/>
              <a:t>u</a:t>
            </a:r>
            <a:r>
              <a:rPr lang="pt-BR" i="1" baseline="-25000" dirty="0" err="1" smtClean="0"/>
              <a:t>A</a:t>
            </a:r>
            <a:r>
              <a:rPr lang="pt-BR" dirty="0" smtClean="0"/>
              <a:t> = 0, de modo que a Eq. (3) se torna</a:t>
            </a:r>
          </a:p>
          <a:p>
            <a:pPr lvl="1"/>
            <a:endParaRPr lang="pt-BR" dirty="0" smtClean="0"/>
          </a:p>
          <a:p>
            <a:pPr lvl="1"/>
            <a:endParaRPr lang="pt-BR" dirty="0" smtClean="0"/>
          </a:p>
          <a:p>
            <a:pPr lvl="1"/>
            <a:endParaRPr lang="pt-BR" dirty="0" smtClean="0"/>
          </a:p>
          <a:p>
            <a:pPr lvl="1"/>
            <a:r>
              <a:rPr lang="pt-BR" dirty="0" smtClean="0"/>
              <a:t>Assim, a derivada temporal pode ser simplesmente avaliada dentro da integral se a fronteira é fixa. Isto simplesmente reflete o fato de que o limite de integração de </a:t>
            </a:r>
            <a:r>
              <a:rPr lang="pt-BR" i="1" dirty="0" smtClean="0"/>
              <a:t>V</a:t>
            </a:r>
            <a:r>
              <a:rPr lang="pt-BR" dirty="0" smtClean="0"/>
              <a:t> não é função do tempo neste caso.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a:t>
            </a:fld>
            <a:endParaRPr lang="pt-B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3553" name="Object 1"/>
          <p:cNvGraphicFramePr>
            <a:graphicFrameLocks noChangeAspect="1"/>
          </p:cNvGraphicFramePr>
          <p:nvPr/>
        </p:nvGraphicFramePr>
        <p:xfrm>
          <a:off x="2679713" y="3068640"/>
          <a:ext cx="3749675" cy="788988"/>
        </p:xfrm>
        <a:graphic>
          <a:graphicData uri="http://schemas.openxmlformats.org/presentationml/2006/ole">
            <p:oleObj spid="_x0000_s23553" name="Equação" r:id="rId3" imgW="1854200" imgH="393700" progId="Equation.3">
              <p:embed/>
            </p:oleObj>
          </a:graphicData>
        </a:graphic>
      </p:graphicFrame>
      <p:sp>
        <p:nvSpPr>
          <p:cNvPr id="7" name="CaixaDeTexto 6"/>
          <p:cNvSpPr txBox="1"/>
          <p:nvPr/>
        </p:nvSpPr>
        <p:spPr>
          <a:xfrm>
            <a:off x="8314541" y="3214686"/>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a:t>
            </a:r>
            <a:endParaRPr lang="pt-BR" sz="24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 do momento angular para um volume fixo</a:t>
            </a:r>
            <a:endParaRPr lang="pt-BR" dirty="0"/>
          </a:p>
        </p:txBody>
      </p:sp>
      <p:sp>
        <p:nvSpPr>
          <p:cNvPr id="3" name="Espaço Reservado para Conteúdo 2"/>
          <p:cNvSpPr>
            <a:spLocks noGrp="1"/>
          </p:cNvSpPr>
          <p:nvPr>
            <p:ph idx="1"/>
          </p:nvPr>
        </p:nvSpPr>
        <p:spPr>
          <a:xfrm>
            <a:off x="457200" y="1600200"/>
            <a:ext cx="8229600" cy="4829196"/>
          </a:xfrm>
        </p:spPr>
        <p:txBody>
          <a:bodyPr>
            <a:normAutofit/>
          </a:bodyPr>
          <a:lstStyle/>
          <a:p>
            <a:pPr lvl="1"/>
            <a:r>
              <a:rPr lang="pt-BR" dirty="0" smtClean="0"/>
              <a:t>Seja                 o fluxo de massa através de cada bocal. Como o momento angular é o momento do momento, obtém-se:</a:t>
            </a:r>
          </a:p>
          <a:p>
            <a:pPr lvl="1"/>
            <a:endParaRPr lang="pt-BR" dirty="0" smtClean="0"/>
          </a:p>
          <a:p>
            <a:pPr lvl="1"/>
            <a:endParaRPr lang="pt-BR" dirty="0" smtClean="0"/>
          </a:p>
          <a:p>
            <a:pPr lvl="1"/>
            <a:r>
              <a:rPr lang="pt-BR" dirty="0" smtClean="0"/>
              <a:t>Então o torque requerido para manter o rotor estacionário é</a:t>
            </a:r>
          </a:p>
          <a:p>
            <a:pPr lvl="1"/>
            <a:endParaRPr lang="pt-BR" dirty="0" smtClean="0"/>
          </a:p>
          <a:p>
            <a:pPr lvl="1"/>
            <a:endParaRPr lang="pt-BR" dirty="0" smtClean="0"/>
          </a:p>
          <a:p>
            <a:pPr lvl="1"/>
            <a:r>
              <a:rPr lang="pt-BR" dirty="0" smtClean="0"/>
              <a:t>Quando o </a:t>
            </a:r>
            <a:r>
              <a:rPr lang="pt-BR" i="1" dirty="0" smtClean="0"/>
              <a:t>sprinkler</a:t>
            </a:r>
            <a:r>
              <a:rPr lang="pt-BR" dirty="0" smtClean="0"/>
              <a:t> está </a:t>
            </a:r>
            <a:r>
              <a:rPr lang="pt-BR" dirty="0" err="1" smtClean="0"/>
              <a:t>rotacionando</a:t>
            </a:r>
            <a:r>
              <a:rPr lang="pt-BR" dirty="0" smtClean="0"/>
              <a:t> em regime permanente, esse torque é balanceado pela resistência do ar e atrito mecânico.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80</a:t>
            </a:fld>
            <a:endParaRPr lang="pt-B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3185" name="Object 1"/>
          <p:cNvGraphicFramePr>
            <a:graphicFrameLocks noChangeAspect="1"/>
          </p:cNvGraphicFramePr>
          <p:nvPr/>
        </p:nvGraphicFramePr>
        <p:xfrm>
          <a:off x="2000232" y="1635115"/>
          <a:ext cx="1411288" cy="436563"/>
        </p:xfrm>
        <a:graphic>
          <a:graphicData uri="http://schemas.openxmlformats.org/presentationml/2006/ole">
            <p:oleObj spid="_x0000_s93185" name="Equação" r:id="rId3" imgW="647419" imgH="203112" progId="Equation.3">
              <p:embed/>
            </p:oleObj>
          </a:graphicData>
        </a:graphic>
      </p:graphicFrame>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3187" name="Object 3"/>
          <p:cNvGraphicFramePr>
            <a:graphicFrameLocks noChangeAspect="1"/>
          </p:cNvGraphicFramePr>
          <p:nvPr/>
        </p:nvGraphicFramePr>
        <p:xfrm>
          <a:off x="1357290" y="2928934"/>
          <a:ext cx="6456363" cy="457200"/>
        </p:xfrm>
        <a:graphic>
          <a:graphicData uri="http://schemas.openxmlformats.org/presentationml/2006/ole">
            <p:oleObj spid="_x0000_s93187" name="Equação" r:id="rId4" imgW="3225800" imgH="228600" progId="Equation.3">
              <p:embed/>
            </p:oleObj>
          </a:graphicData>
        </a:graphic>
      </p:graphicFrame>
      <p:sp>
        <p:nvSpPr>
          <p:cNvPr id="93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3189" name="Object 5"/>
          <p:cNvGraphicFramePr>
            <a:graphicFrameLocks noChangeAspect="1"/>
          </p:cNvGraphicFramePr>
          <p:nvPr/>
        </p:nvGraphicFramePr>
        <p:xfrm>
          <a:off x="3286116" y="4357694"/>
          <a:ext cx="2493963" cy="457200"/>
        </p:xfrm>
        <a:graphic>
          <a:graphicData uri="http://schemas.openxmlformats.org/presentationml/2006/ole">
            <p:oleObj spid="_x0000_s93189" name="Equação" r:id="rId5" imgW="1244600" imgH="228600" progId="Equation.3">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4829196"/>
          </a:xfrm>
        </p:spPr>
        <p:txBody>
          <a:bodyPr>
            <a:normAutofit/>
          </a:bodyPr>
          <a:lstStyle/>
          <a:p>
            <a:r>
              <a:rPr lang="pt-BR" dirty="0" smtClean="0"/>
              <a:t>Uma relação entre tensão e deformação em um meio contínuo é chamada de equação constitutiva.</a:t>
            </a:r>
          </a:p>
          <a:p>
            <a:r>
              <a:rPr lang="pt-BR" dirty="0" smtClean="0"/>
              <a:t>Em um fluido em repouso, existem somente componentes normais da tensão sobre a superfície, e a tensão não depende da orientação da superfície. Tem-se, assim, que o tensor é isotrópico ou esfericamente simétrico.</a:t>
            </a:r>
          </a:p>
          <a:p>
            <a:r>
              <a:rPr lang="pt-BR" dirty="0" smtClean="0"/>
              <a:t>Um tensor isotrópico é definido como aquele cujas componentes não mudam sob a rotação do sistema de coordenadas.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81</a:t>
            </a:fld>
            <a:endParaRPr lang="pt-B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4900634"/>
          </a:xfrm>
        </p:spPr>
        <p:txBody>
          <a:bodyPr>
            <a:normAutofit/>
          </a:bodyPr>
          <a:lstStyle/>
          <a:p>
            <a:r>
              <a:rPr lang="pt-BR" dirty="0" smtClean="0"/>
              <a:t>Como a tensão em um fluido estático é isotrópica, então deve estar na forma</a:t>
            </a:r>
          </a:p>
          <a:p>
            <a:endParaRPr lang="pt-BR" dirty="0" smtClean="0"/>
          </a:p>
          <a:p>
            <a:endParaRPr lang="pt-BR" dirty="0" smtClean="0"/>
          </a:p>
          <a:p>
            <a:r>
              <a:rPr lang="pt-BR" dirty="0" smtClean="0"/>
              <a:t>onde </a:t>
            </a:r>
            <a:r>
              <a:rPr lang="pt-BR" i="1" dirty="0" smtClean="0"/>
              <a:t>p</a:t>
            </a:r>
            <a:r>
              <a:rPr lang="pt-BR" dirty="0" smtClean="0"/>
              <a:t> é a pressão termodinâmica, relacionada à </a:t>
            </a:r>
            <a:r>
              <a:rPr lang="el-GR" i="1" dirty="0" smtClean="0"/>
              <a:t>ρ</a:t>
            </a:r>
            <a:r>
              <a:rPr lang="pt-BR" dirty="0" smtClean="0"/>
              <a:t> e </a:t>
            </a:r>
            <a:r>
              <a:rPr lang="pt-BR" i="1" dirty="0" smtClean="0"/>
              <a:t>T</a:t>
            </a:r>
            <a:r>
              <a:rPr lang="pt-BR" dirty="0" smtClean="0"/>
              <a:t> através de uma equação de estado.</a:t>
            </a:r>
          </a:p>
          <a:p>
            <a:r>
              <a:rPr lang="pt-BR" dirty="0" smtClean="0"/>
              <a:t>Um fluido em movimento desenvolve componentes adicionais ao campo de tensões devido à viscosidade. Os termos da diagonal principal de </a:t>
            </a:r>
            <a:r>
              <a:rPr lang="el-GR" b="1" dirty="0" smtClean="0"/>
              <a:t>τ</a:t>
            </a:r>
            <a:r>
              <a:rPr lang="pt-BR" dirty="0" smtClean="0"/>
              <a:t> tornam-se desiguais e tensões de cisalhamento se desenvolvem.</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82</a:t>
            </a:fld>
            <a:endParaRPr lang="pt-BR"/>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9329" name="Object 1"/>
          <p:cNvGraphicFramePr>
            <a:graphicFrameLocks noChangeAspect="1"/>
          </p:cNvGraphicFramePr>
          <p:nvPr/>
        </p:nvGraphicFramePr>
        <p:xfrm>
          <a:off x="3857620" y="2732086"/>
          <a:ext cx="1371600" cy="482600"/>
        </p:xfrm>
        <a:graphic>
          <a:graphicData uri="http://schemas.openxmlformats.org/presentationml/2006/ole">
            <p:oleObj spid="_x0000_s99329" name="Equação" r:id="rId3" imgW="672808" imgH="241195" progId="Equation.3">
              <p:embed/>
            </p:oleObj>
          </a:graphicData>
        </a:graphic>
      </p:graphicFrame>
      <p:sp>
        <p:nvSpPr>
          <p:cNvPr id="7" name="CaixaDeTexto 6"/>
          <p:cNvSpPr txBox="1"/>
          <p:nvPr/>
        </p:nvSpPr>
        <p:spPr>
          <a:xfrm>
            <a:off x="8143900" y="27146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(32)</a:t>
            </a:r>
            <a:endParaRPr lang="pt-BR" sz="24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Para um fluido em movimento, a tensão pode ser dividida em uma parte que existiria caso o fluido estivesse em repouso, avaliada por ‒</a:t>
            </a:r>
            <a:r>
              <a:rPr lang="pt-BR" i="1" dirty="0" smtClean="0"/>
              <a:t>p</a:t>
            </a:r>
            <a:r>
              <a:rPr lang="el-GR" i="1" dirty="0" smtClean="0"/>
              <a:t>δ</a:t>
            </a:r>
            <a:r>
              <a:rPr lang="pt-BR" i="1" baseline="-25000" dirty="0" err="1" smtClean="0"/>
              <a:t>ij</a:t>
            </a:r>
            <a:r>
              <a:rPr lang="pt-BR" dirty="0" smtClean="0"/>
              <a:t>, e outra parte devida ao movimento do fluido, avaliada por </a:t>
            </a:r>
            <a:r>
              <a:rPr lang="el-GR" i="1" dirty="0" smtClean="0"/>
              <a:t>σ</a:t>
            </a:r>
            <a:r>
              <a:rPr lang="pt-BR" i="1" baseline="-25000" dirty="0" err="1" smtClean="0"/>
              <a:t>ij</a:t>
            </a:r>
            <a:r>
              <a:rPr lang="pt-BR" dirty="0" smtClean="0"/>
              <a:t>. Assim:</a:t>
            </a:r>
          </a:p>
          <a:p>
            <a:endParaRPr lang="pt-BR" i="1" dirty="0" smtClean="0"/>
          </a:p>
          <a:p>
            <a:endParaRPr lang="pt-BR" i="1" dirty="0" smtClean="0"/>
          </a:p>
          <a:p>
            <a:r>
              <a:rPr lang="pt-BR" dirty="0" smtClean="0"/>
              <a:t>Assume-se que a variável </a:t>
            </a:r>
            <a:r>
              <a:rPr lang="pt-BR" i="1" dirty="0" smtClean="0"/>
              <a:t>p</a:t>
            </a:r>
            <a:r>
              <a:rPr lang="pt-BR" dirty="0" smtClean="0"/>
              <a:t> da Eq. (33) seja a pressão termodinâmica.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83</a:t>
            </a:fld>
            <a:endParaRPr lang="pt-B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8305" name="Object 1"/>
          <p:cNvGraphicFramePr>
            <a:graphicFrameLocks noChangeAspect="1"/>
          </p:cNvGraphicFramePr>
          <p:nvPr/>
        </p:nvGraphicFramePr>
        <p:xfrm>
          <a:off x="3571868" y="4071942"/>
          <a:ext cx="1985963" cy="482600"/>
        </p:xfrm>
        <a:graphic>
          <a:graphicData uri="http://schemas.openxmlformats.org/presentationml/2006/ole">
            <p:oleObj spid="_x0000_s98305" name="Equação" r:id="rId3" imgW="977900" imgH="241300" progId="Equation.3">
              <p:embed/>
            </p:oleObj>
          </a:graphicData>
        </a:graphic>
      </p:graphicFrame>
      <p:sp>
        <p:nvSpPr>
          <p:cNvPr id="7" name="CaixaDeTexto 6"/>
          <p:cNvSpPr txBox="1"/>
          <p:nvPr/>
        </p:nvSpPr>
        <p:spPr>
          <a:xfrm>
            <a:off x="8143900" y="407194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(33)</a:t>
            </a:r>
            <a:endParaRPr lang="pt-BR" sz="24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A parte não isotrópica </a:t>
            </a:r>
            <a:r>
              <a:rPr lang="el-GR" b="1" dirty="0" smtClean="0"/>
              <a:t>σ</a:t>
            </a:r>
            <a:r>
              <a:rPr lang="pt-BR" dirty="0" smtClean="0"/>
              <a:t>, chamada de tensor de tensões </a:t>
            </a:r>
            <a:r>
              <a:rPr lang="pt-BR" dirty="0" err="1" smtClean="0"/>
              <a:t>deviatórico</a:t>
            </a:r>
            <a:r>
              <a:rPr lang="pt-BR" dirty="0" smtClean="0"/>
              <a:t>, é relacionado ao gradiente de velocidades </a:t>
            </a:r>
            <a:r>
              <a:rPr lang="pt-BR" i="1" dirty="0" smtClean="0"/>
              <a:t>∂u</a:t>
            </a:r>
            <a:r>
              <a:rPr lang="pt-BR" i="1" baseline="-25000" dirty="0" smtClean="0"/>
              <a:t>i</a:t>
            </a:r>
            <a:r>
              <a:rPr lang="pt-BR" dirty="0" smtClean="0"/>
              <a:t>/</a:t>
            </a:r>
            <a:r>
              <a:rPr lang="pt-BR" i="1" dirty="0" smtClean="0"/>
              <a:t>∂</a:t>
            </a:r>
            <a:r>
              <a:rPr lang="pt-BR" i="1" dirty="0" err="1" smtClean="0"/>
              <a:t>x</a:t>
            </a:r>
            <a:r>
              <a:rPr lang="pt-BR" i="1" baseline="-25000" dirty="0" err="1" smtClean="0"/>
              <a:t>j</a:t>
            </a:r>
            <a:r>
              <a:rPr lang="pt-BR" dirty="0" smtClean="0"/>
              <a:t>. O tensor gradiente de velocidades pode ser decomposto em uma parte simétrica e uma antissimétrica:</a:t>
            </a:r>
          </a:p>
          <a:p>
            <a:endParaRPr lang="pt-BR" dirty="0" smtClean="0"/>
          </a:p>
          <a:p>
            <a:endParaRPr lang="pt-BR" dirty="0" smtClean="0"/>
          </a:p>
          <a:p>
            <a:r>
              <a:rPr lang="pt-BR" dirty="0" smtClean="0"/>
              <a:t>A parte antissimétrica representa a rotação do fluido sem deformação e por si só não gera tensões.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84</a:t>
            </a:fld>
            <a:endParaRPr lang="pt-BR"/>
          </a:p>
        </p:txBody>
      </p:sp>
      <p:sp>
        <p:nvSpPr>
          <p:cNvPr id="1013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1378" name="Object 2"/>
          <p:cNvGraphicFramePr>
            <a:graphicFrameLocks noChangeAspect="1"/>
          </p:cNvGraphicFramePr>
          <p:nvPr/>
        </p:nvGraphicFramePr>
        <p:xfrm>
          <a:off x="2244741" y="3786190"/>
          <a:ext cx="4613275" cy="1019175"/>
        </p:xfrm>
        <a:graphic>
          <a:graphicData uri="http://schemas.openxmlformats.org/presentationml/2006/ole">
            <p:oleObj spid="_x0000_s101378" name="Equação" r:id="rId3" imgW="2286000" imgH="508000" progId="Equation.3">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4900634"/>
          </a:xfrm>
        </p:spPr>
        <p:txBody>
          <a:bodyPr>
            <a:normAutofit/>
          </a:bodyPr>
          <a:lstStyle/>
          <a:p>
            <a:r>
              <a:rPr lang="pt-BR" dirty="0" smtClean="0"/>
              <a:t>As tensões são geradas pelo tensor taxa de deformação:</a:t>
            </a:r>
          </a:p>
          <a:p>
            <a:endParaRPr lang="pt-BR" dirty="0" smtClean="0"/>
          </a:p>
          <a:p>
            <a:endParaRPr lang="pt-BR" dirty="0" smtClean="0"/>
          </a:p>
          <a:p>
            <a:r>
              <a:rPr lang="pt-BR" dirty="0" smtClean="0"/>
              <a:t>Assume-se, então, uma relação linear do tipo</a:t>
            </a:r>
          </a:p>
          <a:p>
            <a:endParaRPr lang="pt-BR" dirty="0" smtClean="0"/>
          </a:p>
          <a:p>
            <a:endParaRPr lang="pt-BR" dirty="0" smtClean="0"/>
          </a:p>
          <a:p>
            <a:r>
              <a:rPr lang="pt-BR" dirty="0" smtClean="0"/>
              <a:t>onde </a:t>
            </a:r>
            <a:r>
              <a:rPr lang="pt-BR" i="1" dirty="0" err="1" smtClean="0"/>
              <a:t>K</a:t>
            </a:r>
            <a:r>
              <a:rPr lang="pt-BR" i="1" baseline="-25000" dirty="0" err="1" smtClean="0"/>
              <a:t>ijmn</a:t>
            </a:r>
            <a:r>
              <a:rPr lang="pt-BR" dirty="0" smtClean="0"/>
              <a:t> é um tensor de quarta ordem com 81 componentes que depende do estado termodinâmico do meio.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85</a:t>
            </a:fld>
            <a:endParaRPr lang="pt-B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0353" name="Object 1"/>
          <p:cNvGraphicFramePr>
            <a:graphicFrameLocks noChangeAspect="1"/>
          </p:cNvGraphicFramePr>
          <p:nvPr/>
        </p:nvGraphicFramePr>
        <p:xfrm>
          <a:off x="3357554" y="2571744"/>
          <a:ext cx="2403475" cy="1019175"/>
        </p:xfrm>
        <a:graphic>
          <a:graphicData uri="http://schemas.openxmlformats.org/presentationml/2006/ole">
            <p:oleObj spid="_x0000_s100353" name="Equação" r:id="rId3" imgW="1193800" imgH="508000" progId="Equation.3">
              <p:embed/>
            </p:oleObj>
          </a:graphicData>
        </a:graphic>
      </p:graphicFrame>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0355" name="Object 3"/>
          <p:cNvGraphicFramePr>
            <a:graphicFrameLocks noChangeAspect="1"/>
          </p:cNvGraphicFramePr>
          <p:nvPr/>
        </p:nvGraphicFramePr>
        <p:xfrm>
          <a:off x="3714744" y="4357694"/>
          <a:ext cx="1641475" cy="482600"/>
        </p:xfrm>
        <a:graphic>
          <a:graphicData uri="http://schemas.openxmlformats.org/presentationml/2006/ole">
            <p:oleObj spid="_x0000_s100355" name="Equação" r:id="rId4" imgW="812447" imgH="241195" progId="Equation.3">
              <p:embed/>
            </p:oleObj>
          </a:graphicData>
        </a:graphic>
      </p:graphicFrame>
      <p:sp>
        <p:nvSpPr>
          <p:cNvPr id="9" name="CaixaDeTexto 8"/>
          <p:cNvSpPr txBox="1"/>
          <p:nvPr/>
        </p:nvSpPr>
        <p:spPr>
          <a:xfrm>
            <a:off x="8143900" y="435769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(34)</a:t>
            </a:r>
            <a:endParaRPr lang="pt-BR" sz="2400"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A Eq. (34) significa que cada componente de tensão é linearmente relacionado a todas as nove componentes de </a:t>
            </a:r>
            <a:r>
              <a:rPr lang="pt-BR" i="1" dirty="0" err="1" smtClean="0"/>
              <a:t>e</a:t>
            </a:r>
            <a:r>
              <a:rPr lang="pt-BR" i="1" baseline="-25000" dirty="0" err="1" smtClean="0"/>
              <a:t>ij</a:t>
            </a:r>
            <a:r>
              <a:rPr lang="pt-BR" dirty="0" smtClean="0"/>
              <a:t>. Assim, ao todo são necessárias 81 constantes para descrever completamente a relação.</a:t>
            </a:r>
          </a:p>
          <a:p>
            <a:r>
              <a:rPr lang="pt-BR" dirty="0" smtClean="0"/>
              <a:t>Será mostrado, porém, que apenas dois dos 81 elementos de </a:t>
            </a:r>
            <a:r>
              <a:rPr lang="pt-BR" i="1" dirty="0" err="1" smtClean="0"/>
              <a:t>K</a:t>
            </a:r>
            <a:r>
              <a:rPr lang="pt-BR" i="1" baseline="-25000" dirty="0" err="1" smtClean="0"/>
              <a:t>ijmn</a:t>
            </a:r>
            <a:r>
              <a:rPr lang="pt-BR" dirty="0" smtClean="0"/>
              <a:t> serão necessários se forem assumidas as hipóteses de meio isotrópico e de um tensor de tensões simétrico.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86</a:t>
            </a:fld>
            <a:endParaRPr lang="pt-B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Um meio isotrópico não apresenta preferência direcional, de modo que a relação tensão-deformação é independente da rotação do sistema de coordenadas. Isso só é possível se o tensor </a:t>
            </a:r>
            <a:r>
              <a:rPr lang="pt-BR" i="1" dirty="0" err="1" smtClean="0"/>
              <a:t>K</a:t>
            </a:r>
            <a:r>
              <a:rPr lang="pt-BR" i="1" baseline="-25000" dirty="0" err="1" smtClean="0"/>
              <a:t>ijmn</a:t>
            </a:r>
            <a:r>
              <a:rPr lang="pt-BR" dirty="0" smtClean="0"/>
              <a:t> for isotrópico.</a:t>
            </a:r>
          </a:p>
          <a:p>
            <a:r>
              <a:rPr lang="pt-BR" dirty="0" smtClean="0"/>
              <a:t>Mostra-se que todos os tensores isotrópicos de ordem par podem ser escritos como produtos de </a:t>
            </a:r>
            <a:r>
              <a:rPr lang="el-GR" i="1" dirty="0" smtClean="0"/>
              <a:t>δ</a:t>
            </a:r>
            <a:r>
              <a:rPr lang="pt-BR" i="1" baseline="-25000" dirty="0" err="1" smtClean="0"/>
              <a:t>ij</a:t>
            </a:r>
            <a:r>
              <a:rPr lang="pt-BR" dirty="0" smtClean="0"/>
              <a:t> ,de modo que um tensor de quarta ordem isotrópico possui a forma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87</a:t>
            </a:fld>
            <a:endParaRPr lang="pt-BR"/>
          </a:p>
        </p:txBody>
      </p:sp>
      <p:sp>
        <p:nvSpPr>
          <p:cNvPr id="129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9025" name="Object 1"/>
          <p:cNvGraphicFramePr>
            <a:graphicFrameLocks noChangeAspect="1"/>
          </p:cNvGraphicFramePr>
          <p:nvPr/>
        </p:nvGraphicFramePr>
        <p:xfrm>
          <a:off x="2309828" y="5375292"/>
          <a:ext cx="4476750" cy="482600"/>
        </p:xfrm>
        <a:graphic>
          <a:graphicData uri="http://schemas.openxmlformats.org/presentationml/2006/ole">
            <p:oleObj spid="_x0000_s129025" name="Equação" r:id="rId3" imgW="2209800" imgH="241300" progId="Equation.3">
              <p:embed/>
            </p:oleObj>
          </a:graphicData>
        </a:graphic>
      </p:graphicFrame>
      <p:sp>
        <p:nvSpPr>
          <p:cNvPr id="7" name="CaixaDeTexto 6"/>
          <p:cNvSpPr txBox="1"/>
          <p:nvPr/>
        </p:nvSpPr>
        <p:spPr>
          <a:xfrm>
            <a:off x="8143900" y="539622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(35)</a:t>
            </a:r>
            <a:endParaRPr lang="pt-BR" sz="2400"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Na Eq. (35), tem-se que </a:t>
            </a:r>
            <a:r>
              <a:rPr lang="el-GR" i="1" dirty="0" smtClean="0"/>
              <a:t>λ</a:t>
            </a:r>
            <a:r>
              <a:rPr lang="pt-BR" dirty="0" smtClean="0"/>
              <a:t>,</a:t>
            </a:r>
            <a:r>
              <a:rPr lang="pt-BR" i="1" dirty="0" smtClean="0"/>
              <a:t> </a:t>
            </a:r>
            <a:r>
              <a:rPr lang="el-GR" i="1" dirty="0" smtClean="0"/>
              <a:t>μ</a:t>
            </a:r>
            <a:r>
              <a:rPr lang="pt-BR" i="1" dirty="0" smtClean="0"/>
              <a:t> </a:t>
            </a:r>
            <a:r>
              <a:rPr lang="pt-BR" dirty="0" smtClean="0"/>
              <a:t>e</a:t>
            </a:r>
            <a:r>
              <a:rPr lang="pt-BR" i="1" dirty="0" smtClean="0"/>
              <a:t> </a:t>
            </a:r>
            <a:r>
              <a:rPr lang="el-GR" i="1" dirty="0" smtClean="0"/>
              <a:t>γ</a:t>
            </a:r>
            <a:r>
              <a:rPr lang="pt-BR" i="1" dirty="0" smtClean="0"/>
              <a:t> </a:t>
            </a:r>
            <a:r>
              <a:rPr lang="pt-BR" dirty="0" smtClean="0"/>
              <a:t>são escalares que dependem do estado termodinâmico local. Como </a:t>
            </a:r>
            <a:r>
              <a:rPr lang="el-GR" i="1" dirty="0" smtClean="0"/>
              <a:t>σ</a:t>
            </a:r>
            <a:r>
              <a:rPr lang="pt-BR" i="1" baseline="-25000" dirty="0" err="1" smtClean="0"/>
              <a:t>ij</a:t>
            </a:r>
            <a:r>
              <a:rPr lang="pt-BR" dirty="0" smtClean="0"/>
              <a:t> é um tensor simétrico, a Eq. (34) requer que </a:t>
            </a:r>
            <a:r>
              <a:rPr lang="pt-BR" i="1" dirty="0" err="1" smtClean="0"/>
              <a:t>K</a:t>
            </a:r>
            <a:r>
              <a:rPr lang="pt-BR" i="1" baseline="-25000" dirty="0" err="1" smtClean="0"/>
              <a:t>ijmn</a:t>
            </a:r>
            <a:r>
              <a:rPr lang="pt-BR" dirty="0" smtClean="0"/>
              <a:t> também seja simétrico em </a:t>
            </a:r>
            <a:r>
              <a:rPr lang="pt-BR" i="1" dirty="0" smtClean="0"/>
              <a:t>i</a:t>
            </a:r>
            <a:r>
              <a:rPr lang="pt-BR" dirty="0" smtClean="0"/>
              <a:t> e </a:t>
            </a:r>
            <a:r>
              <a:rPr lang="pt-BR" i="1" dirty="0" smtClean="0"/>
              <a:t>j</a:t>
            </a:r>
            <a:r>
              <a:rPr lang="pt-BR" dirty="0" smtClean="0"/>
              <a:t>. Isto é consistente com a Eq. (35) somente se</a:t>
            </a:r>
          </a:p>
          <a:p>
            <a:endParaRPr lang="pt-BR" dirty="0" smtClean="0"/>
          </a:p>
          <a:p>
            <a:r>
              <a:rPr lang="pt-BR" dirty="0" smtClean="0"/>
              <a:t>Verifica-se assim que das 81 constantes originais apenas duas, </a:t>
            </a:r>
            <a:r>
              <a:rPr lang="el-GR" i="1" dirty="0" smtClean="0"/>
              <a:t>λ</a:t>
            </a:r>
            <a:r>
              <a:rPr lang="pt-BR" dirty="0" smtClean="0"/>
              <a:t> e </a:t>
            </a:r>
            <a:r>
              <a:rPr lang="el-GR" i="1" dirty="0" smtClean="0"/>
              <a:t>μ</a:t>
            </a:r>
            <a:r>
              <a:rPr lang="pt-BR" dirty="0" smtClean="0"/>
              <a:t> restaram ao se aplicar as restrições de isotropia do material e simetria de tensões.</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88</a:t>
            </a:fld>
            <a:endParaRPr lang="pt-BR"/>
          </a:p>
        </p:txBody>
      </p:sp>
      <p:sp>
        <p:nvSpPr>
          <p:cNvPr id="132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2097" name="Object 1"/>
          <p:cNvGraphicFramePr>
            <a:graphicFrameLocks noChangeAspect="1"/>
          </p:cNvGraphicFramePr>
          <p:nvPr/>
        </p:nvGraphicFramePr>
        <p:xfrm>
          <a:off x="4219578" y="4025906"/>
          <a:ext cx="781050" cy="331788"/>
        </p:xfrm>
        <a:graphic>
          <a:graphicData uri="http://schemas.openxmlformats.org/presentationml/2006/ole">
            <p:oleObj spid="_x0000_s132097" name="Equação" r:id="rId3" imgW="380835" imgH="165028" progId="Equation.3">
              <p:embed/>
            </p:oleObj>
          </a:graphicData>
        </a:graphic>
      </p:graphicFrame>
      <p:sp>
        <p:nvSpPr>
          <p:cNvPr id="7" name="CaixaDeTexto 6"/>
          <p:cNvSpPr txBox="1"/>
          <p:nvPr/>
        </p:nvSpPr>
        <p:spPr>
          <a:xfrm>
            <a:off x="8143900" y="392906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(36)</a:t>
            </a:r>
            <a:endParaRPr lang="pt-BR" sz="2400"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Substituindo-se a Eq. (35) na equação constitutiva, Eq. (34), obtém-se</a:t>
            </a:r>
          </a:p>
          <a:p>
            <a:endParaRPr lang="pt-BR" dirty="0" smtClean="0"/>
          </a:p>
          <a:p>
            <a:endParaRPr lang="pt-BR" dirty="0" smtClean="0"/>
          </a:p>
          <a:p>
            <a:r>
              <a:rPr lang="pt-BR" dirty="0" smtClean="0"/>
              <a:t>onde                   é a taxa de deformação volumétrica. O tensor de tensões completo, Eq. (33), assume então a forma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89</a:t>
            </a:fld>
            <a:endParaRPr lang="pt-B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1073" name="Object 1"/>
          <p:cNvGraphicFramePr>
            <a:graphicFrameLocks noChangeAspect="1"/>
          </p:cNvGraphicFramePr>
          <p:nvPr/>
        </p:nvGraphicFramePr>
        <p:xfrm>
          <a:off x="3252796" y="2714620"/>
          <a:ext cx="2605088" cy="482600"/>
        </p:xfrm>
        <a:graphic>
          <a:graphicData uri="http://schemas.openxmlformats.org/presentationml/2006/ole">
            <p:oleObj spid="_x0000_s131073" name="Equação" r:id="rId3" imgW="1282700" imgH="241300" progId="Equation.3">
              <p:embed/>
            </p:oleObj>
          </a:graphicData>
        </a:graphic>
      </p:graphicFrame>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1075" name="Object 3"/>
          <p:cNvGraphicFramePr>
            <a:graphicFrameLocks noChangeAspect="1"/>
          </p:cNvGraphicFramePr>
          <p:nvPr/>
        </p:nvGraphicFramePr>
        <p:xfrm>
          <a:off x="1731953" y="3611565"/>
          <a:ext cx="1554163" cy="525463"/>
        </p:xfrm>
        <a:graphic>
          <a:graphicData uri="http://schemas.openxmlformats.org/presentationml/2006/ole">
            <p:oleObj spid="_x0000_s131075" name="Equação" r:id="rId4" imgW="672808" imgH="228501" progId="Equation.3">
              <p:embed/>
            </p:oleObj>
          </a:graphicData>
        </a:graphic>
      </p:graphicFrame>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1077" name="Object 5"/>
          <p:cNvGraphicFramePr>
            <a:graphicFrameLocks noChangeAspect="1"/>
          </p:cNvGraphicFramePr>
          <p:nvPr/>
        </p:nvGraphicFramePr>
        <p:xfrm>
          <a:off x="2811486" y="5108598"/>
          <a:ext cx="3513138" cy="482600"/>
        </p:xfrm>
        <a:graphic>
          <a:graphicData uri="http://schemas.openxmlformats.org/presentationml/2006/ole">
            <p:oleObj spid="_x0000_s131077" name="Equação" r:id="rId5" imgW="1739900" imgH="241300" progId="Equation.3">
              <p:embed/>
            </p:oleObj>
          </a:graphicData>
        </a:graphic>
      </p:graphicFrame>
      <p:sp>
        <p:nvSpPr>
          <p:cNvPr id="11" name="CaixaDeTexto 10"/>
          <p:cNvSpPr txBox="1"/>
          <p:nvPr/>
        </p:nvSpPr>
        <p:spPr>
          <a:xfrm>
            <a:off x="8143900" y="507208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(37)</a:t>
            </a:r>
            <a:endParaRPr lang="pt-BR"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temporais de integrais </a:t>
            </a:r>
            <a:r>
              <a:rPr lang="pt-BR" smtClean="0"/>
              <a:t>de volume</a:t>
            </a:r>
            <a:endParaRPr lang="pt-BR"/>
          </a:p>
        </p:txBody>
      </p:sp>
      <p:sp>
        <p:nvSpPr>
          <p:cNvPr id="3" name="Espaço Reservado para Conteúdo 2"/>
          <p:cNvSpPr>
            <a:spLocks noGrp="1"/>
          </p:cNvSpPr>
          <p:nvPr>
            <p:ph idx="1"/>
          </p:nvPr>
        </p:nvSpPr>
        <p:spPr/>
        <p:txBody>
          <a:bodyPr/>
          <a:lstStyle/>
          <a:p>
            <a:r>
              <a:rPr lang="pt-BR" dirty="0" smtClean="0"/>
              <a:t>Volume material</a:t>
            </a:r>
          </a:p>
          <a:p>
            <a:pPr lvl="1"/>
            <a:r>
              <a:rPr lang="pt-BR" dirty="0" smtClean="0"/>
              <a:t>Para um volume material </a:t>
            </a:r>
            <a:r>
              <a:rPr lang="pt-BR" i="1" dirty="0" smtClean="0"/>
              <a:t>V</a:t>
            </a:r>
            <a:r>
              <a:rPr lang="pt-BR" dirty="0" smtClean="0"/>
              <a:t>(</a:t>
            </a:r>
            <a:r>
              <a:rPr lang="pt-BR" i="1" dirty="0" smtClean="0"/>
              <a:t>t</a:t>
            </a:r>
            <a:r>
              <a:rPr lang="pt-BR" dirty="0" smtClean="0"/>
              <a:t>) a superfície se move com o fluido, de modo que </a:t>
            </a:r>
            <a:r>
              <a:rPr lang="pt-BR" b="1" dirty="0" err="1" smtClean="0"/>
              <a:t>u</a:t>
            </a:r>
            <a:r>
              <a:rPr lang="pt-BR" i="1" baseline="-25000" dirty="0" err="1" smtClean="0"/>
              <a:t>A</a:t>
            </a:r>
            <a:r>
              <a:rPr lang="pt-BR" dirty="0" smtClean="0"/>
              <a:t> = </a:t>
            </a:r>
            <a:r>
              <a:rPr lang="pt-BR" b="1" dirty="0" smtClean="0"/>
              <a:t>u</a:t>
            </a:r>
            <a:r>
              <a:rPr lang="pt-BR" dirty="0" smtClean="0"/>
              <a:t>, sendo </a:t>
            </a:r>
            <a:r>
              <a:rPr lang="pt-BR" b="1" dirty="0" smtClean="0"/>
              <a:t>u</a:t>
            </a:r>
            <a:r>
              <a:rPr lang="pt-BR" dirty="0" smtClean="0"/>
              <a:t> a velocidade do fluido. Neste caso, tem-se da Eq. (3)</a:t>
            </a:r>
          </a:p>
          <a:p>
            <a:pPr lvl="1"/>
            <a:endParaRPr lang="pt-BR" dirty="0" smtClean="0"/>
          </a:p>
          <a:p>
            <a:pPr lvl="1"/>
            <a:endParaRPr lang="pt-BR" dirty="0" smtClean="0"/>
          </a:p>
          <a:p>
            <a:pPr lvl="1"/>
            <a:endParaRPr lang="pt-BR" dirty="0" smtClean="0"/>
          </a:p>
          <a:p>
            <a:pPr lvl="1"/>
            <a:r>
              <a:rPr lang="pt-BR" dirty="0" smtClean="0"/>
              <a:t>Tal expressão é conhecida também como Teorema de transporte de Reynolds. O símbolo </a:t>
            </a:r>
            <a:r>
              <a:rPr lang="pt-BR" i="1" dirty="0" smtClean="0"/>
              <a:t>D</a:t>
            </a:r>
            <a:r>
              <a:rPr lang="pt-BR" dirty="0" smtClean="0"/>
              <a:t>/</a:t>
            </a:r>
            <a:r>
              <a:rPr lang="pt-BR" i="1" dirty="0" err="1" smtClean="0"/>
              <a:t>Dt</a:t>
            </a:r>
            <a:r>
              <a:rPr lang="pt-BR" dirty="0" smtClean="0"/>
              <a:t> é usado para enfatizar que se segue um volume material.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a:t>
            </a:fld>
            <a:endParaRPr lang="pt-B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529" name="Object 1"/>
          <p:cNvGraphicFramePr>
            <a:graphicFrameLocks noChangeAspect="1"/>
          </p:cNvGraphicFramePr>
          <p:nvPr/>
        </p:nvGraphicFramePr>
        <p:xfrm>
          <a:off x="2071670" y="3571876"/>
          <a:ext cx="4922838" cy="788988"/>
        </p:xfrm>
        <a:graphic>
          <a:graphicData uri="http://schemas.openxmlformats.org/presentationml/2006/ole">
            <p:oleObj spid="_x0000_s22529" name="Equação" r:id="rId3" imgW="2438400" imgH="393700" progId="Equation.3">
              <p:embed/>
            </p:oleObj>
          </a:graphicData>
        </a:graphic>
      </p:graphicFrame>
      <p:sp>
        <p:nvSpPr>
          <p:cNvPr id="7" name="CaixaDeTexto 6"/>
          <p:cNvSpPr txBox="1"/>
          <p:nvPr/>
        </p:nvSpPr>
        <p:spPr>
          <a:xfrm>
            <a:off x="8314541" y="3681715"/>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a:t>
            </a:r>
            <a:endParaRPr lang="pt-BR" sz="2400"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As duas constantes escalares, </a:t>
            </a:r>
            <a:r>
              <a:rPr lang="el-GR" i="1" dirty="0" smtClean="0"/>
              <a:t>μ</a:t>
            </a:r>
            <a:r>
              <a:rPr lang="pt-BR" dirty="0" smtClean="0"/>
              <a:t> e </a:t>
            </a:r>
            <a:r>
              <a:rPr lang="el-GR" i="1" dirty="0" smtClean="0"/>
              <a:t>λ</a:t>
            </a:r>
            <a:r>
              <a:rPr lang="pt-BR" dirty="0" smtClean="0"/>
              <a:t>, podem ainda ser relacionadas. Fazendo-se </a:t>
            </a:r>
            <a:r>
              <a:rPr lang="pt-BR" i="1" dirty="0" smtClean="0"/>
              <a:t>i</a:t>
            </a:r>
            <a:r>
              <a:rPr lang="pt-BR" dirty="0" smtClean="0"/>
              <a:t> = </a:t>
            </a:r>
            <a:r>
              <a:rPr lang="pt-BR" i="1" dirty="0" smtClean="0"/>
              <a:t>j</a:t>
            </a:r>
            <a:r>
              <a:rPr lang="pt-BR" dirty="0" smtClean="0"/>
              <a:t>, admitindo-se a soma de índices repetidos, e notando-se que </a:t>
            </a:r>
            <a:r>
              <a:rPr lang="el-GR" i="1" dirty="0" smtClean="0"/>
              <a:t>δ</a:t>
            </a:r>
            <a:r>
              <a:rPr lang="pt-BR" i="1" baseline="-25000" dirty="0" smtClean="0"/>
              <a:t>ii</a:t>
            </a:r>
            <a:r>
              <a:rPr lang="pt-BR" dirty="0" smtClean="0"/>
              <a:t> = 3, tem-se</a:t>
            </a:r>
          </a:p>
          <a:p>
            <a:endParaRPr lang="pt-BR" dirty="0" smtClean="0"/>
          </a:p>
          <a:p>
            <a:endParaRPr lang="pt-BR" dirty="0" smtClean="0"/>
          </a:p>
          <a:p>
            <a:r>
              <a:rPr lang="pt-BR" dirty="0" smtClean="0"/>
              <a:t>de onde se obtém que a pressão pode ser expressa como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90</a:t>
            </a:fld>
            <a:endParaRPr lang="pt-BR"/>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6193" name="Object 1"/>
          <p:cNvGraphicFramePr>
            <a:graphicFrameLocks noChangeAspect="1"/>
          </p:cNvGraphicFramePr>
          <p:nvPr/>
        </p:nvGraphicFramePr>
        <p:xfrm>
          <a:off x="3027363" y="3263904"/>
          <a:ext cx="3073400" cy="457200"/>
        </p:xfrm>
        <a:graphic>
          <a:graphicData uri="http://schemas.openxmlformats.org/presentationml/2006/ole">
            <p:oleObj spid="_x0000_s136193" name="Equação" r:id="rId3" imgW="1536480" imgH="228600" progId="Equation.3">
              <p:embed/>
            </p:oleObj>
          </a:graphicData>
        </a:graphic>
      </p:graphicFrame>
      <p:sp>
        <p:nvSpPr>
          <p:cNvPr id="136195" name="Rectangle 3"/>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36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6196" name="Object 4"/>
          <p:cNvGraphicFramePr>
            <a:graphicFrameLocks noChangeAspect="1"/>
          </p:cNvGraphicFramePr>
          <p:nvPr/>
        </p:nvGraphicFramePr>
        <p:xfrm>
          <a:off x="2855889" y="5262599"/>
          <a:ext cx="3394075" cy="868363"/>
        </p:xfrm>
        <a:graphic>
          <a:graphicData uri="http://schemas.openxmlformats.org/presentationml/2006/ole">
            <p:oleObj spid="_x0000_s136196" name="Equação" r:id="rId4" imgW="1676400" imgH="431800" progId="Equation.3">
              <p:embed/>
            </p:oleObj>
          </a:graphicData>
        </a:graphic>
      </p:graphicFrame>
      <p:sp>
        <p:nvSpPr>
          <p:cNvPr id="136198" name="Rectangle 6"/>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 name="CaixaDeTexto 10"/>
          <p:cNvSpPr txBox="1"/>
          <p:nvPr/>
        </p:nvSpPr>
        <p:spPr>
          <a:xfrm>
            <a:off x="8143900" y="547372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(38)</a:t>
            </a:r>
            <a:endParaRPr lang="pt-BR" sz="240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Os termos da diagonal principal de </a:t>
            </a:r>
            <a:r>
              <a:rPr lang="pt-BR" i="1" dirty="0" err="1" smtClean="0"/>
              <a:t>e</a:t>
            </a:r>
            <a:r>
              <a:rPr lang="pt-BR" i="1" baseline="-25000" dirty="0" err="1" smtClean="0"/>
              <a:t>ij</a:t>
            </a:r>
            <a:r>
              <a:rPr lang="pt-BR" dirty="0" smtClean="0"/>
              <a:t> em um escoamento podem ser diferentes. Nesse caso, o tensor de tensões </a:t>
            </a:r>
            <a:r>
              <a:rPr lang="el-GR" i="1" dirty="0" smtClean="0"/>
              <a:t>τ</a:t>
            </a:r>
            <a:r>
              <a:rPr lang="pt-BR" i="1" baseline="-25000" dirty="0" err="1" smtClean="0"/>
              <a:t>ij</a:t>
            </a:r>
            <a:r>
              <a:rPr lang="pt-BR" dirty="0" smtClean="0"/>
              <a:t> pode ter termos desiguais na diagonal principal devido à presença do termo proporcional a </a:t>
            </a:r>
            <a:r>
              <a:rPr lang="el-GR" i="1" dirty="0" smtClean="0"/>
              <a:t>μ</a:t>
            </a:r>
            <a:r>
              <a:rPr lang="pt-BR" dirty="0" smtClean="0"/>
              <a:t> na Eq. (37). Pode-se então tomar a média dos termos da diagonal principal de </a:t>
            </a:r>
            <a:r>
              <a:rPr lang="el-GR" b="1" dirty="0" smtClean="0"/>
              <a:t>τ</a:t>
            </a:r>
            <a:r>
              <a:rPr lang="pt-BR" dirty="0" smtClean="0"/>
              <a:t> e definir uma pressão média (em contraposição à pressão termodinâmica </a:t>
            </a:r>
            <a:r>
              <a:rPr lang="pt-BR" i="1" dirty="0" smtClean="0"/>
              <a:t>p</a:t>
            </a:r>
            <a:r>
              <a:rPr lang="pt-BR" dirty="0" smtClean="0"/>
              <a:t>) como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91</a:t>
            </a:fld>
            <a:endParaRPr lang="pt-BR" dirty="0"/>
          </a:p>
        </p:txBody>
      </p:sp>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5169" name="Object 1"/>
          <p:cNvGraphicFramePr>
            <a:graphicFrameLocks noChangeAspect="1"/>
          </p:cNvGraphicFramePr>
          <p:nvPr/>
        </p:nvGraphicFramePr>
        <p:xfrm>
          <a:off x="3914766" y="5254650"/>
          <a:ext cx="1328738" cy="788988"/>
        </p:xfrm>
        <a:graphic>
          <a:graphicData uri="http://schemas.openxmlformats.org/presentationml/2006/ole">
            <p:oleObj spid="_x0000_s135169" name="Equação" r:id="rId3" imgW="660113" imgH="393529" progId="Equation.3">
              <p:embed/>
            </p:oleObj>
          </a:graphicData>
        </a:graphic>
      </p:graphicFrame>
      <p:sp>
        <p:nvSpPr>
          <p:cNvPr id="135171" name="Rectangle 3"/>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8" name="CaixaDeTexto 7"/>
          <p:cNvSpPr txBox="1"/>
          <p:nvPr/>
        </p:nvSpPr>
        <p:spPr>
          <a:xfrm>
            <a:off x="8143900" y="552324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(39)</a:t>
            </a:r>
            <a:endParaRPr lang="pt-BR" sz="2400"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5041944"/>
          </a:xfrm>
        </p:spPr>
        <p:txBody>
          <a:bodyPr>
            <a:normAutofit/>
          </a:bodyPr>
          <a:lstStyle/>
          <a:p>
            <a:r>
              <a:rPr lang="pt-BR" dirty="0" smtClean="0"/>
              <a:t>A substituição da Eq. (39) na Eq. (38) fornece</a:t>
            </a:r>
          </a:p>
          <a:p>
            <a:endParaRPr lang="pt-BR" dirty="0" smtClean="0"/>
          </a:p>
          <a:p>
            <a:endParaRPr lang="pt-BR" dirty="0" smtClean="0"/>
          </a:p>
          <a:p>
            <a:r>
              <a:rPr lang="pt-BR" dirty="0" smtClean="0"/>
              <a:t>Para um fluido completamente incompressível pode-se apenas definir uma pressão média ou mecânica pois não existe equação de estado para determinar a pressão termodinâmica. O termo </a:t>
            </a:r>
            <a:r>
              <a:rPr lang="el-GR" i="1" dirty="0" smtClean="0"/>
              <a:t>λ</a:t>
            </a:r>
            <a:r>
              <a:rPr lang="pt-BR" dirty="0" smtClean="0"/>
              <a:t> na equação constitutiva, Eq. (37), desaparece pois                        .</a:t>
            </a:r>
          </a:p>
          <a:p>
            <a:r>
              <a:rPr lang="pt-BR" dirty="0" smtClean="0"/>
              <a:t>Não é necessária nenhuma consideração para a Eq. (40).</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92</a:t>
            </a:fld>
            <a:endParaRPr lang="pt-BR"/>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4145" name="Object 1"/>
          <p:cNvGraphicFramePr>
            <a:graphicFrameLocks noChangeAspect="1"/>
          </p:cNvGraphicFramePr>
          <p:nvPr/>
        </p:nvGraphicFramePr>
        <p:xfrm>
          <a:off x="3143270" y="2297097"/>
          <a:ext cx="2889250" cy="866775"/>
        </p:xfrm>
        <a:graphic>
          <a:graphicData uri="http://schemas.openxmlformats.org/presentationml/2006/ole">
            <p:oleObj spid="_x0000_s134145" name="Equação" r:id="rId3" imgW="1435100" imgH="431800" progId="Equation.3">
              <p:embed/>
            </p:oleObj>
          </a:graphicData>
        </a:graphic>
      </p:graphicFrame>
      <p:sp>
        <p:nvSpPr>
          <p:cNvPr id="134147" name="Rectangle 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34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4148" name="Object 4"/>
          <p:cNvGraphicFramePr>
            <a:graphicFrameLocks noChangeAspect="1"/>
          </p:cNvGraphicFramePr>
          <p:nvPr/>
        </p:nvGraphicFramePr>
        <p:xfrm>
          <a:off x="6361137" y="4889520"/>
          <a:ext cx="2036763" cy="525463"/>
        </p:xfrm>
        <a:graphic>
          <a:graphicData uri="http://schemas.openxmlformats.org/presentationml/2006/ole">
            <p:oleObj spid="_x0000_s134148" name="Equação" r:id="rId4" imgW="889000" imgH="228600" progId="Equation.3">
              <p:embed/>
            </p:oleObj>
          </a:graphicData>
        </a:graphic>
      </p:graphicFrame>
      <p:sp>
        <p:nvSpPr>
          <p:cNvPr id="134150" name="Rectangle 6"/>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 name="CaixaDeTexto 10"/>
          <p:cNvSpPr txBox="1"/>
          <p:nvPr/>
        </p:nvSpPr>
        <p:spPr>
          <a:xfrm>
            <a:off x="8143900" y="244314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(40)</a:t>
            </a:r>
            <a:endParaRPr lang="pt-BR" sz="24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Para fluidos incompressíveis, a equação </a:t>
            </a:r>
            <a:r>
              <a:rPr lang="pt-BR" dirty="0" err="1" smtClean="0"/>
              <a:t>constituitiva</a:t>
            </a:r>
            <a:r>
              <a:rPr lang="pt-BR" dirty="0" smtClean="0"/>
              <a:t>, Eq. (37) apresenta a forma</a:t>
            </a:r>
          </a:p>
          <a:p>
            <a:endParaRPr lang="pt-BR" dirty="0" smtClean="0"/>
          </a:p>
          <a:p>
            <a:endParaRPr lang="pt-BR" dirty="0" smtClean="0"/>
          </a:p>
          <a:p>
            <a:r>
              <a:rPr lang="pt-BR" dirty="0" smtClean="0"/>
              <a:t>na qual </a:t>
            </a:r>
            <a:r>
              <a:rPr lang="pt-BR" i="1" dirty="0" smtClean="0"/>
              <a:t>p</a:t>
            </a:r>
            <a:r>
              <a:rPr lang="pt-BR" dirty="0" smtClean="0"/>
              <a:t> pode ser interpretada como a pressão média.</a:t>
            </a:r>
          </a:p>
          <a:p>
            <a:r>
              <a:rPr lang="pt-BR" dirty="0" smtClean="0"/>
              <a:t>Para um fluido compressível, no entanto, a pressão termodinâmica pode ser definida e </a:t>
            </a:r>
            <a:r>
              <a:rPr lang="pt-BR" i="1" dirty="0" smtClean="0"/>
              <a:t>p</a:t>
            </a:r>
            <a:r>
              <a:rPr lang="pt-BR" dirty="0" smtClean="0"/>
              <a:t> e   podem ser diferentes.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93</a:t>
            </a:fld>
            <a:endParaRPr lang="pt-BR"/>
          </a:p>
        </p:txBody>
      </p:sp>
      <p:sp>
        <p:nvSpPr>
          <p:cNvPr id="133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3121" name="Object 1"/>
          <p:cNvGraphicFramePr>
            <a:graphicFrameLocks noChangeAspect="1"/>
          </p:cNvGraphicFramePr>
          <p:nvPr/>
        </p:nvGraphicFramePr>
        <p:xfrm>
          <a:off x="3403584" y="2836861"/>
          <a:ext cx="2314575" cy="482600"/>
        </p:xfrm>
        <a:graphic>
          <a:graphicData uri="http://schemas.openxmlformats.org/presentationml/2006/ole">
            <p:oleObj spid="_x0000_s133121" name="Equação" r:id="rId3" imgW="1143000" imgH="241300" progId="Equation.3">
              <p:embed/>
            </p:oleObj>
          </a:graphicData>
        </a:graphic>
      </p:graphicFrame>
      <p:sp>
        <p:nvSpPr>
          <p:cNvPr id="7" name="CaixaDeTexto 6"/>
          <p:cNvSpPr txBox="1"/>
          <p:nvPr/>
        </p:nvSpPr>
        <p:spPr>
          <a:xfrm>
            <a:off x="8143900" y="285779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(41)</a:t>
            </a:r>
            <a:endParaRPr lang="pt-BR" sz="2400" dirty="0">
              <a:latin typeface="Times New Roman" pitchFamily="18" charset="0"/>
              <a:cs typeface="Times New Roman" pitchFamily="18" charset="0"/>
            </a:endParaRPr>
          </a:p>
        </p:txBody>
      </p:sp>
      <p:sp>
        <p:nvSpPr>
          <p:cNvPr id="133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3123" name="Object 3"/>
          <p:cNvGraphicFramePr>
            <a:graphicFrameLocks noChangeAspect="1"/>
          </p:cNvGraphicFramePr>
          <p:nvPr/>
        </p:nvGraphicFramePr>
        <p:xfrm>
          <a:off x="6616728" y="4597416"/>
          <a:ext cx="374650" cy="441325"/>
        </p:xfrm>
        <a:graphic>
          <a:graphicData uri="http://schemas.openxmlformats.org/presentationml/2006/ole">
            <p:oleObj spid="_x0000_s133123" name="Equação" r:id="rId4" imgW="164957" imgH="190335" progId="Equation.3">
              <p:embed/>
            </p:oleObj>
          </a:graphicData>
        </a:graphic>
      </p:graphicFrame>
      <p:sp>
        <p:nvSpPr>
          <p:cNvPr id="133125"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5078457"/>
          </a:xfrm>
        </p:spPr>
        <p:txBody>
          <a:bodyPr>
            <a:normAutofit/>
          </a:bodyPr>
          <a:lstStyle/>
          <a:p>
            <a:r>
              <a:rPr lang="pt-BR" dirty="0" smtClean="0"/>
              <a:t>A Eq. (40) relaciona a diferença entre as pressões com a taxa de expansão através da constante de proporcionalidade</a:t>
            </a:r>
          </a:p>
          <a:p>
            <a:endParaRPr lang="pt-BR" dirty="0" smtClean="0"/>
          </a:p>
          <a:p>
            <a:r>
              <a:rPr lang="pt-BR" dirty="0" smtClean="0"/>
              <a:t>conhecida como segundo coeficiente de viscosidade (</a:t>
            </a:r>
            <a:r>
              <a:rPr lang="pt-BR" i="1" dirty="0" err="1" smtClean="0"/>
              <a:t>bulk</a:t>
            </a:r>
            <a:r>
              <a:rPr lang="pt-BR" i="1" dirty="0" smtClean="0"/>
              <a:t> </a:t>
            </a:r>
            <a:r>
              <a:rPr lang="pt-BR" i="1" dirty="0" err="1" smtClean="0"/>
              <a:t>viscosity</a:t>
            </a:r>
            <a:r>
              <a:rPr lang="pt-BR" dirty="0" smtClean="0"/>
              <a:t>). A princípio, </a:t>
            </a:r>
            <a:r>
              <a:rPr lang="el-GR" i="1" dirty="0" smtClean="0"/>
              <a:t>κ</a:t>
            </a:r>
            <a:r>
              <a:rPr lang="pt-BR" dirty="0" smtClean="0"/>
              <a:t> é uma quantidade mensurável; contudo, valores extremamente elevados para </a:t>
            </a:r>
            <a:r>
              <a:rPr lang="pt-BR" i="1" dirty="0" smtClean="0"/>
              <a:t>D</a:t>
            </a:r>
            <a:r>
              <a:rPr lang="el-GR" i="1" dirty="0" smtClean="0"/>
              <a:t>ρ</a:t>
            </a:r>
            <a:r>
              <a:rPr lang="pt-BR" dirty="0" smtClean="0"/>
              <a:t>/</a:t>
            </a:r>
            <a:r>
              <a:rPr lang="pt-BR" i="1" dirty="0" err="1" smtClean="0"/>
              <a:t>Dt</a:t>
            </a:r>
            <a:r>
              <a:rPr lang="pt-BR" dirty="0" smtClean="0"/>
              <a:t> são necessários para permitir qualquer medição. Além disso, as medições são inconclusivas a respeito da natureza de </a:t>
            </a:r>
            <a:r>
              <a:rPr lang="el-GR" i="1" dirty="0" smtClean="0"/>
              <a:t>κ</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94</a:t>
            </a:fld>
            <a:endParaRPr lang="pt-BR"/>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8241" name="Object 1"/>
          <p:cNvGraphicFramePr>
            <a:graphicFrameLocks noChangeAspect="1"/>
          </p:cNvGraphicFramePr>
          <p:nvPr/>
        </p:nvGraphicFramePr>
        <p:xfrm>
          <a:off x="3768714" y="3027357"/>
          <a:ext cx="1636713" cy="427038"/>
        </p:xfrm>
        <a:graphic>
          <a:graphicData uri="http://schemas.openxmlformats.org/presentationml/2006/ole">
            <p:oleObj spid="_x0000_s138241" name="Equação" r:id="rId3" imgW="837836" imgH="215806" progId="Equation.3">
              <p:embed/>
            </p:oleObj>
          </a:graphicData>
        </a:graphic>
      </p:graphicFrame>
      <p:sp>
        <p:nvSpPr>
          <p:cNvPr id="138243"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r>
              <a:rPr lang="pt-BR" dirty="0" smtClean="0"/>
              <a:t>Para a maioria das aplicações a hipótese de Stokes</a:t>
            </a:r>
          </a:p>
          <a:p>
            <a:endParaRPr lang="pt-BR" dirty="0" smtClean="0"/>
          </a:p>
          <a:p>
            <a:endParaRPr lang="pt-BR" dirty="0" smtClean="0"/>
          </a:p>
          <a:p>
            <a:r>
              <a:rPr lang="pt-BR" dirty="0" smtClean="0"/>
              <a:t>é suficientemente acurada e pode ser embasada pela teoria cinética dos gases monoatômicos.</a:t>
            </a:r>
          </a:p>
          <a:p>
            <a:r>
              <a:rPr lang="pt-BR" dirty="0" smtClean="0"/>
              <a:t>Para ganhar uma melhor compreensão da distinção entre a pressão termodinâmica e a pressão média das tensões normais, considere um sistema dentro de um cilindro no qual um pistão pode se mover para realizar trabalho.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95</a:t>
            </a:fld>
            <a:endParaRPr lang="pt-B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7217" name="Object 1"/>
          <p:cNvGraphicFramePr>
            <a:graphicFrameLocks noChangeAspect="1"/>
          </p:cNvGraphicFramePr>
          <p:nvPr/>
        </p:nvGraphicFramePr>
        <p:xfrm>
          <a:off x="3841740" y="2274882"/>
          <a:ext cx="1460500" cy="788988"/>
        </p:xfrm>
        <a:graphic>
          <a:graphicData uri="http://schemas.openxmlformats.org/presentationml/2006/ole">
            <p:oleObj spid="_x0000_s137217" name="Equação" r:id="rId3" imgW="723586" imgH="393529" progId="Equation.3">
              <p:embed/>
            </p:oleObj>
          </a:graphicData>
        </a:graphic>
      </p:graphicFrame>
      <p:sp>
        <p:nvSpPr>
          <p:cNvPr id="137219" name="Rectangle 3"/>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8" name="CaixaDeTexto 7"/>
          <p:cNvSpPr txBox="1"/>
          <p:nvPr/>
        </p:nvSpPr>
        <p:spPr>
          <a:xfrm>
            <a:off x="8143900" y="244314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(42)</a:t>
            </a:r>
            <a:endParaRPr lang="pt-BR" sz="2400"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A primeira Lei da Termodinâmica pode ser escrita em termos gerais como</a:t>
            </a:r>
          </a:p>
          <a:p>
            <a:endParaRPr lang="pt-BR" dirty="0" smtClean="0"/>
          </a:p>
          <a:p>
            <a:endParaRPr lang="pt-BR" dirty="0" smtClean="0"/>
          </a:p>
          <a:p>
            <a:r>
              <a:rPr lang="pt-BR" dirty="0" smtClean="0"/>
              <a:t>sendo que a última parte da igualdade foi escrita em termos de funções de estado. Tem-se então:</a:t>
            </a:r>
          </a:p>
          <a:p>
            <a:endParaRPr lang="pt-BR" dirty="0" smtClean="0"/>
          </a:p>
          <a:p>
            <a:endParaRPr lang="pt-BR" dirty="0" smtClean="0"/>
          </a:p>
          <a:p>
            <a:r>
              <a:rPr lang="pt-BR" dirty="0" smtClean="0"/>
              <a:t>A desigualdade de </a:t>
            </a:r>
            <a:r>
              <a:rPr lang="pt-BR" dirty="0" err="1" smtClean="0"/>
              <a:t>Clausius-Duhem</a:t>
            </a:r>
            <a:r>
              <a:rPr lang="pt-BR" dirty="0" smtClean="0"/>
              <a:t> estabelece que</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96</a:t>
            </a:fld>
            <a:endParaRPr lang="pt-BR"/>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8001" name="Object 1"/>
          <p:cNvGraphicFramePr>
            <a:graphicFrameLocks noChangeAspect="1"/>
          </p:cNvGraphicFramePr>
          <p:nvPr/>
        </p:nvGraphicFramePr>
        <p:xfrm>
          <a:off x="1952660" y="2913061"/>
          <a:ext cx="5211763" cy="406400"/>
        </p:xfrm>
        <a:graphic>
          <a:graphicData uri="http://schemas.openxmlformats.org/presentationml/2006/ole">
            <p:oleObj spid="_x0000_s128001" name="Equação" r:id="rId4" imgW="2565400" imgH="203200" progId="Equation.3">
              <p:embed/>
            </p:oleObj>
          </a:graphicData>
        </a:graphic>
      </p:graphicFrame>
      <p:sp>
        <p:nvSpPr>
          <p:cNvPr id="128003" name="Rectangle 3"/>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280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8004" name="Object 4"/>
          <p:cNvGraphicFramePr>
            <a:graphicFrameLocks noChangeAspect="1"/>
          </p:cNvGraphicFramePr>
          <p:nvPr/>
        </p:nvGraphicFramePr>
        <p:xfrm>
          <a:off x="3221019" y="4889520"/>
          <a:ext cx="2698750" cy="428625"/>
        </p:xfrm>
        <a:graphic>
          <a:graphicData uri="http://schemas.openxmlformats.org/presentationml/2006/ole">
            <p:oleObj spid="_x0000_s128004" name="Equação" r:id="rId5" imgW="1383699" imgH="215806" progId="Equation.3">
              <p:embed/>
            </p:oleObj>
          </a:graphicData>
        </a:graphic>
      </p:graphicFrame>
      <p:sp>
        <p:nvSpPr>
          <p:cNvPr id="128006" name="Rectangle 6"/>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280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8007" name="Object 7"/>
          <p:cNvGraphicFramePr>
            <a:graphicFrameLocks noChangeAspect="1"/>
          </p:cNvGraphicFramePr>
          <p:nvPr/>
        </p:nvGraphicFramePr>
        <p:xfrm>
          <a:off x="3695688" y="6167475"/>
          <a:ext cx="1744663" cy="403225"/>
        </p:xfrm>
        <a:graphic>
          <a:graphicData uri="http://schemas.openxmlformats.org/presentationml/2006/ole">
            <p:oleObj spid="_x0000_s128007" name="Equação" r:id="rId6" imgW="863225" imgH="203112" progId="Equation.3">
              <p:embed/>
            </p:oleObj>
          </a:graphicData>
        </a:graphic>
      </p:graphicFrame>
      <p:sp>
        <p:nvSpPr>
          <p:cNvPr id="128009" name="Rectangle 9"/>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Deste modo, tem-se que</a:t>
            </a:r>
          </a:p>
          <a:p>
            <a:endParaRPr lang="pt-BR" dirty="0" smtClean="0"/>
          </a:p>
          <a:p>
            <a:r>
              <a:rPr lang="pt-BR" dirty="0" smtClean="0"/>
              <a:t>Assim, para um processo de expansão, </a:t>
            </a:r>
            <a:r>
              <a:rPr lang="pt-BR" i="1" dirty="0" smtClean="0"/>
              <a:t>dv</a:t>
            </a:r>
            <a:r>
              <a:rPr lang="pt-BR" dirty="0" smtClean="0"/>
              <a:t> &gt; 0 de tal modo que          . A Eq. (40) é</a:t>
            </a:r>
          </a:p>
          <a:p>
            <a:endParaRPr lang="pt-BR" dirty="0" smtClean="0"/>
          </a:p>
          <a:p>
            <a:endParaRPr lang="pt-BR" dirty="0" smtClean="0"/>
          </a:p>
          <a:p>
            <a:endParaRPr lang="pt-BR" dirty="0" smtClean="0"/>
          </a:p>
          <a:p>
            <a:r>
              <a:rPr lang="pt-BR" dirty="0" smtClean="0"/>
              <a:t>Além disso, necessita-se que                para se satisfaça a desigualdade de </a:t>
            </a:r>
            <a:r>
              <a:rPr lang="pt-BR" dirty="0" err="1" smtClean="0"/>
              <a:t>Clausius-Duhem</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97</a:t>
            </a:fld>
            <a:endParaRPr lang="pt-BR"/>
          </a:p>
        </p:txBody>
      </p:sp>
      <p:sp>
        <p:nvSpPr>
          <p:cNvPr id="141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1313" name="Object 1"/>
          <p:cNvGraphicFramePr>
            <a:graphicFrameLocks noChangeAspect="1"/>
          </p:cNvGraphicFramePr>
          <p:nvPr/>
        </p:nvGraphicFramePr>
        <p:xfrm>
          <a:off x="3695688" y="2187558"/>
          <a:ext cx="1695450" cy="428625"/>
        </p:xfrm>
        <a:graphic>
          <a:graphicData uri="http://schemas.openxmlformats.org/presentationml/2006/ole">
            <p:oleObj spid="_x0000_s141313" name="Equação" r:id="rId3" imgW="863225" imgH="215806" progId="Equation.3">
              <p:embed/>
            </p:oleObj>
          </a:graphicData>
        </a:graphic>
      </p:graphicFrame>
      <p:sp>
        <p:nvSpPr>
          <p:cNvPr id="141315"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413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1316" name="Object 4"/>
          <p:cNvGraphicFramePr>
            <a:graphicFrameLocks noChangeAspect="1"/>
          </p:cNvGraphicFramePr>
          <p:nvPr/>
        </p:nvGraphicFramePr>
        <p:xfrm>
          <a:off x="2308194" y="3136896"/>
          <a:ext cx="900113" cy="439738"/>
        </p:xfrm>
        <a:graphic>
          <a:graphicData uri="http://schemas.openxmlformats.org/presentationml/2006/ole">
            <p:oleObj spid="_x0000_s141316" name="Equação" r:id="rId4" imgW="393529" imgH="190417" progId="Equation.3">
              <p:embed/>
            </p:oleObj>
          </a:graphicData>
        </a:graphic>
      </p:graphicFrame>
      <p:sp>
        <p:nvSpPr>
          <p:cNvPr id="141318" name="Rectangle 6"/>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41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1319" name="Object 7"/>
          <p:cNvGraphicFramePr>
            <a:graphicFrameLocks noChangeAspect="1"/>
          </p:cNvGraphicFramePr>
          <p:nvPr/>
        </p:nvGraphicFramePr>
        <p:xfrm>
          <a:off x="225484" y="3867156"/>
          <a:ext cx="8691563" cy="866775"/>
        </p:xfrm>
        <a:graphic>
          <a:graphicData uri="http://schemas.openxmlformats.org/presentationml/2006/ole">
            <p:oleObj spid="_x0000_s141319" name="Equação" r:id="rId5" imgW="4292600" imgH="431800" progId="Equation.3">
              <p:embed/>
            </p:oleObj>
          </a:graphicData>
        </a:graphic>
      </p:graphicFrame>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1321" name="Object 9"/>
          <p:cNvGraphicFramePr>
            <a:graphicFrameLocks noChangeAspect="1"/>
          </p:cNvGraphicFramePr>
          <p:nvPr/>
        </p:nvGraphicFramePr>
        <p:xfrm>
          <a:off x="5338773" y="5127655"/>
          <a:ext cx="1863725" cy="492125"/>
        </p:xfrm>
        <a:graphic>
          <a:graphicData uri="http://schemas.openxmlformats.org/presentationml/2006/ole">
            <p:oleObj spid="_x0000_s141321" name="Equação" r:id="rId6" imgW="825142" imgH="215806" progId="Equation.3">
              <p:embed/>
            </p:oleObj>
          </a:graphicData>
        </a:graphic>
      </p:graphicFrame>
      <p:sp>
        <p:nvSpPr>
          <p:cNvPr id="141323" name="Rectangle 11"/>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p:txBody>
          <a:bodyPr/>
          <a:lstStyle/>
          <a:p>
            <a:r>
              <a:rPr lang="pt-BR" dirty="0" smtClean="0"/>
              <a:t>Assumindo-se que </a:t>
            </a:r>
            <a:r>
              <a:rPr lang="el-GR" i="1" dirty="0" smtClean="0"/>
              <a:t>κ</a:t>
            </a:r>
            <a:r>
              <a:rPr lang="pt-BR" dirty="0" smtClean="0"/>
              <a:t> = 0, a equação constitutiva, Eq. (37), se reduz a</a:t>
            </a:r>
          </a:p>
          <a:p>
            <a:endParaRPr lang="pt-BR" dirty="0" smtClean="0"/>
          </a:p>
          <a:p>
            <a:endParaRPr lang="pt-BR" dirty="0" smtClean="0"/>
          </a:p>
          <a:p>
            <a:r>
              <a:rPr lang="pt-BR" dirty="0" smtClean="0"/>
              <a:t>Esta relação linear entre </a:t>
            </a:r>
            <a:r>
              <a:rPr lang="el-GR" b="1" dirty="0" smtClean="0"/>
              <a:t>τ</a:t>
            </a:r>
            <a:r>
              <a:rPr lang="pt-BR" dirty="0" smtClean="0"/>
              <a:t> e </a:t>
            </a:r>
            <a:r>
              <a:rPr lang="pt-BR" b="1" dirty="0" err="1" smtClean="0"/>
              <a:t>e</a:t>
            </a:r>
            <a:r>
              <a:rPr lang="pt-BR" dirty="0" smtClean="0"/>
              <a:t> é consistente com a definição de Newton para o coeficiente de viscosidade em um simples escoamento paralelo </a:t>
            </a:r>
            <a:r>
              <a:rPr lang="pt-BR" i="1" dirty="0" smtClean="0"/>
              <a:t>u</a:t>
            </a:r>
            <a:r>
              <a:rPr lang="pt-BR" dirty="0" smtClean="0"/>
              <a:t>(</a:t>
            </a:r>
            <a:r>
              <a:rPr lang="pt-BR" i="1" dirty="0" smtClean="0"/>
              <a:t>y</a:t>
            </a:r>
            <a:r>
              <a:rPr lang="pt-BR" dirty="0" smtClean="0"/>
              <a:t>), para a qual a Eq. (43) fornece uma tensão de cisalhamento</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98</a:t>
            </a:fld>
            <a:endParaRPr lang="pt-BR"/>
          </a:p>
        </p:txBody>
      </p:sp>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0289" name="Object 1"/>
          <p:cNvGraphicFramePr>
            <a:graphicFrameLocks noChangeAspect="1"/>
          </p:cNvGraphicFramePr>
          <p:nvPr/>
        </p:nvGraphicFramePr>
        <p:xfrm>
          <a:off x="2636811" y="2625714"/>
          <a:ext cx="3894138" cy="866775"/>
        </p:xfrm>
        <a:graphic>
          <a:graphicData uri="http://schemas.openxmlformats.org/presentationml/2006/ole">
            <p:oleObj spid="_x0000_s140289" name="Equação" r:id="rId3" imgW="1930400" imgH="431800" progId="Equation.3">
              <p:embed/>
            </p:oleObj>
          </a:graphicData>
        </a:graphic>
      </p:graphicFrame>
      <p:sp>
        <p:nvSpPr>
          <p:cNvPr id="140291" name="Rectangle 3"/>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8" name="CaixaDeTexto 7"/>
          <p:cNvSpPr txBox="1"/>
          <p:nvPr/>
        </p:nvSpPr>
        <p:spPr>
          <a:xfrm>
            <a:off x="8143900" y="284479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(43)</a:t>
            </a:r>
            <a:endParaRPr lang="pt-BR" sz="2400" dirty="0">
              <a:latin typeface="Times New Roman" pitchFamily="18" charset="0"/>
              <a:cs typeface="Times New Roman" pitchFamily="18" charset="0"/>
            </a:endParaRPr>
          </a:p>
        </p:txBody>
      </p:sp>
      <p:sp>
        <p:nvSpPr>
          <p:cNvPr id="140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0292" name="Object 4"/>
          <p:cNvGraphicFramePr>
            <a:graphicFrameLocks noChangeAspect="1"/>
          </p:cNvGraphicFramePr>
          <p:nvPr/>
        </p:nvGraphicFramePr>
        <p:xfrm>
          <a:off x="3979870" y="5737268"/>
          <a:ext cx="1176338" cy="868363"/>
        </p:xfrm>
        <a:graphic>
          <a:graphicData uri="http://schemas.openxmlformats.org/presentationml/2006/ole">
            <p:oleObj spid="_x0000_s140292" name="Equação" r:id="rId4" imgW="583947" imgH="431613" progId="Equation.3">
              <p:embed/>
            </p:oleObj>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Equação constitutiva para fluidos Newtonianos</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Consequentemente, um fluido que possa ser modelado pela Eq. (43) é chamado de fluido Newtoniano. A propriedade do fluido </a:t>
            </a:r>
            <a:r>
              <a:rPr lang="el-GR" i="1" dirty="0" smtClean="0"/>
              <a:t>μ</a:t>
            </a:r>
            <a:r>
              <a:rPr lang="pt-BR" dirty="0" smtClean="0"/>
              <a:t> na Eq. (43) depende apenas do estado termodinâmico local.</a:t>
            </a:r>
          </a:p>
          <a:p>
            <a:r>
              <a:rPr lang="pt-BR" dirty="0" smtClean="0"/>
              <a:t>Os termos fora da diagonal principal da Eq. (43) são de fácil entendimento. Eles possuem a forma</a:t>
            </a:r>
          </a:p>
          <a:p>
            <a:endParaRPr lang="pt-BR" dirty="0" smtClean="0"/>
          </a:p>
          <a:p>
            <a:endParaRPr lang="pt-BR" dirty="0" smtClean="0"/>
          </a:p>
          <a:p>
            <a:r>
              <a:rPr lang="pt-BR" dirty="0" smtClean="0"/>
              <a:t>que relacionam a tensão cisalhante com a taxa de deformação.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99</a:t>
            </a:fld>
            <a:endParaRPr lang="pt-B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9265" name="Object 1"/>
          <p:cNvGraphicFramePr>
            <a:graphicFrameLocks noChangeAspect="1"/>
          </p:cNvGraphicFramePr>
          <p:nvPr/>
        </p:nvGraphicFramePr>
        <p:xfrm>
          <a:off x="3330558" y="4341825"/>
          <a:ext cx="2436813" cy="1065213"/>
        </p:xfrm>
        <a:graphic>
          <a:graphicData uri="http://schemas.openxmlformats.org/presentationml/2006/ole">
            <p:oleObj spid="_x0000_s139265" name="Equação" r:id="rId3" imgW="1218671" imgH="533169" progId="Equation.3">
              <p:embed/>
            </p:oleObj>
          </a:graphicData>
        </a:graphic>
      </p:graphicFrame>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16254</TotalTime>
  <Words>13541</Words>
  <Application>Microsoft Office PowerPoint</Application>
  <PresentationFormat>Apresentação na tela (4:3)</PresentationFormat>
  <Paragraphs>1487</Paragraphs>
  <Slides>222</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222</vt:i4>
      </vt:variant>
    </vt:vector>
  </HeadingPairs>
  <TitlesOfParts>
    <vt:vector size="224" baseType="lpstr">
      <vt:lpstr>Tema do Office</vt:lpstr>
      <vt:lpstr>Equação</vt:lpstr>
      <vt:lpstr>Capítulo 04: Leis de Conservação</vt:lpstr>
      <vt:lpstr>Introdução</vt:lpstr>
      <vt:lpstr>Introdução</vt:lpstr>
      <vt:lpstr>Derivadas temporais de integrais de volume</vt:lpstr>
      <vt:lpstr>Derivadas temporais de integrais de volume</vt:lpstr>
      <vt:lpstr>Derivadas temporais de integrais de volume</vt:lpstr>
      <vt:lpstr>Derivadas temporais de integrais de volume</vt:lpstr>
      <vt:lpstr>Derivadas temporais de integrais de volume</vt:lpstr>
      <vt:lpstr>Derivadas temporais de integrais de volume</vt:lpstr>
      <vt:lpstr>Derivadas temporais de integrais de volume</vt:lpstr>
      <vt:lpstr>Derivadas temporais de integrais de volume</vt:lpstr>
      <vt:lpstr>Derivadas temporais de integrais de volume</vt:lpstr>
      <vt:lpstr>Conservação da massa</vt:lpstr>
      <vt:lpstr>Conservação da massa</vt:lpstr>
      <vt:lpstr>Conservação da massa</vt:lpstr>
      <vt:lpstr>Conservação da massa</vt:lpstr>
      <vt:lpstr>Conservação da massa</vt:lpstr>
      <vt:lpstr>Conservação da massa</vt:lpstr>
      <vt:lpstr>Conservação da massa</vt:lpstr>
      <vt:lpstr>Conservação da massa</vt:lpstr>
      <vt:lpstr>Conservação da massa</vt:lpstr>
      <vt:lpstr>Conservação da massa</vt:lpstr>
      <vt:lpstr>Funções de corrente: revisitadas e generalizadas</vt:lpstr>
      <vt:lpstr>Funções de corrente: revisitadas e generalizadas</vt:lpstr>
      <vt:lpstr>Funções de corrente: revisitadas e generalizadas</vt:lpstr>
      <vt:lpstr>Funções de corrente: revisitadas e generalizadas</vt:lpstr>
      <vt:lpstr>Funções de corrente: revisitadas e generalizadas</vt:lpstr>
      <vt:lpstr>Funções de corrente: revisitadas e generalizadas</vt:lpstr>
      <vt:lpstr>Funções de corrente: revisitadas e generalizadas</vt:lpstr>
      <vt:lpstr>Funções de corrente: revisitadas e generalizadas</vt:lpstr>
      <vt:lpstr>Funções de corrente: revisitadas e generalizadas</vt:lpstr>
      <vt:lpstr>Origens das forças em um fluido</vt:lpstr>
      <vt:lpstr>Origens das forças em um fluido</vt:lpstr>
      <vt:lpstr>Origens das forças em um fluido</vt:lpstr>
      <vt:lpstr>Origens das forças em um fluido</vt:lpstr>
      <vt:lpstr>Origens das forças em um fluido</vt:lpstr>
      <vt:lpstr>Origens das forças em um fluido</vt:lpstr>
      <vt:lpstr>Tensões em um ponto</vt:lpstr>
      <vt:lpstr>Tensões em um ponto</vt:lpstr>
      <vt:lpstr>Tensões em um ponto</vt:lpstr>
      <vt:lpstr>Tensões em um ponto</vt:lpstr>
      <vt:lpstr>Tensões em um ponto</vt:lpstr>
      <vt:lpstr>Tensões em um ponto</vt:lpstr>
      <vt:lpstr>Tensões em um ponto</vt:lpstr>
      <vt:lpstr>Conservação da quantidade de movimento</vt:lpstr>
      <vt:lpstr>Conservação da quantidade de movimento</vt:lpstr>
      <vt:lpstr>Conservação da quantidade de movimento</vt:lpstr>
      <vt:lpstr>Conservação da quantidade de movimento</vt:lpstr>
      <vt:lpstr>Conservação da quantidade de movimento</vt:lpstr>
      <vt:lpstr>Conservação da quantidade de movimento</vt:lpstr>
      <vt:lpstr>Conservação da quantidade de movimento</vt:lpstr>
      <vt:lpstr>Conservação da quantidade de movimento</vt:lpstr>
      <vt:lpstr>Conservação da quantidade de movimento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da quantidade de movimento para um volume fixo</vt:lpstr>
      <vt:lpstr>Princípio do momento angular para um volume fixo</vt:lpstr>
      <vt:lpstr>Princípio do momento angular para um volume fixo</vt:lpstr>
      <vt:lpstr>Princípio do momento angular para um volume fixo</vt:lpstr>
      <vt:lpstr>Princípio do momento angular para um volume fixo</vt:lpstr>
      <vt:lpstr>Princípio do momento angular para um volume fixo</vt:lpstr>
      <vt:lpstr>Princípio do momento angular para um volume fixo</vt:lpstr>
      <vt:lpstr>Princípio do momento angular para um volume fixo</vt:lpstr>
      <vt:lpstr>Princípio do momento angular para um volume fixo</vt:lpstr>
      <vt:lpstr>Princípio do momento angular para um volume fixo</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Equação constitutiva para fluidos Newtonianos</vt:lpstr>
      <vt:lpstr>Equações constitutiva para fluidos Newtonianos</vt:lpstr>
      <vt:lpstr>Equação constitutiva para fluidos Newtonianos</vt:lpstr>
      <vt:lpstr>Equação de Navier-Stokes</vt:lpstr>
      <vt:lpstr>Equação de Navier-Stokes</vt:lpstr>
      <vt:lpstr>Equação de Navier-Stokes</vt:lpstr>
      <vt:lpstr>Equação de Navier-Stokes</vt:lpstr>
      <vt:lpstr>Equação de Navier-Stokes</vt:lpstr>
      <vt:lpstr>Equação de Navier-Stokes</vt:lpstr>
      <vt:lpstr>Equação de Navier-Stokes</vt:lpstr>
      <vt:lpstr>Equação de Navier-Stokes</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Sistema rotacionado</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Equação da Energia Mecânica</vt:lpstr>
      <vt:lpstr>Primeira Lei da Termodinâmica: Equação da energia térmica</vt:lpstr>
      <vt:lpstr>Primeira Lei da Termodinâmica: Equação da energia térmica</vt:lpstr>
      <vt:lpstr>Primeira Lei da Termodinâmica: Equação da energia térmica</vt:lpstr>
      <vt:lpstr>Primeira Lei da Termodinâmica: Equação da energia térmica</vt:lpstr>
      <vt:lpstr>Primeira Lei da Termodinâmica: Equação da energia térmica</vt:lpstr>
      <vt:lpstr>Primeira Lei da Termodinâmica: Equação da energia térmica</vt:lpstr>
      <vt:lpstr>Primeira Lei da Termodinâmica: Equação da energia térmica</vt:lpstr>
      <vt:lpstr>Primeira Lei da Termodinâmica: Equação da energia térmica</vt:lpstr>
      <vt:lpstr>Primeira Lei da Termodinâmica: Equação da energia térmica</vt:lpstr>
      <vt:lpstr>Segunda Lei da Termodinâmica: Produção de entropia</vt:lpstr>
      <vt:lpstr>Segunda Lei da Termodinâmica: Produção de entropia</vt:lpstr>
      <vt:lpstr>Segunda Lei da Termodinâmica: Produção de entropia</vt:lpstr>
      <vt:lpstr>Segunda Lei da Termodinâmica: Produção de entropia</vt:lpstr>
      <vt:lpstr>Segunda Lei da Termodinâmica: Produção de entropia</vt:lpstr>
      <vt:lpstr>Segunda Lei da Termodinâmica: Produção de entropia</vt:lpstr>
      <vt:lpstr>Segunda Lei da Termodinâmica: Produção de entropia</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Equação de Bernoulli</vt:lpstr>
      <vt:lpstr>Aplicações da Equação de Bernoulli</vt:lpstr>
      <vt:lpstr>Aplicações da Equação de Bernoulli</vt:lpstr>
      <vt:lpstr>Aplicações da Equação de Bernoulli</vt:lpstr>
      <vt:lpstr>Aplicações da Equação de Bernoulli</vt:lpstr>
      <vt:lpstr>Aplicações da Equação de Bernoulli</vt:lpstr>
      <vt:lpstr>Aplicações da Equação de Bernoulli</vt:lpstr>
      <vt:lpstr>Aplicações da Equação de Bernoulli</vt:lpstr>
      <vt:lpstr>Aplicações da Equação de Bernoulli</vt:lpstr>
      <vt:lpstr>Aplicações da Equação de Bernoulli</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Aproximação de Boussinesq</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lpstr>Condições de contorno</vt:lpstr>
    </vt:vector>
  </TitlesOfParts>
  <Company>UFPR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Luciano Araki</dc:creator>
  <cp:lastModifiedBy>Luciano Araki</cp:lastModifiedBy>
  <cp:revision>629</cp:revision>
  <dcterms:created xsi:type="dcterms:W3CDTF">2017-11-29T17:56:34Z</dcterms:created>
  <dcterms:modified xsi:type="dcterms:W3CDTF">2018-04-10T21:50:04Z</dcterms:modified>
</cp:coreProperties>
</file>