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5" r:id="rId38"/>
    <p:sldId id="294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10" r:id="rId52"/>
    <p:sldId id="308" r:id="rId53"/>
    <p:sldId id="309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9" r:id="rId92"/>
    <p:sldId id="350" r:id="rId93"/>
    <p:sldId id="351" r:id="rId94"/>
    <p:sldId id="348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78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386" r:id="rId130"/>
    <p:sldId id="387" r:id="rId131"/>
    <p:sldId id="388" r:id="rId132"/>
    <p:sldId id="389" r:id="rId133"/>
    <p:sldId id="390" r:id="rId134"/>
    <p:sldId id="391" r:id="rId135"/>
    <p:sldId id="392" r:id="rId136"/>
    <p:sldId id="393" r:id="rId1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image" Target="../media/image109.wmf"/><Relationship Id="rId7" Type="http://schemas.openxmlformats.org/officeDocument/2006/relationships/image" Target="../media/image113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3.wmf"/><Relationship Id="rId4" Type="http://schemas.openxmlformats.org/officeDocument/2006/relationships/image" Target="../media/image117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4" Type="http://schemas.openxmlformats.org/officeDocument/2006/relationships/image" Target="../media/image128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4" Type="http://schemas.openxmlformats.org/officeDocument/2006/relationships/image" Target="../media/image134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5" Type="http://schemas.openxmlformats.org/officeDocument/2006/relationships/image" Target="../media/image141.wmf"/><Relationship Id="rId4" Type="http://schemas.openxmlformats.org/officeDocument/2006/relationships/image" Target="../media/image14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wmf"/></Relationships>
</file>

<file path=ppt/drawings/_rels/vmlDrawing6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w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wmf"/><Relationship Id="rId1" Type="http://schemas.openxmlformats.org/officeDocument/2006/relationships/image" Target="../media/image150.wmf"/></Relationships>
</file>

<file path=ppt/drawings/_rels/vmlDrawing6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wmf"/><Relationship Id="rId1" Type="http://schemas.openxmlformats.org/officeDocument/2006/relationships/image" Target="../media/image153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wmf"/></Relationships>
</file>

<file path=ppt/drawings/_rels/vmlDrawing6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wmf"/><Relationship Id="rId1" Type="http://schemas.openxmlformats.org/officeDocument/2006/relationships/image" Target="../media/image156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w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w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w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emf"/></Relationships>
</file>

<file path=ppt/drawings/_rels/vmlDrawing7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/Relationships>
</file>

<file path=ppt/drawings/_rels/vmlDrawing7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/Relationships>
</file>

<file path=ppt/drawings/_rels/vmlDrawing7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wmf"/><Relationship Id="rId1" Type="http://schemas.openxmlformats.org/officeDocument/2006/relationships/image" Target="../media/image170.wmf"/></Relationships>
</file>

<file path=ppt/drawings/_rels/vmlDrawing7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wmf"/><Relationship Id="rId1" Type="http://schemas.openxmlformats.org/officeDocument/2006/relationships/image" Target="../media/image172.wmf"/></Relationships>
</file>

<file path=ppt/drawings/_rels/vmlDrawing7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wmf"/><Relationship Id="rId1" Type="http://schemas.openxmlformats.org/officeDocument/2006/relationships/image" Target="../media/image175.wmf"/></Relationships>
</file>

<file path=ppt/drawings/_rels/vmlDrawing7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wmf"/><Relationship Id="rId1" Type="http://schemas.openxmlformats.org/officeDocument/2006/relationships/image" Target="../media/image177.wmf"/></Relationships>
</file>

<file path=ppt/drawings/_rels/vmlDrawing7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wmf"/><Relationship Id="rId1" Type="http://schemas.openxmlformats.org/officeDocument/2006/relationships/image" Target="../media/image17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0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2.w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3.wmf"/></Relationships>
</file>

<file path=ppt/drawings/_rels/vmlDrawing8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wmf"/><Relationship Id="rId1" Type="http://schemas.openxmlformats.org/officeDocument/2006/relationships/image" Target="../media/image185.wmf"/></Relationships>
</file>

<file path=ppt/drawings/_rels/vmlDrawing8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wmf"/><Relationship Id="rId1" Type="http://schemas.openxmlformats.org/officeDocument/2006/relationships/image" Target="../media/image187.w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0.wmf"/></Relationships>
</file>

<file path=ppt/drawings/_rels/vmlDrawing8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4.w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wmf"/><Relationship Id="rId1" Type="http://schemas.openxmlformats.org/officeDocument/2006/relationships/image" Target="../media/image19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C1663-2454-4621-ADD7-8E4983C4B110}" type="datetimeFigureOut">
              <a:rPr lang="pt-BR" smtClean="0"/>
              <a:pPr/>
              <a:t>23/04/2018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5AA02-E8C5-4765-9A6B-2CE5C488C7D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38833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FF0000"/>
                </a:solidFill>
                <a:latin typeface="Times New Roman" pitchFamily="18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4F2B-CA32-4098-A4B6-19825664A890}" type="datetime1">
              <a:rPr lang="pt-BR" smtClean="0"/>
              <a:pPr/>
              <a:t>23/04/2018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E8D0-F0B0-4D7F-9712-F16504265978}" type="datetime1">
              <a:rPr lang="pt-BR" smtClean="0"/>
              <a:pPr/>
              <a:t>23/04/2018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F014-278D-4347-A5B8-39A99F77B3B2}" type="datetime1">
              <a:rPr lang="pt-BR" smtClean="0"/>
              <a:pPr/>
              <a:t>23/04/2018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 sz="2800">
                <a:latin typeface="Times New Roman" pitchFamily="18" charset="0"/>
                <a:cs typeface="Times New Roman" pitchFamily="18" charset="0"/>
              </a:defRPr>
            </a:lvl1pPr>
            <a:lvl2pPr algn="just">
              <a:defRPr sz="2400">
                <a:latin typeface="Times New Roman" pitchFamily="18" charset="0"/>
                <a:cs typeface="Times New Roman" pitchFamily="18" charset="0"/>
              </a:defRPr>
            </a:lvl2pPr>
            <a:lvl3pPr algn="just">
              <a:defRPr sz="2000">
                <a:latin typeface="Times New Roman" pitchFamily="18" charset="0"/>
                <a:cs typeface="Times New Roman" pitchFamily="18" charset="0"/>
              </a:defRPr>
            </a:lvl3pPr>
            <a:lvl4pPr algn="just">
              <a:defRPr sz="2000">
                <a:latin typeface="Times New Roman" pitchFamily="18" charset="0"/>
                <a:cs typeface="Times New Roman" pitchFamily="18" charset="0"/>
              </a:defRPr>
            </a:lvl4pPr>
            <a:lvl5pPr algn="just">
              <a:defRPr sz="20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1D3F-BA27-4C01-95F5-805F247A62DA}" type="datetime1">
              <a:rPr lang="pt-BR" smtClean="0"/>
              <a:pPr/>
              <a:t>23/04/2018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04EB-7FBB-414C-82E3-94D38E89B9DD}" type="datetime1">
              <a:rPr lang="pt-BR" smtClean="0"/>
              <a:pPr/>
              <a:t>23/04/2018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0EBC-5708-4E23-AA25-296F4A8E521F}" type="datetime1">
              <a:rPr lang="pt-BR" smtClean="0"/>
              <a:pPr/>
              <a:t>23/04/2018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5309-B442-4C38-B778-7F58721EFA31}" type="datetime1">
              <a:rPr lang="pt-BR" smtClean="0"/>
              <a:pPr/>
              <a:t>23/04/2018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2114-4B98-4E21-9E0F-E188AD23C306}" type="datetime1">
              <a:rPr lang="pt-BR" smtClean="0"/>
              <a:pPr/>
              <a:t>23/04/2018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5D8E-599E-4241-BE18-C29C8F8A314F}" type="datetime1">
              <a:rPr lang="pt-BR" smtClean="0"/>
              <a:pPr/>
              <a:t>23/04/2018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B423-BDBA-402F-BAAA-97EBC0957394}" type="datetime1">
              <a:rPr lang="pt-BR" smtClean="0"/>
              <a:pPr/>
              <a:t>23/04/2018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57BC-270C-4CD2-AA94-17FFA26503E6}" type="datetime1">
              <a:rPr lang="pt-BR" smtClean="0"/>
              <a:pPr/>
              <a:t>23/04/2018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28653-16F1-4028-9E09-910D15FCC2A9}" type="datetime1">
              <a:rPr lang="pt-BR" smtClean="0"/>
              <a:pPr/>
              <a:t>23/04/2018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6770B-5893-4A30-A119-D2B13CEB20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000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4" Type="http://schemas.openxmlformats.org/officeDocument/2006/relationships/oleObject" Target="../embeddings/oleObject140.bin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0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1.v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2.v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3.vml"/><Relationship Id="rId5" Type="http://schemas.openxmlformats.org/officeDocument/2006/relationships/oleObject" Target="../embeddings/oleObject147.bin"/><Relationship Id="rId4" Type="http://schemas.openxmlformats.org/officeDocument/2006/relationships/oleObject" Target="../embeddings/oleObject146.bin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4.vml"/><Relationship Id="rId5" Type="http://schemas.openxmlformats.org/officeDocument/2006/relationships/oleObject" Target="../embeddings/oleObject150.bin"/><Relationship Id="rId4" Type="http://schemas.openxmlformats.org/officeDocument/2006/relationships/oleObject" Target="../embeddings/oleObject149.bin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5.vml"/><Relationship Id="rId4" Type="http://schemas.openxmlformats.org/officeDocument/2006/relationships/oleObject" Target="../embeddings/oleObject152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6.vml"/><Relationship Id="rId4" Type="http://schemas.openxmlformats.org/officeDocument/2006/relationships/oleObject" Target="../embeddings/oleObject154.bin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7.vml"/><Relationship Id="rId4" Type="http://schemas.openxmlformats.org/officeDocument/2006/relationships/oleObject" Target="../embeddings/oleObject156.bin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8.vml"/><Relationship Id="rId4" Type="http://schemas.openxmlformats.org/officeDocument/2006/relationships/oleObject" Target="../embeddings/oleObject15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9.vml"/><Relationship Id="rId4" Type="http://schemas.openxmlformats.org/officeDocument/2006/relationships/oleObject" Target="../embeddings/oleObject160.bin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0.v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Office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1.v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2.v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3.v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4.vml"/><Relationship Id="rId4" Type="http://schemas.openxmlformats.org/officeDocument/2006/relationships/oleObject" Target="../embeddings/oleObject164.bin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5.vml"/><Relationship Id="rId4" Type="http://schemas.openxmlformats.org/officeDocument/2006/relationships/oleObject" Target="../embeddings/oleObject166.bin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6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7.vml"/><Relationship Id="rId5" Type="http://schemas.openxmlformats.org/officeDocument/2006/relationships/oleObject" Target="../embeddings/oleObject170.bin"/><Relationship Id="rId4" Type="http://schemas.openxmlformats.org/officeDocument/2006/relationships/oleObject" Target="../embeddings/oleObject169.bin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8.v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9.v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0.vml"/><Relationship Id="rId4" Type="http://schemas.openxmlformats.org/officeDocument/2006/relationships/oleObject" Target="../embeddings/oleObject174.bin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4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53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63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65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68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70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72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74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90.png"/><Relationship Id="rId4" Type="http://schemas.openxmlformats.org/officeDocument/2006/relationships/oleObject" Target="../embeddings/oleObject76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78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82.bin"/><Relationship Id="rId5" Type="http://schemas.openxmlformats.org/officeDocument/2006/relationships/oleObject" Target="../embeddings/oleObject81.bin"/><Relationship Id="rId4" Type="http://schemas.openxmlformats.org/officeDocument/2006/relationships/oleObject" Target="../embeddings/oleObject80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oleObject89.bin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106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95.bin"/><Relationship Id="rId5" Type="http://schemas.openxmlformats.org/officeDocument/2006/relationships/oleObject" Target="../embeddings/oleObject94.bin"/><Relationship Id="rId10" Type="http://schemas.openxmlformats.org/officeDocument/2006/relationships/oleObject" Target="../embeddings/oleObject99.bin"/><Relationship Id="rId4" Type="http://schemas.openxmlformats.org/officeDocument/2006/relationships/oleObject" Target="../embeddings/oleObject93.bin"/><Relationship Id="rId9" Type="http://schemas.openxmlformats.org/officeDocument/2006/relationships/oleObject" Target="../embeddings/oleObject98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03.bin"/><Relationship Id="rId5" Type="http://schemas.openxmlformats.org/officeDocument/2006/relationships/oleObject" Target="../embeddings/oleObject102.bin"/><Relationship Id="rId4" Type="http://schemas.openxmlformats.org/officeDocument/2006/relationships/oleObject" Target="../embeddings/oleObject101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4" Type="http://schemas.openxmlformats.org/officeDocument/2006/relationships/oleObject" Target="../embeddings/oleObject107.bin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5" Type="http://schemas.openxmlformats.org/officeDocument/2006/relationships/oleObject" Target="../embeddings/oleObject111.bin"/><Relationship Id="rId4" Type="http://schemas.openxmlformats.org/officeDocument/2006/relationships/oleObject" Target="../embeddings/oleObject110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115.bin"/><Relationship Id="rId5" Type="http://schemas.openxmlformats.org/officeDocument/2006/relationships/oleObject" Target="../embeddings/oleObject114.bin"/><Relationship Id="rId4" Type="http://schemas.openxmlformats.org/officeDocument/2006/relationships/oleObject" Target="../embeddings/oleObject113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121.bin"/><Relationship Id="rId5" Type="http://schemas.openxmlformats.org/officeDocument/2006/relationships/oleObject" Target="../embeddings/oleObject120.bin"/><Relationship Id="rId4" Type="http://schemas.openxmlformats.org/officeDocument/2006/relationships/oleObject" Target="../embeddings/oleObject119.bin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125.bin"/><Relationship Id="rId5" Type="http://schemas.openxmlformats.org/officeDocument/2006/relationships/oleObject" Target="../embeddings/oleObject124.bin"/><Relationship Id="rId4" Type="http://schemas.openxmlformats.org/officeDocument/2006/relationships/oleObject" Target="../embeddings/oleObject12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5" Type="http://schemas.openxmlformats.org/officeDocument/2006/relationships/oleObject" Target="../embeddings/oleObject129.bin"/><Relationship Id="rId4" Type="http://schemas.openxmlformats.org/officeDocument/2006/relationships/oleObject" Target="../embeddings/oleObject128.bin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4" Type="http://schemas.openxmlformats.org/officeDocument/2006/relationships/oleObject" Target="../embeddings/oleObject130.bin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4" Type="http://schemas.openxmlformats.org/officeDocument/2006/relationships/oleObject" Target="../embeddings/oleObject132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152.png"/><Relationship Id="rId4" Type="http://schemas.openxmlformats.org/officeDocument/2006/relationships/oleObject" Target="../embeddings/oleObject135.bin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4" Type="http://schemas.openxmlformats.org/officeDocument/2006/relationships/oleObject" Target="../embeddings/oleObject137.bin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Capítulo 06: Escoamento </a:t>
            </a:r>
            <a:r>
              <a:rPr lang="pt-BR" dirty="0" err="1" smtClean="0"/>
              <a:t>Irrotacional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Potencial de velocidades: Equação de </a:t>
            </a:r>
            <a:r>
              <a:rPr lang="pt-BR" dirty="0" err="1" smtClean="0"/>
              <a:t>Laplace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Comparando-se as </a:t>
            </a:r>
            <a:r>
              <a:rPr lang="pt-BR" dirty="0" err="1" smtClean="0"/>
              <a:t>Eqs</a:t>
            </a:r>
            <a:r>
              <a:rPr lang="pt-BR" dirty="0" smtClean="0"/>
              <a:t>.(2) e (4) obtém-se as condições de </a:t>
            </a:r>
            <a:r>
              <a:rPr lang="pt-BR" dirty="0" err="1" smtClean="0"/>
              <a:t>Cauchy-Riemann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Pode-se, então, determinar uma das funções se a outra for conhecida.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3835405" y="2643182"/>
          <a:ext cx="1450975" cy="1736725"/>
        </p:xfrm>
        <a:graphic>
          <a:graphicData uri="http://schemas.openxmlformats.org/presentationml/2006/ole">
            <p:oleObj spid="_x0000_s3073" name="Equação" r:id="rId3" imgW="723600" imgH="863280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314541" y="332452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(5)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sobre um cilindro elíptico </a:t>
            </a:r>
            <a:r>
              <a:rPr lang="pt-BR" smtClean="0"/>
              <a:t>com circulação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Supondo-se que se o escoamento desejado no plano </a:t>
            </a:r>
            <a:r>
              <a:rPr lang="pt-BR" i="1" dirty="0" smtClean="0"/>
              <a:t>z</a:t>
            </a:r>
            <a:r>
              <a:rPr lang="pt-BR" dirty="0" smtClean="0"/>
              <a:t> seja o relacionado ao escoamento sobre um cilindro elíptico com circulação </a:t>
            </a:r>
            <a:r>
              <a:rPr lang="el-GR" dirty="0" smtClean="0"/>
              <a:t>Γ</a:t>
            </a:r>
            <a:r>
              <a:rPr lang="pt-BR" dirty="0" smtClean="0"/>
              <a:t> em sentido horário, posicionado em um fluxo que se move a uma velocidade </a:t>
            </a:r>
            <a:r>
              <a:rPr lang="pt-BR" i="1" dirty="0" smtClean="0"/>
              <a:t>U</a:t>
            </a:r>
            <a:r>
              <a:rPr lang="pt-BR" dirty="0" smtClean="0"/>
              <a:t>. O escoamento correspondente no plano </a:t>
            </a:r>
            <a:r>
              <a:rPr lang="el-GR" i="1" dirty="0" smtClean="0"/>
              <a:t>ζ</a:t>
            </a:r>
            <a:r>
              <a:rPr lang="pt-BR" dirty="0" smtClean="0"/>
              <a:t> é o escoamento de mesma circulação ao redor de um cilindro circular de raio </a:t>
            </a:r>
            <a:r>
              <a:rPr lang="pt-BR" i="1" dirty="0" smtClean="0"/>
              <a:t>a</a:t>
            </a:r>
            <a:r>
              <a:rPr lang="pt-BR" dirty="0" smtClean="0"/>
              <a:t> localizado em um fluxo com mesma intensidade </a:t>
            </a:r>
            <a:r>
              <a:rPr lang="pt-BR" i="1" dirty="0" smtClean="0"/>
              <a:t>U</a:t>
            </a:r>
            <a:r>
              <a:rPr lang="pt-BR" dirty="0" smtClean="0"/>
              <a:t> para o qual o potencial complexo é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100</a:t>
            </a:fld>
            <a:endParaRPr lang="pt-BR"/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8785" name="Object 1"/>
          <p:cNvGraphicFramePr>
            <a:graphicFrameLocks noChangeAspect="1"/>
          </p:cNvGraphicFramePr>
          <p:nvPr/>
        </p:nvGraphicFramePr>
        <p:xfrm>
          <a:off x="2449541" y="5572167"/>
          <a:ext cx="4240213" cy="960438"/>
        </p:xfrm>
        <a:graphic>
          <a:graphicData uri="http://schemas.openxmlformats.org/presentationml/2006/ole">
            <p:oleObj spid="_x0000_s118785" name="Equação" r:id="rId3" imgW="2146300" imgH="482600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186787" y="5815349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(56)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sobre um cilindro elíptico com circulação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potencial complexo </a:t>
            </a:r>
            <a:r>
              <a:rPr lang="pt-BR" i="1" dirty="0" smtClean="0"/>
              <a:t>w</a:t>
            </a:r>
            <a:r>
              <a:rPr lang="pt-BR" dirty="0" smtClean="0"/>
              <a:t>(</a:t>
            </a:r>
            <a:r>
              <a:rPr lang="pt-BR" i="1" dirty="0" smtClean="0"/>
              <a:t>z</a:t>
            </a:r>
            <a:r>
              <a:rPr lang="pt-BR" dirty="0" smtClean="0"/>
              <a:t>) no plano </a:t>
            </a:r>
            <a:r>
              <a:rPr lang="pt-BR" i="1" dirty="0" smtClean="0"/>
              <a:t>z</a:t>
            </a:r>
            <a:r>
              <a:rPr lang="pt-BR" dirty="0" smtClean="0"/>
              <a:t> pode ser encontrado substituindo-se o inverso da Eq. (53)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na  Eq. (56). Ao invés de encontrar a velocidade complexa no plano </a:t>
            </a:r>
            <a:r>
              <a:rPr lang="pt-BR" i="1" dirty="0" smtClean="0"/>
              <a:t>z</a:t>
            </a:r>
            <a:r>
              <a:rPr lang="pt-BR" dirty="0" smtClean="0"/>
              <a:t> diferenciando-se diretamente </a:t>
            </a:r>
            <a:r>
              <a:rPr lang="pt-BR" i="1" dirty="0" smtClean="0"/>
              <a:t>w</a:t>
            </a:r>
            <a:r>
              <a:rPr lang="pt-BR" dirty="0" smtClean="0"/>
              <a:t>(</a:t>
            </a:r>
            <a:r>
              <a:rPr lang="pt-BR" i="1" dirty="0" smtClean="0"/>
              <a:t>z</a:t>
            </a:r>
            <a:r>
              <a:rPr lang="pt-BR" dirty="0" smtClean="0"/>
              <a:t>), é mais fácil encontrá-la por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101</a:t>
            </a:fld>
            <a:endParaRPr lang="pt-BR"/>
          </a:p>
        </p:txBody>
      </p:sp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28001" name="Object 1"/>
          <p:cNvGraphicFramePr>
            <a:graphicFrameLocks noChangeAspect="1"/>
          </p:cNvGraphicFramePr>
          <p:nvPr/>
        </p:nvGraphicFramePr>
        <p:xfrm>
          <a:off x="3109932" y="2713038"/>
          <a:ext cx="2922588" cy="788988"/>
        </p:xfrm>
        <a:graphic>
          <a:graphicData uri="http://schemas.openxmlformats.org/presentationml/2006/ole">
            <p:oleObj spid="_x0000_s128001" name="Equação" r:id="rId3" imgW="1447172" imgH="393529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186787" y="2821283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(57)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28003" name="Object 3"/>
          <p:cNvGraphicFramePr>
            <a:graphicFrameLocks noChangeAspect="1"/>
          </p:cNvGraphicFramePr>
          <p:nvPr/>
        </p:nvGraphicFramePr>
        <p:xfrm>
          <a:off x="3221019" y="5145111"/>
          <a:ext cx="2667000" cy="838200"/>
        </p:xfrm>
        <a:graphic>
          <a:graphicData uri="http://schemas.openxmlformats.org/presentationml/2006/ole">
            <p:oleObj spid="_x0000_s128003" name="Equação" r:id="rId4" imgW="1333500" imgH="419100" progId="Equation.3">
              <p:embed/>
            </p:oleObj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Unicidade dos escoamentos </a:t>
            </a:r>
            <a:r>
              <a:rPr lang="pt-BR" dirty="0" err="1" smtClean="0"/>
              <a:t>irrotacionais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Escoamentos planos </a:t>
            </a:r>
            <a:r>
              <a:rPr lang="pt-BR" dirty="0" err="1" smtClean="0"/>
              <a:t>irrotacionais</a:t>
            </a:r>
            <a:r>
              <a:rPr lang="pt-BR" dirty="0" smtClean="0"/>
              <a:t> sobre objetos cilíndricos não são únicos. Em particular, escoamentos com qualquer quantidade de circulação satisfazem as mesmas condições de contorno sobre o corpo e para o infinito.</a:t>
            </a:r>
          </a:p>
          <a:p>
            <a:r>
              <a:rPr lang="pt-BR" dirty="0" smtClean="0"/>
              <a:t>Um circuito redutível é qualquer curva fechada (pertencente completamente ao campo de escoamento) que possa ser reduzida a um ponto por deformação contínua sem nunca atravessar os contornos do campo de escoamento.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102</a:t>
            </a:fld>
            <a:endParaRPr lang="pt-BR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Unicidade dos escoamentos </a:t>
            </a:r>
            <a:r>
              <a:rPr lang="pt-BR" dirty="0" err="1" smtClean="0"/>
              <a:t>irrotacionais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Uma região é simplesmente conexa se cada circuito fechado na região é reduzível. Por exemplo, a região de escoamento ao redor de um corpo de revolução finito é reduzível; em contraste, o escoamento campo de escoamento sobre um objeto cilíndrico de comprimento infinito é multiplamente conexo pois certos circuitos são reduzíveis (como o circuito </a:t>
            </a:r>
            <a:r>
              <a:rPr lang="pt-BR" i="1" dirty="0" smtClean="0"/>
              <a:t>C</a:t>
            </a:r>
            <a:r>
              <a:rPr lang="pt-BR" baseline="-25000" dirty="0" smtClean="0"/>
              <a:t>1</a:t>
            </a:r>
            <a:r>
              <a:rPr lang="pt-BR" dirty="0" smtClean="0"/>
              <a:t>) enquanto outros circuitos não o são (como </a:t>
            </a:r>
            <a:r>
              <a:rPr lang="pt-BR" i="1" dirty="0" smtClean="0"/>
              <a:t>C</a:t>
            </a:r>
            <a:r>
              <a:rPr lang="pt-BR" baseline="-25000" dirty="0" smtClean="0"/>
              <a:t>2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103</a:t>
            </a:fld>
            <a:endParaRPr lang="pt-BR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Unicidade dos escoamentos </a:t>
            </a:r>
            <a:r>
              <a:rPr lang="pt-BR" dirty="0" err="1" smtClean="0"/>
              <a:t>irrotacionais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Regiões: (a) simplesmente e (b) multiplamente conexas.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104</a:t>
            </a:fld>
            <a:endParaRPr lang="pt-BR"/>
          </a:p>
        </p:txBody>
      </p:sp>
      <p:pic>
        <p:nvPicPr>
          <p:cNvPr id="5" name="Imagem 4" descr="Fig06.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240" y="2625714"/>
            <a:ext cx="7720138" cy="3056046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Unicidade dos escoamentos </a:t>
            </a:r>
            <a:r>
              <a:rPr lang="pt-BR" dirty="0" err="1" smtClean="0"/>
              <a:t>irrotacionais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se ver o motivo de as soluções não serem únicas para regiões multiplamente conexas, considere os dois circuitos </a:t>
            </a:r>
            <a:r>
              <a:rPr lang="pt-BR" i="1" dirty="0" smtClean="0"/>
              <a:t>C</a:t>
            </a:r>
            <a:r>
              <a:rPr lang="pt-BR" baseline="-25000" dirty="0" smtClean="0"/>
              <a:t>1</a:t>
            </a:r>
            <a:r>
              <a:rPr lang="pt-BR" dirty="0" smtClean="0"/>
              <a:t> e </a:t>
            </a:r>
            <a:r>
              <a:rPr lang="pt-BR" i="1" dirty="0" smtClean="0"/>
              <a:t>C</a:t>
            </a:r>
            <a:r>
              <a:rPr lang="pt-BR" baseline="-25000" dirty="0" smtClean="0"/>
              <a:t>2</a:t>
            </a:r>
            <a:r>
              <a:rPr lang="pt-BR" dirty="0" smtClean="0"/>
              <a:t> da figura anterior.</a:t>
            </a:r>
          </a:p>
          <a:p>
            <a:r>
              <a:rPr lang="pt-BR" dirty="0" smtClean="0"/>
              <a:t>A </a:t>
            </a:r>
            <a:r>
              <a:rPr lang="pt-BR" dirty="0" err="1" smtClean="0"/>
              <a:t>vorticidade</a:t>
            </a:r>
            <a:r>
              <a:rPr lang="pt-BR" dirty="0" smtClean="0"/>
              <a:t> em qualquer ponto de </a:t>
            </a:r>
            <a:r>
              <a:rPr lang="pt-BR" i="1" dirty="0" smtClean="0"/>
              <a:t>C</a:t>
            </a:r>
            <a:r>
              <a:rPr lang="pt-BR" baseline="-25000" dirty="0" smtClean="0"/>
              <a:t>1</a:t>
            </a:r>
            <a:r>
              <a:rPr lang="pt-BR" dirty="0" smtClean="0"/>
              <a:t> é nula pois o Teorema de Stokes requer que a </a:t>
            </a:r>
            <a:r>
              <a:rPr lang="pt-BR" dirty="0" err="1" smtClean="0"/>
              <a:t>ciurculação</a:t>
            </a:r>
            <a:r>
              <a:rPr lang="pt-BR" dirty="0" smtClean="0"/>
              <a:t> ao redor desse circuito seja nula. Em contraste, a circulação ao redor de </a:t>
            </a:r>
            <a:r>
              <a:rPr lang="pt-BR" i="1" dirty="0" smtClean="0"/>
              <a:t>C</a:t>
            </a:r>
            <a:r>
              <a:rPr lang="pt-BR" baseline="-25000" dirty="0" smtClean="0"/>
              <a:t>2</a:t>
            </a:r>
            <a:r>
              <a:rPr lang="pt-BR" dirty="0" smtClean="0"/>
              <a:t> pode apresentar qualquer intensidade </a:t>
            </a:r>
            <a:r>
              <a:rPr lang="el-GR" dirty="0" smtClean="0"/>
              <a:t>Γ</a:t>
            </a:r>
            <a:r>
              <a:rPr lang="pt-BR" dirty="0" smtClean="0"/>
              <a:t>. Isto é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105</a:t>
            </a:fld>
            <a:endParaRPr lang="pt-BR"/>
          </a:p>
        </p:txBody>
      </p:sp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34145" name="Object 1"/>
          <p:cNvGraphicFramePr>
            <a:graphicFrameLocks noChangeAspect="1"/>
          </p:cNvGraphicFramePr>
          <p:nvPr/>
        </p:nvGraphicFramePr>
        <p:xfrm>
          <a:off x="3865572" y="5351497"/>
          <a:ext cx="1400175" cy="633413"/>
        </p:xfrm>
        <a:graphic>
          <a:graphicData uri="http://schemas.openxmlformats.org/presentationml/2006/ole">
            <p:oleObj spid="_x0000_s134145" name="Equação" r:id="rId3" imgW="698197" imgH="317362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186787" y="5400702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(58)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Unicidade dos escoamentos </a:t>
            </a:r>
            <a:r>
              <a:rPr lang="pt-BR" dirty="0" err="1" smtClean="0"/>
              <a:t>irrotacionais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Como o lado direito da Eq. (58) é não nulo, segue-se que </a:t>
            </a:r>
            <a:r>
              <a:rPr lang="pt-BR" b="1" dirty="0" smtClean="0"/>
              <a:t>u∙</a:t>
            </a:r>
            <a:r>
              <a:rPr lang="pt-BR" i="1" dirty="0" smtClean="0"/>
              <a:t>d</a:t>
            </a:r>
            <a:r>
              <a:rPr lang="pt-BR" b="1" dirty="0" smtClean="0"/>
              <a:t>x</a:t>
            </a:r>
            <a:r>
              <a:rPr lang="pt-BR" dirty="0" smtClean="0"/>
              <a:t> não é uma diferencial perfeita, ou seja, a integral de linha entre quaisquer dois pontos depende do caminho seguido. Assim, a solução não é única, o que é fisicamente evidente pela família de escoamentos </a:t>
            </a:r>
            <a:r>
              <a:rPr lang="pt-BR" dirty="0" err="1" smtClean="0"/>
              <a:t>irrotacionais</a:t>
            </a:r>
            <a:r>
              <a:rPr lang="pt-BR" dirty="0" smtClean="0"/>
              <a:t> obtida para o escoamento sobre um cilindro circular com circulação.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106</a:t>
            </a:fld>
            <a:endParaRPr lang="pt-BR"/>
          </a:p>
        </p:txBody>
      </p:sp>
      <p:pic>
        <p:nvPicPr>
          <p:cNvPr id="5" name="Imagem 4" descr="Fig06.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3713" y="4704175"/>
            <a:ext cx="5875840" cy="1901456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Unicidade dos escoamentos </a:t>
            </a:r>
            <a:r>
              <a:rPr lang="pt-BR" dirty="0" err="1" smtClean="0"/>
              <a:t>irrotacionais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2405"/>
          </a:xfrm>
        </p:spPr>
        <p:txBody>
          <a:bodyPr>
            <a:normAutofit/>
          </a:bodyPr>
          <a:lstStyle/>
          <a:p>
            <a:r>
              <a:rPr lang="pt-BR" dirty="0" smtClean="0"/>
              <a:t>Em regiões simplesmente conexas, a circulação ao redor de todos os circuitos é nula e a solução do laplaciano               é único quando valores de </a:t>
            </a:r>
            <a:r>
              <a:rPr lang="el-GR" i="1" dirty="0" smtClean="0"/>
              <a:t>ϕ</a:t>
            </a:r>
            <a:r>
              <a:rPr lang="pt-BR" dirty="0" smtClean="0"/>
              <a:t> são especificados nos contornos (condições de </a:t>
            </a:r>
            <a:r>
              <a:rPr lang="pt-BR" dirty="0" err="1" smtClean="0"/>
              <a:t>Dirichlet</a:t>
            </a:r>
            <a:r>
              <a:rPr lang="pt-BR" dirty="0" smtClean="0"/>
              <a:t>).</a:t>
            </a:r>
          </a:p>
          <a:p>
            <a:r>
              <a:rPr lang="pt-BR" dirty="0" smtClean="0"/>
              <a:t>Quando as derivadas normais de </a:t>
            </a:r>
            <a:r>
              <a:rPr lang="el-GR" i="1" dirty="0" smtClean="0"/>
              <a:t>ϕ</a:t>
            </a:r>
            <a:r>
              <a:rPr lang="pt-BR" dirty="0" smtClean="0"/>
              <a:t> são especificadas nos contornos (condições de </a:t>
            </a:r>
            <a:r>
              <a:rPr lang="pt-BR" dirty="0" err="1" smtClean="0"/>
              <a:t>Neumman</a:t>
            </a:r>
            <a:r>
              <a:rPr lang="pt-BR" dirty="0" smtClean="0"/>
              <a:t>), a solução é única com a adição de uma constante arbitrária. Como a constante arbitrária não possui consequência sobre o perfil de escoamento, diz-se que a solução de um escoamento </a:t>
            </a:r>
            <a:r>
              <a:rPr lang="pt-BR" dirty="0" err="1" smtClean="0"/>
              <a:t>irrotacional</a:t>
            </a:r>
            <a:r>
              <a:rPr lang="pt-BR" dirty="0" smtClean="0"/>
              <a:t> em uma região simplesmente conexa é única.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107</a:t>
            </a:fld>
            <a:endParaRPr lang="pt-BR"/>
          </a:p>
        </p:txBody>
      </p:sp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32097" name="Object 1"/>
          <p:cNvGraphicFramePr>
            <a:graphicFrameLocks noChangeAspect="1"/>
          </p:cNvGraphicFramePr>
          <p:nvPr/>
        </p:nvGraphicFramePr>
        <p:xfrm>
          <a:off x="2417733" y="2479662"/>
          <a:ext cx="1204913" cy="525462"/>
        </p:xfrm>
        <a:graphic>
          <a:graphicData uri="http://schemas.openxmlformats.org/presentationml/2006/ole">
            <p:oleObj spid="_x0000_s132097" name="Equação" r:id="rId3" imgW="5207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Unicidade dos escoamentos </a:t>
            </a:r>
            <a:r>
              <a:rPr lang="pt-BR" dirty="0" err="1" smtClean="0"/>
              <a:t>irrotacionais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Resumindo-se:</a:t>
            </a:r>
          </a:p>
          <a:p>
            <a:pPr lvl="1"/>
            <a:r>
              <a:rPr lang="pt-BR" dirty="0" smtClean="0"/>
              <a:t>O escoamento </a:t>
            </a:r>
            <a:r>
              <a:rPr lang="pt-BR" dirty="0" err="1" smtClean="0"/>
              <a:t>irrotacional</a:t>
            </a:r>
            <a:r>
              <a:rPr lang="pt-BR" dirty="0" smtClean="0"/>
              <a:t> ao redor de um objeto plano bidimensional não é único pois ele permite um valor arbitrário de circulação. O escoamento </a:t>
            </a:r>
            <a:r>
              <a:rPr lang="pt-BR" dirty="0" err="1" smtClean="0"/>
              <a:t>irrotacional</a:t>
            </a:r>
            <a:r>
              <a:rPr lang="pt-BR" dirty="0" smtClean="0"/>
              <a:t> ao redor de um objeto tridimensional finito é único pois não há circulação.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108</a:t>
            </a:fld>
            <a:endParaRPr lang="pt-BR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Escoamentos </a:t>
            </a:r>
            <a:r>
              <a:rPr lang="pt-BR" dirty="0" err="1" smtClean="0"/>
              <a:t>irrotacionais</a:t>
            </a:r>
            <a:r>
              <a:rPr lang="pt-BR" dirty="0" smtClean="0"/>
              <a:t> </a:t>
            </a:r>
            <a:r>
              <a:rPr lang="pt-BR" dirty="0" err="1" smtClean="0"/>
              <a:t>axissimétricos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Duas funções de corrente são necessárias para descrever um escoamento totalmente tridimensional, embora o potencial de velocidades (que satisfaz a versão tridimensional de             ) possa ser definida se o escoamento é </a:t>
            </a:r>
            <a:r>
              <a:rPr lang="pt-BR" dirty="0" err="1" smtClean="0"/>
              <a:t>irrotacional</a:t>
            </a:r>
            <a:r>
              <a:rPr lang="pt-BR" dirty="0" smtClean="0"/>
              <a:t>.</a:t>
            </a:r>
          </a:p>
          <a:p>
            <a:r>
              <a:rPr lang="pt-BR" dirty="0" smtClean="0"/>
              <a:t>Se, no entanto, o escoamento é simétrico ao redor de um eixo, uma função de corrente é conhecida pois todas as linhas de corrente devem recair em planos que passam através do eixo de simetria.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109</a:t>
            </a:fld>
            <a:endParaRPr lang="pt-BR"/>
          </a:p>
        </p:txBody>
      </p:sp>
      <p:graphicFrame>
        <p:nvGraphicFramePr>
          <p:cNvPr id="138242" name="Object 2"/>
          <p:cNvGraphicFramePr>
            <a:graphicFrameLocks noChangeAspect="1"/>
          </p:cNvGraphicFramePr>
          <p:nvPr/>
        </p:nvGraphicFramePr>
        <p:xfrm>
          <a:off x="4572017" y="2903537"/>
          <a:ext cx="1204912" cy="525463"/>
        </p:xfrm>
        <a:graphic>
          <a:graphicData uri="http://schemas.openxmlformats.org/presentationml/2006/ole">
            <p:oleObj spid="_x0000_s138242" name="Equação" r:id="rId3" imgW="5207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Potencial de velocidades: Equação de </a:t>
            </a:r>
            <a:r>
              <a:rPr lang="pt-BR" dirty="0" err="1" smtClean="0"/>
              <a:t>Laplace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Linhas equipotenciais e linhas de corrente são ortogonais, uma vez que a Eq. (5) implica em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Tal demonstração falha para os pontos de estagnação, onde a velocidade é nula.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735039" y="2871790"/>
          <a:ext cx="7694613" cy="914400"/>
        </p:xfrm>
        <a:graphic>
          <a:graphicData uri="http://schemas.openxmlformats.org/presentationml/2006/ole">
            <p:oleObj spid="_x0000_s2049" name="Equação" r:id="rId3" imgW="384810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Escoamentos </a:t>
            </a:r>
            <a:r>
              <a:rPr lang="pt-BR" dirty="0" err="1" smtClean="0"/>
              <a:t>irrotacionais</a:t>
            </a:r>
            <a:r>
              <a:rPr lang="pt-BR" dirty="0" smtClean="0"/>
              <a:t> </a:t>
            </a:r>
            <a:r>
              <a:rPr lang="pt-BR" smtClean="0"/>
              <a:t>axissimétricos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 coordenadas cilíndricas polares, uma função de corrente </a:t>
            </a:r>
            <a:r>
              <a:rPr lang="el-GR" i="1" dirty="0" smtClean="0"/>
              <a:t>χ</a:t>
            </a:r>
            <a:r>
              <a:rPr lang="pt-BR" dirty="0" smtClean="0"/>
              <a:t> pode ser tomada como </a:t>
            </a:r>
            <a:r>
              <a:rPr lang="el-GR" i="1" dirty="0" smtClean="0"/>
              <a:t>χ</a:t>
            </a:r>
            <a:r>
              <a:rPr lang="pt-BR" dirty="0" smtClean="0"/>
              <a:t> = ‒</a:t>
            </a:r>
            <a:r>
              <a:rPr lang="el-GR" i="1" dirty="0" smtClean="0"/>
              <a:t>φ</a:t>
            </a:r>
            <a:r>
              <a:rPr lang="pt-BR" dirty="0" smtClean="0"/>
              <a:t>. Em coordenadas esféricas a escolha </a:t>
            </a:r>
            <a:r>
              <a:rPr lang="el-GR" i="1" dirty="0" smtClean="0"/>
              <a:t>χ</a:t>
            </a:r>
            <a:r>
              <a:rPr lang="pt-BR" dirty="0" smtClean="0"/>
              <a:t> = ‒</a:t>
            </a:r>
            <a:r>
              <a:rPr lang="el-GR" i="1" dirty="0" smtClean="0"/>
              <a:t>φ</a:t>
            </a:r>
            <a:r>
              <a:rPr lang="pt-BR" dirty="0" smtClean="0"/>
              <a:t> também é apropriada se todas as linhas de corrente estiverem em planos de </a:t>
            </a:r>
            <a:r>
              <a:rPr lang="el-GR" i="1" dirty="0" smtClean="0"/>
              <a:t>φ</a:t>
            </a:r>
            <a:r>
              <a:rPr lang="pt-BR" dirty="0" smtClean="0"/>
              <a:t> que passem pelo eixo de simetria. Nesse caso,                       .</a:t>
            </a:r>
          </a:p>
          <a:p>
            <a:r>
              <a:rPr lang="pt-BR" dirty="0" smtClean="0"/>
              <a:t>Será visto que a função de corrente para esses escoamentos </a:t>
            </a:r>
            <a:r>
              <a:rPr lang="pt-BR" dirty="0" err="1" smtClean="0"/>
              <a:t>axissimétricos</a:t>
            </a:r>
            <a:r>
              <a:rPr lang="pt-BR" dirty="0" smtClean="0"/>
              <a:t> não satisfaz à Equação de </a:t>
            </a:r>
            <a:r>
              <a:rPr lang="pt-BR" dirty="0" err="1" smtClean="0"/>
              <a:t>Laplace</a:t>
            </a:r>
            <a:r>
              <a:rPr lang="pt-BR" dirty="0" smtClean="0"/>
              <a:t> e as linhas de </a:t>
            </a:r>
            <a:r>
              <a:rPr lang="el-GR" i="1" dirty="0" smtClean="0"/>
              <a:t>ϕ</a:t>
            </a:r>
            <a:r>
              <a:rPr lang="pt-BR" i="1" dirty="0" smtClean="0"/>
              <a:t> </a:t>
            </a:r>
            <a:r>
              <a:rPr lang="pt-BR" dirty="0" smtClean="0"/>
              <a:t>e de </a:t>
            </a:r>
            <a:r>
              <a:rPr lang="el-GR" i="1" dirty="0" smtClean="0"/>
              <a:t>ψ</a:t>
            </a:r>
            <a:r>
              <a:rPr lang="pt-BR" dirty="0" smtClean="0"/>
              <a:t> constantes não são ortogonais.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110</a:t>
            </a:fld>
            <a:endParaRPr lang="pt-BR"/>
          </a:p>
        </p:txBody>
      </p:sp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43361" name="Object 1"/>
          <p:cNvGraphicFramePr>
            <a:graphicFrameLocks noChangeAspect="1"/>
          </p:cNvGraphicFramePr>
          <p:nvPr/>
        </p:nvGraphicFramePr>
        <p:xfrm>
          <a:off x="2508252" y="3794130"/>
          <a:ext cx="2209800" cy="463550"/>
        </p:xfrm>
        <a:graphic>
          <a:graphicData uri="http://schemas.openxmlformats.org/presentationml/2006/ole">
            <p:oleObj spid="_x0000_s143361" name="Equação" r:id="rId3" imgW="952087" imgH="203112" progId="Equation.3">
              <p:embed/>
            </p:oleObj>
          </a:graphicData>
        </a:graphic>
      </p:graphicFrame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Escoamentos </a:t>
            </a:r>
            <a:r>
              <a:rPr lang="pt-BR" dirty="0" err="1" smtClean="0"/>
              <a:t>irrotacionais</a:t>
            </a:r>
            <a:r>
              <a:rPr lang="pt-BR" dirty="0" smtClean="0"/>
              <a:t> </a:t>
            </a:r>
            <a:r>
              <a:rPr lang="pt-BR" dirty="0" err="1" smtClean="0"/>
              <a:t>axissimétricos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 problemas de escoamento </a:t>
            </a:r>
            <a:r>
              <a:rPr lang="pt-BR" dirty="0" err="1" smtClean="0"/>
              <a:t>axissimétrico</a:t>
            </a:r>
            <a:r>
              <a:rPr lang="pt-BR" dirty="0" smtClean="0"/>
              <a:t>, é conveniente trabalhar com coordenadas cilíndricas (</a:t>
            </a:r>
            <a:r>
              <a:rPr lang="pt-BR" i="1" dirty="0" smtClean="0"/>
              <a:t>R</a:t>
            </a:r>
            <a:r>
              <a:rPr lang="pt-BR" dirty="0" smtClean="0"/>
              <a:t>, </a:t>
            </a:r>
            <a:r>
              <a:rPr lang="el-GR" i="1" dirty="0" smtClean="0"/>
              <a:t>φ</a:t>
            </a:r>
            <a:r>
              <a:rPr lang="pt-BR" dirty="0" smtClean="0"/>
              <a:t>, </a:t>
            </a:r>
            <a:r>
              <a:rPr lang="pt-BR" i="1" dirty="0" smtClean="0"/>
              <a:t>x</a:t>
            </a:r>
            <a:r>
              <a:rPr lang="pt-BR" dirty="0" smtClean="0"/>
              <a:t>) e esféricas (</a:t>
            </a:r>
            <a:r>
              <a:rPr lang="pt-BR" i="1" dirty="0" smtClean="0"/>
              <a:t>r</a:t>
            </a:r>
            <a:r>
              <a:rPr lang="pt-BR" dirty="0" smtClean="0"/>
              <a:t>, </a:t>
            </a:r>
            <a:r>
              <a:rPr lang="el-GR" i="1" dirty="0" smtClean="0"/>
              <a:t>θ</a:t>
            </a:r>
            <a:r>
              <a:rPr lang="pt-BR" dirty="0" smtClean="0"/>
              <a:t>,</a:t>
            </a:r>
            <a:r>
              <a:rPr lang="pt-BR" i="1" dirty="0" smtClean="0"/>
              <a:t> </a:t>
            </a:r>
            <a:r>
              <a:rPr lang="el-GR" i="1" dirty="0" smtClean="0"/>
              <a:t>φ</a:t>
            </a:r>
            <a:r>
              <a:rPr lang="pt-BR" dirty="0" smtClean="0"/>
              <a:t>) polares.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Nota-se que </a:t>
            </a:r>
            <a:r>
              <a:rPr lang="pt-BR" i="1" dirty="0" smtClean="0"/>
              <a:t>r</a:t>
            </a:r>
            <a:r>
              <a:rPr lang="pt-BR" dirty="0" smtClean="0"/>
              <a:t> é a distância da origem enquanto </a:t>
            </a:r>
            <a:r>
              <a:rPr lang="pt-BR" i="1" dirty="0" smtClean="0"/>
              <a:t>R</a:t>
            </a:r>
            <a:r>
              <a:rPr lang="pt-BR" dirty="0" smtClean="0"/>
              <a:t> é a distância radial do eixo </a:t>
            </a:r>
            <a:r>
              <a:rPr lang="pt-BR" i="1" dirty="0" smtClean="0"/>
              <a:t>x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111</a:t>
            </a:fld>
            <a:endParaRPr lang="pt-BR"/>
          </a:p>
        </p:txBody>
      </p:sp>
      <p:graphicFrame>
        <p:nvGraphicFramePr>
          <p:cNvPr id="142337" name="Object 1"/>
          <p:cNvGraphicFramePr>
            <a:graphicFrameLocks noChangeAspect="1"/>
          </p:cNvGraphicFramePr>
          <p:nvPr/>
        </p:nvGraphicFramePr>
        <p:xfrm>
          <a:off x="-987503" y="3319461"/>
          <a:ext cx="11109479" cy="2044728"/>
        </p:xfrm>
        <a:graphic>
          <a:graphicData uri="http://schemas.openxmlformats.org/presentationml/2006/ole">
            <p:oleObj spid="_x0000_s142337" name="Documento" r:id="rId3" imgW="5554856" imgH="1022878" progId="Word.Document.12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8186787" y="4049721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(59)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Escoamentos </a:t>
            </a:r>
            <a:r>
              <a:rPr lang="pt-BR" dirty="0" err="1" smtClean="0"/>
              <a:t>irrotacionais</a:t>
            </a:r>
            <a:r>
              <a:rPr lang="pt-BR" dirty="0" smtClean="0"/>
              <a:t> </a:t>
            </a:r>
            <a:r>
              <a:rPr lang="pt-BR" smtClean="0"/>
              <a:t>axissimétricos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Corpos de revolução serão considerados como tendo seus eixos coincidentes com o eixo </a:t>
            </a:r>
            <a:r>
              <a:rPr lang="pt-BR" i="1" dirty="0" smtClean="0"/>
              <a:t>x</a:t>
            </a:r>
            <a:r>
              <a:rPr lang="pt-BR" dirty="0" smtClean="0"/>
              <a:t>, de modo que o padrão de escoamento resultante seja independente da coordenada azimutal </a:t>
            </a:r>
            <a:r>
              <a:rPr lang="el-GR" i="1" dirty="0" smtClean="0"/>
              <a:t>φ</a:t>
            </a:r>
            <a:r>
              <a:rPr lang="pt-BR" dirty="0" smtClean="0"/>
              <a:t> e seja idêntico em todos os planos contendo o eixo </a:t>
            </a:r>
            <a:r>
              <a:rPr lang="pt-BR" i="1" dirty="0" smtClean="0"/>
              <a:t>x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112</a:t>
            </a:fld>
            <a:endParaRPr lang="pt-BR"/>
          </a:p>
        </p:txBody>
      </p:sp>
      <p:pic>
        <p:nvPicPr>
          <p:cNvPr id="5" name="Imagem 4" descr="Fig06.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3525" y="3828379"/>
            <a:ext cx="5517650" cy="2850278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Escoamentos </a:t>
            </a:r>
            <a:r>
              <a:rPr lang="pt-BR" dirty="0" err="1" smtClean="0"/>
              <a:t>irrotacionais</a:t>
            </a:r>
            <a:r>
              <a:rPr lang="pt-BR" dirty="0" smtClean="0"/>
              <a:t> </a:t>
            </a:r>
            <a:r>
              <a:rPr lang="pt-BR" dirty="0" err="1" smtClean="0"/>
              <a:t>axissimétricos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Equação da continuidade</a:t>
            </a:r>
          </a:p>
          <a:p>
            <a:pPr lvl="1"/>
            <a:r>
              <a:rPr lang="pt-BR" dirty="0" smtClean="0"/>
              <a:t>Coordenadas cilíndricas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Coordenadas esféricas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r>
              <a:rPr lang="pt-BR" dirty="0" smtClean="0"/>
              <a:t>Equação de </a:t>
            </a:r>
            <a:r>
              <a:rPr lang="pt-BR" dirty="0" err="1" smtClean="0"/>
              <a:t>Laplace</a:t>
            </a:r>
            <a:endParaRPr lang="pt-BR" dirty="0" smtClean="0"/>
          </a:p>
          <a:p>
            <a:pPr lvl="1"/>
            <a:r>
              <a:rPr lang="pt-BR" dirty="0" smtClean="0"/>
              <a:t>Coordenadas cilíndricas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113</a:t>
            </a:fld>
            <a:endParaRPr lang="pt-BR"/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40289" name="Object 1"/>
          <p:cNvGraphicFramePr>
            <a:graphicFrameLocks noChangeAspect="1"/>
          </p:cNvGraphicFramePr>
          <p:nvPr/>
        </p:nvGraphicFramePr>
        <p:xfrm>
          <a:off x="3184506" y="2678113"/>
          <a:ext cx="2767013" cy="787400"/>
        </p:xfrm>
        <a:graphic>
          <a:graphicData uri="http://schemas.openxmlformats.org/presentationml/2006/ole">
            <p:oleObj spid="_x0000_s140289" name="Equação" r:id="rId3" imgW="1371600" imgH="393700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186787" y="2844792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(60)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40291" name="Object 3"/>
          <p:cNvGraphicFramePr>
            <a:graphicFrameLocks noChangeAspect="1"/>
          </p:cNvGraphicFramePr>
          <p:nvPr/>
        </p:nvGraphicFramePr>
        <p:xfrm>
          <a:off x="2417733" y="3990993"/>
          <a:ext cx="4308475" cy="788988"/>
        </p:xfrm>
        <a:graphic>
          <a:graphicData uri="http://schemas.openxmlformats.org/presentationml/2006/ole">
            <p:oleObj spid="_x0000_s140291" name="Equação" r:id="rId4" imgW="2133600" imgH="393700" progId="Equation.3">
              <p:embed/>
            </p:oleObj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8186787" y="4172264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(61)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2684488" y="5656293"/>
          <a:ext cx="3749675" cy="885825"/>
        </p:xfrm>
        <a:graphic>
          <a:graphicData uri="http://schemas.openxmlformats.org/presentationml/2006/ole">
            <p:oleObj spid="_x0000_s140293" name="Equação" r:id="rId5" imgW="1892300" imgH="444500" progId="Equation.3">
              <p:embed/>
            </p:oleObj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8186787" y="5875371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(62)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Escoamentos </a:t>
            </a:r>
            <a:r>
              <a:rPr lang="pt-BR" dirty="0" err="1" smtClean="0"/>
              <a:t>irrotacionais</a:t>
            </a:r>
            <a:r>
              <a:rPr lang="pt-BR" dirty="0" smtClean="0"/>
              <a:t> </a:t>
            </a:r>
            <a:r>
              <a:rPr lang="pt-BR" smtClean="0"/>
              <a:t>axissimétricos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Coordenadas esféricas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r>
              <a:rPr lang="pt-BR" dirty="0" err="1" smtClean="0"/>
              <a:t>Vorticidade</a:t>
            </a:r>
            <a:endParaRPr lang="pt-BR" dirty="0" smtClean="0"/>
          </a:p>
          <a:p>
            <a:pPr lvl="1"/>
            <a:r>
              <a:rPr lang="pt-BR" dirty="0" smtClean="0"/>
              <a:t>Coordenadas cilíndricas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Coordenadas esféricas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114</a:t>
            </a:fld>
            <a:endParaRPr lang="pt-BR"/>
          </a:p>
        </p:txBody>
      </p:sp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39265" name="Object 1"/>
          <p:cNvGraphicFramePr>
            <a:graphicFrameLocks noChangeAspect="1"/>
          </p:cNvGraphicFramePr>
          <p:nvPr/>
        </p:nvGraphicFramePr>
        <p:xfrm>
          <a:off x="1446255" y="2149470"/>
          <a:ext cx="6265863" cy="914400"/>
        </p:xfrm>
        <a:graphic>
          <a:graphicData uri="http://schemas.openxmlformats.org/presentationml/2006/ole">
            <p:oleObj spid="_x0000_s139265" name="Equação" r:id="rId3" imgW="3136900" imgH="457200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186787" y="2370123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(63)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3575064" y="3954480"/>
          <a:ext cx="2019300" cy="788988"/>
        </p:xfrm>
        <a:graphic>
          <a:graphicData uri="http://schemas.openxmlformats.org/presentationml/2006/ole">
            <p:oleObj spid="_x0000_s139267" name="Equação" r:id="rId4" imgW="1002865" imgH="393529" progId="Equation.3">
              <p:embed/>
            </p:oleObj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8186787" y="4135751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(64)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39269" name="Object 5"/>
          <p:cNvGraphicFramePr>
            <a:graphicFrameLocks noChangeAspect="1"/>
          </p:cNvGraphicFramePr>
          <p:nvPr/>
        </p:nvGraphicFramePr>
        <p:xfrm>
          <a:off x="3111480" y="5291163"/>
          <a:ext cx="2928938" cy="866775"/>
        </p:xfrm>
        <a:graphic>
          <a:graphicData uri="http://schemas.openxmlformats.org/presentationml/2006/ole">
            <p:oleObj spid="_x0000_s139269" name="Equação" r:id="rId5" imgW="1447800" imgH="431800" progId="Equation.3">
              <p:embed/>
            </p:oleObj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8186787" y="555975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(65)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Função de corrente e potencial de velocidade para escoamento </a:t>
            </a:r>
            <a:r>
              <a:rPr lang="pt-BR" sz="3200" dirty="0" err="1" smtClean="0"/>
              <a:t>axissimétrico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Uma função de corrente pode ser definida para escoamentos </a:t>
            </a:r>
            <a:r>
              <a:rPr lang="pt-BR" dirty="0" err="1" smtClean="0"/>
              <a:t>axissimétricos</a:t>
            </a:r>
            <a:r>
              <a:rPr lang="pt-BR" dirty="0" smtClean="0"/>
              <a:t> pois a equação da continuidade envolve apenas dois termos. Em coordenadas cilíndricas, a equação da continuidade pode ser escrita como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que é satisfeita pela relação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115</a:t>
            </a:fld>
            <a:endParaRPr lang="pt-BR"/>
          </a:p>
        </p:txBody>
      </p:sp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82273" name="Object 1"/>
          <p:cNvGraphicFramePr>
            <a:graphicFrameLocks noChangeAspect="1"/>
          </p:cNvGraphicFramePr>
          <p:nvPr/>
        </p:nvGraphicFramePr>
        <p:xfrm>
          <a:off x="3078183" y="3921142"/>
          <a:ext cx="2990850" cy="785813"/>
        </p:xfrm>
        <a:graphic>
          <a:graphicData uri="http://schemas.openxmlformats.org/presentationml/2006/ole">
            <p:oleObj spid="_x0000_s182273" name="Equação" r:id="rId3" imgW="1524000" imgH="393700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186787" y="4049721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66)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82275" name="Object 3"/>
          <p:cNvGraphicFramePr>
            <a:graphicFrameLocks noChangeAspect="1"/>
          </p:cNvGraphicFramePr>
          <p:nvPr/>
        </p:nvGraphicFramePr>
        <p:xfrm>
          <a:off x="3621100" y="5581685"/>
          <a:ext cx="1900238" cy="403225"/>
        </p:xfrm>
        <a:graphic>
          <a:graphicData uri="http://schemas.openxmlformats.org/presentationml/2006/ole">
            <p:oleObj spid="_x0000_s182275" name="Equação" r:id="rId4" imgW="939392" imgH="203112" progId="Equation.3">
              <p:embed/>
            </p:oleObj>
          </a:graphicData>
        </a:graphic>
      </p:graphicFrame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Função de corrente e potencial de velocidade para escoamento </a:t>
            </a:r>
            <a:r>
              <a:rPr lang="pt-BR" sz="3200" dirty="0" err="1" smtClean="0"/>
              <a:t>axissimétrico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Conduzindo a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 função de corrente </a:t>
            </a:r>
            <a:r>
              <a:rPr lang="pt-BR" dirty="0" err="1" smtClean="0"/>
              <a:t>axissimétrica</a:t>
            </a:r>
            <a:r>
              <a:rPr lang="pt-BR" dirty="0" smtClean="0"/>
              <a:t> é por vezes chamada de função de corrente de Stokes. Ela possui unidades de m</a:t>
            </a:r>
            <a:r>
              <a:rPr lang="pt-BR" baseline="30000" dirty="0" smtClean="0"/>
              <a:t>3</a:t>
            </a:r>
            <a:r>
              <a:rPr lang="pt-BR" dirty="0" smtClean="0"/>
              <a:t>/s em contraste com m</a:t>
            </a:r>
            <a:r>
              <a:rPr lang="pt-BR" baseline="30000" dirty="0" smtClean="0"/>
              <a:t>2</a:t>
            </a:r>
            <a:r>
              <a:rPr lang="pt-BR" dirty="0" smtClean="0"/>
              <a:t>/s de funções de corrente para escoamento plano.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116</a:t>
            </a:fld>
            <a:endParaRPr lang="pt-BR"/>
          </a:p>
        </p:txBody>
      </p:sp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81249" name="Object 1"/>
          <p:cNvGraphicFramePr>
            <a:graphicFrameLocks noChangeAspect="1"/>
          </p:cNvGraphicFramePr>
          <p:nvPr/>
        </p:nvGraphicFramePr>
        <p:xfrm>
          <a:off x="3841740" y="2151045"/>
          <a:ext cx="1443038" cy="788988"/>
        </p:xfrm>
        <a:graphic>
          <a:graphicData uri="http://schemas.openxmlformats.org/presentationml/2006/ole">
            <p:oleObj spid="_x0000_s181249" name="Equação" r:id="rId3" imgW="710891" imgH="393529" progId="Equation.3">
              <p:embed/>
            </p:oleObj>
          </a:graphicData>
        </a:graphic>
      </p:graphicFrame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81251" name="Object 3"/>
          <p:cNvGraphicFramePr>
            <a:graphicFrameLocks noChangeAspect="1"/>
          </p:cNvGraphicFramePr>
          <p:nvPr/>
        </p:nvGraphicFramePr>
        <p:xfrm>
          <a:off x="3721111" y="3136896"/>
          <a:ext cx="1690688" cy="787400"/>
        </p:xfrm>
        <a:graphic>
          <a:graphicData uri="http://schemas.openxmlformats.org/presentationml/2006/ole">
            <p:oleObj spid="_x0000_s181251" name="Equação" r:id="rId4" imgW="837836" imgH="393529" progId="Equation.3">
              <p:embed/>
            </p:oleObj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8186787" y="291781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67)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Função de corrente e potencial de velocidade para escoamento </a:t>
            </a:r>
            <a:r>
              <a:rPr lang="pt-BR" sz="3200" dirty="0" err="1" smtClean="0"/>
              <a:t>axissimétrico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Devido à simetria do escoamento em relação ao eixo </a:t>
            </a:r>
            <a:r>
              <a:rPr lang="pt-BR" i="1" dirty="0" smtClean="0"/>
              <a:t>x</a:t>
            </a:r>
            <a:r>
              <a:rPr lang="pt-BR" dirty="0" smtClean="0"/>
              <a:t>, superfícies de </a:t>
            </a:r>
            <a:r>
              <a:rPr lang="el-GR" i="1" dirty="0" smtClean="0"/>
              <a:t>ψ</a:t>
            </a:r>
            <a:r>
              <a:rPr lang="pt-BR" dirty="0" smtClean="0"/>
              <a:t> constante são superfícies de revolução. Considerando-se duas superfícies de corrente descritas por valores constantes </a:t>
            </a:r>
            <a:r>
              <a:rPr lang="el-GR" i="1" dirty="0" smtClean="0"/>
              <a:t>ψ</a:t>
            </a:r>
            <a:r>
              <a:rPr lang="pt-BR" dirty="0" smtClean="0"/>
              <a:t> e </a:t>
            </a:r>
            <a:r>
              <a:rPr lang="el-GR" i="1" dirty="0" smtClean="0"/>
              <a:t>ψ</a:t>
            </a:r>
            <a:r>
              <a:rPr lang="pt-BR" dirty="0" smtClean="0"/>
              <a:t> + </a:t>
            </a:r>
            <a:r>
              <a:rPr lang="pt-BR" i="1" dirty="0" smtClean="0"/>
              <a:t>d</a:t>
            </a:r>
            <a:r>
              <a:rPr lang="el-GR" i="1" dirty="0" smtClean="0"/>
              <a:t>ψ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117</a:t>
            </a:fld>
            <a:endParaRPr lang="pt-BR"/>
          </a:p>
        </p:txBody>
      </p:sp>
      <p:pic>
        <p:nvPicPr>
          <p:cNvPr id="5" name="Imagem 4" descr="Fig06.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577" y="3392487"/>
            <a:ext cx="5190707" cy="3360889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Função de corrente e potencial de velocidade para escoamento </a:t>
            </a:r>
            <a:r>
              <a:rPr lang="pt-BR" sz="3200" dirty="0" err="1" smtClean="0"/>
              <a:t>axissimétrico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vazão volumétrica através do espaço anular é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 forma </a:t>
            </a:r>
            <a:r>
              <a:rPr lang="pt-BR" i="1" dirty="0" smtClean="0"/>
              <a:t>d</a:t>
            </a:r>
            <a:r>
              <a:rPr lang="el-GR" i="1" dirty="0" smtClean="0"/>
              <a:t>ψ</a:t>
            </a:r>
            <a:r>
              <a:rPr lang="pt-BR" dirty="0" smtClean="0"/>
              <a:t> = </a:t>
            </a:r>
            <a:r>
              <a:rPr lang="pt-BR" i="1" dirty="0" err="1" smtClean="0"/>
              <a:t>dQ</a:t>
            </a:r>
            <a:r>
              <a:rPr lang="pt-BR" dirty="0" smtClean="0"/>
              <a:t>/2</a:t>
            </a:r>
            <a:r>
              <a:rPr lang="el-GR" i="1" dirty="0" smtClean="0"/>
              <a:t>π</a:t>
            </a:r>
            <a:r>
              <a:rPr lang="pt-BR" dirty="0" smtClean="0"/>
              <a:t> mostra que a diferença nos valores de </a:t>
            </a:r>
            <a:r>
              <a:rPr lang="el-GR" i="1" dirty="0" smtClean="0"/>
              <a:t>ψ</a:t>
            </a:r>
            <a:r>
              <a:rPr lang="pt-BR" dirty="0" smtClean="0"/>
              <a:t> representa a taxa de escoamento entre duas superfícies de corrente concêntricas por unidade de ângulo radial ao redor do eixo.</a:t>
            </a:r>
          </a:p>
          <a:p>
            <a:r>
              <a:rPr lang="pt-BR" dirty="0" smtClean="0"/>
              <a:t>Se o escoamento é </a:t>
            </a:r>
            <a:r>
              <a:rPr lang="pt-BR" dirty="0" err="1" smtClean="0"/>
              <a:t>irrotacional</a:t>
            </a:r>
            <a:r>
              <a:rPr lang="pt-BR" dirty="0" smtClean="0"/>
              <a:t>, tem-se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118</a:t>
            </a:fld>
            <a:endParaRPr lang="pt-BR"/>
          </a:p>
        </p:txBody>
      </p:sp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79201" name="Object 1"/>
          <p:cNvGraphicFramePr>
            <a:graphicFrameLocks noChangeAspect="1"/>
          </p:cNvGraphicFramePr>
          <p:nvPr/>
        </p:nvGraphicFramePr>
        <p:xfrm>
          <a:off x="546156" y="2224071"/>
          <a:ext cx="8115300" cy="866775"/>
        </p:xfrm>
        <a:graphic>
          <a:graphicData uri="http://schemas.openxmlformats.org/presentationml/2006/ole">
            <p:oleObj spid="_x0000_s179201" name="Equação" r:id="rId3" imgW="4013200" imgH="431800" progId="Equation.3">
              <p:embed/>
            </p:oleObj>
          </a:graphicData>
        </a:graphic>
      </p:graphicFrame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79203" name="Object 3"/>
          <p:cNvGraphicFramePr>
            <a:graphicFrameLocks noChangeAspect="1"/>
          </p:cNvGraphicFramePr>
          <p:nvPr/>
        </p:nvGraphicFramePr>
        <p:xfrm>
          <a:off x="3330558" y="5619780"/>
          <a:ext cx="2462213" cy="788988"/>
        </p:xfrm>
        <a:graphic>
          <a:graphicData uri="http://schemas.openxmlformats.org/presentationml/2006/ole">
            <p:oleObj spid="_x0000_s179203" name="Equação" r:id="rId4" imgW="1218671" imgH="393529" progId="Equation.3">
              <p:embed/>
            </p:oleObj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8186787" y="5851862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68)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Função de corrente e potencial de velocidade para escoamento </a:t>
            </a:r>
            <a:r>
              <a:rPr lang="pt-BR" sz="3200" dirty="0" err="1" smtClean="0"/>
              <a:t>axissimétrico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Substituindo-se as </a:t>
            </a:r>
            <a:r>
              <a:rPr lang="pt-BR" dirty="0" err="1" smtClean="0"/>
              <a:t>Eqs</a:t>
            </a:r>
            <a:r>
              <a:rPr lang="pt-BR" dirty="0" smtClean="0"/>
              <a:t>. (67) na Eq. (68), obtém-se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que é diferente da Equação de </a:t>
            </a:r>
            <a:r>
              <a:rPr lang="pt-BR" dirty="0" err="1" smtClean="0"/>
              <a:t>Laplace</a:t>
            </a:r>
            <a:r>
              <a:rPr lang="pt-BR" dirty="0" smtClean="0"/>
              <a:t>, Eq. (62), satisfeita para </a:t>
            </a:r>
            <a:r>
              <a:rPr lang="el-GR" i="1" dirty="0" smtClean="0"/>
              <a:t>ϕ</a:t>
            </a:r>
            <a:r>
              <a:rPr lang="pt-BR" dirty="0" smtClean="0"/>
              <a:t>. É fácil mostrar que linhas de </a:t>
            </a:r>
            <a:r>
              <a:rPr lang="el-GR" i="1" dirty="0" smtClean="0"/>
              <a:t>ϕ</a:t>
            </a:r>
            <a:r>
              <a:rPr lang="pt-BR" dirty="0" smtClean="0"/>
              <a:t> </a:t>
            </a:r>
            <a:r>
              <a:rPr lang="pt-BR" dirty="0" smtClean="0"/>
              <a:t>e de </a:t>
            </a:r>
            <a:r>
              <a:rPr lang="el-GR" i="1" dirty="0" smtClean="0"/>
              <a:t>ψ</a:t>
            </a:r>
            <a:r>
              <a:rPr lang="pt-BR" dirty="0" smtClean="0"/>
              <a:t> constantes não são ortogonais. Esta é a diferença básica entre os escoamentos </a:t>
            </a:r>
            <a:r>
              <a:rPr lang="pt-BR" dirty="0" err="1" smtClean="0"/>
              <a:t>axissimétrico</a:t>
            </a:r>
            <a:r>
              <a:rPr lang="pt-BR" dirty="0" smtClean="0"/>
              <a:t> e plano.</a:t>
            </a:r>
          </a:p>
          <a:p>
            <a:r>
              <a:rPr lang="pt-BR" dirty="0" smtClean="0"/>
              <a:t>Em coordenadas esféricas, a função de corrente é definida como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119</a:t>
            </a:fld>
            <a:endParaRPr lang="pt-BR"/>
          </a:p>
        </p:txBody>
      </p:sp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86369" name="Object 1"/>
          <p:cNvGraphicFramePr>
            <a:graphicFrameLocks noChangeAspect="1"/>
          </p:cNvGraphicFramePr>
          <p:nvPr/>
        </p:nvGraphicFramePr>
        <p:xfrm>
          <a:off x="3111480" y="2224071"/>
          <a:ext cx="2914650" cy="838200"/>
        </p:xfrm>
        <a:graphic>
          <a:graphicData uri="http://schemas.openxmlformats.org/presentationml/2006/ole">
            <p:oleObj spid="_x0000_s186369" name="Equação" r:id="rId3" imgW="1460500" imgH="419100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186787" y="2406636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69)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6371" name="Object 3"/>
          <p:cNvGraphicFramePr>
            <a:graphicFrameLocks noChangeAspect="1"/>
          </p:cNvGraphicFramePr>
          <p:nvPr/>
        </p:nvGraphicFramePr>
        <p:xfrm>
          <a:off x="3621088" y="6056354"/>
          <a:ext cx="1900237" cy="403225"/>
        </p:xfrm>
        <a:graphic>
          <a:graphicData uri="http://schemas.openxmlformats.org/presentationml/2006/ole">
            <p:oleObj spid="_x0000_s186371" name="Equação" r:id="rId4" imgW="939392" imgH="203112" progId="Equation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Potencial de velocidades: Equação de </a:t>
            </a:r>
            <a:r>
              <a:rPr lang="pt-BR" dirty="0" err="1" smtClean="0"/>
              <a:t>Laplace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r>
              <a:rPr lang="pt-BR" dirty="0" smtClean="0"/>
              <a:t>As funções de corrente e o potencial de velocidades satisfazem equações de </a:t>
            </a:r>
            <a:r>
              <a:rPr lang="pt-BR" dirty="0" err="1" smtClean="0"/>
              <a:t>Laplace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 Eq. (7) é válida apenas para escoamentos bidimensionais, uma vez que uma única função de corrente é insuficiente para escoamentos tridimensionais.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3295659" y="2643182"/>
          <a:ext cx="2562225" cy="885825"/>
        </p:xfrm>
        <a:graphic>
          <a:graphicData uri="http://schemas.openxmlformats.org/presentationml/2006/ole">
            <p:oleObj spid="_x0000_s1025" name="Equação" r:id="rId3" imgW="1294838" imgH="444307" progId="Equation.3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197234" y="3714752"/>
          <a:ext cx="2732088" cy="885825"/>
        </p:xfrm>
        <a:graphic>
          <a:graphicData uri="http://schemas.openxmlformats.org/presentationml/2006/ole">
            <p:oleObj spid="_x0000_s1027" name="Equação" r:id="rId4" imgW="1384300" imgH="444500" progId="Equation.3">
              <p:embed/>
            </p:oleObj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8314541" y="2824459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(6)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314541" y="3896029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(7)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Função de corrente e potencial de velocidade para escoamento </a:t>
            </a:r>
            <a:r>
              <a:rPr lang="pt-BR" sz="3200" dirty="0" err="1" smtClean="0"/>
              <a:t>axissimétrico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Resultando em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que satisfaz a equação da continuidade para escoamento </a:t>
            </a:r>
            <a:r>
              <a:rPr lang="pt-BR" dirty="0" err="1" smtClean="0"/>
              <a:t>axissimétrico</a:t>
            </a:r>
            <a:r>
              <a:rPr lang="pt-BR" dirty="0" smtClean="0"/>
              <a:t>, Eq. (61).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120</a:t>
            </a:fld>
            <a:endParaRPr lang="pt-BR"/>
          </a:p>
        </p:txBody>
      </p:sp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85345" name="Object 1"/>
          <p:cNvGraphicFramePr>
            <a:graphicFrameLocks noChangeAspect="1"/>
          </p:cNvGraphicFramePr>
          <p:nvPr/>
        </p:nvGraphicFramePr>
        <p:xfrm>
          <a:off x="3497277" y="2093905"/>
          <a:ext cx="2133600" cy="787400"/>
        </p:xfrm>
        <a:graphic>
          <a:graphicData uri="http://schemas.openxmlformats.org/presentationml/2006/ole">
            <p:oleObj spid="_x0000_s185345" name="Equação" r:id="rId3" imgW="1054100" imgH="393700" progId="Equation.3">
              <p:embed/>
            </p:oleObj>
          </a:graphicData>
        </a:graphic>
      </p:graphicFrame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85347" name="Object 3"/>
          <p:cNvGraphicFramePr>
            <a:graphicFrameLocks noChangeAspect="1"/>
          </p:cNvGraphicFramePr>
          <p:nvPr/>
        </p:nvGraphicFramePr>
        <p:xfrm>
          <a:off x="3594114" y="3173409"/>
          <a:ext cx="2000250" cy="788988"/>
        </p:xfrm>
        <a:graphic>
          <a:graphicData uri="http://schemas.openxmlformats.org/presentationml/2006/ole">
            <p:oleObj spid="_x0000_s185347" name="Equação" r:id="rId4" imgW="990170" imgH="393529" progId="Equation.3">
              <p:embed/>
            </p:oleObj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8186787" y="2930822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(70)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Função de corrente e potencial de velocidade para escoamento </a:t>
            </a:r>
            <a:r>
              <a:rPr lang="pt-BR" sz="3200" dirty="0" err="1" smtClean="0"/>
              <a:t>axissimétrico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potencial de velocidades para escoamentos </a:t>
            </a:r>
            <a:r>
              <a:rPr lang="pt-BR" dirty="0" err="1" smtClean="0"/>
              <a:t>axissimétricos</a:t>
            </a:r>
            <a:r>
              <a:rPr lang="pt-BR" dirty="0" smtClean="0"/>
              <a:t> é definido como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que satisfaz a condição de </a:t>
            </a:r>
            <a:r>
              <a:rPr lang="pt-BR" dirty="0" err="1" smtClean="0"/>
              <a:t>irrotacionalidade</a:t>
            </a:r>
            <a:r>
              <a:rPr lang="pt-BR" dirty="0" smtClean="0"/>
              <a:t> em um plano contendo o eixo </a:t>
            </a:r>
            <a:r>
              <a:rPr lang="pt-BR" i="1" dirty="0" smtClean="0"/>
              <a:t>x</a:t>
            </a:r>
            <a:r>
              <a:rPr lang="pt-BR" dirty="0" smtClean="0"/>
              <a:t>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121</a:t>
            </a:fld>
            <a:endParaRPr lang="pt-BR"/>
          </a:p>
        </p:txBody>
      </p:sp>
      <p:graphicFrame>
        <p:nvGraphicFramePr>
          <p:cNvPr id="184321" name="Object 1"/>
          <p:cNvGraphicFramePr>
            <a:graphicFrameLocks noChangeAspect="1"/>
          </p:cNvGraphicFramePr>
          <p:nvPr/>
        </p:nvGraphicFramePr>
        <p:xfrm>
          <a:off x="-868437" y="2990844"/>
          <a:ext cx="10917387" cy="2524196"/>
        </p:xfrm>
        <a:graphic>
          <a:graphicData uri="http://schemas.openxmlformats.org/presentationml/2006/ole">
            <p:oleObj spid="_x0000_s184321" name="Documento" r:id="rId3" imgW="5554856" imgH="1284260" progId="Word.Document.12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8186787" y="3843647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(71)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Exemplos de escoamentos </a:t>
            </a:r>
            <a:r>
              <a:rPr lang="pt-BR" dirty="0" err="1" smtClean="0"/>
              <a:t>axissimétricos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Escoamentos </a:t>
            </a:r>
            <a:r>
              <a:rPr lang="pt-BR" dirty="0" err="1" smtClean="0"/>
              <a:t>axissimétricos</a:t>
            </a:r>
            <a:r>
              <a:rPr lang="pt-BR" dirty="0" smtClean="0"/>
              <a:t> </a:t>
            </a:r>
            <a:r>
              <a:rPr lang="pt-BR" dirty="0" err="1" smtClean="0"/>
              <a:t>irrotacionais</a:t>
            </a:r>
            <a:r>
              <a:rPr lang="pt-BR" dirty="0" smtClean="0"/>
              <a:t> podem ser desenvolvidos da mesma forma que escoamentos planos, exceto pelo fato de não se poder utilizar variáveis complexas.</a:t>
            </a:r>
          </a:p>
          <a:p>
            <a:r>
              <a:rPr lang="pt-BR" dirty="0" smtClean="0"/>
              <a:t>Escoamento  uniforme</a:t>
            </a:r>
          </a:p>
          <a:p>
            <a:pPr lvl="1"/>
            <a:r>
              <a:rPr lang="pt-BR" dirty="0" smtClean="0"/>
              <a:t>Para um escoamento uniforme </a:t>
            </a:r>
            <a:r>
              <a:rPr lang="pt-BR" i="1" dirty="0" smtClean="0"/>
              <a:t>U</a:t>
            </a:r>
            <a:r>
              <a:rPr lang="pt-BR" dirty="0" smtClean="0"/>
              <a:t> paralelo ao eixo </a:t>
            </a:r>
            <a:r>
              <a:rPr lang="pt-BR" i="1" dirty="0" smtClean="0"/>
              <a:t>x</a:t>
            </a:r>
            <a:r>
              <a:rPr lang="pt-BR" dirty="0" smtClean="0"/>
              <a:t>, o potencial de velocidades e a função de corrente são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122</a:t>
            </a:fld>
            <a:endParaRPr lang="pt-BR"/>
          </a:p>
        </p:txBody>
      </p:sp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-247716" y="4895583"/>
          <a:ext cx="9639432" cy="1898132"/>
        </p:xfrm>
        <a:graphic>
          <a:graphicData uri="http://schemas.openxmlformats.org/presentationml/2006/ole">
            <p:oleObj spid="_x0000_s187394" name="Documento" r:id="rId3" imgW="5554856" imgH="1093706" progId="Word.Document.12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8186787" y="534068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(72)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Exemplos de escoamentos </a:t>
            </a:r>
            <a:r>
              <a:rPr lang="pt-BR" dirty="0" err="1" smtClean="0"/>
              <a:t>axissimétricos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Essas expressões podem ser verificadas usando as </a:t>
            </a:r>
            <a:r>
              <a:rPr lang="pt-BR" dirty="0" err="1" smtClean="0"/>
              <a:t>Eqs</a:t>
            </a:r>
            <a:r>
              <a:rPr lang="pt-BR" dirty="0" smtClean="0"/>
              <a:t>. (67), (70) e (71). Superfícies equipotenciais são planos normais ao eixo </a:t>
            </a:r>
            <a:r>
              <a:rPr lang="pt-BR" i="1" dirty="0" smtClean="0"/>
              <a:t>x</a:t>
            </a:r>
            <a:r>
              <a:rPr lang="pt-BR" dirty="0" smtClean="0"/>
              <a:t>, e superfícies de corrente são tubos coaxiais.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Fonte pontual</a:t>
            </a:r>
          </a:p>
          <a:p>
            <a:pPr lvl="1"/>
            <a:r>
              <a:rPr lang="pt-BR" dirty="0" smtClean="0"/>
              <a:t>Para uma fonte pontual de intensidade </a:t>
            </a:r>
            <a:r>
              <a:rPr lang="pt-BR" i="1" dirty="0" smtClean="0"/>
              <a:t>Q</a:t>
            </a:r>
            <a:r>
              <a:rPr lang="pt-BR" dirty="0" smtClean="0"/>
              <a:t> [m</a:t>
            </a:r>
            <a:r>
              <a:rPr lang="pt-BR" baseline="30000" dirty="0" smtClean="0"/>
              <a:t>3</a:t>
            </a:r>
            <a:r>
              <a:rPr lang="pt-BR" dirty="0" smtClean="0"/>
              <a:t>/s], a velocidade é </a:t>
            </a:r>
            <a:r>
              <a:rPr lang="pt-BR" i="1" dirty="0" err="1" smtClean="0"/>
              <a:t>u</a:t>
            </a:r>
            <a:r>
              <a:rPr lang="pt-BR" i="1" baseline="-25000" dirty="0" err="1" smtClean="0"/>
              <a:t>r</a:t>
            </a:r>
            <a:r>
              <a:rPr lang="pt-BR" dirty="0" smtClean="0"/>
              <a:t> = </a:t>
            </a:r>
            <a:r>
              <a:rPr lang="pt-BR" i="1" dirty="0" smtClean="0"/>
              <a:t>Q</a:t>
            </a:r>
            <a:r>
              <a:rPr lang="pt-BR" dirty="0" smtClean="0"/>
              <a:t>/(4</a:t>
            </a:r>
            <a:r>
              <a:rPr lang="el-GR" i="1" dirty="0" smtClean="0"/>
              <a:t>π</a:t>
            </a:r>
            <a:r>
              <a:rPr lang="pt-BR" i="1" dirty="0" smtClean="0"/>
              <a:t>r</a:t>
            </a:r>
            <a:r>
              <a:rPr lang="pt-BR" baseline="30000" dirty="0" smtClean="0"/>
              <a:t>2</a:t>
            </a:r>
            <a:r>
              <a:rPr lang="pt-BR" dirty="0" smtClean="0"/>
              <a:t>). É fácil mostrar que em coordenadas polares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123</a:t>
            </a:fld>
            <a:endParaRPr lang="pt-BR"/>
          </a:p>
        </p:txBody>
      </p:sp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93537" name="Object 1"/>
          <p:cNvGraphicFramePr>
            <a:graphicFrameLocks noChangeAspect="1"/>
          </p:cNvGraphicFramePr>
          <p:nvPr/>
        </p:nvGraphicFramePr>
        <p:xfrm>
          <a:off x="2673324" y="5400702"/>
          <a:ext cx="3778250" cy="866775"/>
        </p:xfrm>
        <a:graphic>
          <a:graphicData uri="http://schemas.openxmlformats.org/presentationml/2006/ole">
            <p:oleObj spid="_x0000_s193537" name="Equação" r:id="rId3" imgW="1866900" imgH="431800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186787" y="5583267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(73)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Exemplos de escoamentos </a:t>
            </a:r>
            <a:r>
              <a:rPr lang="pt-BR" smtClean="0"/>
              <a:t>axissimétricos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Superfícies equipotenciais são cascas esféricas e as superfícies de corrente são superfícies cônicas com </a:t>
            </a:r>
            <a:r>
              <a:rPr lang="el-GR" i="1" dirty="0" smtClean="0"/>
              <a:t>θ</a:t>
            </a:r>
            <a:r>
              <a:rPr lang="pt-BR" dirty="0" smtClean="0"/>
              <a:t> constante.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Dipolo ou </a:t>
            </a:r>
            <a:r>
              <a:rPr lang="pt-BR" dirty="0" err="1" smtClean="0"/>
              <a:t>doublet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Para o caso limite da combinação fonte-sumidouro, com a separação tendendo a zero e grande intensidade, tem-se que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124</a:t>
            </a:fld>
            <a:endParaRPr lang="pt-BR"/>
          </a:p>
        </p:txBody>
      </p:sp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92513" name="Object 1"/>
          <p:cNvGraphicFramePr>
            <a:graphicFrameLocks noChangeAspect="1"/>
          </p:cNvGraphicFramePr>
          <p:nvPr/>
        </p:nvGraphicFramePr>
        <p:xfrm>
          <a:off x="2600298" y="4794279"/>
          <a:ext cx="3922713" cy="788988"/>
        </p:xfrm>
        <a:graphic>
          <a:graphicData uri="http://schemas.openxmlformats.org/presentationml/2006/ole">
            <p:oleObj spid="_x0000_s192513" name="Equação" r:id="rId3" imgW="1943100" imgH="393700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186787" y="4926033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(74)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Exemplos de escoamentos </a:t>
            </a:r>
            <a:r>
              <a:rPr lang="pt-BR" smtClean="0"/>
              <a:t>axissimétricos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sendo </a:t>
            </a:r>
            <a:r>
              <a:rPr lang="pt-BR" i="1" dirty="0" smtClean="0"/>
              <a:t>m</a:t>
            </a:r>
            <a:r>
              <a:rPr lang="pt-BR" dirty="0" smtClean="0"/>
              <a:t> a intensidade do dipolo (</a:t>
            </a:r>
            <a:r>
              <a:rPr lang="pt-BR" dirty="0" err="1" smtClean="0"/>
              <a:t>doublet</a:t>
            </a:r>
            <a:r>
              <a:rPr lang="pt-BR" dirty="0" smtClean="0"/>
              <a:t>), direcionada ao longo dos valores negativos do eixo </a:t>
            </a:r>
            <a:r>
              <a:rPr lang="pt-BR" i="1" dirty="0" smtClean="0"/>
              <a:t>x</a:t>
            </a:r>
            <a:r>
              <a:rPr lang="pt-BR" dirty="0" smtClean="0"/>
              <a:t>. 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Escoamento ao redor de uma esfera</a:t>
            </a:r>
          </a:p>
          <a:p>
            <a:pPr lvl="1"/>
            <a:r>
              <a:rPr lang="pt-BR" dirty="0" smtClean="0"/>
              <a:t>O escoamento </a:t>
            </a:r>
            <a:r>
              <a:rPr lang="pt-BR" dirty="0" err="1" smtClean="0"/>
              <a:t>irrotacional</a:t>
            </a:r>
            <a:r>
              <a:rPr lang="pt-BR" dirty="0" smtClean="0"/>
              <a:t> ao redor de uma esfera pode ser gerado pela sobreposição de um escoamento uniforme e um dipolo (</a:t>
            </a:r>
            <a:r>
              <a:rPr lang="pt-BR" dirty="0" err="1" smtClean="0"/>
              <a:t>doublet</a:t>
            </a:r>
            <a:r>
              <a:rPr lang="pt-BR" dirty="0" smtClean="0"/>
              <a:t>) em fluxo contrário.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125</a:t>
            </a:fld>
            <a:endParaRPr lang="pt-BR"/>
          </a:p>
        </p:txBody>
      </p:sp>
      <p:pic>
        <p:nvPicPr>
          <p:cNvPr id="5" name="Imagem 4" descr="Fig06.2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505" y="4524389"/>
            <a:ext cx="5801535" cy="2280604"/>
          </a:xfrm>
          <a:prstGeom prst="rect">
            <a:avLst/>
          </a:prstGeom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Exemplos de escoamentos </a:t>
            </a:r>
            <a:r>
              <a:rPr lang="pt-BR" dirty="0" err="1" smtClean="0"/>
              <a:t>axissimétricos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A função de corrente é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Tem-se assim que </a:t>
            </a:r>
            <a:r>
              <a:rPr lang="el-GR" i="1" dirty="0" smtClean="0"/>
              <a:t>ψ</a:t>
            </a:r>
            <a:r>
              <a:rPr lang="pt-BR" dirty="0" smtClean="0"/>
              <a:t> = 0 para: </a:t>
            </a:r>
            <a:r>
              <a:rPr lang="el-GR" i="1" dirty="0" smtClean="0"/>
              <a:t>θ </a:t>
            </a:r>
            <a:r>
              <a:rPr lang="pt-BR" dirty="0" smtClean="0"/>
              <a:t>= 0 ou </a:t>
            </a:r>
            <a:r>
              <a:rPr lang="el-GR" i="1" dirty="0" smtClean="0"/>
              <a:t>π</a:t>
            </a:r>
            <a:r>
              <a:rPr lang="pt-BR" dirty="0" smtClean="0"/>
              <a:t> (para qualquer </a:t>
            </a:r>
            <a:r>
              <a:rPr lang="pt-BR" i="1" dirty="0" smtClean="0"/>
              <a:t>r</a:t>
            </a:r>
            <a:r>
              <a:rPr lang="pt-BR" dirty="0" smtClean="0"/>
              <a:t>), ou para </a:t>
            </a:r>
            <a:r>
              <a:rPr lang="pt-BR" i="1" dirty="0" smtClean="0"/>
              <a:t>r</a:t>
            </a:r>
            <a:r>
              <a:rPr lang="pt-BR" dirty="0" smtClean="0"/>
              <a:t> = (2</a:t>
            </a:r>
            <a:r>
              <a:rPr lang="pt-BR" i="1" dirty="0" smtClean="0"/>
              <a:t>m</a:t>
            </a:r>
            <a:r>
              <a:rPr lang="pt-BR" dirty="0" smtClean="0"/>
              <a:t>/</a:t>
            </a:r>
            <a:r>
              <a:rPr lang="pt-BR" i="1" dirty="0" smtClean="0"/>
              <a:t>U</a:t>
            </a:r>
            <a:r>
              <a:rPr lang="pt-BR" dirty="0" smtClean="0"/>
              <a:t>)</a:t>
            </a:r>
            <a:r>
              <a:rPr lang="pt-BR" baseline="30000" dirty="0" smtClean="0"/>
              <a:t>1/3</a:t>
            </a:r>
            <a:r>
              <a:rPr lang="pt-BR" dirty="0" smtClean="0"/>
              <a:t> (para qualquer </a:t>
            </a:r>
            <a:r>
              <a:rPr lang="el-GR" i="1" dirty="0" smtClean="0"/>
              <a:t>θ</a:t>
            </a:r>
            <a:r>
              <a:rPr lang="pt-BR" dirty="0" smtClean="0"/>
              <a:t>). Então para todos os valores coincidentes com o eixo </a:t>
            </a:r>
            <a:r>
              <a:rPr lang="pt-BR" i="1" dirty="0" smtClean="0"/>
              <a:t>x</a:t>
            </a:r>
            <a:r>
              <a:rPr lang="pt-BR" dirty="0" smtClean="0"/>
              <a:t> e a superfície esférica de raio </a:t>
            </a:r>
            <a:r>
              <a:rPr lang="pt-BR" i="1" dirty="0" smtClean="0"/>
              <a:t>a</a:t>
            </a:r>
            <a:r>
              <a:rPr lang="pt-BR" dirty="0" smtClean="0"/>
              <a:t> = </a:t>
            </a:r>
            <a:r>
              <a:rPr lang="pt-BR" dirty="0" smtClean="0"/>
              <a:t>(2</a:t>
            </a:r>
            <a:r>
              <a:rPr lang="pt-BR" i="1" dirty="0" smtClean="0"/>
              <a:t>m</a:t>
            </a:r>
            <a:r>
              <a:rPr lang="pt-BR" dirty="0" smtClean="0"/>
              <a:t>/</a:t>
            </a:r>
            <a:r>
              <a:rPr lang="pt-BR" i="1" dirty="0" smtClean="0"/>
              <a:t>U</a:t>
            </a:r>
            <a:r>
              <a:rPr lang="pt-BR" dirty="0" smtClean="0"/>
              <a:t>)</a:t>
            </a:r>
            <a:r>
              <a:rPr lang="pt-BR" baseline="30000" dirty="0" smtClean="0"/>
              <a:t>1/3</a:t>
            </a:r>
            <a:r>
              <a:rPr lang="pt-BR" dirty="0" smtClean="0"/>
              <a:t> </a:t>
            </a:r>
            <a:r>
              <a:rPr lang="pt-BR" dirty="0" smtClean="0"/>
              <a:t>formam a  superfície de corrente </a:t>
            </a:r>
            <a:r>
              <a:rPr lang="el-GR" i="1" dirty="0" smtClean="0"/>
              <a:t>ψ</a:t>
            </a:r>
            <a:r>
              <a:rPr lang="pt-BR" dirty="0" smtClean="0"/>
              <a:t> = </a:t>
            </a:r>
            <a:r>
              <a:rPr lang="pt-BR" dirty="0" smtClean="0"/>
              <a:t>0. Em termos do raio da esfera, as componentes da velocidade são dadas por</a:t>
            </a:r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126</a:t>
            </a:fld>
            <a:endParaRPr lang="pt-BR"/>
          </a:p>
        </p:txBody>
      </p:sp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90465" name="Object 1"/>
          <p:cNvGraphicFramePr>
            <a:graphicFrameLocks noChangeAspect="1"/>
          </p:cNvGraphicFramePr>
          <p:nvPr/>
        </p:nvGraphicFramePr>
        <p:xfrm>
          <a:off x="2746350" y="2114532"/>
          <a:ext cx="3635375" cy="788988"/>
        </p:xfrm>
        <a:graphic>
          <a:graphicData uri="http://schemas.openxmlformats.org/presentationml/2006/ole">
            <p:oleObj spid="_x0000_s190465" name="Equação" r:id="rId3" imgW="1803400" imgH="393700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186787" y="2224071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(75)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90467" name="Object 3"/>
          <p:cNvGraphicFramePr>
            <a:graphicFrameLocks noChangeAspect="1"/>
          </p:cNvGraphicFramePr>
          <p:nvPr/>
        </p:nvGraphicFramePr>
        <p:xfrm>
          <a:off x="2290793" y="5291163"/>
          <a:ext cx="4545013" cy="1065213"/>
        </p:xfrm>
        <a:graphic>
          <a:graphicData uri="http://schemas.openxmlformats.org/presentationml/2006/ole">
            <p:oleObj spid="_x0000_s190467" name="Equação" r:id="rId4" imgW="2273300" imgH="533400" progId="Equation.3">
              <p:embed/>
            </p:oleObj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8040735" y="5559758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(76a)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Exemplos de escoamentos </a:t>
            </a:r>
            <a:r>
              <a:rPr lang="pt-BR" smtClean="0"/>
              <a:t>axissimétricos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e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O coeficiente de pressão na superfície é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que é simétrico, mostrando novamente o arrasto nulo em escoamentos </a:t>
            </a:r>
            <a:r>
              <a:rPr lang="pt-BR" dirty="0" err="1" smtClean="0"/>
              <a:t>irrotacionais</a:t>
            </a:r>
            <a:r>
              <a:rPr lang="pt-BR" dirty="0" smtClean="0"/>
              <a:t> em regime permanente.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127</a:t>
            </a:fld>
            <a:endParaRPr lang="pt-BR"/>
          </a:p>
        </p:txBody>
      </p:sp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89441" name="Object 1"/>
          <p:cNvGraphicFramePr>
            <a:graphicFrameLocks noChangeAspect="1"/>
          </p:cNvGraphicFramePr>
          <p:nvPr/>
        </p:nvGraphicFramePr>
        <p:xfrm>
          <a:off x="2052603" y="2035170"/>
          <a:ext cx="5002213" cy="1065213"/>
        </p:xfrm>
        <a:graphic>
          <a:graphicData uri="http://schemas.openxmlformats.org/presentationml/2006/ole">
            <p:oleObj spid="_x0000_s189441" name="Equação" r:id="rId3" imgW="2501900" imgH="533400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040735" y="2333610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(76b)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89443" name="Object 3"/>
          <p:cNvGraphicFramePr>
            <a:graphicFrameLocks noChangeAspect="1"/>
          </p:cNvGraphicFramePr>
          <p:nvPr/>
        </p:nvGraphicFramePr>
        <p:xfrm>
          <a:off x="2235168" y="3903669"/>
          <a:ext cx="4621213" cy="1263650"/>
        </p:xfrm>
        <a:graphic>
          <a:graphicData uri="http://schemas.openxmlformats.org/presentationml/2006/ole">
            <p:oleObj spid="_x0000_s189443" name="Equação" r:id="rId4" imgW="2336800" imgH="635000" progId="Equation.3">
              <p:embed/>
            </p:oleObj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8193135" y="415926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(77)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Escoamentos ao redor de corpos de revolução de linhas de corrente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Como em escoamentos planos, o movimento ao redor de um corpo de revolução fechado pode ser gerado pela sobreposição de uma fonte e um sumidouro de igual intensidade em um escoamento uniforme.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128</a:t>
            </a:fld>
            <a:endParaRPr lang="pt-BR"/>
          </a:p>
        </p:txBody>
      </p:sp>
      <p:pic>
        <p:nvPicPr>
          <p:cNvPr id="5" name="Imagem 4" descr="Fig06.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789" y="3355973"/>
            <a:ext cx="4995608" cy="3378037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Escoamentos ao redor de corpos de revolução de linhas </a:t>
            </a:r>
            <a:r>
              <a:rPr lang="pt-BR" smtClean="0"/>
              <a:t>de corrente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Considere que exista uma fonte pontual </a:t>
            </a:r>
            <a:r>
              <a:rPr lang="pt-BR" i="1" dirty="0" smtClean="0"/>
              <a:t>Q </a:t>
            </a:r>
            <a:r>
              <a:rPr lang="pt-BR" dirty="0" smtClean="0"/>
              <a:t> [m</a:t>
            </a:r>
            <a:r>
              <a:rPr lang="pt-BR" baseline="30000" dirty="0" smtClean="0"/>
              <a:t>3</a:t>
            </a:r>
            <a:r>
              <a:rPr lang="pt-BR" dirty="0" smtClean="0"/>
              <a:t>/s] posicionado na origem e uma linha de sorvedouros distribuída ao longo do eixo </a:t>
            </a:r>
            <a:r>
              <a:rPr lang="pt-BR" i="1" dirty="0" smtClean="0"/>
              <a:t>x</a:t>
            </a:r>
            <a:r>
              <a:rPr lang="pt-BR" dirty="0" smtClean="0"/>
              <a:t> de O a A. Seja o volume absorvido por unidade de comprimento da linha de sorvedouros igual a </a:t>
            </a:r>
            <a:r>
              <a:rPr lang="pt-BR" i="1" dirty="0" smtClean="0"/>
              <a:t>k </a:t>
            </a:r>
            <a:r>
              <a:rPr lang="pt-BR" dirty="0" smtClean="0"/>
              <a:t>[m</a:t>
            </a:r>
            <a:r>
              <a:rPr lang="pt-BR" baseline="30000" dirty="0" smtClean="0"/>
              <a:t>2</a:t>
            </a:r>
            <a:r>
              <a:rPr lang="pt-BR" dirty="0" smtClean="0"/>
              <a:t>/s]. Um elemento de comprimento </a:t>
            </a:r>
            <a:r>
              <a:rPr lang="pt-BR" i="1" dirty="0" smtClean="0"/>
              <a:t>d</a:t>
            </a:r>
            <a:r>
              <a:rPr lang="el-GR" i="1" dirty="0" smtClean="0"/>
              <a:t>ξ</a:t>
            </a:r>
            <a:r>
              <a:rPr lang="pt-BR" dirty="0" smtClean="0"/>
              <a:t> </a:t>
            </a:r>
            <a:r>
              <a:rPr lang="pt-BR" dirty="0" smtClean="0"/>
              <a:t>do sorvedouro pode ser encarado como  um sorvedouro pontual de intensidade </a:t>
            </a:r>
            <a:r>
              <a:rPr lang="pt-BR" i="1" dirty="0" smtClean="0"/>
              <a:t>k</a:t>
            </a:r>
            <a:r>
              <a:rPr lang="pt-BR" dirty="0" smtClean="0"/>
              <a:t> </a:t>
            </a:r>
            <a:r>
              <a:rPr lang="pt-BR" i="1" dirty="0" smtClean="0"/>
              <a:t>d</a:t>
            </a:r>
            <a:r>
              <a:rPr lang="el-GR" i="1" dirty="0" smtClean="0"/>
              <a:t>ξ</a:t>
            </a:r>
            <a:r>
              <a:rPr lang="pt-BR" dirty="0" smtClean="0"/>
              <a:t>, para a qual a função de corrente em qualquer ponto P é dado por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129</a:t>
            </a:fld>
            <a:endParaRPr lang="pt-BR"/>
          </a:p>
        </p:txBody>
      </p:sp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98657" name="Object 1"/>
          <p:cNvGraphicFramePr>
            <a:graphicFrameLocks noChangeAspect="1"/>
          </p:cNvGraphicFramePr>
          <p:nvPr/>
        </p:nvGraphicFramePr>
        <p:xfrm>
          <a:off x="3330558" y="5656293"/>
          <a:ext cx="2462213" cy="788988"/>
        </p:xfrm>
        <a:graphic>
          <a:graphicData uri="http://schemas.openxmlformats.org/presentationml/2006/ole">
            <p:oleObj spid="_x0000_s198657" name="Equação" r:id="rId3" imgW="1218671" imgH="393529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Potencial de velocidades: Equação de </a:t>
            </a:r>
            <a:r>
              <a:rPr lang="pt-BR" dirty="0" err="1" smtClean="0"/>
              <a:t>Laplace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Já o potencial de velocidades </a:t>
            </a:r>
            <a:r>
              <a:rPr lang="el-GR" i="1" dirty="0" smtClean="0"/>
              <a:t>ϕ</a:t>
            </a:r>
            <a:r>
              <a:rPr lang="pt-BR" dirty="0" smtClean="0"/>
              <a:t>pode ser definido em escoamentos </a:t>
            </a:r>
            <a:r>
              <a:rPr lang="pt-BR" dirty="0" err="1" smtClean="0"/>
              <a:t>irrotacionais</a:t>
            </a:r>
            <a:r>
              <a:rPr lang="pt-BR" dirty="0" smtClean="0"/>
              <a:t> tridimensionais, pois a expressão        satisfaz  a  condição  de </a:t>
            </a:r>
            <a:r>
              <a:rPr lang="pt-BR" dirty="0" err="1" smtClean="0"/>
              <a:t>irrotacionalidade</a:t>
            </a:r>
            <a:r>
              <a:rPr lang="pt-BR" dirty="0" smtClean="0"/>
              <a:t>               .</a:t>
            </a:r>
          </a:p>
          <a:p>
            <a:r>
              <a:rPr lang="pt-BR" dirty="0" smtClean="0"/>
              <a:t>Uma função que satisfaça a equação de </a:t>
            </a:r>
            <a:r>
              <a:rPr lang="pt-BR" dirty="0" err="1" smtClean="0"/>
              <a:t>Laplace</a:t>
            </a:r>
            <a:r>
              <a:rPr lang="pt-BR" dirty="0" smtClean="0"/>
              <a:t> é por vezes chamada de função harmônica. A equação de </a:t>
            </a:r>
            <a:r>
              <a:rPr lang="pt-BR" dirty="0" err="1" smtClean="0"/>
              <a:t>Laplace</a:t>
            </a:r>
            <a:r>
              <a:rPr lang="pt-BR" dirty="0" smtClean="0"/>
              <a:t> é uma equação do tipo elíptica, de modo que suas soluções são suaves e não apresentam descontinuidades, exceto por pontos singulares que podem ocorrer no contorno.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2730495" y="2536822"/>
          <a:ext cx="1127125" cy="463550"/>
        </p:xfrm>
        <a:graphic>
          <a:graphicData uri="http://schemas.openxmlformats.org/presentationml/2006/ole">
            <p:oleObj spid="_x0000_s29697" name="Equação" r:id="rId3" imgW="482391" imgH="203112" progId="Equation.3">
              <p:embed/>
            </p:oleObj>
          </a:graphicData>
        </a:graphic>
      </p:graphicFrame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3336925" y="2951162"/>
          <a:ext cx="1306513" cy="406400"/>
        </p:xfrm>
        <a:graphic>
          <a:graphicData uri="http://schemas.openxmlformats.org/presentationml/2006/ole">
            <p:oleObj spid="_x0000_s29699" name="Equação" r:id="rId4" imgW="583693" imgH="177646" progId="Equation.3">
              <p:embed/>
            </p:oleObj>
          </a:graphicData>
        </a:graphic>
      </p:graphicFrame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Escoamentos ao redor de corpos de revolução de linhas de corrente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função de corrente total no ponto P, devida a toda a linha de sorvedouros de O até A é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 integral pode ser avaliada notando-se que</a:t>
            </a:r>
          </a:p>
          <a:p>
            <a:endParaRPr lang="pt-BR" dirty="0" smtClean="0"/>
          </a:p>
          <a:p>
            <a:r>
              <a:rPr lang="pt-BR" dirty="0" smtClean="0"/>
              <a:t>Dessa relação, obtém-se que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130</a:t>
            </a:fld>
            <a:endParaRPr lang="pt-BR"/>
          </a:p>
        </p:txBody>
      </p:sp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97633" name="Object 1"/>
          <p:cNvGraphicFramePr>
            <a:graphicFrameLocks noChangeAspect="1"/>
          </p:cNvGraphicFramePr>
          <p:nvPr/>
        </p:nvGraphicFramePr>
        <p:xfrm>
          <a:off x="3213118" y="2698740"/>
          <a:ext cx="2709863" cy="787400"/>
        </p:xfrm>
        <a:graphic>
          <a:graphicData uri="http://schemas.openxmlformats.org/presentationml/2006/ole">
            <p:oleObj spid="_x0000_s197633" name="Equação" r:id="rId3" imgW="1345616" imgH="393529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193135" y="2881305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(78)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97635" name="Object 3"/>
          <p:cNvGraphicFramePr>
            <a:graphicFrameLocks noChangeAspect="1"/>
          </p:cNvGraphicFramePr>
          <p:nvPr/>
        </p:nvGraphicFramePr>
        <p:xfrm>
          <a:off x="3622662" y="4159260"/>
          <a:ext cx="1860550" cy="403225"/>
        </p:xfrm>
        <a:graphic>
          <a:graphicData uri="http://schemas.openxmlformats.org/presentationml/2006/ole">
            <p:oleObj spid="_x0000_s197635" name="Equação" r:id="rId4" imgW="926698" imgH="203112" progId="Equation.3">
              <p:embed/>
            </p:oleObj>
          </a:graphicData>
        </a:graphic>
      </p:graphicFrame>
      <p:sp>
        <p:nvSpPr>
          <p:cNvPr id="197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97637" name="Object 5"/>
          <p:cNvGraphicFramePr>
            <a:graphicFrameLocks noChangeAspect="1"/>
          </p:cNvGraphicFramePr>
          <p:nvPr/>
        </p:nvGraphicFramePr>
        <p:xfrm>
          <a:off x="3802073" y="5254650"/>
          <a:ext cx="1536700" cy="787400"/>
        </p:xfrm>
        <a:graphic>
          <a:graphicData uri="http://schemas.openxmlformats.org/presentationml/2006/ole">
            <p:oleObj spid="_x0000_s197637" name="Equação" r:id="rId5" imgW="761669" imgH="393529" progId="Equation.3">
              <p:embed/>
            </p:oleObj>
          </a:graphicData>
        </a:graphic>
      </p:graphicFrame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Escoamentos ao redor de corpos de revolução de linhas </a:t>
            </a:r>
            <a:r>
              <a:rPr lang="pt-BR" smtClean="0"/>
              <a:t>de corrente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função de corrente da linha de sorvedouros é então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Para se obter um corpo fechado, deve-se ajustar as intensidades de tal modo que o fluxo emitido pela fonte é absorvido pelo sorvedouro, ou seja, </a:t>
            </a:r>
            <a:r>
              <a:rPr lang="pt-BR" i="1" dirty="0" smtClean="0"/>
              <a:t>Q</a:t>
            </a:r>
            <a:r>
              <a:rPr lang="pt-BR" dirty="0" smtClean="0"/>
              <a:t> = </a:t>
            </a:r>
            <a:r>
              <a:rPr lang="pt-BR" i="1" dirty="0" err="1" smtClean="0"/>
              <a:t>ak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131</a:t>
            </a:fld>
            <a:endParaRPr lang="pt-BR"/>
          </a:p>
        </p:txBody>
      </p:sp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96609" name="Object 1"/>
          <p:cNvGraphicFramePr>
            <a:graphicFrameLocks noChangeAspect="1"/>
          </p:cNvGraphicFramePr>
          <p:nvPr/>
        </p:nvGraphicFramePr>
        <p:xfrm>
          <a:off x="1650960" y="2297097"/>
          <a:ext cx="5862638" cy="1770063"/>
        </p:xfrm>
        <a:graphic>
          <a:graphicData uri="http://schemas.openxmlformats.org/presentationml/2006/ole">
            <p:oleObj spid="_x0000_s196609" name="Equação" r:id="rId3" imgW="2933700" imgH="889000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193135" y="3295952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(79)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Escoamentos ao redor de corpos de revolução de linhas de corrente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Nesse caso, a função de corrente em um ponto P devido à sobreposição de uma fonte pontual de intensidade </a:t>
            </a:r>
            <a:r>
              <a:rPr lang="pt-BR" i="1" dirty="0" smtClean="0"/>
              <a:t>Q</a:t>
            </a:r>
            <a:r>
              <a:rPr lang="pt-BR" dirty="0" smtClean="0"/>
              <a:t>, de uma linha de sorvedouro distribuída de intensidade </a:t>
            </a:r>
            <a:r>
              <a:rPr lang="pt-BR" i="1" dirty="0" smtClean="0"/>
              <a:t>k</a:t>
            </a:r>
            <a:r>
              <a:rPr lang="pt-BR" dirty="0" smtClean="0"/>
              <a:t> = </a:t>
            </a:r>
            <a:r>
              <a:rPr lang="pt-BR" i="1" dirty="0" smtClean="0"/>
              <a:t>Q</a:t>
            </a:r>
            <a:r>
              <a:rPr lang="pt-BR" dirty="0" smtClean="0"/>
              <a:t>/</a:t>
            </a:r>
            <a:r>
              <a:rPr lang="pt-BR" i="1" dirty="0" smtClean="0"/>
              <a:t>a</a:t>
            </a:r>
            <a:r>
              <a:rPr lang="pt-BR" dirty="0" smtClean="0"/>
              <a:t> e um escoamento uniforme de velocidade </a:t>
            </a:r>
            <a:r>
              <a:rPr lang="pt-BR" i="1" dirty="0" smtClean="0"/>
              <a:t>U</a:t>
            </a:r>
            <a:r>
              <a:rPr lang="pt-BR" dirty="0" smtClean="0"/>
              <a:t> ao longo do eixo </a:t>
            </a:r>
            <a:r>
              <a:rPr lang="pt-BR" i="1" dirty="0" smtClean="0"/>
              <a:t>x</a:t>
            </a:r>
            <a:r>
              <a:rPr lang="pt-BR" dirty="0" smtClean="0"/>
              <a:t> é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132</a:t>
            </a:fld>
            <a:endParaRPr lang="pt-BR"/>
          </a:p>
        </p:txBody>
      </p:sp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95585" name="Object 1"/>
          <p:cNvGraphicFramePr>
            <a:graphicFrameLocks noChangeAspect="1"/>
          </p:cNvGraphicFramePr>
          <p:nvPr/>
        </p:nvGraphicFramePr>
        <p:xfrm>
          <a:off x="1906551" y="4086234"/>
          <a:ext cx="5319713" cy="866775"/>
        </p:xfrm>
        <a:graphic>
          <a:graphicData uri="http://schemas.openxmlformats.org/presentationml/2006/ole">
            <p:oleObj spid="_x0000_s195585" name="Equação" r:id="rId3" imgW="2628900" imgH="431800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193135" y="424529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(80)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Escoamentos ao redor de corpos de revolução arbitrários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escoamento ao redor de um corpo de uma dada geometria pode ser simulado pela sobreposição de uma série de fontes e sorvedouros com intensidade desconhecida, posicionados sobre uma linha coincidente com o eixo do corpo, a um escoamento uniforme.</a:t>
            </a:r>
          </a:p>
          <a:p>
            <a:r>
              <a:rPr lang="pt-BR" dirty="0" smtClean="0"/>
              <a:t>Os cálculos são realizados numericamente, empregando-se códigos computacionais.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133</a:t>
            </a:fld>
            <a:endParaRPr lang="pt-BR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Escoamentos ao redor de corpos de </a:t>
            </a:r>
            <a:r>
              <a:rPr lang="pt-BR" smtClean="0"/>
              <a:t>revolução arbitrários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Seja um corpo de comprimento </a:t>
            </a:r>
            <a:r>
              <a:rPr lang="pt-BR" i="1" dirty="0" smtClean="0"/>
              <a:t>L</a:t>
            </a:r>
            <a:r>
              <a:rPr lang="pt-BR" dirty="0" smtClean="0"/>
              <a:t> dividido em </a:t>
            </a:r>
            <a:r>
              <a:rPr lang="pt-BR" i="1" dirty="0" smtClean="0"/>
              <a:t>N</a:t>
            </a:r>
            <a:r>
              <a:rPr lang="pt-BR" dirty="0" smtClean="0"/>
              <a:t> segmentos iguais de comprimento </a:t>
            </a:r>
            <a:r>
              <a:rPr lang="el-GR" dirty="0" smtClean="0"/>
              <a:t>Δ</a:t>
            </a:r>
            <a:r>
              <a:rPr lang="el-GR" i="1" dirty="0" smtClean="0"/>
              <a:t>ξ</a:t>
            </a:r>
            <a:r>
              <a:rPr lang="pt-BR" i="1" dirty="0" smtClean="0"/>
              <a:t> </a:t>
            </a:r>
            <a:r>
              <a:rPr lang="pt-BR" dirty="0" smtClean="0"/>
              <a:t> e seja </a:t>
            </a:r>
            <a:r>
              <a:rPr lang="pt-BR" i="1" dirty="0" err="1" smtClean="0"/>
              <a:t>k</a:t>
            </a:r>
            <a:r>
              <a:rPr lang="pt-BR" i="1" baseline="-25000" dirty="0" err="1" smtClean="0"/>
              <a:t>n</a:t>
            </a:r>
            <a:r>
              <a:rPr lang="pt-BR" dirty="0" smtClean="0"/>
              <a:t> a intensidade [m</a:t>
            </a:r>
            <a:r>
              <a:rPr lang="pt-BR" baseline="30000" dirty="0" smtClean="0"/>
              <a:t>2</a:t>
            </a:r>
            <a:r>
              <a:rPr lang="pt-BR" dirty="0" smtClean="0"/>
              <a:t>/s] de uma dessas linhas de fontes, que pode ser positiva ou negativa.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134</a:t>
            </a:fld>
            <a:endParaRPr lang="pt-BR"/>
          </a:p>
        </p:txBody>
      </p:sp>
      <p:pic>
        <p:nvPicPr>
          <p:cNvPr id="5" name="Imagem 4" descr="Fig06.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562" y="3465505"/>
            <a:ext cx="6955173" cy="3120826"/>
          </a:xfrm>
          <a:prstGeom prst="rect">
            <a:avLst/>
          </a:prstGeom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Escoamentos ao redor de corpos de revolução arbitrários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Então, a função de corrente em qualquer ponto </a:t>
            </a:r>
            <a:r>
              <a:rPr lang="pt-BR" i="1" dirty="0" smtClean="0"/>
              <a:t>m</a:t>
            </a:r>
            <a:r>
              <a:rPr lang="pt-BR" dirty="0" smtClean="0"/>
              <a:t> da geometria do corpo devido à linha de fonte </a:t>
            </a:r>
            <a:r>
              <a:rPr lang="pt-BR" i="1" dirty="0" smtClean="0"/>
              <a:t>n</a:t>
            </a:r>
            <a:r>
              <a:rPr lang="pt-BR" dirty="0" smtClean="0"/>
              <a:t> é dada, a partir da Eq. (79), por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 sinal negativo foi introduzido pois a Eq. (79) é para um sorvedouro. Quando combinada com um escoamento uniforme, a função de corrente em </a:t>
            </a:r>
            <a:r>
              <a:rPr lang="pt-BR" i="1" dirty="0" smtClean="0"/>
              <a:t>m</a:t>
            </a:r>
            <a:r>
              <a:rPr lang="pt-BR" dirty="0" smtClean="0"/>
              <a:t> devido a todas as </a:t>
            </a:r>
            <a:r>
              <a:rPr lang="pt-BR" i="1" dirty="0" smtClean="0"/>
              <a:t>N</a:t>
            </a:r>
            <a:r>
              <a:rPr lang="pt-BR" dirty="0" smtClean="0"/>
              <a:t> linhas de fontes é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135</a:t>
            </a:fld>
            <a:endParaRPr lang="pt-BR"/>
          </a:p>
        </p:txBody>
      </p:sp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02753" name="Object 1"/>
          <p:cNvGraphicFramePr>
            <a:graphicFrameLocks noChangeAspect="1"/>
          </p:cNvGraphicFramePr>
          <p:nvPr/>
        </p:nvGraphicFramePr>
        <p:xfrm>
          <a:off x="3221019" y="3114681"/>
          <a:ext cx="2673350" cy="788988"/>
        </p:xfrm>
        <a:graphic>
          <a:graphicData uri="http://schemas.openxmlformats.org/presentationml/2006/ole">
            <p:oleObj spid="_x0000_s202753" name="Equação" r:id="rId3" imgW="1320227" imgH="393529" progId="Equation.3">
              <p:embed/>
            </p:oleObj>
          </a:graphicData>
        </a:graphic>
      </p:graphicFrame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02755" name="Object 3"/>
          <p:cNvGraphicFramePr>
            <a:graphicFrameLocks noChangeAspect="1"/>
          </p:cNvGraphicFramePr>
          <p:nvPr/>
        </p:nvGraphicFramePr>
        <p:xfrm>
          <a:off x="2552727" y="5838858"/>
          <a:ext cx="4027488" cy="866775"/>
        </p:xfrm>
        <a:graphic>
          <a:graphicData uri="http://schemas.openxmlformats.org/presentationml/2006/ole">
            <p:oleObj spid="_x0000_s202755" name="Equação" r:id="rId4" imgW="1993900" imgH="431800" progId="Equation.3">
              <p:embed/>
            </p:oleObj>
          </a:graphicData>
        </a:graphic>
      </p:graphicFrame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Escoamentos ao redor de corpos de </a:t>
            </a:r>
            <a:r>
              <a:rPr lang="pt-BR" smtClean="0"/>
              <a:t>revolução arbitrários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Fazendo-se </a:t>
            </a:r>
            <a:r>
              <a:rPr lang="el-GR" i="1" dirty="0" smtClean="0"/>
              <a:t>ψ</a:t>
            </a:r>
            <a:r>
              <a:rPr lang="pt-BR" i="1" baseline="-25000" dirty="0" smtClean="0"/>
              <a:t>m</a:t>
            </a:r>
            <a:r>
              <a:rPr lang="pt-BR" dirty="0" smtClean="0"/>
              <a:t> </a:t>
            </a:r>
            <a:r>
              <a:rPr lang="pt-BR" dirty="0" smtClean="0"/>
              <a:t>= 0 para todos os </a:t>
            </a:r>
            <a:r>
              <a:rPr lang="pt-BR" i="1" dirty="0" smtClean="0"/>
              <a:t>N</a:t>
            </a:r>
            <a:r>
              <a:rPr lang="pt-BR" dirty="0" smtClean="0"/>
              <a:t> valores de </a:t>
            </a:r>
            <a:r>
              <a:rPr lang="pt-BR" i="1" dirty="0" smtClean="0"/>
              <a:t>m</a:t>
            </a:r>
            <a:r>
              <a:rPr lang="pt-BR" dirty="0" smtClean="0"/>
              <a:t>, obtém-se um conjunto de </a:t>
            </a:r>
            <a:r>
              <a:rPr lang="pt-BR" i="1" dirty="0" smtClean="0"/>
              <a:t>N</a:t>
            </a:r>
            <a:r>
              <a:rPr lang="pt-BR" dirty="0" smtClean="0"/>
              <a:t> equações algébricas com </a:t>
            </a:r>
            <a:r>
              <a:rPr lang="pt-BR" i="1" dirty="0" smtClean="0"/>
              <a:t>N</a:t>
            </a:r>
            <a:r>
              <a:rPr lang="pt-BR" dirty="0" smtClean="0"/>
              <a:t> incógnitas </a:t>
            </a:r>
            <a:r>
              <a:rPr lang="pt-BR" i="1" dirty="0" err="1" smtClean="0"/>
              <a:t>k</a:t>
            </a:r>
            <a:r>
              <a:rPr lang="pt-BR" i="1" baseline="-25000" dirty="0" err="1" smtClean="0"/>
              <a:t>n</a:t>
            </a:r>
            <a:r>
              <a:rPr lang="pt-BR" i="1" dirty="0" smtClean="0"/>
              <a:t> </a:t>
            </a:r>
            <a:r>
              <a:rPr lang="pt-BR" dirty="0" smtClean="0"/>
              <a:t>(</a:t>
            </a:r>
            <a:r>
              <a:rPr lang="pt-BR" i="1" dirty="0" smtClean="0"/>
              <a:t>n</a:t>
            </a:r>
            <a:r>
              <a:rPr lang="pt-BR" dirty="0" smtClean="0"/>
              <a:t> </a:t>
            </a:r>
            <a:r>
              <a:rPr lang="pt-BR" dirty="0" smtClean="0"/>
              <a:t>= 1, 2, ..., </a:t>
            </a:r>
            <a:r>
              <a:rPr lang="pt-BR" i="1" dirty="0" smtClean="0"/>
              <a:t>N</a:t>
            </a:r>
            <a:r>
              <a:rPr lang="pt-BR" dirty="0" smtClean="0"/>
              <a:t>), que pode ser resolvido por uma técnica iterativa ou de inversão de matrizes.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136</a:t>
            </a:fld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Potencial de velocidades: Equação de </a:t>
            </a:r>
            <a:r>
              <a:rPr lang="pt-BR" dirty="0" err="1" smtClean="0"/>
              <a:t>Laplace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r>
              <a:rPr lang="pt-BR" dirty="0" smtClean="0"/>
              <a:t>As condições de contorno normalmente encontradas em escoamentos </a:t>
            </a:r>
            <a:r>
              <a:rPr lang="pt-BR" dirty="0" err="1" smtClean="0"/>
              <a:t>irrotacionais</a:t>
            </a:r>
            <a:r>
              <a:rPr lang="pt-BR" dirty="0" smtClean="0"/>
              <a:t> são dos seguintes tipos:</a:t>
            </a:r>
          </a:p>
          <a:p>
            <a:pPr lvl="1"/>
            <a:r>
              <a:rPr lang="pt-BR" dirty="0" smtClean="0"/>
              <a:t>Condição sobre uma superfície sólida. A componente normal da velocidade do fluido em uma superfície sólida precisa ser igual à componente normal da velocidade no contorno, garantindo-se que o fluido não penetre em uma superfície sólida. Para um corpo em repouso, a condição é: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sendo </a:t>
            </a:r>
            <a:r>
              <a:rPr lang="pt-BR" i="1" dirty="0" smtClean="0"/>
              <a:t>s</a:t>
            </a:r>
            <a:r>
              <a:rPr lang="pt-BR" dirty="0" smtClean="0"/>
              <a:t> a direção ao longo da superfície e </a:t>
            </a:r>
            <a:r>
              <a:rPr lang="pt-BR" i="1" dirty="0" smtClean="0"/>
              <a:t>n</a:t>
            </a:r>
            <a:r>
              <a:rPr lang="pt-BR" dirty="0" smtClean="0"/>
              <a:t> a direção normal à superfície.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3214678" y="4500570"/>
          <a:ext cx="2749550" cy="788988"/>
        </p:xfrm>
        <a:graphic>
          <a:graphicData uri="http://schemas.openxmlformats.org/presentationml/2006/ole">
            <p:oleObj spid="_x0000_s28673" name="Equação" r:id="rId3" imgW="1358310" imgH="393529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314541" y="4610409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(8)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Potencial de velocidades: Equação de </a:t>
            </a:r>
            <a:r>
              <a:rPr lang="pt-BR" dirty="0" err="1" smtClean="0"/>
              <a:t>Laplace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Condição no infinito. Para o caso típico de um corpo imerso em um escoamento uniforme na direção </a:t>
            </a:r>
            <a:r>
              <a:rPr lang="pt-BR" i="1" dirty="0" smtClean="0"/>
              <a:t>x</a:t>
            </a:r>
            <a:r>
              <a:rPr lang="pt-BR" dirty="0" smtClean="0"/>
              <a:t> com velocidade </a:t>
            </a:r>
            <a:r>
              <a:rPr lang="pt-BR" i="1" dirty="0" smtClean="0"/>
              <a:t>U</a:t>
            </a:r>
            <a:r>
              <a:rPr lang="pt-BR" dirty="0" smtClean="0"/>
              <a:t>, a condição é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r>
              <a:rPr lang="pt-BR" dirty="0" smtClean="0"/>
              <a:t>Após a solução da equação de </a:t>
            </a:r>
            <a:r>
              <a:rPr lang="pt-BR" dirty="0" err="1" smtClean="0"/>
              <a:t>Laplace</a:t>
            </a:r>
            <a:r>
              <a:rPr lang="pt-BR" dirty="0" smtClean="0"/>
              <a:t>, as componentes da velocidade podem ser obtidas derivando-se </a:t>
            </a:r>
            <a:r>
              <a:rPr lang="el-GR" i="1" dirty="0" smtClean="0"/>
              <a:t>ψ</a:t>
            </a:r>
            <a:r>
              <a:rPr lang="pt-BR" dirty="0" smtClean="0"/>
              <a:t> ou </a:t>
            </a:r>
            <a:r>
              <a:rPr lang="el-GR" i="1" dirty="0" smtClean="0"/>
              <a:t>ϕ</a:t>
            </a:r>
            <a:r>
              <a:rPr lang="pt-BR" dirty="0" smtClean="0"/>
              <a:t>. A distribuição de pressão pode ser determinada aplicando-se a equação de Bernoulli:</a:t>
            </a:r>
            <a:endParaRPr lang="pt-BR" i="1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3103572" y="2857496"/>
          <a:ext cx="2897188" cy="838200"/>
        </p:xfrm>
        <a:graphic>
          <a:graphicData uri="http://schemas.openxmlformats.org/presentationml/2006/ole">
            <p:oleObj spid="_x0000_s27649" name="Equação" r:id="rId3" imgW="1447800" imgH="419100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314541" y="3000372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(9)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3428992" y="5643578"/>
          <a:ext cx="2324100" cy="787400"/>
        </p:xfrm>
        <a:graphic>
          <a:graphicData uri="http://schemas.openxmlformats.org/presentationml/2006/ole">
            <p:oleObj spid="_x0000_s27651" name="Equação" r:id="rId4" imgW="1155700" imgH="393700" progId="Equation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Potencial de velocidades: Equação de </a:t>
            </a:r>
            <a:r>
              <a:rPr lang="pt-BR" dirty="0" err="1" smtClean="0"/>
              <a:t>Laplace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sendo </a:t>
            </a:r>
            <a:r>
              <a:rPr lang="pt-BR" i="1" dirty="0" smtClean="0"/>
              <a:t>q</a:t>
            </a:r>
            <a:r>
              <a:rPr lang="pt-BR" dirty="0" smtClean="0"/>
              <a:t> a magnitude da velocidade.</a:t>
            </a:r>
          </a:p>
          <a:p>
            <a:r>
              <a:rPr lang="pt-BR" dirty="0" smtClean="0"/>
              <a:t>No caso de coordenadas polares, as equações a serem empregadas apresentam as seguintes formas:</a:t>
            </a:r>
          </a:p>
          <a:p>
            <a:pPr lvl="1"/>
            <a:r>
              <a:rPr lang="pt-BR" dirty="0" smtClean="0"/>
              <a:t>Equação da continuidade: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Condição de </a:t>
            </a:r>
            <a:r>
              <a:rPr lang="pt-BR" dirty="0" err="1" smtClean="0"/>
              <a:t>irrotacionalidade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3179772" y="3783020"/>
          <a:ext cx="2749550" cy="788988"/>
        </p:xfrm>
        <a:graphic>
          <a:graphicData uri="http://schemas.openxmlformats.org/presentationml/2006/ole">
            <p:oleObj spid="_x0000_s30721" name="Equação" r:id="rId3" imgW="1358310" imgH="393529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160653" y="3929066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(10)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219459" y="5429264"/>
          <a:ext cx="2709863" cy="787400"/>
        </p:xfrm>
        <a:graphic>
          <a:graphicData uri="http://schemas.openxmlformats.org/presentationml/2006/ole">
            <p:oleObj spid="_x0000_s30723" name="Equação" r:id="rId4" imgW="1345616" imgH="393529" progId="Equation.3">
              <p:embed/>
            </p:oleObj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8172067" y="5610541"/>
            <a:ext cx="686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(11)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Potencial de velocidades: Equação de </a:t>
            </a:r>
            <a:r>
              <a:rPr lang="pt-BR" dirty="0" err="1" smtClean="0"/>
              <a:t>Laplace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Componentes da velocidade: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Laplacianos:</a:t>
            </a:r>
          </a:p>
          <a:p>
            <a:pPr lvl="1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3513144" y="2071678"/>
          <a:ext cx="2058988" cy="788988"/>
        </p:xfrm>
        <a:graphic>
          <a:graphicData uri="http://schemas.openxmlformats.org/presentationml/2006/ole">
            <p:oleObj spid="_x0000_s26625" name="Equação" r:id="rId3" imgW="1016000" imgH="393700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172067" y="2252955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(12)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3408370" y="3071810"/>
          <a:ext cx="2306638" cy="787400"/>
        </p:xfrm>
        <a:graphic>
          <a:graphicData uri="http://schemas.openxmlformats.org/presentationml/2006/ole">
            <p:oleObj spid="_x0000_s26627" name="Equação" r:id="rId4" imgW="1143000" imgH="393700" progId="Equation.3">
              <p:embed/>
            </p:oleObj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8160653" y="3214686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(13)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2600338" y="4429132"/>
          <a:ext cx="3900488" cy="885825"/>
        </p:xfrm>
        <a:graphic>
          <a:graphicData uri="http://schemas.openxmlformats.org/presentationml/2006/ole">
            <p:oleObj spid="_x0000_s26629" name="Equação" r:id="rId5" imgW="1968500" imgH="444500" progId="Equation.3">
              <p:embed/>
            </p:oleObj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8160653" y="4610409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(14)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2500298" y="5545158"/>
          <a:ext cx="4048125" cy="884238"/>
        </p:xfrm>
        <a:graphic>
          <a:graphicData uri="http://schemas.openxmlformats.org/presentationml/2006/ole">
            <p:oleObj spid="_x0000_s26631" name="Equação" r:id="rId6" imgW="2044700" imgH="444500" progId="Equation.3">
              <p:embed/>
            </p:oleObj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8160653" y="5753417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(15)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Aplicação de variáveis complexas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Neste capítulo, denota-se a variável complexa </a:t>
            </a:r>
            <a:r>
              <a:rPr lang="pt-BR" i="1" dirty="0" smtClean="0"/>
              <a:t>z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r>
              <a:rPr lang="pt-BR" dirty="0" smtClean="0"/>
              <a:t>sendo             , (</a:t>
            </a:r>
            <a:r>
              <a:rPr lang="pt-BR" i="1" dirty="0" smtClean="0"/>
              <a:t>x</a:t>
            </a:r>
            <a:r>
              <a:rPr lang="pt-BR" dirty="0" smtClean="0"/>
              <a:t>, </a:t>
            </a:r>
            <a:r>
              <a:rPr lang="pt-BR" i="1" dirty="0" smtClean="0"/>
              <a:t>y</a:t>
            </a:r>
            <a:r>
              <a:rPr lang="pt-BR" dirty="0" smtClean="0"/>
              <a:t>) as coordenadas cartesianas, (</a:t>
            </a:r>
            <a:r>
              <a:rPr lang="pt-BR" i="1" dirty="0" smtClean="0"/>
              <a:t>r</a:t>
            </a:r>
            <a:r>
              <a:rPr lang="pt-BR" dirty="0" smtClean="0"/>
              <a:t>, </a:t>
            </a:r>
            <a:r>
              <a:rPr lang="el-GR" i="1" dirty="0" smtClean="0"/>
              <a:t>θ</a:t>
            </a:r>
            <a:r>
              <a:rPr lang="pt-BR" dirty="0" smtClean="0"/>
              <a:t>) as coordenadas polares.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3513144" y="2151045"/>
          <a:ext cx="2058988" cy="457200"/>
        </p:xfrm>
        <a:graphic>
          <a:graphicData uri="http://schemas.openxmlformats.org/presentationml/2006/ole">
            <p:oleObj spid="_x0000_s31745" name="Equação" r:id="rId3" imgW="1028700" imgH="228600" progId="Equation.3">
              <p:embed/>
            </p:oleObj>
          </a:graphicData>
        </a:graphic>
      </p:graphicFrame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1760499" y="2625714"/>
          <a:ext cx="1181100" cy="493713"/>
        </p:xfrm>
        <a:graphic>
          <a:graphicData uri="http://schemas.openxmlformats.org/presentationml/2006/ole">
            <p:oleObj spid="_x0000_s31747" name="Equação" r:id="rId4" imgW="520474" imgH="215806" progId="Equation.3">
              <p:embed/>
            </p:oleObj>
          </a:graphicData>
        </a:graphic>
      </p:graphicFrame>
      <p:pic>
        <p:nvPicPr>
          <p:cNvPr id="9" name="Imagem 8" descr="Fig06.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26949" y="3549897"/>
            <a:ext cx="3115110" cy="3092247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8160653" y="218755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(16)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Aplicação de </a:t>
            </a:r>
            <a:r>
              <a:rPr lang="pt-BR" smtClean="0"/>
              <a:t>variáveis complexas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produto de dois números complexos </a:t>
            </a:r>
            <a:r>
              <a:rPr lang="pt-BR" i="1" dirty="0" smtClean="0"/>
              <a:t>z</a:t>
            </a:r>
            <a:r>
              <a:rPr lang="pt-BR" baseline="-25000" dirty="0" smtClean="0"/>
              <a:t>1</a:t>
            </a:r>
            <a:r>
              <a:rPr lang="pt-BR" dirty="0" smtClean="0"/>
              <a:t> e </a:t>
            </a:r>
            <a:r>
              <a:rPr lang="pt-BR" i="1" dirty="0" smtClean="0"/>
              <a:t>z</a:t>
            </a:r>
            <a:r>
              <a:rPr lang="pt-BR" baseline="-25000" dirty="0" smtClean="0"/>
              <a:t>2</a:t>
            </a:r>
            <a:r>
              <a:rPr lang="pt-BR" dirty="0" smtClean="0"/>
              <a:t> é: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sendo                         e                         .</a:t>
            </a:r>
          </a:p>
          <a:p>
            <a:r>
              <a:rPr lang="pt-BR" dirty="0" smtClean="0"/>
              <a:t>Quando </a:t>
            </a:r>
            <a:r>
              <a:rPr lang="pt-BR" i="1" dirty="0" smtClean="0"/>
              <a:t>x</a:t>
            </a:r>
            <a:r>
              <a:rPr lang="pt-BR" dirty="0" smtClean="0"/>
              <a:t> e </a:t>
            </a:r>
            <a:r>
              <a:rPr lang="pt-BR" i="1" dirty="0" smtClean="0"/>
              <a:t>y</a:t>
            </a:r>
            <a:r>
              <a:rPr lang="pt-BR" dirty="0" smtClean="0"/>
              <a:t> são consideradas variáveis, a quantidade complexa </a:t>
            </a:r>
            <a:r>
              <a:rPr lang="pt-BR" i="1" dirty="0" smtClean="0"/>
              <a:t>z</a:t>
            </a:r>
            <a:r>
              <a:rPr lang="pt-BR" dirty="0" smtClean="0"/>
              <a:t> = </a:t>
            </a:r>
            <a:r>
              <a:rPr lang="pt-BR" i="1" dirty="0" smtClean="0"/>
              <a:t>x</a:t>
            </a:r>
            <a:r>
              <a:rPr lang="pt-BR" dirty="0" smtClean="0"/>
              <a:t> + </a:t>
            </a:r>
            <a:r>
              <a:rPr lang="pt-BR" i="1" dirty="0" err="1" smtClean="0"/>
              <a:t>iy</a:t>
            </a:r>
            <a:r>
              <a:rPr lang="pt-BR" dirty="0" smtClean="0"/>
              <a:t> é chamada de variável complexa. Suponha que se defina uma variável complexa </a:t>
            </a:r>
            <a:r>
              <a:rPr lang="pt-BR" i="1" dirty="0" smtClean="0"/>
              <a:t>w</a:t>
            </a:r>
            <a:r>
              <a:rPr lang="pt-BR" dirty="0" smtClean="0"/>
              <a:t> cujas partes real e imaginária sejam </a:t>
            </a:r>
            <a:r>
              <a:rPr lang="el-GR" i="1" dirty="0" smtClean="0"/>
              <a:t>ϕ</a:t>
            </a:r>
            <a:r>
              <a:rPr lang="pt-BR" dirty="0" smtClean="0"/>
              <a:t> e </a:t>
            </a:r>
            <a:r>
              <a:rPr lang="el-GR" i="1" dirty="0" smtClean="0"/>
              <a:t>ψ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3511564" y="2370130"/>
          <a:ext cx="2119313" cy="511175"/>
        </p:xfrm>
        <a:graphic>
          <a:graphicData uri="http://schemas.openxmlformats.org/presentationml/2006/ole">
            <p:oleObj spid="_x0000_s36865" name="Equação" r:id="rId3" imgW="1066337" imgH="253890" progId="Equation.3">
              <p:embed/>
            </p:oleObj>
          </a:graphicData>
        </a:graphic>
      </p:graphicFrame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1790690" y="3032128"/>
          <a:ext cx="2087563" cy="615950"/>
        </p:xfrm>
        <a:graphic>
          <a:graphicData uri="http://schemas.openxmlformats.org/presentationml/2006/ole">
            <p:oleObj spid="_x0000_s36867" name="Equação" r:id="rId4" imgW="901309" imgH="266584" progId="Equation.3">
              <p:embed/>
            </p:oleObj>
          </a:graphicData>
        </a:graphic>
      </p:graphicFrame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4206870" y="3136896"/>
          <a:ext cx="2101850" cy="525463"/>
        </p:xfrm>
        <a:graphic>
          <a:graphicData uri="http://schemas.openxmlformats.org/presentationml/2006/ole">
            <p:oleObj spid="_x0000_s36869" name="Equação" r:id="rId5" imgW="914400" imgH="228600" progId="Equation.3">
              <p:embed/>
            </p:oleObj>
          </a:graphicData>
        </a:graphic>
      </p:graphicFrame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3873509" y="5729319"/>
          <a:ext cx="1392238" cy="406400"/>
        </p:xfrm>
        <a:graphic>
          <a:graphicData uri="http://schemas.openxmlformats.org/presentationml/2006/ole">
            <p:oleObj spid="_x0000_s36871" name="Equação" r:id="rId6" imgW="685800" imgH="203200" progId="Equation.3">
              <p:embed/>
            </p:oleObj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8160653" y="5729319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(17)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Relevância da Teoria de Escoamentos </a:t>
            </a:r>
            <a:r>
              <a:rPr lang="pt-BR" dirty="0" err="1" smtClean="0"/>
              <a:t>Irrotacionais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equação da </a:t>
            </a:r>
            <a:r>
              <a:rPr lang="pt-BR" dirty="0" err="1" smtClean="0"/>
              <a:t>vorticidade</a:t>
            </a:r>
            <a:r>
              <a:rPr lang="pt-BR" dirty="0" smtClean="0"/>
              <a:t> prediz que o escoamento </a:t>
            </a:r>
            <a:r>
              <a:rPr lang="pt-BR" dirty="0" err="1" smtClean="0"/>
              <a:t>irrotacional</a:t>
            </a:r>
            <a:r>
              <a:rPr lang="pt-BR" dirty="0" smtClean="0"/>
              <a:t> de um fluido </a:t>
            </a:r>
            <a:r>
              <a:rPr lang="pt-BR" dirty="0" err="1" smtClean="0"/>
              <a:t>barotrópico</a:t>
            </a:r>
            <a:r>
              <a:rPr lang="pt-BR" dirty="0" smtClean="0"/>
              <a:t> observado de um referencial sem rotação permanece </a:t>
            </a:r>
            <a:r>
              <a:rPr lang="pt-BR" dirty="0" err="1" smtClean="0"/>
              <a:t>irrotacional</a:t>
            </a:r>
            <a:r>
              <a:rPr lang="pt-BR" dirty="0" smtClean="0"/>
              <a:t> se a viscosidade do fluido for identicamente nula e as forças de corpo forem conservativas.</a:t>
            </a:r>
          </a:p>
          <a:p>
            <a:r>
              <a:rPr lang="pt-BR" dirty="0" smtClean="0"/>
              <a:t>Tal escoamento ideal apresenta velocidade tangencial </a:t>
            </a:r>
            <a:r>
              <a:rPr lang="pt-BR" dirty="0" err="1" smtClean="0"/>
              <a:t>não-nula</a:t>
            </a:r>
            <a:r>
              <a:rPr lang="pt-BR" dirty="0" smtClean="0"/>
              <a:t> em sobre uma superfície sólida. Em contraste, um fluido real com viscosidade </a:t>
            </a:r>
            <a:r>
              <a:rPr lang="pt-BR" dirty="0" err="1" smtClean="0"/>
              <a:t>não-nula</a:t>
            </a:r>
            <a:r>
              <a:rPr lang="pt-BR" dirty="0" smtClean="0"/>
              <a:t> precisa satisfazer a condição de contorno de </a:t>
            </a:r>
            <a:r>
              <a:rPr lang="pt-BR" dirty="0" err="1" smtClean="0"/>
              <a:t>não-deslizamento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Aplicação de variáveis complexas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8918"/>
          </a:xfrm>
        </p:spPr>
        <p:txBody>
          <a:bodyPr>
            <a:normAutofit/>
          </a:bodyPr>
          <a:lstStyle/>
          <a:p>
            <a:r>
              <a:rPr lang="pt-BR" dirty="0" smtClean="0"/>
              <a:t>Se </a:t>
            </a:r>
            <a:r>
              <a:rPr lang="el-GR" i="1" dirty="0" smtClean="0"/>
              <a:t>ϕ</a:t>
            </a:r>
            <a:r>
              <a:rPr lang="pt-BR" dirty="0" smtClean="0"/>
              <a:t> e </a:t>
            </a:r>
            <a:r>
              <a:rPr lang="el-GR" i="1" dirty="0" smtClean="0"/>
              <a:t>ψ</a:t>
            </a:r>
            <a:r>
              <a:rPr lang="pt-BR" dirty="0" smtClean="0"/>
              <a:t> forem funções de </a:t>
            </a:r>
            <a:r>
              <a:rPr lang="pt-BR" i="1" dirty="0" smtClean="0"/>
              <a:t>x</a:t>
            </a:r>
            <a:r>
              <a:rPr lang="pt-BR" dirty="0" smtClean="0"/>
              <a:t> e </a:t>
            </a:r>
            <a:r>
              <a:rPr lang="pt-BR" i="1" dirty="0" smtClean="0"/>
              <a:t>y</a:t>
            </a:r>
            <a:r>
              <a:rPr lang="pt-BR" dirty="0" smtClean="0"/>
              <a:t>, então </a:t>
            </a:r>
            <a:r>
              <a:rPr lang="pt-BR" i="1" dirty="0" smtClean="0"/>
              <a:t>w</a:t>
            </a:r>
            <a:r>
              <a:rPr lang="pt-BR" dirty="0" smtClean="0"/>
              <a:t> também o será. Da teoria de variáveis complexas, tem-se que </a:t>
            </a:r>
            <a:r>
              <a:rPr lang="pt-BR" i="1" dirty="0" smtClean="0"/>
              <a:t>w</a:t>
            </a:r>
            <a:r>
              <a:rPr lang="pt-BR" dirty="0" smtClean="0"/>
              <a:t> é uma função da combinação </a:t>
            </a:r>
            <a:r>
              <a:rPr lang="pt-BR" i="1" dirty="0" smtClean="0"/>
              <a:t>x</a:t>
            </a:r>
            <a:r>
              <a:rPr lang="pt-BR" dirty="0" smtClean="0"/>
              <a:t> + </a:t>
            </a:r>
            <a:r>
              <a:rPr lang="pt-BR" i="1" dirty="0" err="1" smtClean="0"/>
              <a:t>iy</a:t>
            </a:r>
            <a:r>
              <a:rPr lang="pt-BR" dirty="0" smtClean="0"/>
              <a:t> = </a:t>
            </a:r>
            <a:r>
              <a:rPr lang="pt-BR" i="1" dirty="0" smtClean="0"/>
              <a:t>z</a:t>
            </a:r>
            <a:r>
              <a:rPr lang="pt-BR" dirty="0" smtClean="0"/>
              <a:t>, e em particular possui uma derivada única e finita </a:t>
            </a:r>
            <a:r>
              <a:rPr lang="pt-BR" i="1" dirty="0" err="1" smtClean="0"/>
              <a:t>dw</a:t>
            </a:r>
            <a:r>
              <a:rPr lang="pt-BR" dirty="0" smtClean="0"/>
              <a:t>/</a:t>
            </a:r>
            <a:r>
              <a:rPr lang="pt-BR" i="1" dirty="0" err="1" smtClean="0"/>
              <a:t>dz</a:t>
            </a:r>
            <a:r>
              <a:rPr lang="pt-BR" dirty="0" smtClean="0"/>
              <a:t> quando suas porções real e imaginária satisfazem o par de condições chamadas de condições de </a:t>
            </a:r>
            <a:r>
              <a:rPr lang="pt-BR" dirty="0" err="1" smtClean="0"/>
              <a:t>Cauchy</a:t>
            </a:r>
            <a:r>
              <a:rPr lang="pt-BR" dirty="0" smtClean="0"/>
              <a:t>- </a:t>
            </a:r>
            <a:r>
              <a:rPr lang="pt-BR" dirty="0" err="1" smtClean="0"/>
              <a:t>Riemann</a:t>
            </a:r>
            <a:r>
              <a:rPr lang="pt-BR" dirty="0" smtClean="0"/>
              <a:t> – Eq. (5).</a:t>
            </a:r>
          </a:p>
          <a:p>
            <a:r>
              <a:rPr lang="pt-BR" dirty="0" smtClean="0"/>
              <a:t>Uma função </a:t>
            </a:r>
            <a:r>
              <a:rPr lang="pt-BR" i="1" dirty="0" smtClean="0"/>
              <a:t>w</a:t>
            </a:r>
            <a:r>
              <a:rPr lang="pt-BR" dirty="0" smtClean="0"/>
              <a:t> = </a:t>
            </a:r>
            <a:r>
              <a:rPr lang="pt-BR" i="1" dirty="0" smtClean="0"/>
              <a:t>f</a:t>
            </a:r>
            <a:r>
              <a:rPr lang="pt-BR" dirty="0" smtClean="0"/>
              <a:t>(</a:t>
            </a:r>
            <a:r>
              <a:rPr lang="pt-BR" i="1" dirty="0" smtClean="0"/>
              <a:t>z</a:t>
            </a:r>
            <a:r>
              <a:rPr lang="pt-BR" dirty="0" smtClean="0"/>
              <a:t>) é chamada de função analítica de uma variável complexa </a:t>
            </a:r>
            <a:r>
              <a:rPr lang="pt-BR" i="1" dirty="0" smtClean="0"/>
              <a:t>z</a:t>
            </a:r>
            <a:r>
              <a:rPr lang="pt-BR" dirty="0" smtClean="0"/>
              <a:t> em uma região se um valor finito </a:t>
            </a:r>
            <a:r>
              <a:rPr lang="pt-BR" i="1" dirty="0" err="1" smtClean="0"/>
              <a:t>dw</a:t>
            </a:r>
            <a:r>
              <a:rPr lang="pt-BR" dirty="0" smtClean="0"/>
              <a:t>/</a:t>
            </a:r>
            <a:r>
              <a:rPr lang="pt-BR" i="1" dirty="0" err="1" smtClean="0"/>
              <a:t>dz</a:t>
            </a:r>
            <a:r>
              <a:rPr lang="pt-BR" dirty="0" smtClean="0"/>
              <a:t> existir em todos os pontos da região.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Aplicação de </a:t>
            </a:r>
            <a:r>
              <a:rPr lang="pt-BR" smtClean="0"/>
              <a:t>variáveis complexas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combinação               é chamada de potencial complexo para um escoamento. </a:t>
            </a:r>
          </a:p>
          <a:p>
            <a:r>
              <a:rPr lang="pt-BR" dirty="0" smtClean="0"/>
              <a:t>Como o potencial de velocidades e a função de corrente satisfazem a Eq. (5), e as partes real e imaginária de qualquer função de variável complexa </a:t>
            </a:r>
            <a:r>
              <a:rPr lang="pt-BR" i="1" dirty="0" smtClean="0"/>
              <a:t>w</a:t>
            </a:r>
            <a:r>
              <a:rPr lang="pt-BR" dirty="0" smtClean="0"/>
              <a:t>(</a:t>
            </a:r>
            <a:r>
              <a:rPr lang="pt-BR" i="1" dirty="0" smtClean="0"/>
              <a:t>z</a:t>
            </a:r>
            <a:r>
              <a:rPr lang="pt-BR" dirty="0" smtClean="0"/>
              <a:t>) = </a:t>
            </a:r>
            <a:r>
              <a:rPr lang="el-GR" i="1" dirty="0" smtClean="0"/>
              <a:t>ϕ</a:t>
            </a:r>
            <a:r>
              <a:rPr lang="pt-BR" dirty="0" smtClean="0"/>
              <a:t> + </a:t>
            </a:r>
            <a:r>
              <a:rPr lang="pt-BR" i="1" dirty="0" smtClean="0"/>
              <a:t>i</a:t>
            </a:r>
            <a:r>
              <a:rPr lang="el-GR" i="1" dirty="0" smtClean="0"/>
              <a:t>ψ</a:t>
            </a:r>
            <a:r>
              <a:rPr lang="pt-BR" dirty="0" smtClean="0"/>
              <a:t> também satisfaz a Eq. (5), segue-se que qualquer função analítica de </a:t>
            </a:r>
            <a:r>
              <a:rPr lang="pt-BR" i="1" dirty="0" smtClean="0"/>
              <a:t>z</a:t>
            </a:r>
            <a:r>
              <a:rPr lang="pt-BR" dirty="0" smtClean="0"/>
              <a:t> representa o potencial complexo de algum escoamento bidimensional.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3259141" y="1639863"/>
          <a:ext cx="1604963" cy="468313"/>
        </p:xfrm>
        <a:graphic>
          <a:graphicData uri="http://schemas.openxmlformats.org/presentationml/2006/ole">
            <p:oleObj spid="_x0000_s34817" name="Equação" r:id="rId3" imgW="685800" imgH="203200" progId="Equation.3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Aplicação de variáveis complexas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derivada </a:t>
            </a:r>
            <a:r>
              <a:rPr lang="pt-BR" i="1" dirty="0" err="1" smtClean="0"/>
              <a:t>dw</a:t>
            </a:r>
            <a:r>
              <a:rPr lang="pt-BR" dirty="0" smtClean="0"/>
              <a:t>/</a:t>
            </a:r>
            <a:r>
              <a:rPr lang="pt-BR" i="1" dirty="0" err="1" smtClean="0"/>
              <a:t>dz</a:t>
            </a:r>
            <a:r>
              <a:rPr lang="pt-BR" dirty="0" smtClean="0"/>
              <a:t> é uma quantidade importante na descrição de escoamentos </a:t>
            </a:r>
            <a:r>
              <a:rPr lang="pt-BR" dirty="0" err="1" smtClean="0"/>
              <a:t>irrotacionais</a:t>
            </a:r>
            <a:r>
              <a:rPr lang="pt-BR" dirty="0" smtClean="0"/>
              <a:t>. Por definição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Como a derivada é independente da orientação de </a:t>
            </a:r>
            <a:r>
              <a:rPr lang="el-GR" i="1" dirty="0" smtClean="0"/>
              <a:t>δ</a:t>
            </a:r>
            <a:r>
              <a:rPr lang="pt-BR" i="1" dirty="0" smtClean="0"/>
              <a:t>z</a:t>
            </a:r>
            <a:r>
              <a:rPr lang="pt-BR" dirty="0" smtClean="0"/>
              <a:t> no plano </a:t>
            </a:r>
            <a:r>
              <a:rPr lang="pt-BR" i="1" dirty="0" err="1" smtClean="0"/>
              <a:t>xy</a:t>
            </a:r>
            <a:r>
              <a:rPr lang="pt-BR" dirty="0" smtClean="0"/>
              <a:t>, pode-se tomar </a:t>
            </a:r>
            <a:r>
              <a:rPr lang="el-GR" i="1" dirty="0" smtClean="0"/>
              <a:t>δ</a:t>
            </a:r>
            <a:r>
              <a:rPr lang="pt-BR" i="1" dirty="0" smtClean="0"/>
              <a:t>z</a:t>
            </a:r>
            <a:r>
              <a:rPr lang="pt-BR" dirty="0" smtClean="0"/>
              <a:t> paralelo ao eixo </a:t>
            </a:r>
            <a:r>
              <a:rPr lang="pt-BR" i="1" dirty="0" smtClean="0"/>
              <a:t>x</a:t>
            </a:r>
            <a:r>
              <a:rPr lang="pt-BR" dirty="0" smtClean="0"/>
              <a:t>, obtendo-se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3656024" y="2662227"/>
          <a:ext cx="1792288" cy="866775"/>
        </p:xfrm>
        <a:graphic>
          <a:graphicData uri="http://schemas.openxmlformats.org/presentationml/2006/ole">
            <p:oleObj spid="_x0000_s33793" name="Equação" r:id="rId3" imgW="888614" imgH="431613" progId="Equation.3">
              <p:embed/>
            </p:oleObj>
          </a:graphicData>
        </a:graphic>
      </p:graphicFrame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2490759" y="5072085"/>
          <a:ext cx="4164013" cy="866775"/>
        </p:xfrm>
        <a:graphic>
          <a:graphicData uri="http://schemas.openxmlformats.org/presentationml/2006/ole">
            <p:oleObj spid="_x0000_s33795" name="Equação" r:id="rId4" imgW="2057400" imgH="431800" progId="Equation.3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Aplicação de </a:t>
            </a:r>
            <a:r>
              <a:rPr lang="pt-BR" smtClean="0"/>
              <a:t>variáveis complexas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que implica em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É fácil mostrar que tomando-se </a:t>
            </a:r>
            <a:r>
              <a:rPr lang="el-GR" i="1" dirty="0" smtClean="0"/>
              <a:t>δ</a:t>
            </a:r>
            <a:r>
              <a:rPr lang="pt-BR" i="1" dirty="0" smtClean="0"/>
              <a:t>z</a:t>
            </a:r>
            <a:r>
              <a:rPr lang="pt-BR" dirty="0" smtClean="0"/>
              <a:t> paralelo ao eixo </a:t>
            </a:r>
            <a:r>
              <a:rPr lang="pt-BR" i="1" dirty="0" smtClean="0"/>
              <a:t>y</a:t>
            </a:r>
            <a:r>
              <a:rPr lang="pt-BR" dirty="0" smtClean="0"/>
              <a:t> fornece um resultado idêntico. A derivada </a:t>
            </a:r>
            <a:r>
              <a:rPr lang="pt-BR" i="1" dirty="0" err="1" smtClean="0"/>
              <a:t>dw</a:t>
            </a:r>
            <a:r>
              <a:rPr lang="pt-BR" dirty="0" smtClean="0"/>
              <a:t>/</a:t>
            </a:r>
            <a:r>
              <a:rPr lang="pt-BR" i="1" dirty="0" err="1" smtClean="0"/>
              <a:t>dz</a:t>
            </a:r>
            <a:r>
              <a:rPr lang="pt-BR" dirty="0" smtClean="0"/>
              <a:t> é uma quantidade complexa cujas partes real e imaginária fornecem as componentes cartesianas da velocidade local; </a:t>
            </a:r>
            <a:r>
              <a:rPr lang="pt-BR" i="1" dirty="0" err="1" smtClean="0"/>
              <a:t>dw</a:t>
            </a:r>
            <a:r>
              <a:rPr lang="pt-BR" dirty="0" smtClean="0"/>
              <a:t>/</a:t>
            </a:r>
            <a:r>
              <a:rPr lang="pt-BR" i="1" dirty="0" err="1" smtClean="0"/>
              <a:t>dz</a:t>
            </a:r>
            <a:r>
              <a:rPr lang="pt-BR" dirty="0" smtClean="0"/>
              <a:t> é, por isso, chamada de velocidade complexa.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3805227" y="2128830"/>
          <a:ext cx="1519238" cy="788988"/>
        </p:xfrm>
        <a:graphic>
          <a:graphicData uri="http://schemas.openxmlformats.org/presentationml/2006/ole">
            <p:oleObj spid="_x0000_s32769" name="Equação" r:id="rId3" imgW="748975" imgH="393529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160653" y="2260584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(18)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Aplicação de variáveis complexas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9379"/>
          </a:xfrm>
        </p:spPr>
        <p:txBody>
          <a:bodyPr>
            <a:normAutofit/>
          </a:bodyPr>
          <a:lstStyle/>
          <a:p>
            <a:r>
              <a:rPr lang="pt-BR" dirty="0" smtClean="0"/>
              <a:t>Se o vetor velocidade local possui magnitude </a:t>
            </a:r>
            <a:r>
              <a:rPr lang="pt-BR" i="1" dirty="0" smtClean="0"/>
              <a:t>q</a:t>
            </a:r>
            <a:r>
              <a:rPr lang="pt-BR" dirty="0" smtClean="0"/>
              <a:t> e um ângulo </a:t>
            </a:r>
            <a:r>
              <a:rPr lang="el-GR" i="1" dirty="0" smtClean="0"/>
              <a:t>α</a:t>
            </a:r>
            <a:r>
              <a:rPr lang="pt-BR" dirty="0" smtClean="0"/>
              <a:t> com o eixo </a:t>
            </a:r>
            <a:r>
              <a:rPr lang="pt-BR" i="1" dirty="0" smtClean="0"/>
              <a:t>x</a:t>
            </a:r>
            <a:r>
              <a:rPr lang="pt-BR" dirty="0" smtClean="0"/>
              <a:t>, então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Pode-se considerar notável que qualquer função duas vezes </a:t>
            </a:r>
            <a:r>
              <a:rPr lang="pt-BR" dirty="0" err="1" smtClean="0"/>
              <a:t>diferenciável</a:t>
            </a:r>
            <a:r>
              <a:rPr lang="pt-BR" dirty="0" smtClean="0"/>
              <a:t> </a:t>
            </a:r>
            <a:r>
              <a:rPr lang="pt-BR" i="1" dirty="0" smtClean="0"/>
              <a:t>w</a:t>
            </a:r>
            <a:r>
              <a:rPr lang="pt-BR" dirty="0" smtClean="0"/>
              <a:t>(</a:t>
            </a:r>
            <a:r>
              <a:rPr lang="pt-BR" i="1" dirty="0" smtClean="0"/>
              <a:t>z</a:t>
            </a:r>
            <a:r>
              <a:rPr lang="pt-BR" dirty="0" smtClean="0"/>
              <a:t>), </a:t>
            </a:r>
            <a:r>
              <a:rPr lang="pt-BR" i="1" dirty="0" smtClean="0"/>
              <a:t>z </a:t>
            </a:r>
            <a:r>
              <a:rPr lang="pt-BR" dirty="0" smtClean="0"/>
              <a:t>=</a:t>
            </a:r>
            <a:r>
              <a:rPr lang="pt-BR" i="1" dirty="0" smtClean="0"/>
              <a:t> x</a:t>
            </a:r>
            <a:r>
              <a:rPr lang="pt-BR" dirty="0" smtClean="0"/>
              <a:t> + </a:t>
            </a:r>
            <a:r>
              <a:rPr lang="pt-BR" i="1" dirty="0" err="1" smtClean="0"/>
              <a:t>iy</a:t>
            </a:r>
            <a:r>
              <a:rPr lang="pt-BR" dirty="0" smtClean="0"/>
              <a:t> é uma solução idêntica à Equação de </a:t>
            </a:r>
            <a:r>
              <a:rPr lang="pt-BR" dirty="0" err="1" smtClean="0"/>
              <a:t>Laplace</a:t>
            </a:r>
            <a:r>
              <a:rPr lang="pt-BR" dirty="0" smtClean="0"/>
              <a:t> no plano (</a:t>
            </a:r>
            <a:r>
              <a:rPr lang="pt-BR" i="1" dirty="0" smtClean="0"/>
              <a:t>x</a:t>
            </a:r>
            <a:r>
              <a:rPr lang="pt-BR" dirty="0" smtClean="0"/>
              <a:t>, </a:t>
            </a:r>
            <a:r>
              <a:rPr lang="pt-BR" i="1" dirty="0" smtClean="0"/>
              <a:t>y</a:t>
            </a:r>
            <a:r>
              <a:rPr lang="pt-BR" dirty="0" smtClean="0"/>
              <a:t>). Uma função geral de duas variáveis (</a:t>
            </a:r>
            <a:r>
              <a:rPr lang="pt-BR" i="1" dirty="0" smtClean="0"/>
              <a:t>x</a:t>
            </a:r>
            <a:r>
              <a:rPr lang="pt-BR" dirty="0" smtClean="0"/>
              <a:t>, </a:t>
            </a:r>
            <a:r>
              <a:rPr lang="pt-BR" i="1" dirty="0" smtClean="0"/>
              <a:t>y</a:t>
            </a:r>
            <a:r>
              <a:rPr lang="pt-BR" dirty="0" smtClean="0"/>
              <a:t>) pode ser escrita como </a:t>
            </a:r>
            <a:r>
              <a:rPr lang="pt-BR" i="1" dirty="0" smtClean="0"/>
              <a:t>f </a:t>
            </a:r>
            <a:r>
              <a:rPr lang="pt-BR" dirty="0" smtClean="0"/>
              <a:t>(</a:t>
            </a:r>
            <a:r>
              <a:rPr lang="pt-BR" i="1" dirty="0" smtClean="0"/>
              <a:t>z, z</a:t>
            </a:r>
            <a:r>
              <a:rPr lang="pt-BR" i="1" baseline="30000" dirty="0" smtClean="0"/>
              <a:t>*</a:t>
            </a:r>
            <a:r>
              <a:rPr lang="pt-BR" dirty="0" smtClean="0"/>
              <a:t>), sendo </a:t>
            </a:r>
            <a:r>
              <a:rPr lang="pt-BR" i="1" dirty="0" smtClean="0"/>
              <a:t>z</a:t>
            </a:r>
            <a:r>
              <a:rPr lang="pt-BR" i="1" baseline="30000" dirty="0" smtClean="0"/>
              <a:t>*</a:t>
            </a:r>
            <a:r>
              <a:rPr lang="pt-BR" i="1" dirty="0" smtClean="0"/>
              <a:t> </a:t>
            </a:r>
            <a:r>
              <a:rPr lang="pt-BR" dirty="0" smtClean="0"/>
              <a:t>= </a:t>
            </a:r>
            <a:r>
              <a:rPr lang="pt-BR" i="1" dirty="0" smtClean="0"/>
              <a:t>x</a:t>
            </a:r>
            <a:r>
              <a:rPr lang="pt-BR" dirty="0" smtClean="0"/>
              <a:t> ‒ </a:t>
            </a:r>
            <a:r>
              <a:rPr lang="pt-BR" i="1" dirty="0" err="1" smtClean="0"/>
              <a:t>iy</a:t>
            </a:r>
            <a:r>
              <a:rPr lang="pt-BR" dirty="0" smtClean="0"/>
              <a:t> o conjugado complexo de </a:t>
            </a:r>
            <a:r>
              <a:rPr lang="pt-BR" i="1" dirty="0" smtClean="0"/>
              <a:t>z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3841740" y="2698740"/>
          <a:ext cx="1460500" cy="788988"/>
        </p:xfrm>
        <a:graphic>
          <a:graphicData uri="http://schemas.openxmlformats.org/presentationml/2006/ole">
            <p:oleObj spid="_x0000_s38913" name="Equação" r:id="rId3" imgW="723586" imgH="393529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160653" y="2844792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(19)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Aplicação de </a:t>
            </a:r>
            <a:r>
              <a:rPr lang="pt-BR" smtClean="0"/>
              <a:t>variáveis complexas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caso especial em que </a:t>
            </a:r>
            <a:r>
              <a:rPr lang="pt-BR" i="1" dirty="0" smtClean="0"/>
              <a:t>f</a:t>
            </a:r>
            <a:r>
              <a:rPr lang="pt-BR" dirty="0" smtClean="0"/>
              <a:t> (</a:t>
            </a:r>
            <a:r>
              <a:rPr lang="pt-BR" i="1" dirty="0" smtClean="0"/>
              <a:t>z</a:t>
            </a:r>
            <a:r>
              <a:rPr lang="pt-BR" dirty="0" smtClean="0"/>
              <a:t>, </a:t>
            </a:r>
            <a:r>
              <a:rPr lang="pt-BR" i="1" dirty="0" smtClean="0"/>
              <a:t>z</a:t>
            </a:r>
            <a:r>
              <a:rPr lang="pt-BR" i="1" baseline="30000" dirty="0" smtClean="0"/>
              <a:t>*</a:t>
            </a:r>
            <a:r>
              <a:rPr lang="pt-BR" dirty="0" smtClean="0"/>
              <a:t>) = </a:t>
            </a:r>
            <a:r>
              <a:rPr lang="pt-BR" i="1" dirty="0" smtClean="0"/>
              <a:t>w</a:t>
            </a:r>
            <a:r>
              <a:rPr lang="pt-BR" dirty="0" smtClean="0"/>
              <a:t>(</a:t>
            </a:r>
            <a:r>
              <a:rPr lang="pt-BR" i="1" dirty="0" smtClean="0"/>
              <a:t>z</a:t>
            </a:r>
            <a:r>
              <a:rPr lang="pt-BR" dirty="0" smtClean="0"/>
              <a:t>) é considerado.</a:t>
            </a:r>
          </a:p>
          <a:p>
            <a:r>
              <a:rPr lang="pt-BR" dirty="0" smtClean="0"/>
              <a:t>Como a Equação de </a:t>
            </a:r>
            <a:r>
              <a:rPr lang="pt-BR" dirty="0" err="1" smtClean="0"/>
              <a:t>Laplace</a:t>
            </a:r>
            <a:r>
              <a:rPr lang="pt-BR" dirty="0" smtClean="0"/>
              <a:t> é linear, as soluções podem ser sobrepostas, ou seja, a soma de soluções elementares também são soluções da equação.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em um ângulo de parede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Considere o potencial complexo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sendo </a:t>
            </a:r>
            <a:r>
              <a:rPr lang="pt-BR" i="1" dirty="0" smtClean="0"/>
              <a:t>A</a:t>
            </a:r>
            <a:r>
              <a:rPr lang="pt-BR" dirty="0" smtClean="0"/>
              <a:t> uma constante real. Se </a:t>
            </a:r>
            <a:r>
              <a:rPr lang="pt-BR" i="1" dirty="0" smtClean="0"/>
              <a:t>r </a:t>
            </a:r>
            <a:r>
              <a:rPr lang="pt-BR" dirty="0" smtClean="0"/>
              <a:t>e </a:t>
            </a:r>
            <a:r>
              <a:rPr lang="el-GR" i="1" dirty="0" smtClean="0"/>
              <a:t>θ</a:t>
            </a:r>
            <a:r>
              <a:rPr lang="pt-BR" dirty="0" smtClean="0"/>
              <a:t> representam as coordenadas polares no plano </a:t>
            </a:r>
            <a:r>
              <a:rPr lang="pt-BR" i="1" dirty="0" smtClean="0"/>
              <a:t>z</a:t>
            </a:r>
            <a:r>
              <a:rPr lang="pt-BR" dirty="0" smtClean="0"/>
              <a:t>, então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fornecendo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3221019" y="2224071"/>
          <a:ext cx="2698750" cy="866775"/>
        </p:xfrm>
        <a:graphic>
          <a:graphicData uri="http://schemas.openxmlformats.org/presentationml/2006/ole">
            <p:oleObj spid="_x0000_s45057" name="Equação" r:id="rId3" imgW="1333500" imgH="431800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160653" y="2370123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(20)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2271681" y="4392633"/>
          <a:ext cx="4567238" cy="533400"/>
        </p:xfrm>
        <a:graphic>
          <a:graphicData uri="http://schemas.openxmlformats.org/presentationml/2006/ole">
            <p:oleObj spid="_x0000_s45059" name="Equação" r:id="rId4" imgW="2286000" imgH="266700" progId="Equation.3">
              <p:embed/>
            </p:oleObj>
          </a:graphicData>
        </a:graphic>
      </p:graphicFrame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2417733" y="5765832"/>
          <a:ext cx="4264025" cy="457200"/>
        </p:xfrm>
        <a:graphic>
          <a:graphicData uri="http://schemas.openxmlformats.org/presentationml/2006/ole">
            <p:oleObj spid="_x0000_s45061" name="Equação" r:id="rId5" imgW="2133600" imgH="228600" progId="Equation.3">
              <p:embed/>
            </p:oleObj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8186787" y="5742323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(21)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em um ângulo </a:t>
            </a:r>
            <a:r>
              <a:rPr lang="pt-BR" smtClean="0"/>
              <a:t>de parede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um dado valor de </a:t>
            </a:r>
            <a:r>
              <a:rPr lang="pt-BR" i="1" dirty="0" smtClean="0"/>
              <a:t>n</a:t>
            </a:r>
            <a:r>
              <a:rPr lang="pt-BR" dirty="0" smtClean="0"/>
              <a:t>, </a:t>
            </a:r>
            <a:r>
              <a:rPr lang="pt-BR" dirty="0" err="1" smtClean="0"/>
              <a:t>plotam-se</a:t>
            </a:r>
            <a:r>
              <a:rPr lang="pt-BR" dirty="0" smtClean="0"/>
              <a:t> linhas de </a:t>
            </a:r>
            <a:r>
              <a:rPr lang="el-GR" i="1" dirty="0" smtClean="0"/>
              <a:t>ψ</a:t>
            </a:r>
            <a:r>
              <a:rPr lang="pt-BR" dirty="0" smtClean="0"/>
              <a:t> constante. A Eq. (21) mostra que </a:t>
            </a:r>
            <a:r>
              <a:rPr lang="el-GR" i="1" dirty="0" smtClean="0"/>
              <a:t>ψ</a:t>
            </a:r>
            <a:r>
              <a:rPr lang="pt-BR" dirty="0" smtClean="0"/>
              <a:t> = 0 para todos os valores de </a:t>
            </a:r>
            <a:r>
              <a:rPr lang="pt-BR" i="1" dirty="0" smtClean="0"/>
              <a:t>r</a:t>
            </a:r>
            <a:r>
              <a:rPr lang="pt-BR" dirty="0" smtClean="0"/>
              <a:t> para linhas de </a:t>
            </a:r>
            <a:r>
              <a:rPr lang="el-GR" i="1" dirty="0" smtClean="0"/>
              <a:t>θ</a:t>
            </a:r>
            <a:r>
              <a:rPr lang="pt-BR" dirty="0" smtClean="0"/>
              <a:t> = 0 e </a:t>
            </a:r>
            <a:r>
              <a:rPr lang="el-GR" i="1" dirty="0" smtClean="0"/>
              <a:t>θ</a:t>
            </a:r>
            <a:r>
              <a:rPr lang="pt-BR" dirty="0" smtClean="0"/>
              <a:t> = </a:t>
            </a:r>
            <a:r>
              <a:rPr lang="el-GR" i="1" dirty="0" smtClean="0"/>
              <a:t>π</a:t>
            </a:r>
            <a:r>
              <a:rPr lang="pt-BR" dirty="0" smtClean="0"/>
              <a:t>/</a:t>
            </a:r>
            <a:r>
              <a:rPr lang="pt-BR" i="1" dirty="0" smtClean="0"/>
              <a:t>n</a:t>
            </a:r>
            <a:r>
              <a:rPr lang="pt-BR" dirty="0" smtClean="0"/>
              <a:t>.</a:t>
            </a:r>
          </a:p>
          <a:p>
            <a:r>
              <a:rPr lang="pt-BR" dirty="0" smtClean="0"/>
              <a:t>Como qualquer linha de corrente, incluindo a linha de </a:t>
            </a:r>
            <a:r>
              <a:rPr lang="el-GR" i="1" dirty="0" smtClean="0"/>
              <a:t>ψ</a:t>
            </a:r>
            <a:r>
              <a:rPr lang="pt-BR" dirty="0" smtClean="0"/>
              <a:t> = 0, pode ser considerada como uma fronteira rígida no plano </a:t>
            </a:r>
            <a:r>
              <a:rPr lang="pt-BR" i="1" dirty="0" smtClean="0"/>
              <a:t>z</a:t>
            </a:r>
            <a:r>
              <a:rPr lang="pt-BR" dirty="0" smtClean="0"/>
              <a:t>, torna-se aparente que a Eq. (20) é o potencial complexo do escoamento entre dois planos de contorno incluindo o ângulo </a:t>
            </a:r>
            <a:r>
              <a:rPr lang="el-GR" i="1" dirty="0" smtClean="0"/>
              <a:t>α</a:t>
            </a:r>
            <a:r>
              <a:rPr lang="pt-BR" dirty="0" smtClean="0"/>
              <a:t> = </a:t>
            </a:r>
            <a:r>
              <a:rPr lang="el-GR" i="1" dirty="0" smtClean="0"/>
              <a:t>π</a:t>
            </a:r>
            <a:r>
              <a:rPr lang="pt-BR" dirty="0" smtClean="0"/>
              <a:t>/</a:t>
            </a:r>
            <a:r>
              <a:rPr lang="pt-BR" i="1" dirty="0" smtClean="0"/>
              <a:t>n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em um ângulo de parede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padrão para </a:t>
            </a:r>
            <a:r>
              <a:rPr lang="pt-BR" i="1" dirty="0" smtClean="0"/>
              <a:t>n</a:t>
            </a:r>
            <a:r>
              <a:rPr lang="pt-BR" dirty="0" smtClean="0"/>
              <a:t> = ½ corresponde ao escoamento ao redor de uma placa semi-infinita. </a:t>
            </a:r>
          </a:p>
          <a:p>
            <a:r>
              <a:rPr lang="pt-BR" dirty="0" smtClean="0"/>
              <a:t>Quando </a:t>
            </a:r>
            <a:r>
              <a:rPr lang="pt-BR" i="1" dirty="0" smtClean="0"/>
              <a:t>n</a:t>
            </a:r>
            <a:r>
              <a:rPr lang="pt-BR" dirty="0" smtClean="0"/>
              <a:t> = 2, o padrão representa o escoamento em uma região limitada por paredes perpendiculares. </a:t>
            </a:r>
          </a:p>
          <a:p>
            <a:r>
              <a:rPr lang="pt-BR" dirty="0" smtClean="0"/>
              <a:t>Por incluir o campo dentro do segundo quadrante do plano </a:t>
            </a:r>
            <a:r>
              <a:rPr lang="pt-BR" i="1" dirty="0" smtClean="0"/>
              <a:t>z</a:t>
            </a:r>
            <a:r>
              <a:rPr lang="pt-BR" dirty="0" smtClean="0"/>
              <a:t>, é claro que </a:t>
            </a:r>
            <a:r>
              <a:rPr lang="pt-BR" i="1" dirty="0" smtClean="0"/>
              <a:t>n</a:t>
            </a:r>
            <a:r>
              <a:rPr lang="pt-BR" dirty="0" smtClean="0"/>
              <a:t> = 2 também representa o escoamento de um jato contra uma parede plana.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em um ângulo </a:t>
            </a:r>
            <a:r>
              <a:rPr lang="pt-BR" smtClean="0"/>
              <a:t>de parede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linhas de corrente e as linhas equipotenciais são todas hipérboles retangulares. Isto é chamado de  escoamento de estagnação pois representa o escoamento na vizinhança do ponto de estagnação de um corpo rombudo.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29</a:t>
            </a:fld>
            <a:endParaRPr lang="pt-BR"/>
          </a:p>
        </p:txBody>
      </p:sp>
      <p:pic>
        <p:nvPicPr>
          <p:cNvPr id="5" name="Imagem 4" descr="Fig06.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4085" y="3794121"/>
            <a:ext cx="4761260" cy="28340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Relevância da Teoria de Escoamentos </a:t>
            </a:r>
            <a:r>
              <a:rPr lang="pt-BR" dirty="0" err="1" smtClean="0"/>
              <a:t>Irrotacionais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Pode-se esperar que os efeitos viscosos em um escoamento real sejam confinados a uma pequena camada (camada-limite) próxima a superfícies sólidas se a viscosidade é pequena.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5" name="Imagem 4" descr="Fig06.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571876"/>
            <a:ext cx="7416248" cy="264355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Fontes e sumidouros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Considerando-se o potencial complexo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As partes real e imaginária são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de modo que as componentes da velocidade são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3008334" y="2260584"/>
          <a:ext cx="3170238" cy="787400"/>
        </p:xfrm>
        <a:graphic>
          <a:graphicData uri="http://schemas.openxmlformats.org/presentationml/2006/ole">
            <p:oleObj spid="_x0000_s49153" name="Equação" r:id="rId3" imgW="1574800" imgH="393700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186787" y="2443149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(22)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2965428" y="3794130"/>
          <a:ext cx="3170238" cy="787400"/>
        </p:xfrm>
        <a:graphic>
          <a:graphicData uri="http://schemas.openxmlformats.org/presentationml/2006/ole">
            <p:oleObj spid="_x0000_s49155" name="Equação" r:id="rId4" imgW="1574800" imgH="393700" progId="Equation.3">
              <p:embed/>
            </p:oleObj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8186787" y="3953186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(23)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3257532" y="5400702"/>
          <a:ext cx="2601913" cy="866775"/>
        </p:xfrm>
        <a:graphic>
          <a:graphicData uri="http://schemas.openxmlformats.org/presentationml/2006/ole">
            <p:oleObj spid="_x0000_s49157" name="Equação" r:id="rId5" imgW="1282700" imgH="431800" progId="Equation.3">
              <p:embed/>
            </p:oleObj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8186787" y="5546754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(24)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Fontes e sumidouros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Esse campo de velocidades representa o escoamento radial de uma fonte linear bidimensional na origem, com uma vazão volumétrica por unidade de profundidade de </a:t>
            </a:r>
            <a:r>
              <a:rPr lang="pt-BR" i="1" dirty="0" smtClean="0"/>
              <a:t>m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31</a:t>
            </a:fld>
            <a:endParaRPr lang="pt-BR"/>
          </a:p>
        </p:txBody>
      </p:sp>
      <p:pic>
        <p:nvPicPr>
          <p:cNvPr id="5" name="Imagem 4" descr="Fig06.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2402" y="3355974"/>
            <a:ext cx="3358032" cy="331992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Fontes e sumidouros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escoamento representa uma linha de sumidouro se </a:t>
            </a:r>
            <a:r>
              <a:rPr lang="pt-BR" i="1" dirty="0" smtClean="0"/>
              <a:t>m</a:t>
            </a:r>
            <a:r>
              <a:rPr lang="pt-BR" dirty="0" smtClean="0"/>
              <a:t> for negativo.</a:t>
            </a:r>
          </a:p>
          <a:p>
            <a:r>
              <a:rPr lang="pt-BR" dirty="0" smtClean="0"/>
              <a:t>Para uma fonte localizada em </a:t>
            </a:r>
            <a:r>
              <a:rPr lang="pt-BR" i="1" dirty="0" smtClean="0"/>
              <a:t>z</a:t>
            </a:r>
            <a:r>
              <a:rPr lang="pt-BR" dirty="0" smtClean="0"/>
              <a:t> = </a:t>
            </a:r>
            <a:r>
              <a:rPr lang="pt-BR" i="1" dirty="0" smtClean="0"/>
              <a:t>a</a:t>
            </a:r>
            <a:r>
              <a:rPr lang="pt-BR" dirty="0" smtClean="0"/>
              <a:t>, o potencial complexo é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32</a:t>
            </a:fld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3513123" y="3611565"/>
          <a:ext cx="2076450" cy="787400"/>
        </p:xfrm>
        <a:graphic>
          <a:graphicData uri="http://schemas.openxmlformats.org/presentationml/2006/ole">
            <p:oleObj spid="_x0000_s47105" name="Equação" r:id="rId3" imgW="1028254" imgH="393529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186787" y="3757617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(25)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Vórtice </a:t>
            </a:r>
            <a:r>
              <a:rPr lang="pt-BR" dirty="0" err="1" smtClean="0"/>
              <a:t>irrotacional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potencial complexo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representa uma linha de vórtices de circulação </a:t>
            </a:r>
            <a:r>
              <a:rPr lang="el-GR" dirty="0" smtClean="0"/>
              <a:t>Γ</a:t>
            </a:r>
            <a:r>
              <a:rPr lang="pt-BR" dirty="0" smtClean="0"/>
              <a:t> no sentido anti-horário. Suas partes real e imaginária são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de modo que as componentes da velocidade são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3721111" y="2260584"/>
          <a:ext cx="1690688" cy="787400"/>
        </p:xfrm>
        <a:graphic>
          <a:graphicData uri="http://schemas.openxmlformats.org/presentationml/2006/ole">
            <p:oleObj spid="_x0000_s46081" name="Equação" r:id="rId3" imgW="837836" imgH="393529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186787" y="2406636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(26)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2868635" y="4248172"/>
          <a:ext cx="3382963" cy="787400"/>
        </p:xfrm>
        <a:graphic>
          <a:graphicData uri="http://schemas.openxmlformats.org/presentationml/2006/ole">
            <p:oleObj spid="_x0000_s46083" name="Equação" r:id="rId4" imgW="1675673" imgH="393529" progId="Equation.3">
              <p:embed/>
            </p:oleObj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8182907" y="437833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(27)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3257532" y="5692806"/>
          <a:ext cx="2601913" cy="866775"/>
        </p:xfrm>
        <a:graphic>
          <a:graphicData uri="http://schemas.openxmlformats.org/presentationml/2006/ole">
            <p:oleObj spid="_x0000_s46085" name="Equação" r:id="rId5" imgW="1282700" imgH="431800" progId="Equation.3">
              <p:embed/>
            </p:oleObj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8186787" y="5875371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(28)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Vórtice </a:t>
            </a:r>
            <a:r>
              <a:rPr lang="pt-BR" dirty="0" err="1" smtClean="0"/>
              <a:t>irrotacional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Padrão de escoamento do vórtice </a:t>
            </a:r>
            <a:r>
              <a:rPr lang="pt-BR" dirty="0" err="1" smtClean="0"/>
              <a:t>irrotacional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34</a:t>
            </a:fld>
            <a:endParaRPr lang="pt-BR"/>
          </a:p>
        </p:txBody>
      </p:sp>
      <p:pic>
        <p:nvPicPr>
          <p:cNvPr id="5" name="Imagem 4" descr="Fig06.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7251" y="2078977"/>
            <a:ext cx="4814607" cy="466790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Dipolo ou </a:t>
            </a:r>
            <a:r>
              <a:rPr lang="pt-BR" dirty="0" err="1" smtClean="0"/>
              <a:t>doublet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 dipolo ou </a:t>
            </a:r>
            <a:r>
              <a:rPr lang="pt-BR" dirty="0" err="1" smtClean="0"/>
              <a:t>doublet</a:t>
            </a:r>
            <a:r>
              <a:rPr lang="pt-BR" dirty="0" smtClean="0"/>
              <a:t> é obtido permitindo-se que uma fonte e um sumidouro de mesma intensidade se aproximem, de tal modo que sua intensidade aumente à medida que a distância entre ambas tende a zero.</a:t>
            </a:r>
          </a:p>
          <a:p>
            <a:r>
              <a:rPr lang="pt-BR" dirty="0" smtClean="0"/>
              <a:t>O potencial complexo para um par fonte-sumidouro no eixo </a:t>
            </a:r>
            <a:r>
              <a:rPr lang="pt-BR" i="1" dirty="0" smtClean="0"/>
              <a:t>x</a:t>
            </a:r>
            <a:r>
              <a:rPr lang="pt-BR" dirty="0" smtClean="0"/>
              <a:t>, com a fonte posicionada em </a:t>
            </a:r>
            <a:r>
              <a:rPr lang="pt-BR" i="1" dirty="0" smtClean="0"/>
              <a:t>x</a:t>
            </a:r>
            <a:r>
              <a:rPr lang="pt-BR" dirty="0" smtClean="0"/>
              <a:t> = </a:t>
            </a:r>
            <a:r>
              <a:rPr lang="pt-BR" i="1" dirty="0" smtClean="0"/>
              <a:t>‒</a:t>
            </a:r>
            <a:r>
              <a:rPr lang="el-GR" i="1" dirty="0" smtClean="0"/>
              <a:t>ε</a:t>
            </a:r>
            <a:r>
              <a:rPr lang="pt-BR" dirty="0" smtClean="0"/>
              <a:t> e o sumidouro em </a:t>
            </a:r>
            <a:r>
              <a:rPr lang="pt-BR" i="1" dirty="0" smtClean="0"/>
              <a:t>x</a:t>
            </a:r>
            <a:r>
              <a:rPr lang="pt-BR" dirty="0" smtClean="0"/>
              <a:t> = </a:t>
            </a:r>
            <a:r>
              <a:rPr lang="el-GR" i="1" dirty="0" smtClean="0"/>
              <a:t>ε</a:t>
            </a:r>
            <a:r>
              <a:rPr lang="pt-BR" dirty="0" smtClean="0"/>
              <a:t> é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35</a:t>
            </a:fld>
            <a:endParaRPr lang="pt-BR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1723986" y="4799055"/>
          <a:ext cx="5653088" cy="1770063"/>
        </p:xfrm>
        <a:graphic>
          <a:graphicData uri="http://schemas.openxmlformats.org/presentationml/2006/ole">
            <p:oleObj spid="_x0000_s54273" name="Equação" r:id="rId3" imgW="2832100" imgH="889000" progId="Equation.3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Dipolo ou </a:t>
            </a:r>
            <a:r>
              <a:rPr lang="pt-BR" dirty="0" err="1" smtClean="0"/>
              <a:t>doublet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Definindo-se o limite de </a:t>
            </a:r>
            <a:r>
              <a:rPr lang="pt-BR" i="1" dirty="0" smtClean="0"/>
              <a:t>m</a:t>
            </a:r>
            <a:r>
              <a:rPr lang="el-GR" i="1" dirty="0" smtClean="0"/>
              <a:t>ε</a:t>
            </a:r>
            <a:r>
              <a:rPr lang="pt-BR" dirty="0" smtClean="0"/>
              <a:t>/</a:t>
            </a:r>
            <a:r>
              <a:rPr lang="el-GR" i="1" dirty="0" smtClean="0"/>
              <a:t>π</a:t>
            </a:r>
            <a:r>
              <a:rPr lang="pt-BR" dirty="0" smtClean="0"/>
              <a:t> quando </a:t>
            </a:r>
            <a:r>
              <a:rPr lang="el-GR" i="1" dirty="0" smtClean="0"/>
              <a:t>ε→</a:t>
            </a:r>
            <a:r>
              <a:rPr lang="pt-BR" dirty="0" smtClean="0"/>
              <a:t>0 igual a </a:t>
            </a:r>
            <a:r>
              <a:rPr lang="el-GR" i="1" dirty="0" smtClean="0"/>
              <a:t>μ</a:t>
            </a:r>
            <a:r>
              <a:rPr lang="pt-BR" dirty="0" smtClean="0"/>
              <a:t>, tem-se que a equação anterior se torna</a:t>
            </a:r>
          </a:p>
          <a:p>
            <a:endParaRPr lang="pt-BR" i="1" dirty="0" smtClean="0"/>
          </a:p>
          <a:p>
            <a:endParaRPr lang="pt-BR" i="1" dirty="0" smtClean="0"/>
          </a:p>
          <a:p>
            <a:r>
              <a:rPr lang="pt-BR" dirty="0" smtClean="0"/>
              <a:t>cujas partes real e imaginária são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36</a:t>
            </a:fld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3622662" y="2735253"/>
          <a:ext cx="1903413" cy="787400"/>
        </p:xfrm>
        <a:graphic>
          <a:graphicData uri="http://schemas.openxmlformats.org/presentationml/2006/ole">
            <p:oleObj spid="_x0000_s53250" name="Equação" r:id="rId3" imgW="939392" imgH="393529" progId="Equation.3">
              <p:embed/>
            </p:oleObj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8186787" y="2844792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(29)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2673324" y="4379937"/>
          <a:ext cx="3735388" cy="838200"/>
        </p:xfrm>
        <a:graphic>
          <a:graphicData uri="http://schemas.openxmlformats.org/presentationml/2006/ole">
            <p:oleObj spid="_x0000_s53252" name="Equação" r:id="rId4" imgW="1866900" imgH="419100" progId="Equation.3">
              <p:embed/>
            </p:oleObj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8150274" y="4597416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(30)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Dipolo ou </a:t>
            </a:r>
            <a:r>
              <a:rPr lang="pt-BR" dirty="0" err="1" smtClean="0"/>
              <a:t>doublet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expressão para </a:t>
            </a:r>
            <a:r>
              <a:rPr lang="el-GR" i="1" dirty="0" smtClean="0"/>
              <a:t>ψ</a:t>
            </a:r>
            <a:r>
              <a:rPr lang="pt-BR" dirty="0" smtClean="0"/>
              <a:t> na equação precedente pode ser rearranjada na forma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As linhas de corrente, representadas por </a:t>
            </a:r>
            <a:r>
              <a:rPr lang="el-GR" i="1" dirty="0" smtClean="0"/>
              <a:t>ψ</a:t>
            </a:r>
            <a:r>
              <a:rPr lang="pt-BR" dirty="0" smtClean="0"/>
              <a:t> = const., são círculos cujos centros recaem sobre o eixo </a:t>
            </a:r>
            <a:r>
              <a:rPr lang="pt-BR" i="1" dirty="0" smtClean="0"/>
              <a:t>y</a:t>
            </a:r>
            <a:r>
              <a:rPr lang="pt-BR" dirty="0" smtClean="0"/>
              <a:t> e são tangentes ao eixo </a:t>
            </a:r>
            <a:r>
              <a:rPr lang="pt-BR" i="1" dirty="0" smtClean="0"/>
              <a:t>x</a:t>
            </a:r>
            <a:r>
              <a:rPr lang="pt-BR" dirty="0" smtClean="0"/>
              <a:t> na origem. A direção do escoamento na origem é ao longo do sentido negativo do eixo </a:t>
            </a:r>
            <a:r>
              <a:rPr lang="pt-BR" i="1" dirty="0" smtClean="0"/>
              <a:t>x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37</a:t>
            </a:fld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3038454" y="2552688"/>
          <a:ext cx="3062288" cy="989013"/>
        </p:xfrm>
        <a:graphic>
          <a:graphicData uri="http://schemas.openxmlformats.org/presentationml/2006/ole">
            <p:oleObj spid="_x0000_s51201" name="Equação" r:id="rId3" imgW="1536033" imgH="495085" progId="Equation.3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Dipolo ou </a:t>
            </a:r>
            <a:r>
              <a:rPr lang="pt-BR" dirty="0" err="1" smtClean="0"/>
              <a:t>doublet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Pode-se mostrar que o dipolo ou </a:t>
            </a:r>
            <a:r>
              <a:rPr lang="pt-BR" dirty="0" err="1" smtClean="0"/>
              <a:t>doublet</a:t>
            </a:r>
            <a:r>
              <a:rPr lang="pt-BR" dirty="0" smtClean="0"/>
              <a:t> é equivalente a sobrepor um vórtice horário de intensidade ‒</a:t>
            </a:r>
            <a:r>
              <a:rPr lang="el-GR" dirty="0" smtClean="0"/>
              <a:t>Γ</a:t>
            </a:r>
            <a:r>
              <a:rPr lang="pt-BR" dirty="0" smtClean="0"/>
              <a:t> sobre o eixo </a:t>
            </a:r>
            <a:r>
              <a:rPr lang="pt-BR" i="1" dirty="0" smtClean="0"/>
              <a:t>y</a:t>
            </a:r>
            <a:r>
              <a:rPr lang="pt-BR" dirty="0" smtClean="0"/>
              <a:t> em </a:t>
            </a:r>
            <a:r>
              <a:rPr lang="pt-BR" i="1" dirty="0" smtClean="0"/>
              <a:t>y = </a:t>
            </a:r>
            <a:r>
              <a:rPr lang="el-GR" i="1" dirty="0" smtClean="0"/>
              <a:t>ε</a:t>
            </a:r>
            <a:r>
              <a:rPr lang="pt-BR" dirty="0" smtClean="0"/>
              <a:t> a um vórtice anti-horário de intensidade</a:t>
            </a:r>
            <a:r>
              <a:rPr lang="el-GR" dirty="0" smtClean="0"/>
              <a:t> Γ</a:t>
            </a:r>
            <a:r>
              <a:rPr lang="pt-BR" dirty="0" smtClean="0"/>
              <a:t> em </a:t>
            </a:r>
            <a:r>
              <a:rPr lang="pt-BR" i="1" dirty="0" smtClean="0"/>
              <a:t>y =</a:t>
            </a:r>
            <a:r>
              <a:rPr lang="pt-BR" dirty="0" smtClean="0"/>
              <a:t> ‒</a:t>
            </a:r>
            <a:r>
              <a:rPr lang="pt-BR" i="1" dirty="0" smtClean="0"/>
              <a:t> </a:t>
            </a:r>
            <a:r>
              <a:rPr lang="el-GR" i="1" dirty="0" smtClean="0"/>
              <a:t>ε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38</a:t>
            </a:fld>
            <a:endParaRPr lang="pt-BR"/>
          </a:p>
        </p:txBody>
      </p:sp>
      <p:pic>
        <p:nvPicPr>
          <p:cNvPr id="5" name="Imagem 4" descr="Fig06.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7993" y="3392487"/>
            <a:ext cx="2861710" cy="328848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Escoamento sobre meio corpo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 escoamento interessante surge da sobreposição de um escoamento uniforme com uma fonte.</a:t>
            </a:r>
          </a:p>
          <a:p>
            <a:r>
              <a:rPr lang="pt-BR" dirty="0" smtClean="0"/>
              <a:t>O potencial complexo de um escoamento uniforme de intensidade </a:t>
            </a:r>
            <a:r>
              <a:rPr lang="pt-BR" i="1" dirty="0" smtClean="0"/>
              <a:t>U</a:t>
            </a:r>
            <a:r>
              <a:rPr lang="pt-BR" dirty="0" smtClean="0"/>
              <a:t> é </a:t>
            </a:r>
            <a:r>
              <a:rPr lang="pt-BR" i="1" dirty="0" smtClean="0"/>
              <a:t>w = </a:t>
            </a:r>
            <a:r>
              <a:rPr lang="pt-BR" i="1" dirty="0" err="1" smtClean="0"/>
              <a:t>Uz</a:t>
            </a:r>
            <a:r>
              <a:rPr lang="pt-BR" dirty="0" smtClean="0"/>
              <a:t>, que segue da integração da relação </a:t>
            </a:r>
            <a:r>
              <a:rPr lang="pt-BR" i="1" dirty="0" err="1" smtClean="0"/>
              <a:t>dw</a:t>
            </a:r>
            <a:r>
              <a:rPr lang="pt-BR" dirty="0" smtClean="0"/>
              <a:t>/</a:t>
            </a:r>
            <a:r>
              <a:rPr lang="pt-BR" i="1" dirty="0" err="1" smtClean="0"/>
              <a:t>dz</a:t>
            </a:r>
            <a:r>
              <a:rPr lang="pt-BR" i="1" dirty="0" smtClean="0"/>
              <a:t> </a:t>
            </a:r>
            <a:r>
              <a:rPr lang="pt-BR" dirty="0" smtClean="0"/>
              <a:t>= </a:t>
            </a:r>
            <a:r>
              <a:rPr lang="pt-BR" i="1" dirty="0" smtClean="0"/>
              <a:t>u ‒ iv</a:t>
            </a:r>
            <a:r>
              <a:rPr lang="pt-BR" dirty="0" smtClean="0"/>
              <a:t>. Adicionando-se, então, o potencial complexo de uma fonte na origem de intensidade </a:t>
            </a:r>
            <a:r>
              <a:rPr lang="pt-BR" i="1" dirty="0" smtClean="0"/>
              <a:t>m</a:t>
            </a:r>
            <a:r>
              <a:rPr lang="pt-BR" dirty="0" smtClean="0"/>
              <a:t>, obtém-se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39</a:t>
            </a:fld>
            <a:endParaRPr lang="pt-BR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3513123" y="5035572"/>
          <a:ext cx="2076450" cy="787400"/>
        </p:xfrm>
        <a:graphic>
          <a:graphicData uri="http://schemas.openxmlformats.org/presentationml/2006/ole">
            <p:oleObj spid="_x0000_s58369" name="Equação" r:id="rId3" imgW="1028254" imgH="393529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150274" y="5145111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(31)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Relevância da Teoria de Escoamentos </a:t>
            </a:r>
            <a:r>
              <a:rPr lang="pt-BR" dirty="0" err="1" smtClean="0"/>
              <a:t>Irrotacionais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/>
          </a:bodyPr>
          <a:lstStyle/>
          <a:p>
            <a:r>
              <a:rPr lang="pt-BR" dirty="0" smtClean="0"/>
              <a:t>Observa-se, contudo, que a espessura da camada-limite é pequena também se o número de Reynolds, definido como Re = </a:t>
            </a:r>
            <a:r>
              <a:rPr lang="pt-BR" i="1" dirty="0" smtClean="0"/>
              <a:t>UL</a:t>
            </a:r>
            <a:r>
              <a:rPr lang="pt-BR" dirty="0" smtClean="0"/>
              <a:t>/</a:t>
            </a:r>
            <a:r>
              <a:rPr lang="el-GR" i="1" dirty="0" smtClean="0"/>
              <a:t>ν</a:t>
            </a:r>
            <a:r>
              <a:rPr lang="pt-BR" dirty="0" smtClean="0"/>
              <a:t>, é muito maior que a unidade. A espessura da camada-limite tende a zero quando Reynolds tende a infinito.</a:t>
            </a:r>
          </a:p>
          <a:p>
            <a:r>
              <a:rPr lang="pt-BR" dirty="0" smtClean="0"/>
              <a:t>Nesse caso, a equação da </a:t>
            </a:r>
            <a:r>
              <a:rPr lang="pt-BR" dirty="0" err="1" smtClean="0"/>
              <a:t>vorticidade</a:t>
            </a:r>
            <a:r>
              <a:rPr lang="pt-BR" dirty="0" smtClean="0"/>
              <a:t> permanece válida para a região externa à camada-limite.</a:t>
            </a:r>
          </a:p>
          <a:p>
            <a:r>
              <a:rPr lang="pt-BR" dirty="0" smtClean="0"/>
              <a:t>Assim, o escoamento pode ser dividido em uma região de escoamento </a:t>
            </a:r>
            <a:r>
              <a:rPr lang="pt-BR" dirty="0" err="1" smtClean="0"/>
              <a:t>invíscido</a:t>
            </a:r>
            <a:r>
              <a:rPr lang="pt-BR" dirty="0" smtClean="0"/>
              <a:t> e </a:t>
            </a:r>
            <a:r>
              <a:rPr lang="pt-BR" dirty="0" err="1" smtClean="0"/>
              <a:t>irrotacional</a:t>
            </a:r>
            <a:r>
              <a:rPr lang="pt-BR" dirty="0" smtClean="0"/>
              <a:t>, afastado do corpo e uma região viscosa, dentro da camada-limite.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Escoamento sobre meio corpo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cuja parte imaginária é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Das </a:t>
            </a:r>
            <a:r>
              <a:rPr lang="pt-BR" dirty="0" err="1" smtClean="0"/>
              <a:t>Eqs</a:t>
            </a:r>
            <a:r>
              <a:rPr lang="pt-BR" dirty="0" smtClean="0"/>
              <a:t>. (12) e (13) observa-se que deve haver um ponto de estagnação à esquerda da fonte, onde o fluxo uniforme cancela a velocidade do escoamento advindo da fonte. Se em coordenadas polares o ponto de estagnação é (</a:t>
            </a:r>
            <a:r>
              <a:rPr lang="pt-BR" i="1" dirty="0" smtClean="0"/>
              <a:t>a</a:t>
            </a:r>
            <a:r>
              <a:rPr lang="pt-BR" dirty="0" smtClean="0"/>
              <a:t>,</a:t>
            </a:r>
            <a:r>
              <a:rPr lang="pt-BR" i="1" dirty="0" smtClean="0"/>
              <a:t> </a:t>
            </a:r>
            <a:r>
              <a:rPr lang="el-GR" i="1" dirty="0" smtClean="0"/>
              <a:t>π</a:t>
            </a:r>
            <a:r>
              <a:rPr lang="pt-BR" dirty="0" smtClean="0"/>
              <a:t>), então o cancelamento da velocidade requer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40</a:t>
            </a:fld>
            <a:endParaRPr lang="pt-BR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3294045" y="2260584"/>
          <a:ext cx="2519363" cy="788988"/>
        </p:xfrm>
        <a:graphic>
          <a:graphicData uri="http://schemas.openxmlformats.org/presentationml/2006/ole">
            <p:oleObj spid="_x0000_s57345" name="Equação" r:id="rId3" imgW="1244600" imgH="393700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150274" y="2406636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(32)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3732201" y="5738856"/>
          <a:ext cx="1676400" cy="866775"/>
        </p:xfrm>
        <a:graphic>
          <a:graphicData uri="http://schemas.openxmlformats.org/presentationml/2006/ole">
            <p:oleObj spid="_x0000_s57347" name="Equação" r:id="rId4" imgW="825500" imgH="431800" progId="Equation.3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Escoamento sobre meio corpo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Fornecendo</a:t>
            </a:r>
          </a:p>
          <a:p>
            <a:endParaRPr lang="pt-BR" dirty="0" smtClean="0"/>
          </a:p>
          <a:p>
            <a:r>
              <a:rPr lang="pt-BR" dirty="0" smtClean="0"/>
              <a:t>O valor da função de corrente no ponto de estagnação é então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 equação da linha de corrente que passa pelo ponto de estagnação é então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41</a:t>
            </a:fld>
            <a:endParaRPr lang="pt-BR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6321" name="Object 1"/>
          <p:cNvGraphicFramePr>
            <a:graphicFrameLocks noChangeAspect="1"/>
          </p:cNvGraphicFramePr>
          <p:nvPr/>
        </p:nvGraphicFramePr>
        <p:xfrm>
          <a:off x="3940183" y="1858941"/>
          <a:ext cx="1252538" cy="866775"/>
        </p:xfrm>
        <a:graphic>
          <a:graphicData uri="http://schemas.openxmlformats.org/presentationml/2006/ole">
            <p:oleObj spid="_x0000_s56321" name="Equação" r:id="rId3" imgW="622030" imgH="431613" progId="Equation.3">
              <p:embed/>
            </p:oleObj>
          </a:graphicData>
        </a:graphic>
      </p:graphicFrame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1797012" y="3611565"/>
          <a:ext cx="5535613" cy="787400"/>
        </p:xfrm>
        <a:graphic>
          <a:graphicData uri="http://schemas.openxmlformats.org/presentationml/2006/ole">
            <p:oleObj spid="_x0000_s56323" name="Equação" r:id="rId4" imgW="2743200" imgH="393700" progId="Equation.3">
              <p:embed/>
            </p:oleObj>
          </a:graphicData>
        </a:graphic>
      </p:graphicFrame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3257532" y="5656293"/>
          <a:ext cx="2595563" cy="788988"/>
        </p:xfrm>
        <a:graphic>
          <a:graphicData uri="http://schemas.openxmlformats.org/presentationml/2006/ole">
            <p:oleObj spid="_x0000_s56325" name="Equação" r:id="rId5" imgW="1282700" imgH="393700" progId="Equation.3">
              <p:embed/>
            </p:oleObj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8150274" y="583885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(33)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Escoamento sobre meio corpo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Tem-se assim um corpo semi-infinito com um nariz suave, chamado normalmente de meio corpo.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42</a:t>
            </a:fld>
            <a:endParaRPr lang="pt-BR"/>
          </a:p>
        </p:txBody>
      </p:sp>
      <p:pic>
        <p:nvPicPr>
          <p:cNvPr id="5" name="Imagem 4" descr="Fig06.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2540" y="2589201"/>
            <a:ext cx="6994708" cy="3658111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Escoamento sobre meio corpo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linha de corrente de estagnação divide o campo de escoamento em duas regiões: uma interna e outra externa ao corpo.</a:t>
            </a:r>
          </a:p>
          <a:p>
            <a:r>
              <a:rPr lang="pt-BR" dirty="0" smtClean="0"/>
              <a:t>O meio corpo se assemelha a vários formatos práticos, como a parte frontal de um píer de uma ponte ou de um aerofólio. </a:t>
            </a:r>
          </a:p>
          <a:p>
            <a:r>
              <a:rPr lang="pt-BR" dirty="0" smtClean="0"/>
              <a:t>A meia largura do corpo é obtida da expressão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43</a:t>
            </a:fld>
            <a:endParaRPr lang="pt-BR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2465" name="Object 1"/>
          <p:cNvGraphicFramePr>
            <a:graphicFrameLocks noChangeAspect="1"/>
          </p:cNvGraphicFramePr>
          <p:nvPr/>
        </p:nvGraphicFramePr>
        <p:xfrm>
          <a:off x="3184506" y="5035572"/>
          <a:ext cx="2774950" cy="866775"/>
        </p:xfrm>
        <a:graphic>
          <a:graphicData uri="http://schemas.openxmlformats.org/presentationml/2006/ole">
            <p:oleObj spid="_x0000_s62465" name="Equação" r:id="rId3" imgW="1371600" imgH="431800" progId="Equation.3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Escoamento sobre meio corpo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meia largura tende a </a:t>
            </a:r>
            <a:r>
              <a:rPr lang="pt-BR" i="1" dirty="0" err="1" smtClean="0"/>
              <a:t>h</a:t>
            </a:r>
            <a:r>
              <a:rPr lang="pt-BR" i="1" baseline="-25000" dirty="0" err="1" smtClean="0"/>
              <a:t>max</a:t>
            </a:r>
            <a:r>
              <a:rPr lang="pt-BR" i="1" dirty="0" smtClean="0"/>
              <a:t> </a:t>
            </a:r>
            <a:r>
              <a:rPr lang="pt-BR" dirty="0" smtClean="0"/>
              <a:t>=</a:t>
            </a:r>
            <a:r>
              <a:rPr lang="pt-BR" i="1" dirty="0" smtClean="0"/>
              <a:t> m</a:t>
            </a:r>
            <a:r>
              <a:rPr lang="pt-BR" dirty="0" smtClean="0"/>
              <a:t>/2</a:t>
            </a:r>
            <a:r>
              <a:rPr lang="pt-BR" i="1" dirty="0" smtClean="0"/>
              <a:t>U</a:t>
            </a:r>
            <a:r>
              <a:rPr lang="pt-BR" dirty="0" smtClean="0"/>
              <a:t> quando </a:t>
            </a:r>
            <a:r>
              <a:rPr lang="el-GR" i="1" dirty="0" smtClean="0"/>
              <a:t>θ</a:t>
            </a:r>
            <a:r>
              <a:rPr lang="el-GR" dirty="0" smtClean="0"/>
              <a:t>→</a:t>
            </a:r>
            <a:r>
              <a:rPr lang="pt-BR" dirty="0" smtClean="0"/>
              <a:t>0.</a:t>
            </a:r>
          </a:p>
          <a:p>
            <a:r>
              <a:rPr lang="pt-BR" dirty="0" smtClean="0"/>
              <a:t>A distribuição de pressão pode ser obtida pela Equação de Bernoulli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Uma forma conveniente de representar a pressão é através do excesso de pressão adimensional (chamado de coeficiente de pressão):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44</a:t>
            </a:fld>
            <a:endParaRPr lang="pt-BR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1441" name="Object 1"/>
          <p:cNvGraphicFramePr>
            <a:graphicFrameLocks noChangeAspect="1"/>
          </p:cNvGraphicFramePr>
          <p:nvPr/>
        </p:nvGraphicFramePr>
        <p:xfrm>
          <a:off x="3006746" y="3173409"/>
          <a:ext cx="3135313" cy="788988"/>
        </p:xfrm>
        <a:graphic>
          <a:graphicData uri="http://schemas.openxmlformats.org/presentationml/2006/ole">
            <p:oleObj spid="_x0000_s61441" name="Equação" r:id="rId3" imgW="1548728" imgH="393529" progId="Equation.3">
              <p:embed/>
            </p:oleObj>
          </a:graphicData>
        </a:graphic>
      </p:graphicFrame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3198831" y="5459457"/>
          <a:ext cx="2724150" cy="1219200"/>
        </p:xfrm>
        <a:graphic>
          <a:graphicData uri="http://schemas.openxmlformats.org/presentationml/2006/ole">
            <p:oleObj spid="_x0000_s61443" name="Equação" r:id="rId4" imgW="1358900" imgH="609600" progId="Equation.3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Escoamento sobre meio corpo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distribuição do coeficiente de pressão é tal que existe um excesso de pressão próximo ao nariz do corpo e um déficit após o mesmo.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45</a:t>
            </a:fld>
            <a:endParaRPr lang="pt-BR"/>
          </a:p>
        </p:txBody>
      </p:sp>
      <p:pic>
        <p:nvPicPr>
          <p:cNvPr id="5" name="Imagem 4" descr="Fig06.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7215" y="3123023"/>
            <a:ext cx="5815825" cy="3007939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sobre um cilindro circular sem circulação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combinação de um escoamento uniforme com um dipolo com o eixo direcionado contra o fluxo fornece o escoamento </a:t>
            </a:r>
            <a:r>
              <a:rPr lang="pt-BR" dirty="0" err="1" smtClean="0"/>
              <a:t>irrotacional</a:t>
            </a:r>
            <a:r>
              <a:rPr lang="pt-BR" dirty="0" smtClean="0"/>
              <a:t> sobre um cilindro circular. O potencial complexo para esta combinação é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onde                . As partes real e imaginária de </a:t>
            </a:r>
            <a:r>
              <a:rPr lang="pt-BR" i="1" dirty="0" smtClean="0"/>
              <a:t>w</a:t>
            </a:r>
            <a:r>
              <a:rPr lang="pt-BR" dirty="0" smtClean="0"/>
              <a:t> são: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46</a:t>
            </a:fld>
            <a:endParaRPr lang="pt-BR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3001941" y="3465513"/>
          <a:ext cx="3144838" cy="960438"/>
        </p:xfrm>
        <a:graphic>
          <a:graphicData uri="http://schemas.openxmlformats.org/presentationml/2006/ole">
            <p:oleObj spid="_x0000_s59393" name="Equação" r:id="rId3" imgW="1586811" imgH="482391" progId="Equation.3">
              <p:embed/>
            </p:oleObj>
          </a:graphicData>
        </a:graphic>
      </p:graphicFrame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1577934" y="4378338"/>
          <a:ext cx="1565275" cy="587375"/>
        </p:xfrm>
        <a:graphic>
          <a:graphicData uri="http://schemas.openxmlformats.org/presentationml/2006/ole">
            <p:oleObj spid="_x0000_s59395" name="Equação" r:id="rId4" imgW="685800" imgH="254000" progId="Equation.3">
              <p:embed/>
            </p:oleObj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8150274" y="3757617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(34)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3308367" y="4889520"/>
          <a:ext cx="2505075" cy="960438"/>
        </p:xfrm>
        <a:graphic>
          <a:graphicData uri="http://schemas.openxmlformats.org/presentationml/2006/ole">
            <p:oleObj spid="_x0000_s59397" name="Equação" r:id="rId5" imgW="1269449" imgH="482391" progId="Equation.3">
              <p:embed/>
            </p:oleObj>
          </a:graphicData>
        </a:graphic>
      </p:graphicFrame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9399" name="Object 7"/>
          <p:cNvGraphicFramePr>
            <a:graphicFrameLocks noChangeAspect="1"/>
          </p:cNvGraphicFramePr>
          <p:nvPr/>
        </p:nvGraphicFramePr>
        <p:xfrm>
          <a:off x="3308367" y="5791245"/>
          <a:ext cx="2505075" cy="960438"/>
        </p:xfrm>
        <a:graphic>
          <a:graphicData uri="http://schemas.openxmlformats.org/presentationml/2006/ole">
            <p:oleObj spid="_x0000_s59399" name="Equação" r:id="rId6" imgW="1269449" imgH="482391" progId="Equation.3">
              <p:embed/>
            </p:oleObj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8146394" y="5632784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(35)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sobre um cilindro circular sem circulação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Pode-se observar que </a:t>
            </a:r>
            <a:r>
              <a:rPr lang="el-GR" i="1" dirty="0" smtClean="0"/>
              <a:t>ψ</a:t>
            </a:r>
            <a:r>
              <a:rPr lang="pt-BR" dirty="0" smtClean="0"/>
              <a:t> = 0 em </a:t>
            </a:r>
            <a:r>
              <a:rPr lang="pt-BR" i="1" dirty="0" smtClean="0"/>
              <a:t>r</a:t>
            </a:r>
            <a:r>
              <a:rPr lang="pt-BR" dirty="0" smtClean="0"/>
              <a:t> = </a:t>
            </a:r>
            <a:r>
              <a:rPr lang="pt-BR" i="1" dirty="0" smtClean="0"/>
              <a:t>a </a:t>
            </a:r>
            <a:r>
              <a:rPr lang="pt-BR" dirty="0" smtClean="0"/>
              <a:t>para todos os valores de </a:t>
            </a:r>
            <a:r>
              <a:rPr lang="el-GR" i="1" dirty="0" smtClean="0"/>
              <a:t>θ</a:t>
            </a:r>
            <a:r>
              <a:rPr lang="pt-BR" dirty="0" smtClean="0"/>
              <a:t>, de modo que a linha de corrente </a:t>
            </a:r>
            <a:r>
              <a:rPr lang="el-GR" i="1" dirty="0" smtClean="0"/>
              <a:t>ψ</a:t>
            </a:r>
            <a:r>
              <a:rPr lang="pt-BR" dirty="0" smtClean="0"/>
              <a:t> = 0 representa um cilindro circular de raio </a:t>
            </a:r>
            <a:r>
              <a:rPr lang="pt-BR" i="1" dirty="0" smtClean="0"/>
              <a:t>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47</a:t>
            </a:fld>
            <a:endParaRPr lang="pt-BR"/>
          </a:p>
        </p:txBody>
      </p:sp>
      <p:pic>
        <p:nvPicPr>
          <p:cNvPr id="5" name="Imagem 4" descr="Fig06.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6948" y="2954331"/>
            <a:ext cx="4738397" cy="3280868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sobre um cilindro circular sem circulação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escoamento dentro do círculo não possui influência na região externa ao mesmo. As componentes da velocidade são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de modo que a velocidade do escoamento sobre a superfície do cilindro é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48</a:t>
            </a:fld>
            <a:endParaRPr lang="pt-BR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6561" name="Object 1"/>
          <p:cNvGraphicFramePr>
            <a:graphicFrameLocks noChangeAspect="1"/>
          </p:cNvGraphicFramePr>
          <p:nvPr/>
        </p:nvGraphicFramePr>
        <p:xfrm>
          <a:off x="2928915" y="2771766"/>
          <a:ext cx="3243263" cy="962025"/>
        </p:xfrm>
        <a:graphic>
          <a:graphicData uri="http://schemas.openxmlformats.org/presentationml/2006/ole">
            <p:oleObj spid="_x0000_s66561" name="Equação" r:id="rId3" imgW="1637589" imgH="482391" progId="Equation.3">
              <p:embed/>
            </p:oleObj>
          </a:graphicData>
        </a:graphic>
      </p:graphicFrame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2744812" y="3684591"/>
          <a:ext cx="3616325" cy="960438"/>
        </p:xfrm>
        <a:graphic>
          <a:graphicData uri="http://schemas.openxmlformats.org/presentationml/2006/ole">
            <p:oleObj spid="_x0000_s66563" name="Equação" r:id="rId4" imgW="1828800" imgH="482600" progId="Equation.3">
              <p:embed/>
            </p:oleObj>
          </a:graphicData>
        </a:graphic>
      </p:graphicFrame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3098820" y="5619780"/>
          <a:ext cx="2933700" cy="511175"/>
        </p:xfrm>
        <a:graphic>
          <a:graphicData uri="http://schemas.openxmlformats.org/presentationml/2006/ole">
            <p:oleObj spid="_x0000_s66565" name="Equação" r:id="rId5" imgW="1473200" imgH="254000" progId="Equation.3">
              <p:embed/>
            </p:oleObj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8146394" y="555975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(36)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sobre um cilindro circular sem circulação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devendo-se empregar os valores positivos para </a:t>
            </a:r>
            <a:r>
              <a:rPr lang="pt-BR" dirty="0" err="1" smtClean="0"/>
              <a:t>sin</a:t>
            </a:r>
            <a:r>
              <a:rPr lang="pt-BR" dirty="0" smtClean="0"/>
              <a:t> </a:t>
            </a:r>
            <a:r>
              <a:rPr lang="el-GR" i="1" dirty="0" smtClean="0"/>
              <a:t>θ</a:t>
            </a:r>
            <a:r>
              <a:rPr lang="pt-BR" dirty="0" smtClean="0"/>
              <a:t>. Da Eq. (36), observa-se que existem pontos de estagnação na superfície, cujas coordenadas polares são (</a:t>
            </a:r>
            <a:r>
              <a:rPr lang="pt-BR" i="1" dirty="0" smtClean="0"/>
              <a:t>a</a:t>
            </a:r>
            <a:r>
              <a:rPr lang="pt-BR" dirty="0" smtClean="0"/>
              <a:t>, 0) e (</a:t>
            </a:r>
            <a:r>
              <a:rPr lang="pt-BR" i="1" dirty="0" smtClean="0"/>
              <a:t>a</a:t>
            </a:r>
            <a:r>
              <a:rPr lang="pt-BR" dirty="0" smtClean="0"/>
              <a:t>, </a:t>
            </a:r>
            <a:r>
              <a:rPr lang="el-GR" i="1" dirty="0" smtClean="0"/>
              <a:t>π</a:t>
            </a:r>
            <a:r>
              <a:rPr lang="pt-BR" dirty="0" smtClean="0"/>
              <a:t>). O escoamento atinge a velocidade máxima de 2</a:t>
            </a:r>
            <a:r>
              <a:rPr lang="pt-BR" i="1" dirty="0" smtClean="0"/>
              <a:t>U</a:t>
            </a:r>
            <a:r>
              <a:rPr lang="pt-BR" dirty="0" smtClean="0"/>
              <a:t> no topo e na parte inferior do cilindro.</a:t>
            </a:r>
          </a:p>
          <a:p>
            <a:r>
              <a:rPr lang="pt-BR" dirty="0" smtClean="0"/>
              <a:t>A distribuição de pressão na superfície do cilindro é dada por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49</a:t>
            </a:fld>
            <a:endParaRPr lang="pt-BR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2417733" y="4743468"/>
          <a:ext cx="4271963" cy="1220788"/>
        </p:xfrm>
        <a:graphic>
          <a:graphicData uri="http://schemas.openxmlformats.org/presentationml/2006/ole">
            <p:oleObj spid="_x0000_s65537" name="Equação" r:id="rId3" imgW="2133600" imgH="609600" progId="Equation.3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Relevância da Teoria de Escoamentos </a:t>
            </a:r>
            <a:r>
              <a:rPr lang="pt-BR" dirty="0" err="1" smtClean="0"/>
              <a:t>Irrotacionais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Resolve-se, assim, o escoamento </a:t>
            </a:r>
            <a:r>
              <a:rPr lang="pt-BR" dirty="0" err="1" smtClean="0"/>
              <a:t>invíscido</a:t>
            </a:r>
            <a:r>
              <a:rPr lang="pt-BR" dirty="0" smtClean="0"/>
              <a:t> e </a:t>
            </a:r>
            <a:r>
              <a:rPr lang="pt-BR" dirty="0" err="1" smtClean="0"/>
              <a:t>irrotacional</a:t>
            </a:r>
            <a:r>
              <a:rPr lang="pt-BR" dirty="0" smtClean="0"/>
              <a:t> externo para então resolver o escoamento viscoso na camada-limite, ajustando-o para combinar com a solução externa.</a:t>
            </a:r>
          </a:p>
          <a:p>
            <a:r>
              <a:rPr lang="pt-BR" dirty="0" smtClean="0"/>
              <a:t>Uma importante exceção a esse método ocorre nos casos em que há separação da camada-limite.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5" name="Imagem 4" descr="Fig06.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7799" y="4393124"/>
            <a:ext cx="6751787" cy="2179148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sobre um cilindro circular sem circulação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simetria na distribuição de pressão mostra que não há arrasto de pressão. De fato, um resultado geral da teoria de escoamento </a:t>
            </a:r>
            <a:r>
              <a:rPr lang="pt-BR" dirty="0" err="1" smtClean="0"/>
              <a:t>irrotacional</a:t>
            </a:r>
            <a:r>
              <a:rPr lang="pt-BR" dirty="0" smtClean="0"/>
              <a:t> é que um corpo movendo-se em regime permanente não sofre arrasto.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50</a:t>
            </a:fld>
            <a:endParaRPr lang="pt-BR"/>
          </a:p>
        </p:txBody>
      </p:sp>
      <p:pic>
        <p:nvPicPr>
          <p:cNvPr id="5" name="Imagem 4" descr="Fig06.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123" y="3392487"/>
            <a:ext cx="5132787" cy="3395184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sobre um cilindro circular sem circulação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comparação entre a solução analítica e observações experimentais são discrepantes, originando o chamado “Paradoxo d’Alembert”.</a:t>
            </a:r>
          </a:p>
          <a:p>
            <a:r>
              <a:rPr lang="pt-BR" dirty="0" smtClean="0"/>
              <a:t>A existência de tensões tangenciais não é a única causa da discrepância; para muitos corpos, ocorre a separação da camada-limite, como a formação de uma esteira viscosa. A pressão superficial na esteira é muito menor que a prevista pela teoria de escoamentos </a:t>
            </a:r>
            <a:r>
              <a:rPr lang="pt-BR" dirty="0" err="1" smtClean="0"/>
              <a:t>irrotacionais</a:t>
            </a:r>
            <a:r>
              <a:rPr lang="pt-BR" dirty="0" smtClean="0"/>
              <a:t>, resultando em arrasto de pressão.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51</a:t>
            </a:fld>
            <a:endParaRPr lang="pt-B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sobre um cilindro circular sem circulação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escoamento devido a um cilindro movendo-se em regime permanente através de um fluido aparenta ser transiente para um observador em repouso em relação ao fluido. Esse escoamento é a sobreposição de um escoamento uniforme ao longo do eixo negativo de </a:t>
            </a:r>
            <a:r>
              <a:rPr lang="pt-BR" i="1" dirty="0" smtClean="0"/>
              <a:t>x</a:t>
            </a:r>
            <a:r>
              <a:rPr lang="pt-BR" dirty="0" smtClean="0"/>
              <a:t> ao escoamento anterior.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52</a:t>
            </a:fld>
            <a:endParaRPr lang="pt-BR"/>
          </a:p>
        </p:txBody>
      </p:sp>
      <p:pic>
        <p:nvPicPr>
          <p:cNvPr id="5" name="Imagem 4" descr="Fig06.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3571" y="4195773"/>
            <a:ext cx="5772956" cy="2469225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sobre um cilindro circular com circulação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Nesta seção, será visto que uma força lateral, semelhante à força de sustentação em um aerofólio, aparece quando a circulação é introduzida no escoamento.</a:t>
            </a:r>
          </a:p>
          <a:p>
            <a:r>
              <a:rPr lang="pt-BR" dirty="0" smtClean="0"/>
              <a:t>Se uma linha de vórtices em sentido horário com circulação ‒</a:t>
            </a:r>
            <a:r>
              <a:rPr lang="el-GR" dirty="0" smtClean="0"/>
              <a:t>Γ</a:t>
            </a:r>
            <a:r>
              <a:rPr lang="pt-BR" dirty="0" smtClean="0"/>
              <a:t> é sobreposta ao escoamento </a:t>
            </a:r>
            <a:r>
              <a:rPr lang="pt-BR" dirty="0" err="1" smtClean="0"/>
              <a:t>irrotacional</a:t>
            </a:r>
            <a:r>
              <a:rPr lang="pt-BR" dirty="0" smtClean="0"/>
              <a:t> ao redor de um cilindro circular, tem-se que o potencial complexo se torna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53</a:t>
            </a:fld>
            <a:endParaRPr lang="pt-BR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3001941" y="5327676"/>
          <a:ext cx="3144838" cy="960438"/>
        </p:xfrm>
        <a:graphic>
          <a:graphicData uri="http://schemas.openxmlformats.org/presentationml/2006/ole">
            <p:oleObj spid="_x0000_s69633" name="Equação" r:id="rId3" imgW="1586811" imgH="482391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146394" y="555975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(37)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ig06.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29145"/>
            <a:ext cx="9144000" cy="295905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sobre um cilindro circular com circulação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cuja parte imaginária é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Tem-se, desse modo, os seguintes padrões de linhas de corrente: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54</a:t>
            </a:fld>
            <a:endParaRPr lang="pt-BR"/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7825" name="Object 1"/>
          <p:cNvGraphicFramePr>
            <a:graphicFrameLocks noChangeAspect="1"/>
          </p:cNvGraphicFramePr>
          <p:nvPr/>
        </p:nvGraphicFramePr>
        <p:xfrm>
          <a:off x="2527272" y="2187558"/>
          <a:ext cx="4052888" cy="962025"/>
        </p:xfrm>
        <a:graphic>
          <a:graphicData uri="http://schemas.openxmlformats.org/presentationml/2006/ole">
            <p:oleObj spid="_x0000_s77825" name="Equação" r:id="rId4" imgW="2044700" imgH="482600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146394" y="241964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(38)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sobre um </a:t>
            </a:r>
            <a:r>
              <a:rPr lang="pt-BR" smtClean="0"/>
              <a:t>cilindro circular com </a:t>
            </a:r>
            <a:r>
              <a:rPr lang="pt-BR" dirty="0" smtClean="0"/>
              <a:t>circulação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menor espaçamento entre as linhas de corrente na parte superior do cilindro se deve ao efeito combinado do escoamento uniforme e do vórtice em sentido horário. Por outro lado, velocidades menores são obtidas para a região inferior, onde o vórtice em sentido horário se contrapõe ao escoamento uniforme.</a:t>
            </a:r>
          </a:p>
          <a:p>
            <a:r>
              <a:rPr lang="pt-BR" dirty="0" smtClean="0"/>
              <a:t>Pela equação de Bernoulli, tem-se uma maior pressão na região inferior do cilindro, o que gera uma força de sustentação para cima.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55</a:t>
            </a:fld>
            <a:endParaRPr lang="pt-B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sobre um cilindro circular com circulação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componente tangencial da velocidade em qualquer ponto do escoamento é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Na superfície do cilindro, a velocidade é completamente tangencial e é dada por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56</a:t>
            </a:fld>
            <a:endParaRPr lang="pt-BR"/>
          </a:p>
        </p:txBody>
      </p:sp>
      <p:graphicFrame>
        <p:nvGraphicFramePr>
          <p:cNvPr id="75777" name="Object 1"/>
          <p:cNvGraphicFramePr>
            <a:graphicFrameLocks noChangeAspect="1"/>
          </p:cNvGraphicFramePr>
          <p:nvPr/>
        </p:nvGraphicFramePr>
        <p:xfrm>
          <a:off x="2308194" y="2832105"/>
          <a:ext cx="4524375" cy="962025"/>
        </p:xfrm>
        <a:graphic>
          <a:graphicData uri="http://schemas.openxmlformats.org/presentationml/2006/ole">
            <p:oleObj spid="_x0000_s75777" name="Equação" r:id="rId3" imgW="2286000" imgH="482400" progId="Equation.3">
              <p:embed/>
            </p:oleObj>
          </a:graphicData>
        </a:graphic>
      </p:graphicFrame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3001941" y="5291163"/>
          <a:ext cx="3101975" cy="868363"/>
        </p:xfrm>
        <a:graphic>
          <a:graphicData uri="http://schemas.openxmlformats.org/presentationml/2006/ole">
            <p:oleObj spid="_x0000_s75778" name="Equação" r:id="rId4" imgW="1549080" imgH="431640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146394" y="5486732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(39)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sobre um </a:t>
            </a:r>
            <a:r>
              <a:rPr lang="pt-BR" smtClean="0"/>
              <a:t>cilindro circular com </a:t>
            </a:r>
            <a:r>
              <a:rPr lang="pt-BR" dirty="0" smtClean="0"/>
              <a:t>circulação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que é nula quando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Para </a:t>
            </a:r>
            <a:r>
              <a:rPr lang="el-GR" dirty="0" smtClean="0"/>
              <a:t>Γ</a:t>
            </a:r>
            <a:r>
              <a:rPr lang="pt-BR" dirty="0" smtClean="0"/>
              <a:t> &lt; 4</a:t>
            </a:r>
            <a:r>
              <a:rPr lang="el-GR" i="1" dirty="0" smtClean="0"/>
              <a:t>π</a:t>
            </a:r>
            <a:r>
              <a:rPr lang="pt-BR" i="1" dirty="0" err="1" smtClean="0"/>
              <a:t>aU</a:t>
            </a:r>
            <a:r>
              <a:rPr lang="pt-BR" dirty="0" smtClean="0"/>
              <a:t>, dois valores de </a:t>
            </a:r>
            <a:r>
              <a:rPr lang="el-GR" i="1" dirty="0" smtClean="0"/>
              <a:t>θ</a:t>
            </a:r>
            <a:r>
              <a:rPr lang="pt-BR" dirty="0" smtClean="0"/>
              <a:t> satisfazem a Eq. (40), indicando que existem dois pontos de estagnação na superfície. </a:t>
            </a:r>
          </a:p>
          <a:p>
            <a:r>
              <a:rPr lang="pt-BR" dirty="0" smtClean="0"/>
              <a:t>Os pontos de estagnação se movem para abaixo com o aumento de </a:t>
            </a:r>
            <a:r>
              <a:rPr lang="el-GR" dirty="0" smtClean="0"/>
              <a:t>Γ</a:t>
            </a:r>
            <a:r>
              <a:rPr lang="pt-BR" dirty="0" smtClean="0"/>
              <a:t> até que se encontram quando </a:t>
            </a:r>
            <a:r>
              <a:rPr lang="el-GR" dirty="0" smtClean="0"/>
              <a:t>Γ</a:t>
            </a:r>
            <a:r>
              <a:rPr lang="pt-BR" dirty="0" smtClean="0"/>
              <a:t> = 4</a:t>
            </a:r>
            <a:r>
              <a:rPr lang="el-GR" i="1" dirty="0" smtClean="0"/>
              <a:t>π</a:t>
            </a:r>
            <a:r>
              <a:rPr lang="pt-BR" i="1" dirty="0" err="1" smtClean="0"/>
              <a:t>aU</a:t>
            </a:r>
            <a:r>
              <a:rPr lang="pt-BR" i="1" dirty="0" smtClean="0"/>
              <a:t>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57</a:t>
            </a:fld>
            <a:endParaRPr lang="pt-BR"/>
          </a:p>
        </p:txBody>
      </p:sp>
      <p:graphicFrame>
        <p:nvGraphicFramePr>
          <p:cNvPr id="74753" name="Object 1"/>
          <p:cNvGraphicFramePr>
            <a:graphicFrameLocks noChangeAspect="1"/>
          </p:cNvGraphicFramePr>
          <p:nvPr/>
        </p:nvGraphicFramePr>
        <p:xfrm>
          <a:off x="3549636" y="2187558"/>
          <a:ext cx="2033588" cy="866775"/>
        </p:xfrm>
        <a:graphic>
          <a:graphicData uri="http://schemas.openxmlformats.org/presentationml/2006/ole">
            <p:oleObj spid="_x0000_s74753" name="Equação" r:id="rId3" imgW="1015920" imgH="431640" progId="Equation.3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8146394" y="2383127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(40)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sobre um cilindro circular com circulação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5431"/>
          </a:xfrm>
        </p:spPr>
        <p:txBody>
          <a:bodyPr>
            <a:normAutofit/>
          </a:bodyPr>
          <a:lstStyle/>
          <a:p>
            <a:r>
              <a:rPr lang="pt-BR" dirty="0" smtClean="0"/>
              <a:t>Para </a:t>
            </a:r>
            <a:r>
              <a:rPr lang="el-GR" dirty="0" smtClean="0"/>
              <a:t>Γ</a:t>
            </a:r>
            <a:r>
              <a:rPr lang="pt-BR" dirty="0" smtClean="0"/>
              <a:t> &gt; 4</a:t>
            </a:r>
            <a:r>
              <a:rPr lang="el-GR" i="1" dirty="0" smtClean="0"/>
              <a:t>π</a:t>
            </a:r>
            <a:r>
              <a:rPr lang="pt-BR" i="1" dirty="0" err="1" smtClean="0"/>
              <a:t>aU</a:t>
            </a:r>
            <a:r>
              <a:rPr lang="pt-BR" dirty="0" smtClean="0"/>
              <a:t>, o ponto de estagnação se move para dentro do fluido ao longo eixo </a:t>
            </a:r>
            <a:r>
              <a:rPr lang="pt-BR" i="1" dirty="0" smtClean="0"/>
              <a:t>y</a:t>
            </a:r>
            <a:r>
              <a:rPr lang="pt-BR" dirty="0" smtClean="0"/>
              <a:t>. A distância radial do ponto de estagnação nesse caso é obtido da expressão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resultando em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Uma raiz corresponde ao ponto de estagnação dentro do cilindro e o outro a </a:t>
            </a:r>
            <a:r>
              <a:rPr lang="pt-BR" i="1" dirty="0" smtClean="0"/>
              <a:t>r</a:t>
            </a:r>
            <a:r>
              <a:rPr lang="pt-BR" dirty="0" smtClean="0"/>
              <a:t> &gt; </a:t>
            </a:r>
            <a:r>
              <a:rPr lang="pt-BR" i="1" dirty="0" smtClean="0"/>
              <a:t>a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58</a:t>
            </a:fld>
            <a:endParaRPr lang="pt-BR"/>
          </a:p>
        </p:txBody>
      </p:sp>
      <p:graphicFrame>
        <p:nvGraphicFramePr>
          <p:cNvPr id="73729" name="Object 1"/>
          <p:cNvGraphicFramePr>
            <a:graphicFrameLocks noChangeAspect="1"/>
          </p:cNvGraphicFramePr>
          <p:nvPr/>
        </p:nvGraphicFramePr>
        <p:xfrm>
          <a:off x="2613052" y="3027357"/>
          <a:ext cx="3894137" cy="960438"/>
        </p:xfrm>
        <a:graphic>
          <a:graphicData uri="http://schemas.openxmlformats.org/presentationml/2006/ole">
            <p:oleObj spid="_x0000_s73729" name="Equação" r:id="rId3" imgW="1968480" imgH="482400" progId="Equation.3">
              <p:embed/>
            </p:oleObj>
          </a:graphicData>
        </a:graphic>
      </p:graphicFrame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2563785" y="4524390"/>
          <a:ext cx="3990975" cy="866775"/>
        </p:xfrm>
        <a:graphic>
          <a:graphicData uri="http://schemas.openxmlformats.org/presentationml/2006/ole">
            <p:oleObj spid="_x0000_s73730" name="Equação" r:id="rId4" imgW="1968500" imgH="431800" progId="Equation.3">
              <p:embed/>
            </p:oleObj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sobre um </a:t>
            </a:r>
            <a:r>
              <a:rPr lang="pt-BR" smtClean="0"/>
              <a:t>cilindro circular com </a:t>
            </a:r>
            <a:r>
              <a:rPr lang="pt-BR" dirty="0" smtClean="0"/>
              <a:t>circulação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5431"/>
          </a:xfrm>
        </p:spPr>
        <p:txBody>
          <a:bodyPr>
            <a:normAutofit/>
          </a:bodyPr>
          <a:lstStyle/>
          <a:p>
            <a:r>
              <a:rPr lang="pt-BR" dirty="0" smtClean="0"/>
              <a:t>A pressão é avaliada a partir da equação de Bernoulli</a:t>
            </a:r>
          </a:p>
          <a:p>
            <a:endParaRPr lang="pt-BR" dirty="0" smtClean="0"/>
          </a:p>
          <a:p>
            <a:r>
              <a:rPr lang="pt-BR" dirty="0" smtClean="0"/>
              <a:t>Empregando-se, também, a Eq. (39), obtendo-se a pressão da superfície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 simetria do escoamento em relação ao eixo </a:t>
            </a:r>
            <a:r>
              <a:rPr lang="pt-BR" i="1" dirty="0" smtClean="0"/>
              <a:t>y</a:t>
            </a:r>
            <a:r>
              <a:rPr lang="pt-BR" dirty="0" smtClean="0"/>
              <a:t> implica que a força de pressão sobre o cilindro não possui componente ao longo do eixo </a:t>
            </a:r>
            <a:r>
              <a:rPr lang="pt-BR" i="1" dirty="0" smtClean="0"/>
              <a:t>x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59</a:t>
            </a:fld>
            <a:endParaRPr lang="pt-BR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2965428" y="2224071"/>
          <a:ext cx="3198813" cy="457200"/>
        </p:xfrm>
        <a:graphic>
          <a:graphicData uri="http://schemas.openxmlformats.org/presentationml/2006/ole">
            <p:oleObj spid="_x0000_s72705" name="Equação" r:id="rId3" imgW="1600200" imgH="228600" progId="Equation.3">
              <p:embed/>
            </p:oleObj>
          </a:graphicData>
        </a:graphic>
      </p:graphicFrame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1885986" y="3611565"/>
          <a:ext cx="5351463" cy="1111250"/>
        </p:xfrm>
        <a:graphic>
          <a:graphicData uri="http://schemas.openxmlformats.org/presentationml/2006/ole">
            <p:oleObj spid="_x0000_s72707" name="Equação" r:id="rId4" imgW="2705100" imgH="558800" progId="Equation.3">
              <p:embed/>
            </p:oleObj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8146394" y="3953186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(41)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Relevância da Teoria de Escoamentos </a:t>
            </a:r>
            <a:r>
              <a:rPr lang="pt-BR" dirty="0" err="1" smtClean="0"/>
              <a:t>Irrotacionais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 caso de descolamento da camada-limite, os efeitos viscosos não ficam confinados a uma camada fina ao redor da superfície sólida. No entanto, à montante do ponto de separação a teoria de escoamento </a:t>
            </a:r>
            <a:r>
              <a:rPr lang="pt-BR" dirty="0" err="1" smtClean="0"/>
              <a:t>irrotacional</a:t>
            </a:r>
            <a:r>
              <a:rPr lang="pt-BR" dirty="0" smtClean="0"/>
              <a:t> é válida.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sobre um cilindro circular com circulação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força de pressão ao longo do eixo </a:t>
            </a:r>
            <a:r>
              <a:rPr lang="pt-BR" i="1" dirty="0" smtClean="0"/>
              <a:t>y</a:t>
            </a:r>
            <a:r>
              <a:rPr lang="pt-BR" dirty="0" smtClean="0"/>
              <a:t>, chamada de força de sustentação em aerodinâmica, é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De onde se obtém que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60</a:t>
            </a:fld>
            <a:endParaRPr lang="pt-BR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1681" name="Object 1"/>
          <p:cNvGraphicFramePr>
            <a:graphicFrameLocks noChangeAspect="1"/>
          </p:cNvGraphicFramePr>
          <p:nvPr/>
        </p:nvGraphicFramePr>
        <p:xfrm>
          <a:off x="3101975" y="2697162"/>
          <a:ext cx="2914650" cy="658812"/>
        </p:xfrm>
        <a:graphic>
          <a:graphicData uri="http://schemas.openxmlformats.org/presentationml/2006/ole">
            <p:oleObj spid="_x0000_s71681" name="Equação" r:id="rId3" imgW="1473120" imgH="330120" progId="Equation.3">
              <p:embed/>
            </p:oleObj>
          </a:graphicData>
        </a:graphic>
      </p:graphicFrame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3951279" y="4229116"/>
          <a:ext cx="1281112" cy="404813"/>
        </p:xfrm>
        <a:graphic>
          <a:graphicData uri="http://schemas.openxmlformats.org/presentationml/2006/ole">
            <p:oleObj spid="_x0000_s71683" name="Equação" r:id="rId4" imgW="647640" imgH="203040" progId="Equation.3">
              <p:embed/>
            </p:oleObj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8146394" y="4172264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(42)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Forças sobre um corpo bidimensional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Teorema de </a:t>
            </a:r>
            <a:r>
              <a:rPr lang="pt-BR" dirty="0" err="1" smtClean="0"/>
              <a:t>Blasius</a:t>
            </a:r>
            <a:endParaRPr lang="pt-BR" dirty="0" smtClean="0"/>
          </a:p>
          <a:p>
            <a:pPr lvl="1"/>
            <a:r>
              <a:rPr lang="pt-BR" dirty="0" smtClean="0"/>
              <a:t>Considerando-se um corpo cilíndrico geral e sejam </a:t>
            </a:r>
            <a:r>
              <a:rPr lang="pt-BR" i="1" dirty="0" smtClean="0"/>
              <a:t>D</a:t>
            </a:r>
            <a:r>
              <a:rPr lang="pt-BR" dirty="0" smtClean="0"/>
              <a:t> e </a:t>
            </a:r>
            <a:r>
              <a:rPr lang="pt-BR" i="1" dirty="0" smtClean="0"/>
              <a:t>L</a:t>
            </a:r>
            <a:r>
              <a:rPr lang="pt-BR" dirty="0" smtClean="0"/>
              <a:t> as componentes, nas direções </a:t>
            </a:r>
            <a:r>
              <a:rPr lang="pt-BR" i="1" dirty="0" smtClean="0"/>
              <a:t>x</a:t>
            </a:r>
            <a:r>
              <a:rPr lang="pt-BR" dirty="0" smtClean="0"/>
              <a:t> e </a:t>
            </a:r>
            <a:r>
              <a:rPr lang="pt-BR" i="1" dirty="0" smtClean="0"/>
              <a:t>y</a:t>
            </a:r>
            <a:r>
              <a:rPr lang="pt-BR" dirty="0" smtClean="0"/>
              <a:t> (respectivamente) da força exercida pelo fluido nas vizinhanças; </a:t>
            </a:r>
            <a:r>
              <a:rPr lang="pt-BR" i="1" dirty="0" smtClean="0"/>
              <a:t>D</a:t>
            </a:r>
            <a:r>
              <a:rPr lang="pt-BR" dirty="0" smtClean="0"/>
              <a:t> está relacionado ao arrasto (</a:t>
            </a:r>
            <a:r>
              <a:rPr lang="pt-BR" i="1" dirty="0" err="1" smtClean="0"/>
              <a:t>drag</a:t>
            </a:r>
            <a:r>
              <a:rPr lang="pt-BR" dirty="0" smtClean="0"/>
              <a:t>) e </a:t>
            </a:r>
            <a:r>
              <a:rPr lang="pt-BR" i="1" dirty="0" smtClean="0"/>
              <a:t>L</a:t>
            </a:r>
            <a:r>
              <a:rPr lang="pt-BR" dirty="0" smtClean="0"/>
              <a:t> à sustentação (</a:t>
            </a:r>
            <a:r>
              <a:rPr lang="pt-BR" i="1" dirty="0" err="1" smtClean="0"/>
              <a:t>lift</a:t>
            </a:r>
            <a:r>
              <a:rPr lang="pt-BR" dirty="0" smtClean="0"/>
              <a:t>).</a:t>
            </a:r>
          </a:p>
          <a:p>
            <a:pPr lvl="1"/>
            <a:r>
              <a:rPr lang="pt-BR" dirty="0" smtClean="0"/>
              <a:t>Como somente pressões normais são exercidas em escoamentos </a:t>
            </a:r>
            <a:r>
              <a:rPr lang="pt-BR" dirty="0" err="1" smtClean="0"/>
              <a:t>invíscidos</a:t>
            </a:r>
            <a:r>
              <a:rPr lang="pt-BR" dirty="0" smtClean="0"/>
              <a:t>, as formas sobre um elemento de superfície </a:t>
            </a:r>
            <a:r>
              <a:rPr lang="pt-BR" i="1" dirty="0" err="1" smtClean="0"/>
              <a:t>dz</a:t>
            </a:r>
            <a:r>
              <a:rPr lang="pt-BR" dirty="0" smtClean="0"/>
              <a:t> são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61</a:t>
            </a:fld>
            <a:endParaRPr lang="pt-BR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7041" name="Object 1"/>
          <p:cNvGraphicFramePr>
            <a:graphicFrameLocks noChangeAspect="1"/>
          </p:cNvGraphicFramePr>
          <p:nvPr/>
        </p:nvGraphicFramePr>
        <p:xfrm>
          <a:off x="3805227" y="4962546"/>
          <a:ext cx="1514475" cy="401638"/>
        </p:xfrm>
        <a:graphic>
          <a:graphicData uri="http://schemas.openxmlformats.org/presentationml/2006/ole">
            <p:oleObj spid="_x0000_s87041" name="Equação" r:id="rId3" imgW="748975" imgH="203112" progId="Equation.3">
              <p:embed/>
            </p:oleObj>
          </a:graphicData>
        </a:graphic>
      </p:graphicFrame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3914766" y="5508659"/>
          <a:ext cx="1284288" cy="403225"/>
        </p:xfrm>
        <a:graphic>
          <a:graphicData uri="http://schemas.openxmlformats.org/presentationml/2006/ole">
            <p:oleObj spid="_x0000_s87043" name="Equação" r:id="rId4" imgW="634725" imgH="203112" progId="Equation.3">
              <p:embed/>
            </p:oleObj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Forças sobre um </a:t>
            </a:r>
            <a:r>
              <a:rPr lang="pt-BR" smtClean="0"/>
              <a:t>corpo bidimensional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Escrevendo-se na forma complexa, tem-se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sendo o asterisco referente ao complexo conjugado. A forma total sobre o corpo é então dada por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62</a:t>
            </a:fld>
            <a:endParaRPr lang="pt-BR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6017" name="Object 1"/>
          <p:cNvGraphicFramePr>
            <a:graphicFrameLocks noChangeAspect="1"/>
          </p:cNvGraphicFramePr>
          <p:nvPr/>
        </p:nvGraphicFramePr>
        <p:xfrm>
          <a:off x="2400330" y="2078019"/>
          <a:ext cx="4362450" cy="457200"/>
        </p:xfrm>
        <a:graphic>
          <a:graphicData uri="http://schemas.openxmlformats.org/presentationml/2006/ole">
            <p:oleObj spid="_x0000_s86017" name="Equação" r:id="rId3" imgW="2184400" imgH="228600" progId="Equation.3">
              <p:embed/>
            </p:oleObj>
          </a:graphicData>
        </a:graphic>
      </p:graphicFrame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3376628" y="3502026"/>
          <a:ext cx="2363788" cy="585788"/>
        </p:xfrm>
        <a:graphic>
          <a:graphicData uri="http://schemas.openxmlformats.org/presentationml/2006/ole">
            <p:oleObj spid="_x0000_s86019" name="Equação" r:id="rId4" imgW="1193800" imgH="292100" progId="Equation.3">
              <p:embed/>
            </p:oleObj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8146394" y="3575052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(43)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agem 9" descr="Fig06.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2402" y="4149375"/>
            <a:ext cx="3335168" cy="2572109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Forças sobre um corpo bidimensional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onde </a:t>
            </a:r>
            <a:r>
              <a:rPr lang="pt-BR" i="1" dirty="0" smtClean="0"/>
              <a:t>C</a:t>
            </a:r>
            <a:r>
              <a:rPr lang="pt-BR" dirty="0" smtClean="0"/>
              <a:t> denota um contorno em sentido anti-horário que coincide com a superfície do corpo.</a:t>
            </a:r>
          </a:p>
          <a:p>
            <a:pPr lvl="1"/>
            <a:r>
              <a:rPr lang="pt-BR" dirty="0" smtClean="0"/>
              <a:t>Desprezando-se a gravidade, a pressão é dada pela equação de Bernoulli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Isolando-se </a:t>
            </a:r>
            <a:r>
              <a:rPr lang="pt-BR" i="1" dirty="0" smtClean="0"/>
              <a:t>p</a:t>
            </a:r>
            <a:r>
              <a:rPr lang="pt-BR" dirty="0" smtClean="0"/>
              <a:t> e substituindo o resultado na Eq. (43), obtém-se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63</a:t>
            </a:fld>
            <a:endParaRPr lang="pt-BR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4993" name="Object 1"/>
          <p:cNvGraphicFramePr>
            <a:graphicFrameLocks noChangeAspect="1"/>
          </p:cNvGraphicFramePr>
          <p:nvPr/>
        </p:nvGraphicFramePr>
        <p:xfrm>
          <a:off x="1385931" y="3282948"/>
          <a:ext cx="6362700" cy="787400"/>
        </p:xfrm>
        <a:graphic>
          <a:graphicData uri="http://schemas.openxmlformats.org/presentationml/2006/ole">
            <p:oleObj spid="_x0000_s84993" name="Equação" r:id="rId3" imgW="3149600" imgH="393700" progId="Equation.3">
              <p:embed/>
            </p:oleObj>
          </a:graphicData>
        </a:graphic>
      </p:graphicFrame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1468395" y="5008596"/>
          <a:ext cx="6226175" cy="866775"/>
        </p:xfrm>
        <a:graphic>
          <a:graphicData uri="http://schemas.openxmlformats.org/presentationml/2006/ole">
            <p:oleObj spid="_x0000_s84995" name="Equação" r:id="rId4" imgW="3073400" imgH="431800" progId="Equation.3">
              <p:embed/>
            </p:oleObj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8182907" y="519462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(44)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Forças sobre um </a:t>
            </a:r>
            <a:r>
              <a:rPr lang="pt-BR" smtClean="0"/>
              <a:t>corpo bidimensional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A integral do termo                           é nula ao redor de um contorno fechado.</a:t>
            </a:r>
          </a:p>
          <a:p>
            <a:pPr lvl="1"/>
            <a:r>
              <a:rPr lang="pt-BR" dirty="0" smtClean="0"/>
              <a:t>Além disso, sobre a superfície do corpo o vetor velocidade e o elemento de superfície </a:t>
            </a:r>
            <a:r>
              <a:rPr lang="pt-BR" i="1" dirty="0" err="1" smtClean="0"/>
              <a:t>dz</a:t>
            </a:r>
            <a:r>
              <a:rPr lang="pt-BR" dirty="0" smtClean="0"/>
              <a:t> são paralelos de modo que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O produto                    é então real, podendo ser igualado a seu complexo conjugado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64</a:t>
            </a:fld>
            <a:endParaRPr lang="pt-BR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3969" name="Object 1"/>
          <p:cNvGraphicFramePr>
            <a:graphicFrameLocks noChangeAspect="1"/>
          </p:cNvGraphicFramePr>
          <p:nvPr/>
        </p:nvGraphicFramePr>
        <p:xfrm>
          <a:off x="3876692" y="1420785"/>
          <a:ext cx="1936750" cy="908050"/>
        </p:xfrm>
        <a:graphic>
          <a:graphicData uri="http://schemas.openxmlformats.org/presentationml/2006/ole">
            <p:oleObj spid="_x0000_s83969" name="Equação" r:id="rId3" imgW="914400" imgH="431800" progId="Equation.3">
              <p:embed/>
            </p:oleObj>
          </a:graphicData>
        </a:graphic>
      </p:graphicFrame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3294045" y="3443295"/>
          <a:ext cx="2511425" cy="533400"/>
        </p:xfrm>
        <a:graphic>
          <a:graphicData uri="http://schemas.openxmlformats.org/presentationml/2006/ole">
            <p:oleObj spid="_x0000_s83971" name="Equação" r:id="rId4" imgW="1256755" imgH="266584" progId="Equation.3">
              <p:embed/>
            </p:oleObj>
          </a:graphicData>
        </a:graphic>
      </p:graphicFrame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3878253" y="4122754"/>
          <a:ext cx="1382713" cy="511175"/>
        </p:xfrm>
        <a:graphic>
          <a:graphicData uri="http://schemas.openxmlformats.org/presentationml/2006/ole">
            <p:oleObj spid="_x0000_s83973" name="Equação" r:id="rId5" imgW="698197" imgH="253890" progId="Equation.3">
              <p:embed/>
            </p:oleObj>
          </a:graphicData>
        </a:graphic>
      </p:graphicFrame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3975" name="Object 7"/>
          <p:cNvGraphicFramePr>
            <a:graphicFrameLocks noChangeAspect="1"/>
          </p:cNvGraphicFramePr>
          <p:nvPr/>
        </p:nvGraphicFramePr>
        <p:xfrm>
          <a:off x="2654294" y="4943502"/>
          <a:ext cx="1479550" cy="493713"/>
        </p:xfrm>
        <a:graphic>
          <a:graphicData uri="http://schemas.openxmlformats.org/presentationml/2006/ole">
            <p:oleObj spid="_x0000_s83975" name="Equação" r:id="rId6" imgW="685800" imgH="228600" progId="Equation.3">
              <p:embed/>
            </p:oleObj>
          </a:graphicData>
        </a:graphic>
      </p:graphicFrame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3977" name="Object 9"/>
          <p:cNvGraphicFramePr>
            <a:graphicFrameLocks noChangeAspect="1"/>
          </p:cNvGraphicFramePr>
          <p:nvPr/>
        </p:nvGraphicFramePr>
        <p:xfrm>
          <a:off x="3111480" y="5984910"/>
          <a:ext cx="2894013" cy="457200"/>
        </p:xfrm>
        <a:graphic>
          <a:graphicData uri="http://schemas.openxmlformats.org/presentationml/2006/ole">
            <p:oleObj spid="_x0000_s83977" name="Equação" r:id="rId7" imgW="14478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Forças sobre um corpo bidimensional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9840"/>
          </a:xfrm>
        </p:spPr>
        <p:txBody>
          <a:bodyPr>
            <a:normAutofit/>
          </a:bodyPr>
          <a:lstStyle/>
          <a:p>
            <a:pPr lvl="1"/>
            <a:r>
              <a:rPr lang="pt-BR" dirty="0" smtClean="0"/>
              <a:t>A Eq. (44) se torna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tendo-se introduzido a velocidade complexa </a:t>
            </a:r>
            <a:r>
              <a:rPr lang="pt-BR" i="1" dirty="0" err="1" smtClean="0"/>
              <a:t>dw</a:t>
            </a:r>
            <a:r>
              <a:rPr lang="pt-BR" dirty="0" smtClean="0"/>
              <a:t>/</a:t>
            </a:r>
            <a:r>
              <a:rPr lang="pt-BR" i="1" dirty="0" err="1" smtClean="0"/>
              <a:t>dz</a:t>
            </a:r>
            <a:r>
              <a:rPr lang="pt-BR" dirty="0" smtClean="0"/>
              <a:t> = </a:t>
            </a:r>
            <a:r>
              <a:rPr lang="pt-BR" i="1" dirty="0" smtClean="0"/>
              <a:t>u ‒ iv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A Eq. (45) é chamada de Teorema de </a:t>
            </a:r>
            <a:r>
              <a:rPr lang="pt-BR" dirty="0" err="1" smtClean="0"/>
              <a:t>Blasius</a:t>
            </a:r>
            <a:r>
              <a:rPr lang="pt-BR" dirty="0" smtClean="0"/>
              <a:t> e é aplicável a qualquer escoamento </a:t>
            </a:r>
            <a:r>
              <a:rPr lang="pt-BR" dirty="0" err="1" smtClean="0"/>
              <a:t>irrotacional</a:t>
            </a:r>
            <a:r>
              <a:rPr lang="pt-BR" dirty="0" smtClean="0"/>
              <a:t> plano em regime permanente.</a:t>
            </a:r>
          </a:p>
          <a:p>
            <a:pPr lvl="1"/>
            <a:r>
              <a:rPr lang="pt-BR" dirty="0" smtClean="0"/>
              <a:t>A integral não precisa coincidir com o contorno do corpo pois pela teoria de variáveis complexas qualquer contorno que circunde o corpo pode ser empregada.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65</a:t>
            </a:fld>
            <a:endParaRPr lang="pt-BR"/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2945" name="Object 1"/>
          <p:cNvGraphicFramePr>
            <a:graphicFrameLocks noChangeAspect="1"/>
          </p:cNvGraphicFramePr>
          <p:nvPr/>
        </p:nvGraphicFramePr>
        <p:xfrm>
          <a:off x="3024208" y="2187558"/>
          <a:ext cx="3081338" cy="942975"/>
        </p:xfrm>
        <a:graphic>
          <a:graphicData uri="http://schemas.openxmlformats.org/presentationml/2006/ole">
            <p:oleObj spid="_x0000_s82945" name="Equação" r:id="rId3" imgW="1524000" imgH="469900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182907" y="2406636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(45)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Forças sobre um </a:t>
            </a:r>
            <a:r>
              <a:rPr lang="pt-BR" smtClean="0"/>
              <a:t>corpo bidimensional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Teorema da sustentação de </a:t>
            </a:r>
            <a:r>
              <a:rPr lang="pt-BR" dirty="0" err="1" smtClean="0"/>
              <a:t>Kutta-Zhukhosvky</a:t>
            </a:r>
            <a:endParaRPr lang="pt-BR" dirty="0" smtClean="0"/>
          </a:p>
          <a:p>
            <a:pPr lvl="1"/>
            <a:r>
              <a:rPr lang="pt-BR" dirty="0" smtClean="0"/>
              <a:t>Considere um escoamento em regime permanente sobre corpo cilíndrico arbitrário, ao redor do qual exista uma circulação em sentido horário </a:t>
            </a:r>
            <a:r>
              <a:rPr lang="el-GR" dirty="0" smtClean="0"/>
              <a:t>Γ</a:t>
            </a:r>
            <a:r>
              <a:rPr lang="pt-BR" dirty="0" smtClean="0"/>
              <a:t>. </a:t>
            </a:r>
          </a:p>
          <a:p>
            <a:pPr lvl="1"/>
            <a:r>
              <a:rPr lang="pt-BR" dirty="0" smtClean="0"/>
              <a:t>A velocidade </a:t>
            </a:r>
            <a:r>
              <a:rPr lang="pt-BR" dirty="0" err="1" smtClean="0"/>
              <a:t>não-perturbada</a:t>
            </a:r>
            <a:r>
              <a:rPr lang="pt-BR" dirty="0" smtClean="0"/>
              <a:t> possui magnitude </a:t>
            </a:r>
            <a:r>
              <a:rPr lang="pt-BR" i="1" dirty="0" smtClean="0"/>
              <a:t>U</a:t>
            </a:r>
            <a:r>
              <a:rPr lang="pt-BR" dirty="0" smtClean="0"/>
              <a:t> e está direcionada ao longo da direção </a:t>
            </a:r>
            <a:r>
              <a:rPr lang="pt-BR" i="1" dirty="0" smtClean="0"/>
              <a:t>x</a:t>
            </a:r>
            <a:r>
              <a:rPr lang="pt-BR" dirty="0" smtClean="0"/>
              <a:t>. </a:t>
            </a:r>
          </a:p>
          <a:p>
            <a:pPr lvl="1"/>
            <a:r>
              <a:rPr lang="pt-BR" dirty="0" smtClean="0"/>
              <a:t>O escoamento pode ser considerado como a sobreposição de um escoamento uniforme com um conjunto de singularidades como um vórtice, dipolo (</a:t>
            </a:r>
            <a:r>
              <a:rPr lang="pt-BR" dirty="0" err="1" smtClean="0"/>
              <a:t>doublet</a:t>
            </a:r>
            <a:r>
              <a:rPr lang="pt-BR" dirty="0" smtClean="0"/>
              <a:t>), fonte e/ou sumidouro.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66</a:t>
            </a:fld>
            <a:endParaRPr lang="pt-BR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Forças sobre um </a:t>
            </a:r>
            <a:r>
              <a:rPr lang="pt-BR" smtClean="0"/>
              <a:t>corpo bidimensional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Uma vez que não haja singularidades exteriormente ao corpo, pode-se tomar o contorno </a:t>
            </a:r>
            <a:r>
              <a:rPr lang="pt-BR" i="1" dirty="0" smtClean="0"/>
              <a:t>C</a:t>
            </a:r>
            <a:r>
              <a:rPr lang="pt-BR" dirty="0" smtClean="0"/>
              <a:t> referente ao teorema de </a:t>
            </a:r>
            <a:r>
              <a:rPr lang="pt-BR" dirty="0" err="1" smtClean="0"/>
              <a:t>Blasius</a:t>
            </a:r>
            <a:r>
              <a:rPr lang="pt-BR" dirty="0" smtClean="0"/>
              <a:t> a uma grande distância do corpo. Para longas distâncias, todas as singularidades parecem estar localizadas próximas à origem </a:t>
            </a:r>
            <a:r>
              <a:rPr lang="pt-BR" i="1" dirty="0" smtClean="0"/>
              <a:t>z</a:t>
            </a:r>
            <a:r>
              <a:rPr lang="pt-BR" dirty="0" smtClean="0"/>
              <a:t> = 0.</a:t>
            </a:r>
          </a:p>
          <a:p>
            <a:pPr lvl="1"/>
            <a:r>
              <a:rPr lang="pt-BR" dirty="0" smtClean="0"/>
              <a:t>O potencial complexo então possui a forma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O primeiro termo representa um escoamento uniforme, o segundo uma fonte, o terceiro um vórtice em sentido horário e o quarto um dipolo (</a:t>
            </a:r>
            <a:r>
              <a:rPr lang="pt-BR" dirty="0" err="1" smtClean="0"/>
              <a:t>doublet</a:t>
            </a:r>
            <a:r>
              <a:rPr lang="pt-BR" dirty="0" smtClean="0"/>
              <a:t>).</a:t>
            </a:r>
          </a:p>
          <a:p>
            <a:pPr lvl="1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67</a:t>
            </a:fld>
            <a:endParaRPr lang="pt-BR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3185" name="Object 1"/>
          <p:cNvGraphicFramePr>
            <a:graphicFrameLocks noChangeAspect="1"/>
          </p:cNvGraphicFramePr>
          <p:nvPr/>
        </p:nvGraphicFramePr>
        <p:xfrm>
          <a:off x="2381220" y="4013208"/>
          <a:ext cx="4365625" cy="788988"/>
        </p:xfrm>
        <a:graphic>
          <a:graphicData uri="http://schemas.openxmlformats.org/presentationml/2006/ole">
            <p:oleObj spid="_x0000_s93185" name="Equação" r:id="rId3" imgW="2159000" imgH="393700" progId="Equation.3">
              <p:embed/>
            </p:oleObj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Forças sobre um corpo bidimensional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Como o contorno do corpo é fechado, a massa originada pelas fontes deve ser absorvida por sumidouros. Disto segue-se que a soma das intensidades de fontes e sumidouros é nula, ou seja, no conjunto </a:t>
            </a:r>
            <a:r>
              <a:rPr lang="pt-BR" i="1" dirty="0" smtClean="0"/>
              <a:t>m</a:t>
            </a:r>
            <a:r>
              <a:rPr lang="pt-BR" dirty="0" smtClean="0"/>
              <a:t> = 0. O Teorema de </a:t>
            </a:r>
            <a:r>
              <a:rPr lang="pt-BR" dirty="0" err="1" smtClean="0"/>
              <a:t>Blasius</a:t>
            </a:r>
            <a:r>
              <a:rPr lang="pt-BR" dirty="0" smtClean="0"/>
              <a:t> então se torna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Para avaliar a integral no contorno da Eq. (46) deve-se encontrar o coeficiente do termo proporcional a 1/</a:t>
            </a:r>
            <a:r>
              <a:rPr lang="pt-BR" i="1" dirty="0" smtClean="0"/>
              <a:t>z</a:t>
            </a:r>
            <a:r>
              <a:rPr lang="pt-BR" dirty="0" smtClean="0"/>
              <a:t> do integrando.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68</a:t>
            </a:fld>
            <a:endParaRPr lang="pt-BR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2161" name="Object 1"/>
          <p:cNvGraphicFramePr>
            <a:graphicFrameLocks noChangeAspect="1"/>
          </p:cNvGraphicFramePr>
          <p:nvPr/>
        </p:nvGraphicFramePr>
        <p:xfrm>
          <a:off x="2219357" y="3611565"/>
          <a:ext cx="4689475" cy="1019175"/>
        </p:xfrm>
        <a:graphic>
          <a:graphicData uri="http://schemas.openxmlformats.org/presentationml/2006/ole">
            <p:oleObj spid="_x0000_s92161" name="Equação" r:id="rId3" imgW="2324100" imgH="508000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182907" y="388016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(46)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Forças sobre um </a:t>
            </a:r>
            <a:r>
              <a:rPr lang="pt-BR" smtClean="0"/>
              <a:t>corpo bidimensional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9379"/>
          </a:xfrm>
        </p:spPr>
        <p:txBody>
          <a:bodyPr>
            <a:normAutofit/>
          </a:bodyPr>
          <a:lstStyle/>
          <a:p>
            <a:pPr lvl="1"/>
            <a:r>
              <a:rPr lang="pt-BR" dirty="0" smtClean="0"/>
              <a:t>O coeficiente de 1/</a:t>
            </a:r>
            <a:r>
              <a:rPr lang="pt-BR" i="1" dirty="0" smtClean="0"/>
              <a:t>z</a:t>
            </a:r>
            <a:r>
              <a:rPr lang="pt-BR" dirty="0" smtClean="0"/>
              <a:t> em uma expansão em série de potências para </a:t>
            </a:r>
            <a:r>
              <a:rPr lang="pt-BR" i="1" dirty="0" smtClean="0"/>
              <a:t>f </a:t>
            </a:r>
            <a:r>
              <a:rPr lang="pt-BR" dirty="0" smtClean="0"/>
              <a:t>(</a:t>
            </a:r>
            <a:r>
              <a:rPr lang="pt-BR" i="1" dirty="0" smtClean="0"/>
              <a:t>z</a:t>
            </a:r>
            <a:r>
              <a:rPr lang="pt-BR" dirty="0" smtClean="0"/>
              <a:t>) é chamado de resíduo de </a:t>
            </a:r>
            <a:r>
              <a:rPr lang="pt-BR" i="1" dirty="0" smtClean="0"/>
              <a:t>f </a:t>
            </a:r>
            <a:r>
              <a:rPr lang="pt-BR" dirty="0" smtClean="0"/>
              <a:t>(</a:t>
            </a:r>
            <a:r>
              <a:rPr lang="pt-BR" i="1" dirty="0" smtClean="0"/>
              <a:t>z</a:t>
            </a:r>
            <a:r>
              <a:rPr lang="pt-BR" dirty="0" smtClean="0"/>
              <a:t>) em </a:t>
            </a:r>
            <a:r>
              <a:rPr lang="pt-BR" i="1" dirty="0" smtClean="0"/>
              <a:t>z</a:t>
            </a:r>
            <a:r>
              <a:rPr lang="pt-BR" dirty="0" smtClean="0"/>
              <a:t> = 0. Da teoria de variáveis complexas tem-se que a integral no contorno de uma função </a:t>
            </a:r>
            <a:r>
              <a:rPr lang="pt-BR" i="1" dirty="0" smtClean="0"/>
              <a:t>f </a:t>
            </a:r>
            <a:r>
              <a:rPr lang="pt-BR" dirty="0" smtClean="0"/>
              <a:t>(</a:t>
            </a:r>
            <a:r>
              <a:rPr lang="pt-BR" i="1" dirty="0" smtClean="0"/>
              <a:t>z</a:t>
            </a:r>
            <a:r>
              <a:rPr lang="pt-BR" dirty="0" smtClean="0"/>
              <a:t>) ao redor de um contorno </a:t>
            </a:r>
            <a:r>
              <a:rPr lang="pt-BR" i="1" dirty="0" smtClean="0"/>
              <a:t>C</a:t>
            </a:r>
            <a:r>
              <a:rPr lang="pt-BR" dirty="0" smtClean="0"/>
              <a:t> é 2</a:t>
            </a:r>
            <a:r>
              <a:rPr lang="el-GR" i="1" dirty="0" smtClean="0"/>
              <a:t>π</a:t>
            </a:r>
            <a:r>
              <a:rPr lang="pt-BR" i="1" dirty="0" smtClean="0"/>
              <a:t> i</a:t>
            </a:r>
            <a:r>
              <a:rPr lang="pt-BR" dirty="0" smtClean="0"/>
              <a:t> multiplicado pela soma dos resíduos nas singularidades dentro de </a:t>
            </a:r>
            <a:r>
              <a:rPr lang="pt-BR" i="1" dirty="0" smtClean="0"/>
              <a:t>C</a:t>
            </a:r>
            <a:r>
              <a:rPr lang="pt-BR" dirty="0" smtClean="0"/>
              <a:t>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O resíduo do integrando da Eq. (46) é facilmente obtido. O termo </a:t>
            </a:r>
            <a:r>
              <a:rPr lang="el-GR" i="1" dirty="0" smtClean="0"/>
              <a:t>μ</a:t>
            </a:r>
            <a:r>
              <a:rPr lang="pt-BR" dirty="0" smtClean="0"/>
              <a:t>/</a:t>
            </a:r>
            <a:r>
              <a:rPr lang="pt-BR" i="1" dirty="0" smtClean="0"/>
              <a:t>z</a:t>
            </a:r>
            <a:r>
              <a:rPr lang="pt-BR" baseline="30000" dirty="0" smtClean="0"/>
              <a:t>2</a:t>
            </a:r>
            <a:r>
              <a:rPr lang="pt-BR" dirty="0" smtClean="0"/>
              <a:t> não contribui para o resíduo. Completando o quadrado (</a:t>
            </a:r>
            <a:r>
              <a:rPr lang="pt-BR" i="1" dirty="0" smtClean="0"/>
              <a:t>U </a:t>
            </a:r>
            <a:r>
              <a:rPr lang="pt-BR" dirty="0" smtClean="0"/>
              <a:t>+</a:t>
            </a:r>
            <a:r>
              <a:rPr lang="pt-BR" i="1" dirty="0" smtClean="0"/>
              <a:t> i</a:t>
            </a:r>
            <a:r>
              <a:rPr lang="el-GR" dirty="0" smtClean="0"/>
              <a:t>Γ</a:t>
            </a:r>
            <a:r>
              <a:rPr lang="pt-BR" dirty="0" smtClean="0"/>
              <a:t>/ 2</a:t>
            </a:r>
            <a:r>
              <a:rPr lang="el-GR" i="1" dirty="0" smtClean="0"/>
              <a:t>π</a:t>
            </a:r>
            <a:r>
              <a:rPr lang="pt-BR" i="1" dirty="0" smtClean="0"/>
              <a:t> z</a:t>
            </a:r>
            <a:r>
              <a:rPr lang="pt-BR" dirty="0" smtClean="0"/>
              <a:t>)</a:t>
            </a:r>
            <a:r>
              <a:rPr lang="pt-BR" baseline="30000" dirty="0" smtClean="0"/>
              <a:t>2</a:t>
            </a:r>
            <a:r>
              <a:rPr lang="pt-BR" dirty="0" smtClean="0"/>
              <a:t> , tem-se que o coeficiente de 1/</a:t>
            </a:r>
            <a:r>
              <a:rPr lang="pt-BR" i="1" dirty="0" smtClean="0"/>
              <a:t>z</a:t>
            </a:r>
            <a:r>
              <a:rPr lang="pt-BR" dirty="0" smtClean="0"/>
              <a:t> é </a:t>
            </a:r>
            <a:r>
              <a:rPr lang="pt-BR" i="1" dirty="0" smtClean="0"/>
              <a:t>i </a:t>
            </a:r>
            <a:r>
              <a:rPr lang="el-GR" dirty="0" smtClean="0"/>
              <a:t>Γ</a:t>
            </a:r>
            <a:r>
              <a:rPr lang="pt-BR" i="1" dirty="0" smtClean="0"/>
              <a:t>U</a:t>
            </a:r>
            <a:r>
              <a:rPr lang="pt-BR" dirty="0" smtClean="0"/>
              <a:t>/</a:t>
            </a:r>
            <a:r>
              <a:rPr lang="el-GR" i="1" dirty="0" smtClean="0"/>
              <a:t>π</a:t>
            </a:r>
            <a:r>
              <a:rPr lang="pt-BR" i="1" dirty="0" smtClean="0"/>
              <a:t>.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69</a:t>
            </a:fld>
            <a:endParaRPr lang="pt-BR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1137" name="Object 1"/>
          <p:cNvGraphicFramePr>
            <a:graphicFrameLocks noChangeAspect="1"/>
          </p:cNvGraphicFramePr>
          <p:nvPr/>
        </p:nvGraphicFramePr>
        <p:xfrm>
          <a:off x="2390805" y="4049721"/>
          <a:ext cx="4371975" cy="587375"/>
        </p:xfrm>
        <a:graphic>
          <a:graphicData uri="http://schemas.openxmlformats.org/presentationml/2006/ole">
            <p:oleObj spid="_x0000_s91137" name="Equação" r:id="rId3" imgW="2197100" imgH="29210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Potencial de velocidades: Equação de </a:t>
            </a:r>
            <a:r>
              <a:rPr lang="pt-BR" dirty="0" err="1" smtClean="0"/>
              <a:t>Laplace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equação da continuidade para escoamento bidimensional e incompressível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garante a existência de uma função de corrente </a:t>
            </a:r>
            <a:r>
              <a:rPr lang="el-GR" i="1" dirty="0" smtClean="0"/>
              <a:t>ψ</a:t>
            </a:r>
            <a:r>
              <a:rPr lang="pt-BR" dirty="0" smtClean="0"/>
              <a:t>, da qual as componentes da velocidade podem ser obtidas como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3786182" y="2714620"/>
          <a:ext cx="1525588" cy="839788"/>
        </p:xfrm>
        <a:graphic>
          <a:graphicData uri="http://schemas.openxmlformats.org/presentationml/2006/ole">
            <p:oleObj spid="_x0000_s6145" name="Equação" r:id="rId3" imgW="761669" imgH="418918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314541" y="2824459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(1)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205172" y="5019692"/>
          <a:ext cx="2724150" cy="838200"/>
        </p:xfrm>
        <a:graphic>
          <a:graphicData uri="http://schemas.openxmlformats.org/presentationml/2006/ole">
            <p:oleObj spid="_x0000_s6147" name="Equação" r:id="rId4" imgW="1358900" imgH="419100" progId="Equation.3">
              <p:embed/>
            </p:oleObj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8314541" y="5181913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(2)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Forças sobre um </a:t>
            </a:r>
            <a:r>
              <a:rPr lang="pt-BR" smtClean="0"/>
              <a:t>corpo bidimensional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Tem-se, assim, que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De tal modo que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A primeira das equações prediz que nenhum arrasto é observado para um corpo em um escoamento </a:t>
            </a:r>
            <a:r>
              <a:rPr lang="pt-BR" dirty="0" err="1" smtClean="0"/>
              <a:t>irrotacional</a:t>
            </a:r>
            <a:r>
              <a:rPr lang="pt-BR" dirty="0" smtClean="0"/>
              <a:t> bidimensional em regime permanente.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70</a:t>
            </a:fld>
            <a:endParaRPr lang="pt-BR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2960709" y="2078019"/>
          <a:ext cx="3217863" cy="914400"/>
        </p:xfrm>
        <a:graphic>
          <a:graphicData uri="http://schemas.openxmlformats.org/presentationml/2006/ole">
            <p:oleObj spid="_x0000_s90114" name="Equação" r:id="rId3" imgW="1612900" imgH="457200" progId="Equation.3">
              <p:embed/>
            </p:oleObj>
          </a:graphicData>
        </a:graphic>
      </p:graphicFrame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3951279" y="3611565"/>
          <a:ext cx="1252538" cy="866775"/>
        </p:xfrm>
        <a:graphic>
          <a:graphicData uri="http://schemas.openxmlformats.org/presentationml/2006/ole">
            <p:oleObj spid="_x0000_s90116" name="Equação" r:id="rId4" imgW="622030" imgH="431613" progId="Equation.3">
              <p:embed/>
            </p:oleObj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8182907" y="3721104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(47)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Forças sobre um corpo bidimensional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A segunda equação mostra que há uma força de sustentação </a:t>
            </a:r>
            <a:r>
              <a:rPr lang="pt-BR" i="1" dirty="0" smtClean="0"/>
              <a:t>L = </a:t>
            </a:r>
            <a:r>
              <a:rPr lang="el-GR" i="1" dirty="0" smtClean="0"/>
              <a:t>ρ</a:t>
            </a:r>
            <a:r>
              <a:rPr lang="pt-BR" i="1" dirty="0" smtClean="0"/>
              <a:t>U </a:t>
            </a:r>
            <a:r>
              <a:rPr lang="el-GR" dirty="0" smtClean="0"/>
              <a:t>Γ</a:t>
            </a:r>
            <a:r>
              <a:rPr lang="pt-BR" i="1" dirty="0" smtClean="0"/>
              <a:t> </a:t>
            </a:r>
            <a:r>
              <a:rPr lang="pt-BR" dirty="0" smtClean="0"/>
              <a:t>perpendicular ao escoamento, sentida por um corpo bidimensional de formato arbitrário.</a:t>
            </a:r>
          </a:p>
          <a:p>
            <a:pPr lvl="1"/>
            <a:r>
              <a:rPr lang="pt-BR" dirty="0" smtClean="0"/>
              <a:t>Tal resultado é conhecido como Teorema da Sustentação de </a:t>
            </a:r>
            <a:r>
              <a:rPr lang="pt-BR" dirty="0" err="1" smtClean="0"/>
              <a:t>Kutta-Zhukhovsky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Os seguintes pontos também podem ser demonstrados. Primeiramente, um escoamento </a:t>
            </a:r>
            <a:r>
              <a:rPr lang="pt-BR" dirty="0" err="1" smtClean="0"/>
              <a:t>irrotacional</a:t>
            </a:r>
            <a:r>
              <a:rPr lang="pt-BR" dirty="0" smtClean="0"/>
              <a:t> sobre um objeto finito tridimensional não possui circulação e assim não pode haver uma força resultante sobre o corpo em regime permanente.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71</a:t>
            </a:fld>
            <a:endParaRPr lang="pt-BR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Forças sobre um </a:t>
            </a:r>
            <a:r>
              <a:rPr lang="pt-BR" smtClean="0"/>
              <a:t>corpo bidimensional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Em segundo lugar, em um escoamento transiente, uma força é necessária para empurrar o corpo, essencialmente porque a massa de fluido precisa ser acelerada em relação ao repouso.</a:t>
            </a:r>
          </a:p>
          <a:p>
            <a:pPr lvl="1"/>
            <a:r>
              <a:rPr lang="pt-BR" dirty="0" smtClean="0"/>
              <a:t>Obtendo-se, então, o Teorema da Sustentação de </a:t>
            </a:r>
            <a:r>
              <a:rPr lang="pt-BR" dirty="0" err="1" smtClean="0"/>
              <a:t>Kutta-Zhukhovsky</a:t>
            </a:r>
            <a:r>
              <a:rPr lang="pt-BR" dirty="0" smtClean="0"/>
              <a:t> a partir de considerações do cálculo vetorial sem referência a variáveis complexas. Das </a:t>
            </a:r>
            <a:r>
              <a:rPr lang="pt-BR" dirty="0" err="1" smtClean="0"/>
              <a:t>Eqs</a:t>
            </a:r>
            <a:r>
              <a:rPr lang="pt-BR" dirty="0" smtClean="0"/>
              <a:t>. (28) e (33) para escoamento em regime permanente sem forças de corpo, sendo </a:t>
            </a:r>
            <a:r>
              <a:rPr lang="pt-BR" b="1" dirty="0" smtClean="0"/>
              <a:t>I</a:t>
            </a:r>
            <a:r>
              <a:rPr lang="pt-BR" dirty="0" smtClean="0"/>
              <a:t> o </a:t>
            </a:r>
            <a:r>
              <a:rPr lang="pt-BR" dirty="0" err="1" smtClean="0"/>
              <a:t>diádico</a:t>
            </a:r>
            <a:r>
              <a:rPr lang="pt-BR" dirty="0" smtClean="0"/>
              <a:t> equivalente ao Delta de </a:t>
            </a:r>
            <a:r>
              <a:rPr lang="pt-BR" dirty="0" err="1" smtClean="0"/>
              <a:t>Kronecker</a:t>
            </a:r>
            <a:r>
              <a:rPr lang="pt-BR" dirty="0" smtClean="0"/>
              <a:t> </a:t>
            </a:r>
            <a:r>
              <a:rPr lang="el-GR" i="1" dirty="0" smtClean="0"/>
              <a:t>δ</a:t>
            </a:r>
            <a:r>
              <a:rPr lang="pt-BR" i="1" dirty="0" err="1" smtClean="0"/>
              <a:t>ij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72</a:t>
            </a:fld>
            <a:endParaRPr lang="pt-BR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8065" name="Object 1"/>
          <p:cNvGraphicFramePr>
            <a:graphicFrameLocks noChangeAspect="1"/>
          </p:cNvGraphicFramePr>
          <p:nvPr/>
        </p:nvGraphicFramePr>
        <p:xfrm>
          <a:off x="2773387" y="5570575"/>
          <a:ext cx="3587750" cy="633413"/>
        </p:xfrm>
        <a:graphic>
          <a:graphicData uri="http://schemas.openxmlformats.org/presentationml/2006/ole">
            <p:oleObj spid="_x0000_s88065" name="Equação" r:id="rId3" imgW="1777229" imgH="317362" progId="Equation.3">
              <p:embed/>
            </p:oleObj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Forças sobre um corpo bidimensional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Assumindo-se um fluido </a:t>
            </a:r>
            <a:r>
              <a:rPr lang="pt-BR" dirty="0" err="1" smtClean="0"/>
              <a:t>invíscido</a:t>
            </a:r>
            <a:r>
              <a:rPr lang="pt-BR" dirty="0" smtClean="0"/>
              <a:t>, </a:t>
            </a:r>
            <a:r>
              <a:rPr lang="el-GR" b="1" dirty="0" smtClean="0"/>
              <a:t>σ</a:t>
            </a:r>
            <a:r>
              <a:rPr lang="pt-BR" dirty="0" smtClean="0"/>
              <a:t> = 0. Também assume-se um escoamento bidimensional de fluido incompressível que seja uniforme no infinito, </a:t>
            </a:r>
            <a:r>
              <a:rPr lang="pt-BR" b="1" dirty="0" smtClean="0"/>
              <a:t>u</a:t>
            </a:r>
            <a:r>
              <a:rPr lang="pt-BR" dirty="0" smtClean="0"/>
              <a:t> = </a:t>
            </a:r>
            <a:r>
              <a:rPr lang="pt-BR" i="1" dirty="0" err="1" smtClean="0"/>
              <a:t>U</a:t>
            </a:r>
            <a:r>
              <a:rPr lang="pt-BR" b="1" dirty="0" err="1" smtClean="0"/>
              <a:t>i</a:t>
            </a:r>
            <a:r>
              <a:rPr lang="pt-BR" i="1" baseline="-25000" dirty="0" err="1" smtClean="0"/>
              <a:t>x</a:t>
            </a:r>
            <a:r>
              <a:rPr lang="pt-BR" dirty="0" smtClean="0"/>
              <a:t>. Então do Teorema de Bernoulli, tem-se                             .</a:t>
            </a:r>
          </a:p>
          <a:p>
            <a:pPr lvl="1"/>
            <a:r>
              <a:rPr lang="pt-BR" dirty="0" smtClean="0"/>
              <a:t>Aplicando-se o  seguinte domínio de integração para o Teorema de </a:t>
            </a:r>
            <a:r>
              <a:rPr lang="pt-BR" dirty="0" err="1" smtClean="0"/>
              <a:t>Kutta-Zhukhovsky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73</a:t>
            </a:fld>
            <a:endParaRPr lang="pt-BR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3805227" y="2662227"/>
          <a:ext cx="2178050" cy="519113"/>
        </p:xfrm>
        <a:graphic>
          <a:graphicData uri="http://schemas.openxmlformats.org/presentationml/2006/ole">
            <p:oleObj spid="_x0000_s97283" name="Equação" r:id="rId3" imgW="1002865" imgH="241195" progId="Equation.3">
              <p:embed/>
            </p:oleObj>
          </a:graphicData>
        </a:graphic>
      </p:graphicFrame>
      <p:pic>
        <p:nvPicPr>
          <p:cNvPr id="9" name="Imagem 8" descr="Fig06.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0298" y="3932279"/>
            <a:ext cx="3928278" cy="285828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Forças sobre um </a:t>
            </a:r>
            <a:r>
              <a:rPr lang="pt-BR" smtClean="0"/>
              <a:t>corpo bidimensional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Para um escoamento bidimensional                         , sendo </a:t>
            </a:r>
            <a:r>
              <a:rPr lang="pt-BR" i="1" dirty="0" smtClean="0"/>
              <a:t>z</a:t>
            </a:r>
            <a:r>
              <a:rPr lang="pt-BR" dirty="0" smtClean="0"/>
              <a:t> a coordenada orientada para fora do plano do quadro.</a:t>
            </a:r>
          </a:p>
          <a:p>
            <a:pPr lvl="1"/>
            <a:r>
              <a:rPr lang="pt-BR" dirty="0" smtClean="0"/>
              <a:t>Com                      ,                                     tem-se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Fazendo-se                     com             quando             pelo menos tão rapidamente quanto 1/</a:t>
            </a:r>
            <a:r>
              <a:rPr lang="pt-BR" i="1" dirty="0" err="1" smtClean="0"/>
              <a:t>r</a:t>
            </a:r>
            <a:r>
              <a:rPr lang="pt-BR" dirty="0" err="1" smtClean="0"/>
              <a:t>.</a:t>
            </a:r>
            <a:r>
              <a:rPr lang="pt-BR" dirty="0" smtClean="0"/>
              <a:t> Substituindo-se </a:t>
            </a:r>
            <a:r>
              <a:rPr lang="pt-BR" b="1" dirty="0" err="1" smtClean="0"/>
              <a:t>uu</a:t>
            </a:r>
            <a:r>
              <a:rPr lang="pt-BR" dirty="0" smtClean="0"/>
              <a:t> e </a:t>
            </a:r>
            <a:r>
              <a:rPr lang="pt-BR" i="1" dirty="0" smtClean="0"/>
              <a:t>q</a:t>
            </a:r>
            <a:r>
              <a:rPr lang="pt-BR" baseline="30000" dirty="0" smtClean="0"/>
              <a:t>2</a:t>
            </a:r>
            <a:r>
              <a:rPr lang="pt-BR" dirty="0" smtClean="0"/>
              <a:t> na integral de </a:t>
            </a:r>
            <a:r>
              <a:rPr lang="pt-BR" b="1" dirty="0" smtClean="0"/>
              <a:t>F</a:t>
            </a:r>
            <a:r>
              <a:rPr lang="pt-BR" baseline="-25000" dirty="0" smtClean="0"/>
              <a:t>B</a:t>
            </a:r>
            <a:r>
              <a:rPr lang="pt-BR" dirty="0" smtClean="0"/>
              <a:t>, obtém-se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74</a:t>
            </a:fld>
            <a:endParaRPr lang="pt-BR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6257" name="Object 1"/>
          <p:cNvGraphicFramePr>
            <a:graphicFrameLocks noChangeAspect="1"/>
          </p:cNvGraphicFramePr>
          <p:nvPr/>
        </p:nvGraphicFramePr>
        <p:xfrm>
          <a:off x="5630877" y="1639863"/>
          <a:ext cx="1946275" cy="482600"/>
        </p:xfrm>
        <a:graphic>
          <a:graphicData uri="http://schemas.openxmlformats.org/presentationml/2006/ole">
            <p:oleObj spid="_x0000_s96257" name="Equação" r:id="rId3" imgW="965200" imgH="241300" progId="Equation.3">
              <p:embed/>
            </p:oleObj>
          </a:graphicData>
        </a:graphic>
      </p:graphicFrame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1966899" y="2443149"/>
          <a:ext cx="1619250" cy="482600"/>
        </p:xfrm>
        <a:graphic>
          <a:graphicData uri="http://schemas.openxmlformats.org/presentationml/2006/ole">
            <p:oleObj spid="_x0000_s96259" name="Equação" r:id="rId4" imgW="799753" imgH="241195" progId="Equation.3">
              <p:embed/>
            </p:oleObj>
          </a:graphicData>
        </a:graphic>
      </p:graphicFrame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6261" name="Object 5"/>
          <p:cNvGraphicFramePr>
            <a:graphicFrameLocks noChangeAspect="1"/>
          </p:cNvGraphicFramePr>
          <p:nvPr/>
        </p:nvGraphicFramePr>
        <p:xfrm>
          <a:off x="3695688" y="2443149"/>
          <a:ext cx="2638425" cy="482600"/>
        </p:xfrm>
        <a:graphic>
          <a:graphicData uri="http://schemas.openxmlformats.org/presentationml/2006/ole">
            <p:oleObj spid="_x0000_s96261" name="Equação" r:id="rId5" imgW="1308100" imgH="241300" progId="Equation.3">
              <p:embed/>
            </p:oleObj>
          </a:graphicData>
        </a:graphic>
      </p:graphicFrame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6263" name="Object 7"/>
          <p:cNvGraphicFramePr>
            <a:graphicFrameLocks noChangeAspect="1"/>
          </p:cNvGraphicFramePr>
          <p:nvPr/>
        </p:nvGraphicFramePr>
        <p:xfrm>
          <a:off x="2782863" y="3128965"/>
          <a:ext cx="3570288" cy="482600"/>
        </p:xfrm>
        <a:graphic>
          <a:graphicData uri="http://schemas.openxmlformats.org/presentationml/2006/ole">
            <p:oleObj spid="_x0000_s96263" name="Equação" r:id="rId6" imgW="1765300" imgH="241300" progId="Equation.3">
              <p:embed/>
            </p:oleObj>
          </a:graphicData>
        </a:graphic>
      </p:graphicFrame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6265" name="Object 9"/>
          <p:cNvGraphicFramePr>
            <a:graphicFrameLocks noChangeAspect="1"/>
          </p:cNvGraphicFramePr>
          <p:nvPr/>
        </p:nvGraphicFramePr>
        <p:xfrm>
          <a:off x="2833685" y="3757613"/>
          <a:ext cx="1555750" cy="457200"/>
        </p:xfrm>
        <a:graphic>
          <a:graphicData uri="http://schemas.openxmlformats.org/presentationml/2006/ole">
            <p:oleObj spid="_x0000_s96265" name="Equação" r:id="rId7" imgW="774360" imgH="228600" progId="Equation.3">
              <p:embed/>
            </p:oleObj>
          </a:graphicData>
        </a:graphic>
      </p:graphicFrame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6267" name="Object 11"/>
          <p:cNvGraphicFramePr>
            <a:graphicFrameLocks noChangeAspect="1"/>
          </p:cNvGraphicFramePr>
          <p:nvPr/>
        </p:nvGraphicFramePr>
        <p:xfrm>
          <a:off x="5059381" y="3794130"/>
          <a:ext cx="900113" cy="355600"/>
        </p:xfrm>
        <a:graphic>
          <a:graphicData uri="http://schemas.openxmlformats.org/presentationml/2006/ole">
            <p:oleObj spid="_x0000_s96267" name="Equação" r:id="rId8" imgW="457002" imgH="177723" progId="Equation.3">
              <p:embed/>
            </p:oleObj>
          </a:graphicData>
        </a:graphic>
      </p:graphicFrame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6269" name="Object 13"/>
          <p:cNvGraphicFramePr>
            <a:graphicFrameLocks noChangeAspect="1"/>
          </p:cNvGraphicFramePr>
          <p:nvPr/>
        </p:nvGraphicFramePr>
        <p:xfrm>
          <a:off x="7054884" y="3843347"/>
          <a:ext cx="877888" cy="279400"/>
        </p:xfrm>
        <a:graphic>
          <a:graphicData uri="http://schemas.openxmlformats.org/presentationml/2006/ole">
            <p:oleObj spid="_x0000_s96269" name="Equação" r:id="rId9" imgW="444307" imgH="139639" progId="Equation.3">
              <p:embed/>
            </p:oleObj>
          </a:graphicData>
        </a:graphic>
      </p:graphicFrame>
      <p:sp>
        <p:nvSpPr>
          <p:cNvPr id="9627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6271" name="Object 15"/>
          <p:cNvGraphicFramePr>
            <a:graphicFrameLocks noChangeAspect="1"/>
          </p:cNvGraphicFramePr>
          <p:nvPr/>
        </p:nvGraphicFramePr>
        <p:xfrm>
          <a:off x="1236663" y="4943475"/>
          <a:ext cx="6640512" cy="1735138"/>
        </p:xfrm>
        <a:graphic>
          <a:graphicData uri="http://schemas.openxmlformats.org/presentationml/2006/ole">
            <p:oleObj spid="_x0000_s96271" name="Equação" r:id="rId10" imgW="3314520" imgH="863280" progId="Equation.3">
              <p:embed/>
            </p:oleObj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Forças sobre um corpo bidimensional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Toma-se             de modo que o contorno </a:t>
            </a:r>
            <a:r>
              <a:rPr lang="pt-BR" i="1" dirty="0" smtClean="0"/>
              <a:t>C</a:t>
            </a:r>
            <a:r>
              <a:rPr lang="pt-BR" dirty="0" smtClean="0"/>
              <a:t> esteja distante do corpo. Os termos constantes </a:t>
            </a:r>
            <a:r>
              <a:rPr lang="pt-BR" i="1" dirty="0" smtClean="0"/>
              <a:t>U</a:t>
            </a:r>
            <a:r>
              <a:rPr lang="pt-BR" baseline="30000" dirty="0" smtClean="0"/>
              <a:t>2</a:t>
            </a:r>
            <a:r>
              <a:rPr lang="pt-BR" dirty="0" smtClean="0"/>
              <a:t>, </a:t>
            </a:r>
            <a:r>
              <a:rPr lang="pt-BR" i="1" dirty="0" smtClean="0"/>
              <a:t>p</a:t>
            </a:r>
            <a:r>
              <a:rPr lang="pt-BR" baseline="-25000" dirty="0" smtClean="0"/>
              <a:t>0</a:t>
            </a:r>
            <a:r>
              <a:rPr lang="pt-BR" dirty="0" smtClean="0"/>
              <a:t>/</a:t>
            </a:r>
            <a:r>
              <a:rPr lang="el-GR" i="1" dirty="0" smtClean="0"/>
              <a:t>ρ</a:t>
            </a:r>
            <a:r>
              <a:rPr lang="pt-BR" dirty="0" smtClean="0"/>
              <a:t>, ‒</a:t>
            </a:r>
            <a:r>
              <a:rPr lang="pt-BR" i="1" dirty="0" smtClean="0"/>
              <a:t>U</a:t>
            </a:r>
            <a:r>
              <a:rPr lang="pt-BR" baseline="30000" dirty="0" smtClean="0"/>
              <a:t>2</a:t>
            </a:r>
            <a:r>
              <a:rPr lang="pt-BR" dirty="0" smtClean="0"/>
              <a:t>/2 fornecem integral nula quando integrados em um caminho fechado.</a:t>
            </a:r>
          </a:p>
          <a:p>
            <a:pPr lvl="1"/>
            <a:r>
              <a:rPr lang="pt-BR" dirty="0" smtClean="0"/>
              <a:t>Os termos quadráticos                                        para            , enquanto o perímetro do contorno aumenta apenas em função de </a:t>
            </a:r>
            <a:r>
              <a:rPr lang="pt-BR" i="1" dirty="0" err="1" smtClean="0"/>
              <a:t>r</a:t>
            </a:r>
            <a:r>
              <a:rPr lang="pt-BR" dirty="0" err="1" smtClean="0"/>
              <a:t>.</a:t>
            </a:r>
            <a:r>
              <a:rPr lang="pt-BR" dirty="0" smtClean="0"/>
              <a:t> Então os termos quadráticos tendem a zero quando            .</a:t>
            </a:r>
          </a:p>
          <a:p>
            <a:pPr lvl="1"/>
            <a:r>
              <a:rPr lang="pt-BR" dirty="0" smtClean="0"/>
              <a:t>Separando-se a forma entre as componentes </a:t>
            </a:r>
            <a:r>
              <a:rPr lang="pt-BR" i="1" dirty="0" smtClean="0"/>
              <a:t>x</a:t>
            </a:r>
            <a:r>
              <a:rPr lang="pt-BR" dirty="0" smtClean="0"/>
              <a:t> e </a:t>
            </a:r>
            <a:r>
              <a:rPr lang="pt-BR" i="1" dirty="0" smtClean="0"/>
              <a:t>y</a:t>
            </a:r>
            <a:r>
              <a:rPr lang="pt-BR" dirty="0" smtClean="0"/>
              <a:t>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Nota-se que o primeiro integrando é</a:t>
            </a:r>
          </a:p>
          <a:p>
            <a:pPr lvl="1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75</a:t>
            </a:fld>
            <a:endParaRPr lang="pt-BR"/>
          </a:p>
        </p:txBody>
      </p:sp>
      <p:graphicFrame>
        <p:nvGraphicFramePr>
          <p:cNvPr id="95233" name="Object 1"/>
          <p:cNvGraphicFramePr>
            <a:graphicFrameLocks noChangeAspect="1"/>
          </p:cNvGraphicFramePr>
          <p:nvPr/>
        </p:nvGraphicFramePr>
        <p:xfrm>
          <a:off x="2417733" y="1749402"/>
          <a:ext cx="877888" cy="279400"/>
        </p:xfrm>
        <a:graphic>
          <a:graphicData uri="http://schemas.openxmlformats.org/presentationml/2006/ole">
            <p:oleObj spid="_x0000_s95233" name="Equação" r:id="rId3" imgW="444307" imgH="139639" progId="Equation.3">
              <p:embed/>
            </p:oleObj>
          </a:graphicData>
        </a:graphic>
      </p:graphicFrame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4024305" y="2771766"/>
          <a:ext cx="2990850" cy="457200"/>
        </p:xfrm>
        <a:graphic>
          <a:graphicData uri="http://schemas.openxmlformats.org/presentationml/2006/ole">
            <p:oleObj spid="_x0000_s95234" name="Equação" r:id="rId4" imgW="1498600" imgH="228600" progId="Equation.3">
              <p:embed/>
            </p:oleObj>
          </a:graphicData>
        </a:graphic>
      </p:graphicFrame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7675605" y="2917818"/>
          <a:ext cx="877888" cy="279400"/>
        </p:xfrm>
        <a:graphic>
          <a:graphicData uri="http://schemas.openxmlformats.org/presentationml/2006/ole">
            <p:oleObj spid="_x0000_s95236" name="Equação" r:id="rId5" imgW="444307" imgH="139639" progId="Equation.3">
              <p:embed/>
            </p:oleObj>
          </a:graphicData>
        </a:graphic>
      </p:graphicFrame>
      <p:graphicFrame>
        <p:nvGraphicFramePr>
          <p:cNvPr id="95237" name="Object 5"/>
          <p:cNvGraphicFramePr>
            <a:graphicFrameLocks noChangeAspect="1"/>
          </p:cNvGraphicFramePr>
          <p:nvPr/>
        </p:nvGraphicFramePr>
        <p:xfrm>
          <a:off x="2270105" y="4013208"/>
          <a:ext cx="877888" cy="279400"/>
        </p:xfrm>
        <a:graphic>
          <a:graphicData uri="http://schemas.openxmlformats.org/presentationml/2006/ole">
            <p:oleObj spid="_x0000_s95237" name="Equação" r:id="rId6" imgW="444307" imgH="139639" progId="Equation.3">
              <p:embed/>
            </p:oleObj>
          </a:graphicData>
        </a:graphic>
      </p:graphicFrame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5238" name="Object 6"/>
          <p:cNvGraphicFramePr>
            <a:graphicFrameLocks noChangeAspect="1"/>
          </p:cNvGraphicFramePr>
          <p:nvPr/>
        </p:nvGraphicFramePr>
        <p:xfrm>
          <a:off x="665109" y="4960966"/>
          <a:ext cx="7794625" cy="585788"/>
        </p:xfrm>
        <a:graphic>
          <a:graphicData uri="http://schemas.openxmlformats.org/presentationml/2006/ole">
            <p:oleObj spid="_x0000_s95238" name="Equação" r:id="rId7" imgW="3924300" imgH="292100" progId="Equation.3">
              <p:embed/>
            </p:oleObj>
          </a:graphicData>
        </a:graphic>
      </p:graphicFrame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5240" name="Object 8"/>
          <p:cNvGraphicFramePr>
            <a:graphicFrameLocks noChangeAspect="1"/>
          </p:cNvGraphicFramePr>
          <p:nvPr/>
        </p:nvGraphicFramePr>
        <p:xfrm>
          <a:off x="5772182" y="5665824"/>
          <a:ext cx="1173163" cy="428625"/>
        </p:xfrm>
        <a:graphic>
          <a:graphicData uri="http://schemas.openxmlformats.org/presentationml/2006/ole">
            <p:oleObj spid="_x0000_s95240" name="Equação" r:id="rId8" imgW="596641" imgH="215806" progId="Equation.3">
              <p:embed/>
            </p:oleObj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Forças sobre um </a:t>
            </a:r>
            <a:r>
              <a:rPr lang="pt-BR" smtClean="0"/>
              <a:t>corpo bidimensional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9840"/>
          </a:xfrm>
        </p:spPr>
        <p:txBody>
          <a:bodyPr>
            <a:normAutofit/>
          </a:bodyPr>
          <a:lstStyle/>
          <a:p>
            <a:pPr lvl="1"/>
            <a:r>
              <a:rPr lang="pt-BR" dirty="0" smtClean="0"/>
              <a:t>Pode-se então somar a constante </a:t>
            </a:r>
            <a:r>
              <a:rPr lang="pt-BR" i="1" dirty="0" err="1" smtClean="0"/>
              <a:t>U</a:t>
            </a:r>
            <a:r>
              <a:rPr lang="pt-BR" b="1" dirty="0" err="1" smtClean="0"/>
              <a:t>i</a:t>
            </a:r>
            <a:r>
              <a:rPr lang="pt-BR" i="1" baseline="-25000" dirty="0" err="1" smtClean="0"/>
              <a:t>x</a:t>
            </a:r>
            <a:r>
              <a:rPr lang="pt-BR" dirty="0" smtClean="0"/>
              <a:t> a cada integrando pois a integração de uma velocidade constante sobre um contorno ou superfície resulta em força nula. A integral da força então se torna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Pela Eq. (29), tem-se que a primeira integral é nula e a segunda, por definição, é a circulação </a:t>
            </a:r>
            <a:r>
              <a:rPr lang="el-GR" dirty="0" smtClean="0"/>
              <a:t>Γ</a:t>
            </a:r>
            <a:r>
              <a:rPr lang="pt-BR" dirty="0" smtClean="0"/>
              <a:t>. Assim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sendo </a:t>
            </a:r>
            <a:r>
              <a:rPr lang="el-GR" dirty="0" smtClean="0"/>
              <a:t>Γ</a:t>
            </a:r>
            <a:r>
              <a:rPr lang="pt-BR" dirty="0" smtClean="0"/>
              <a:t> positiva no sentido anti-horário.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76</a:t>
            </a:fld>
            <a:endParaRPr lang="pt-BR"/>
          </a:p>
        </p:txBody>
      </p:sp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4209" name="Object 1"/>
          <p:cNvGraphicFramePr>
            <a:graphicFrameLocks noChangeAspect="1"/>
          </p:cNvGraphicFramePr>
          <p:nvPr/>
        </p:nvGraphicFramePr>
        <p:xfrm>
          <a:off x="1358856" y="3282948"/>
          <a:ext cx="6413500" cy="585788"/>
        </p:xfrm>
        <a:graphic>
          <a:graphicData uri="http://schemas.openxmlformats.org/presentationml/2006/ole">
            <p:oleObj spid="_x0000_s94209" name="Equação" r:id="rId3" imgW="3225800" imgH="292100" progId="Equation.3">
              <p:embed/>
            </p:oleObj>
          </a:graphicData>
        </a:graphic>
      </p:graphicFrame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3586149" y="4999059"/>
          <a:ext cx="1911350" cy="482600"/>
        </p:xfrm>
        <a:graphic>
          <a:graphicData uri="http://schemas.openxmlformats.org/presentationml/2006/ole">
            <p:oleObj spid="_x0000_s94211" name="Equação" r:id="rId4" imgW="939392" imgH="241195" progId="Equation.3">
              <p:embed/>
            </p:oleObj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Forças sobre um corpo bidimensional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Observa-se que não há componente da força no sentido do movimento (força de arrasto) sob as condições adotadas na obtenção da expressão (escoamento </a:t>
            </a:r>
            <a:r>
              <a:rPr lang="pt-BR" dirty="0" err="1" smtClean="0"/>
              <a:t>invíscido</a:t>
            </a:r>
            <a:r>
              <a:rPr lang="pt-BR" dirty="0" smtClean="0"/>
              <a:t> bidimensional de fluido incompressível, em regime permanente, sem forças de corpo, com velocidade uniforme a uma grande distância do corpo).</a:t>
            </a:r>
          </a:p>
          <a:p>
            <a:pPr lvl="1"/>
            <a:r>
              <a:rPr lang="pt-BR" dirty="0" smtClean="0"/>
              <a:t>A comparação entre esse resultado teórico e o observado experimentalmente gerou o chamado “Paradoxo d’Alembert”.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77</a:t>
            </a:fld>
            <a:endParaRPr lang="pt-BR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Forças sobre um </a:t>
            </a:r>
            <a:r>
              <a:rPr lang="pt-BR" smtClean="0"/>
              <a:t>corpo bidimensional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8918"/>
          </a:xfrm>
        </p:spPr>
        <p:txBody>
          <a:bodyPr>
            <a:normAutofit/>
          </a:bodyPr>
          <a:lstStyle/>
          <a:p>
            <a:r>
              <a:rPr lang="pt-BR" dirty="0" smtClean="0"/>
              <a:t>Escoamento em regime transiente</a:t>
            </a:r>
          </a:p>
          <a:p>
            <a:pPr lvl="1"/>
            <a:r>
              <a:rPr lang="pt-BR" dirty="0" smtClean="0"/>
              <a:t>A equação de </a:t>
            </a:r>
            <a:r>
              <a:rPr lang="pt-BR" dirty="0" err="1" smtClean="0"/>
              <a:t>Euler</a:t>
            </a:r>
            <a:r>
              <a:rPr lang="pt-BR" dirty="0" smtClean="0"/>
              <a:t> para a conservação da quantidade de movimento, na forma integral, pode ser estendida para escoamentos transientes. Integrando-se a Eq. (17) para um volume de controle fixo </a:t>
            </a:r>
            <a:r>
              <a:rPr lang="pt-BR" i="1" dirty="0" smtClean="0"/>
              <a:t>V</a:t>
            </a:r>
            <a:r>
              <a:rPr lang="pt-BR" dirty="0" smtClean="0"/>
              <a:t> delimitado por uma superfície </a:t>
            </a:r>
            <a:r>
              <a:rPr lang="pt-BR" i="1" dirty="0" smtClean="0"/>
              <a:t>A</a:t>
            </a:r>
            <a:r>
              <a:rPr lang="pt-BR" dirty="0" smtClean="0"/>
              <a:t> (</a:t>
            </a:r>
            <a:r>
              <a:rPr lang="pt-BR" i="1" dirty="0" smtClean="0"/>
              <a:t>A</a:t>
            </a:r>
            <a:r>
              <a:rPr lang="pt-BR" dirty="0" smtClean="0"/>
              <a:t> = ∂</a:t>
            </a:r>
            <a:r>
              <a:rPr lang="pt-BR" i="1" dirty="0" smtClean="0"/>
              <a:t>V</a:t>
            </a:r>
            <a:r>
              <a:rPr lang="pt-BR" dirty="0" smtClean="0"/>
              <a:t>), contendo apenas partículas de fluido, tem-se 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tendo-se desconsiderado as forças de corpo </a:t>
            </a:r>
            <a:r>
              <a:rPr lang="pt-BR" b="1" dirty="0" smtClean="0"/>
              <a:t>g</a:t>
            </a:r>
            <a:r>
              <a:rPr lang="pt-BR" dirty="0" smtClean="0"/>
              <a:t> e empregado o teorema da divergência.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78</a:t>
            </a:fld>
            <a:endParaRPr lang="pt-BR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0353" name="Object 1"/>
          <p:cNvGraphicFramePr>
            <a:graphicFrameLocks noChangeAspect="1"/>
          </p:cNvGraphicFramePr>
          <p:nvPr/>
        </p:nvGraphicFramePr>
        <p:xfrm>
          <a:off x="1895511" y="4232286"/>
          <a:ext cx="5305425" cy="787400"/>
        </p:xfrm>
        <a:graphic>
          <a:graphicData uri="http://schemas.openxmlformats.org/presentationml/2006/ole">
            <p:oleObj spid="_x0000_s100353" name="Equação" r:id="rId3" imgW="2628900" imgH="393700" progId="Equation.3">
              <p:embed/>
            </p:oleObj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Forças sobre um corpo bidimensional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Como o corpo imerso não pode ser parte do volume </a:t>
            </a:r>
            <a:r>
              <a:rPr lang="pt-BR" i="1" dirty="0" smtClean="0"/>
              <a:t>V</a:t>
            </a:r>
            <a:r>
              <a:rPr lang="pt-BR" dirty="0" smtClean="0"/>
              <a:t>, toma-se </a:t>
            </a:r>
            <a:r>
              <a:rPr lang="pt-BR" i="1" dirty="0" smtClean="0"/>
              <a:t>A</a:t>
            </a:r>
            <a:r>
              <a:rPr lang="pt-BR" dirty="0" smtClean="0"/>
              <a:t> = </a:t>
            </a:r>
            <a:r>
              <a:rPr lang="pt-BR" i="1" dirty="0" smtClean="0"/>
              <a:t>A</a:t>
            </a:r>
            <a:r>
              <a:rPr lang="pt-BR" baseline="-25000" dirty="0" smtClean="0"/>
              <a:t>1</a:t>
            </a:r>
            <a:r>
              <a:rPr lang="pt-BR" dirty="0" smtClean="0"/>
              <a:t> + </a:t>
            </a:r>
            <a:r>
              <a:rPr lang="pt-BR" i="1" dirty="0" smtClean="0"/>
              <a:t>A</a:t>
            </a:r>
            <a:r>
              <a:rPr lang="pt-BR" baseline="-25000" dirty="0" smtClean="0"/>
              <a:t>2</a:t>
            </a:r>
            <a:r>
              <a:rPr lang="pt-BR" dirty="0" smtClean="0"/>
              <a:t> + </a:t>
            </a:r>
            <a:r>
              <a:rPr lang="pt-BR" i="1" dirty="0" smtClean="0"/>
              <a:t>A</a:t>
            </a:r>
            <a:r>
              <a:rPr lang="pt-BR" baseline="-25000" dirty="0" smtClean="0"/>
              <a:t>3</a:t>
            </a:r>
            <a:r>
              <a:rPr lang="pt-BR" dirty="0" smtClean="0"/>
              <a:t>. Tem-se que </a:t>
            </a:r>
            <a:r>
              <a:rPr lang="pt-BR" i="1" dirty="0" smtClean="0"/>
              <a:t>A</a:t>
            </a:r>
            <a:r>
              <a:rPr lang="pt-BR" baseline="-25000" dirty="0" smtClean="0"/>
              <a:t>1</a:t>
            </a:r>
            <a:r>
              <a:rPr lang="pt-BR" dirty="0" smtClean="0"/>
              <a:t> é uma superfície distante, </a:t>
            </a:r>
            <a:r>
              <a:rPr lang="pt-BR" i="1" dirty="0" smtClean="0"/>
              <a:t>A</a:t>
            </a:r>
            <a:r>
              <a:rPr lang="pt-BR" baseline="-25000" dirty="0" smtClean="0"/>
              <a:t>2</a:t>
            </a:r>
            <a:r>
              <a:rPr lang="pt-BR" dirty="0" smtClean="0"/>
              <a:t> a superfície do corpo e </a:t>
            </a:r>
            <a:r>
              <a:rPr lang="pt-BR" i="1" dirty="0" smtClean="0"/>
              <a:t>A</a:t>
            </a:r>
            <a:r>
              <a:rPr lang="pt-BR" baseline="-25000" dirty="0" smtClean="0"/>
              <a:t>3</a:t>
            </a:r>
            <a:r>
              <a:rPr lang="pt-BR" dirty="0" smtClean="0"/>
              <a:t> a conexão entre as superfícies anteriores.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79</a:t>
            </a:fld>
            <a:endParaRPr lang="pt-BR"/>
          </a:p>
        </p:txBody>
      </p:sp>
      <p:pic>
        <p:nvPicPr>
          <p:cNvPr id="6" name="Imagem 5" descr="Fig04.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0057" y="3319461"/>
            <a:ext cx="5061340" cy="26273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Potencial de velocidades: Equação de </a:t>
            </a:r>
            <a:r>
              <a:rPr lang="pt-BR" dirty="0" err="1" smtClean="0"/>
              <a:t>Laplace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 modo semelhante, a condição de </a:t>
            </a:r>
            <a:r>
              <a:rPr lang="pt-BR" dirty="0" err="1" smtClean="0"/>
              <a:t>irrotacionalidade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garante a existência de outra função escalar </a:t>
            </a:r>
            <a:r>
              <a:rPr lang="el-GR" i="1" dirty="0" smtClean="0"/>
              <a:t>ϕ</a:t>
            </a:r>
            <a:r>
              <a:rPr lang="pt-BR" dirty="0" smtClean="0"/>
              <a:t>, chamada de potencial de velocidades que é relacionada às componentes da velocidade por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3786182" y="2214554"/>
          <a:ext cx="1504950" cy="838200"/>
        </p:xfrm>
        <a:graphic>
          <a:graphicData uri="http://schemas.openxmlformats.org/presentationml/2006/ole">
            <p:oleObj spid="_x0000_s5121" name="Equação" r:id="rId3" imgW="749300" imgH="419100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358214" y="235743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(3)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371858" y="4786322"/>
          <a:ext cx="2343150" cy="838200"/>
        </p:xfrm>
        <a:graphic>
          <a:graphicData uri="http://schemas.openxmlformats.org/presentationml/2006/ole">
            <p:oleObj spid="_x0000_s5123" name="Equação" r:id="rId4" imgW="1168400" imgH="419100" progId="Equation.3">
              <p:embed/>
            </p:oleObj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8358214" y="4967599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(4)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Forças sobre um </a:t>
            </a:r>
            <a:r>
              <a:rPr lang="pt-BR" smtClean="0"/>
              <a:t>corpo bidimensional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2866"/>
          </a:xfrm>
        </p:spPr>
        <p:txBody>
          <a:bodyPr>
            <a:normAutofit/>
          </a:bodyPr>
          <a:lstStyle/>
          <a:p>
            <a:pPr lvl="1"/>
            <a:r>
              <a:rPr lang="pt-BR" dirty="0" smtClean="0"/>
              <a:t>A força sobre o corpo imerso é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Então: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Se o escoamento é transiente por causa de uma fronteira móvel (</a:t>
            </a:r>
            <a:r>
              <a:rPr lang="pt-BR" i="1" dirty="0" smtClean="0"/>
              <a:t>A</a:t>
            </a:r>
            <a:r>
              <a:rPr lang="pt-BR" baseline="-25000" dirty="0" smtClean="0"/>
              <a:t>2</a:t>
            </a:r>
            <a:r>
              <a:rPr lang="pt-BR" dirty="0" smtClean="0"/>
              <a:t>), então </a:t>
            </a:r>
            <a:r>
              <a:rPr lang="pt-BR" b="1" dirty="0" smtClean="0"/>
              <a:t>u∙</a:t>
            </a:r>
            <a:r>
              <a:rPr lang="pt-BR" i="1" dirty="0" smtClean="0"/>
              <a:t>d</a:t>
            </a:r>
            <a:r>
              <a:rPr lang="pt-BR" b="1" dirty="0" smtClean="0"/>
              <a:t>A</a:t>
            </a:r>
            <a:r>
              <a:rPr lang="pt-BR" baseline="-25000" dirty="0" smtClean="0"/>
              <a:t>2</a:t>
            </a:r>
            <a:r>
              <a:rPr lang="pt-BR" dirty="0" smtClean="0"/>
              <a:t> ≠ 0. Se a superfície do corpo é descrita por </a:t>
            </a:r>
            <a:r>
              <a:rPr lang="pt-BR" i="1" dirty="0" smtClean="0"/>
              <a:t>f</a:t>
            </a:r>
            <a:r>
              <a:rPr lang="pt-BR" dirty="0" smtClean="0"/>
              <a:t> (</a:t>
            </a:r>
            <a:r>
              <a:rPr lang="pt-BR" i="1" dirty="0" smtClean="0"/>
              <a:t>x</a:t>
            </a:r>
            <a:r>
              <a:rPr lang="pt-BR" dirty="0" smtClean="0"/>
              <a:t>, </a:t>
            </a:r>
            <a:r>
              <a:rPr lang="pt-BR" i="1" dirty="0" smtClean="0"/>
              <a:t>y</a:t>
            </a:r>
            <a:r>
              <a:rPr lang="pt-BR" dirty="0" smtClean="0"/>
              <a:t>, </a:t>
            </a:r>
            <a:r>
              <a:rPr lang="pt-BR" i="1" dirty="0" smtClean="0"/>
              <a:t>z</a:t>
            </a:r>
            <a:r>
              <a:rPr lang="pt-BR" dirty="0" smtClean="0"/>
              <a:t>, </a:t>
            </a:r>
            <a:r>
              <a:rPr lang="pt-BR" i="1" dirty="0" smtClean="0"/>
              <a:t>t</a:t>
            </a:r>
            <a:r>
              <a:rPr lang="pt-BR" dirty="0" smtClean="0"/>
              <a:t>) = 0,  então a condição para que nenhuma massa de fluido com velocidade </a:t>
            </a:r>
            <a:r>
              <a:rPr lang="pt-BR" b="1" dirty="0" smtClean="0"/>
              <a:t>u</a:t>
            </a:r>
            <a:r>
              <a:rPr lang="pt-BR" dirty="0" smtClean="0"/>
              <a:t> atravesse a fronteira é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80</a:t>
            </a:fld>
            <a:endParaRPr lang="pt-BR"/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8305" name="Object 1"/>
          <p:cNvGraphicFramePr>
            <a:graphicFrameLocks noChangeAspect="1"/>
          </p:cNvGraphicFramePr>
          <p:nvPr/>
        </p:nvGraphicFramePr>
        <p:xfrm>
          <a:off x="3540139" y="2114532"/>
          <a:ext cx="2090738" cy="633413"/>
        </p:xfrm>
        <a:graphic>
          <a:graphicData uri="http://schemas.openxmlformats.org/presentationml/2006/ole">
            <p:oleObj spid="_x0000_s98305" name="Equação" r:id="rId3" imgW="1040948" imgH="317362" progId="Equation.3">
              <p:embed/>
            </p:oleObj>
          </a:graphicData>
        </a:graphic>
      </p:graphicFrame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1265282" y="2990844"/>
          <a:ext cx="6592888" cy="787400"/>
        </p:xfrm>
        <a:graphic>
          <a:graphicData uri="http://schemas.openxmlformats.org/presentationml/2006/ole">
            <p:oleObj spid="_x0000_s98307" name="Equação" r:id="rId4" imgW="3263900" imgH="393700" progId="Equation.3">
              <p:embed/>
            </p:oleObj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8182907" y="3136896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(48)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3257532" y="5729319"/>
          <a:ext cx="2616200" cy="788988"/>
        </p:xfrm>
        <a:graphic>
          <a:graphicData uri="http://schemas.openxmlformats.org/presentationml/2006/ole">
            <p:oleObj spid="_x0000_s98309" name="Equação" r:id="rId5" imgW="1295400" imgH="393700" progId="Equation.3">
              <p:embed/>
            </p:oleObj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Forças sobre um </a:t>
            </a:r>
            <a:r>
              <a:rPr lang="pt-BR" smtClean="0"/>
              <a:t>corpo bidimensional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Uma vez que      é normal ao contorno,                         para </a:t>
            </a:r>
            <a:r>
              <a:rPr lang="pt-BR" i="1" dirty="0" smtClean="0"/>
              <a:t>f</a:t>
            </a:r>
            <a:r>
              <a:rPr lang="pt-BR" dirty="0" smtClean="0"/>
              <a:t> = 0. Então geralmente </a:t>
            </a:r>
            <a:r>
              <a:rPr lang="pt-BR" b="1" dirty="0" smtClean="0"/>
              <a:t>u∙</a:t>
            </a:r>
            <a:r>
              <a:rPr lang="pt-BR" i="1" dirty="0" smtClean="0"/>
              <a:t>d</a:t>
            </a:r>
            <a:r>
              <a:rPr lang="pt-BR" b="1" dirty="0" smtClean="0"/>
              <a:t>A</a:t>
            </a:r>
            <a:r>
              <a:rPr lang="pt-BR" baseline="-25000" dirty="0" smtClean="0"/>
              <a:t>2</a:t>
            </a:r>
            <a:r>
              <a:rPr lang="pt-BR" dirty="0" smtClean="0"/>
              <a:t> é diferente de zero para a superfície do corpo.</a:t>
            </a:r>
          </a:p>
          <a:p>
            <a:pPr lvl="1"/>
            <a:r>
              <a:rPr lang="pt-BR" dirty="0" smtClean="0"/>
              <a:t>A Eq. (48) pode ser simplificada se a densidade for constante e se os efeitos viscosos forem desprezados. Então, pelo Teorema da Circulação de Kelvin a circulação é preservada. Se o escoamento for inicialmente </a:t>
            </a:r>
            <a:r>
              <a:rPr lang="pt-BR" dirty="0" err="1" smtClean="0"/>
              <a:t>irrotacional</a:t>
            </a:r>
            <a:r>
              <a:rPr lang="pt-BR" dirty="0" smtClean="0"/>
              <a:t>, assim o permanecerá. Com                              e </a:t>
            </a:r>
            <a:r>
              <a:rPr lang="el-GR" i="1" dirty="0" smtClean="0"/>
              <a:t>ρ</a:t>
            </a:r>
            <a:r>
              <a:rPr lang="pt-BR" dirty="0" smtClean="0"/>
              <a:t> = </a:t>
            </a:r>
            <a:r>
              <a:rPr lang="pt-BR" dirty="0" err="1" smtClean="0"/>
              <a:t>const</a:t>
            </a:r>
            <a:r>
              <a:rPr lang="pt-BR" dirty="0" smtClean="0"/>
              <a:t>, a última integral da Eq. (48) pode ser transformada empregando-se o Teorema da divergência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81</a:t>
            </a:fld>
            <a:endParaRPr lang="pt-BR"/>
          </a:p>
        </p:txBody>
      </p:sp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4449" name="Object 1"/>
          <p:cNvGraphicFramePr>
            <a:graphicFrameLocks noChangeAspect="1"/>
          </p:cNvGraphicFramePr>
          <p:nvPr/>
        </p:nvGraphicFramePr>
        <p:xfrm>
          <a:off x="2965428" y="1674794"/>
          <a:ext cx="460375" cy="403225"/>
        </p:xfrm>
        <a:graphic>
          <a:graphicData uri="http://schemas.openxmlformats.org/presentationml/2006/ole">
            <p:oleObj spid="_x0000_s104449" name="Equação" r:id="rId3" imgW="228501" imgH="203112" progId="Equation.3">
              <p:embed/>
            </p:oleObj>
          </a:graphicData>
        </a:graphic>
      </p:graphicFrame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6069033" y="1649413"/>
          <a:ext cx="2008188" cy="433387"/>
        </p:xfrm>
        <a:graphic>
          <a:graphicData uri="http://schemas.openxmlformats.org/presentationml/2006/ole">
            <p:oleObj spid="_x0000_s104451" name="Equação" r:id="rId4" imgW="990360" imgH="215640" progId="Equation.3">
              <p:embed/>
            </p:oleObj>
          </a:graphicData>
        </a:graphic>
      </p:graphicFrame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4608513" y="4303730"/>
          <a:ext cx="2170113" cy="403225"/>
        </p:xfrm>
        <a:graphic>
          <a:graphicData uri="http://schemas.openxmlformats.org/presentationml/2006/ole">
            <p:oleObj spid="_x0000_s104453" name="Equação" r:id="rId5" imgW="1079032" imgH="203112" progId="Equation.3">
              <p:embed/>
            </p:oleObj>
          </a:graphicData>
        </a:graphic>
      </p:graphicFrame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4455" name="Object 7"/>
          <p:cNvGraphicFramePr>
            <a:graphicFrameLocks noChangeAspect="1"/>
          </p:cNvGraphicFramePr>
          <p:nvPr/>
        </p:nvGraphicFramePr>
        <p:xfrm>
          <a:off x="1614447" y="5583267"/>
          <a:ext cx="5902325" cy="788988"/>
        </p:xfrm>
        <a:graphic>
          <a:graphicData uri="http://schemas.openxmlformats.org/presentationml/2006/ole">
            <p:oleObj spid="_x0000_s104455" name="Equação" r:id="rId6" imgW="2921000" imgH="393700" progId="Equation.3">
              <p:embed/>
            </p:oleObj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Forças sobre um corpo bidimensional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Com </a:t>
            </a:r>
            <a:r>
              <a:rPr lang="pt-BR" i="1" dirty="0" smtClean="0"/>
              <a:t>A</a:t>
            </a:r>
            <a:r>
              <a:rPr lang="pt-BR" dirty="0" smtClean="0"/>
              <a:t> = </a:t>
            </a:r>
            <a:r>
              <a:rPr lang="pt-BR" i="1" dirty="0" smtClean="0"/>
              <a:t>A</a:t>
            </a:r>
            <a:r>
              <a:rPr lang="pt-BR" baseline="-25000" dirty="0" smtClean="0"/>
              <a:t>1</a:t>
            </a:r>
            <a:r>
              <a:rPr lang="pt-BR" dirty="0" smtClean="0"/>
              <a:t> + </a:t>
            </a:r>
            <a:r>
              <a:rPr lang="pt-BR" i="1" dirty="0" smtClean="0"/>
              <a:t>A</a:t>
            </a:r>
            <a:r>
              <a:rPr lang="pt-BR" baseline="-25000" dirty="0" smtClean="0"/>
              <a:t>2</a:t>
            </a:r>
            <a:r>
              <a:rPr lang="pt-BR" dirty="0" smtClean="0"/>
              <a:t> + </a:t>
            </a:r>
            <a:r>
              <a:rPr lang="pt-BR" i="1" dirty="0" smtClean="0"/>
              <a:t>A</a:t>
            </a:r>
            <a:r>
              <a:rPr lang="pt-BR" baseline="-25000" dirty="0" smtClean="0"/>
              <a:t>3</a:t>
            </a:r>
            <a:r>
              <a:rPr lang="pt-BR" dirty="0" smtClean="0"/>
              <a:t> e </a:t>
            </a:r>
            <a:r>
              <a:rPr lang="pt-BR" i="1" dirty="0" smtClean="0"/>
              <a:t>A</a:t>
            </a:r>
            <a:r>
              <a:rPr lang="pt-BR" baseline="-25000" dirty="0" smtClean="0"/>
              <a:t>3</a:t>
            </a:r>
            <a:r>
              <a:rPr lang="pt-BR" dirty="0" smtClean="0"/>
              <a:t> → 0, as integrais de </a:t>
            </a:r>
            <a:r>
              <a:rPr lang="pt-BR" i="1" dirty="0" smtClean="0"/>
              <a:t>A</a:t>
            </a:r>
            <a:r>
              <a:rPr lang="pt-BR" baseline="-25000" dirty="0" smtClean="0"/>
              <a:t>1</a:t>
            </a:r>
            <a:r>
              <a:rPr lang="pt-BR" dirty="0" smtClean="0"/>
              <a:t> e </a:t>
            </a:r>
            <a:r>
              <a:rPr lang="pt-BR" i="1" dirty="0" smtClean="0"/>
              <a:t>A</a:t>
            </a:r>
            <a:r>
              <a:rPr lang="pt-BR" baseline="-25000" dirty="0" smtClean="0"/>
              <a:t>2</a:t>
            </a:r>
            <a:r>
              <a:rPr lang="pt-BR" dirty="0" smtClean="0"/>
              <a:t> podem ser combinadas com as primeiras duas integrais na Eq. (48) fornecendo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sendo </a:t>
            </a:r>
            <a:r>
              <a:rPr lang="el-GR" b="1" dirty="0" smtClean="0"/>
              <a:t>τ</a:t>
            </a:r>
            <a:r>
              <a:rPr lang="pt-BR" dirty="0" smtClean="0"/>
              <a:t> = ‒</a:t>
            </a:r>
            <a:r>
              <a:rPr lang="pt-BR" i="1" dirty="0" smtClean="0"/>
              <a:t>p</a:t>
            </a:r>
            <a:r>
              <a:rPr lang="pt-BR" b="1" dirty="0" smtClean="0"/>
              <a:t>I</a:t>
            </a:r>
            <a:r>
              <a:rPr lang="pt-BR" dirty="0" smtClean="0"/>
              <a:t> + </a:t>
            </a:r>
            <a:r>
              <a:rPr lang="el-GR" b="1" dirty="0" smtClean="0"/>
              <a:t>σ</a:t>
            </a:r>
            <a:r>
              <a:rPr lang="pt-BR" dirty="0" smtClean="0"/>
              <a:t> e </a:t>
            </a:r>
            <a:r>
              <a:rPr lang="el-GR" b="1" dirty="0" smtClean="0"/>
              <a:t>σ</a:t>
            </a:r>
            <a:r>
              <a:rPr lang="pt-BR" dirty="0" smtClean="0"/>
              <a:t> = 0 ao se desprezar a viscosidade.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82</a:t>
            </a:fld>
            <a:endParaRPr lang="pt-BR"/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3425" name="Object 1"/>
          <p:cNvGraphicFramePr>
            <a:graphicFrameLocks noChangeAspect="1"/>
          </p:cNvGraphicFramePr>
          <p:nvPr/>
        </p:nvGraphicFramePr>
        <p:xfrm>
          <a:off x="811161" y="2917818"/>
          <a:ext cx="7496175" cy="866775"/>
        </p:xfrm>
        <a:graphic>
          <a:graphicData uri="http://schemas.openxmlformats.org/presentationml/2006/ole">
            <p:oleObj spid="_x0000_s103425" name="Equação" r:id="rId3" imgW="3708400" imgH="431800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332839" y="3113387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(49)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Fonte próxima a uma parede: Método das imagens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método das imagens é um modo de determinar o campo de escoamento devido a uma ou mais singularidades próximas a uma parede.</a:t>
            </a:r>
          </a:p>
          <a:p>
            <a:r>
              <a:rPr lang="pt-BR" dirty="0" smtClean="0"/>
              <a:t>Foi observado anteriormente que o escoamento devido a uma linha de vórtices próxima a uma parede pode ser avaliado omitindo-se a parede e introduzindo-se no lugar um vórtice de intensidade oposta no “ponto de imagem”. A combinação gera uma linha de corrente reta na localização da parede, satisfazendo a condição de contorno.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83</a:t>
            </a:fld>
            <a:endParaRPr lang="pt-BR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Fonte próxima a uma parede: Método </a:t>
            </a:r>
            <a:r>
              <a:rPr lang="pt-BR" smtClean="0"/>
              <a:t>das imagens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Considerando-se, agora, uma linha de fontes a uma distância </a:t>
            </a:r>
            <a:r>
              <a:rPr lang="pt-BR" i="1" dirty="0" smtClean="0"/>
              <a:t>a</a:t>
            </a:r>
            <a:r>
              <a:rPr lang="pt-BR" dirty="0" smtClean="0"/>
              <a:t> de uma parede plana. Esse escoamento pode ser simulado pela introdução de uma fonte imagem de mesma intensidade e sinal, de modo que o potencial complexo é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84</a:t>
            </a:fld>
            <a:endParaRPr lang="pt-BR"/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9569" name="Object 1"/>
          <p:cNvGraphicFramePr>
            <a:graphicFrameLocks noChangeAspect="1"/>
          </p:cNvGraphicFramePr>
          <p:nvPr/>
        </p:nvGraphicFramePr>
        <p:xfrm>
          <a:off x="2060609" y="4086234"/>
          <a:ext cx="5030788" cy="1619250"/>
        </p:xfrm>
        <a:graphic>
          <a:graphicData uri="http://schemas.openxmlformats.org/presentationml/2006/ole">
            <p:oleObj spid="_x0000_s109569" name="Equação" r:id="rId3" imgW="2514600" imgH="812800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186787" y="5085089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(50)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Fonte próxima a uma parede: Método das imagens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Sabe-se que o logaritmo de qualquer quantidade complexa                         pode ser escrita na seguinte forma                        . Assim, a  parte  imaginária da Eq. (50) é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de modo que as linhas de corrente são dadas por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85</a:t>
            </a:fld>
            <a:endParaRPr lang="pt-BR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8545" name="Object 1"/>
          <p:cNvGraphicFramePr>
            <a:graphicFrameLocks noChangeAspect="1"/>
          </p:cNvGraphicFramePr>
          <p:nvPr/>
        </p:nvGraphicFramePr>
        <p:xfrm>
          <a:off x="2344707" y="2041506"/>
          <a:ext cx="2087563" cy="587375"/>
        </p:xfrm>
        <a:graphic>
          <a:graphicData uri="http://schemas.openxmlformats.org/presentationml/2006/ole">
            <p:oleObj spid="_x0000_s108545" name="Equação" r:id="rId3" imgW="914400" imgH="254000" progId="Equation.3">
              <p:embed/>
            </p:oleObj>
          </a:graphicData>
        </a:graphic>
      </p:graphicFrame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1938331" y="2479662"/>
          <a:ext cx="2195513" cy="573088"/>
        </p:xfrm>
        <a:graphic>
          <a:graphicData uri="http://schemas.openxmlformats.org/presentationml/2006/ole">
            <p:oleObj spid="_x0000_s108547" name="Equação" r:id="rId4" imgW="977476" imgH="253890" progId="Equation.3">
              <p:embed/>
            </p:oleObj>
          </a:graphicData>
        </a:graphic>
      </p:graphicFrame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8549" name="Object 5"/>
          <p:cNvGraphicFramePr>
            <a:graphicFrameLocks noChangeAspect="1"/>
          </p:cNvGraphicFramePr>
          <p:nvPr/>
        </p:nvGraphicFramePr>
        <p:xfrm>
          <a:off x="2965428" y="3465513"/>
          <a:ext cx="3181350" cy="838200"/>
        </p:xfrm>
        <a:graphic>
          <a:graphicData uri="http://schemas.openxmlformats.org/presentationml/2006/ole">
            <p:oleObj spid="_x0000_s108549" name="Equação" r:id="rId5" imgW="1587500" imgH="419100" progId="Equation.3">
              <p:embed/>
            </p:oleObj>
          </a:graphicData>
        </a:graphic>
      </p:graphicFrame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8551" name="Object 7"/>
          <p:cNvGraphicFramePr>
            <a:graphicFrameLocks noChangeAspect="1"/>
          </p:cNvGraphicFramePr>
          <p:nvPr/>
        </p:nvGraphicFramePr>
        <p:xfrm>
          <a:off x="2746350" y="5035572"/>
          <a:ext cx="3624263" cy="866775"/>
        </p:xfrm>
        <a:graphic>
          <a:graphicData uri="http://schemas.openxmlformats.org/presentationml/2006/ole">
            <p:oleObj spid="_x0000_s108551" name="Equação" r:id="rId6" imgW="1790700" imgH="431800" progId="Equation.3">
              <p:embed/>
            </p:oleObj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Fonte próxima a uma parede: Método </a:t>
            </a:r>
            <a:r>
              <a:rPr lang="pt-BR" smtClean="0"/>
              <a:t>das imagens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Tem-se assim o seguinte padrão de linhas de corrente: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86</a:t>
            </a:fld>
            <a:endParaRPr lang="pt-BR"/>
          </a:p>
        </p:txBody>
      </p:sp>
      <p:pic>
        <p:nvPicPr>
          <p:cNvPr id="5" name="Imagem 4" descr="Fig06.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2343" y="2114532"/>
            <a:ext cx="6461710" cy="4347817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Fonte próxima a uma parede: Método das imagens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1944"/>
          </a:xfrm>
        </p:spPr>
        <p:txBody>
          <a:bodyPr>
            <a:normAutofit/>
          </a:bodyPr>
          <a:lstStyle/>
          <a:p>
            <a:r>
              <a:rPr lang="pt-BR" dirty="0" smtClean="0"/>
              <a:t>Os eixos </a:t>
            </a:r>
            <a:r>
              <a:rPr lang="pt-BR" i="1" dirty="0" smtClean="0"/>
              <a:t>x</a:t>
            </a:r>
            <a:r>
              <a:rPr lang="pt-BR" dirty="0" smtClean="0"/>
              <a:t> e </a:t>
            </a:r>
            <a:r>
              <a:rPr lang="pt-BR" i="1" dirty="0" smtClean="0"/>
              <a:t>y</a:t>
            </a:r>
            <a:r>
              <a:rPr lang="pt-BR" dirty="0" smtClean="0"/>
              <a:t> são parte do padrão de linhas de corrente, tendo a origem como ponto de estagnação.</a:t>
            </a:r>
          </a:p>
          <a:p>
            <a:r>
              <a:rPr lang="pt-BR" dirty="0" smtClean="0"/>
              <a:t>O potencial complexo da Eq. (48) representa três situações de escoamento:</a:t>
            </a:r>
          </a:p>
          <a:p>
            <a:pPr lvl="1"/>
            <a:r>
              <a:rPr lang="pt-BR" dirty="0" smtClean="0"/>
              <a:t>O escoamento devido a duas fontes iguais.</a:t>
            </a:r>
          </a:p>
          <a:p>
            <a:pPr lvl="1"/>
            <a:r>
              <a:rPr lang="pt-BR" dirty="0" smtClean="0"/>
              <a:t>O escoamento devido a uma fonte próxima a uma parede plana (correspondente a uma metade do escoamento mostrado na figura anterior)</a:t>
            </a:r>
          </a:p>
          <a:p>
            <a:pPr lvl="1"/>
            <a:r>
              <a:rPr lang="pt-BR" dirty="0" smtClean="0"/>
              <a:t>O escoamento através de uma pequena fenda em uma parede em formato de L (primeiro quadrante do escoamento mostrado na figura).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87</a:t>
            </a:fld>
            <a:endParaRPr lang="pt-BR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Mapeamento conforme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Considere a relação funcional </a:t>
            </a:r>
            <a:r>
              <a:rPr lang="pt-BR" i="1" dirty="0" smtClean="0"/>
              <a:t>w</a:t>
            </a:r>
            <a:r>
              <a:rPr lang="pt-BR" dirty="0" smtClean="0"/>
              <a:t> = </a:t>
            </a:r>
            <a:r>
              <a:rPr lang="pt-BR" i="1" dirty="0" smtClean="0"/>
              <a:t>f</a:t>
            </a:r>
            <a:r>
              <a:rPr lang="pt-BR" dirty="0" smtClean="0"/>
              <a:t> (</a:t>
            </a:r>
            <a:r>
              <a:rPr lang="pt-BR" i="1" dirty="0" smtClean="0"/>
              <a:t>z</a:t>
            </a:r>
            <a:r>
              <a:rPr lang="pt-BR" dirty="0" smtClean="0"/>
              <a:t>), que mapeia um ponto no plano </a:t>
            </a:r>
            <a:r>
              <a:rPr lang="pt-BR" i="1" dirty="0" smtClean="0"/>
              <a:t>w</a:t>
            </a:r>
            <a:r>
              <a:rPr lang="pt-BR" dirty="0" smtClean="0"/>
              <a:t> para um ponto no plano </a:t>
            </a:r>
            <a:r>
              <a:rPr lang="pt-BR" i="1" dirty="0" smtClean="0"/>
              <a:t>z</a:t>
            </a:r>
            <a:r>
              <a:rPr lang="pt-BR" dirty="0" smtClean="0"/>
              <a:t> e vice-versa. Deseja-se provar que quantidades infinitesimais nos dois planos preservam sua similaridade geométrica se </a:t>
            </a:r>
            <a:r>
              <a:rPr lang="pt-BR" i="1" dirty="0" smtClean="0"/>
              <a:t>w</a:t>
            </a:r>
            <a:r>
              <a:rPr lang="pt-BR" dirty="0" smtClean="0"/>
              <a:t> = </a:t>
            </a:r>
            <a:r>
              <a:rPr lang="pt-BR" i="1" dirty="0" smtClean="0"/>
              <a:t>f</a:t>
            </a:r>
            <a:r>
              <a:rPr lang="pt-BR" dirty="0" smtClean="0"/>
              <a:t> (</a:t>
            </a:r>
            <a:r>
              <a:rPr lang="pt-BR" i="1" dirty="0" smtClean="0"/>
              <a:t>z</a:t>
            </a:r>
            <a:r>
              <a:rPr lang="pt-BR" dirty="0" smtClean="0"/>
              <a:t>) for analítica.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88</a:t>
            </a:fld>
            <a:endParaRPr lang="pt-BR"/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1" name="Imagem 10" descr="Fig06.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3107" y="3834081"/>
            <a:ext cx="6535063" cy="2954115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Mapeamento conforme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Sejam as linhas              no  plano  </a:t>
            </a:r>
            <a:r>
              <a:rPr lang="pt-BR" i="1" dirty="0" smtClean="0"/>
              <a:t>z</a:t>
            </a:r>
            <a:r>
              <a:rPr lang="pt-BR" dirty="0" smtClean="0"/>
              <a:t>  transformações das curvas             no  plano  </a:t>
            </a:r>
            <a:r>
              <a:rPr lang="pt-BR" i="1" dirty="0" smtClean="0"/>
              <a:t>w</a:t>
            </a:r>
            <a:r>
              <a:rPr lang="pt-BR" dirty="0" smtClean="0"/>
              <a:t>,  respectivamente. Sejam                               elementos  infinitesimais ao longo das curvas. Os quatro elementos estão relacionados por 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89</a:t>
            </a:fld>
            <a:endParaRPr lang="pt-BR"/>
          </a:p>
        </p:txBody>
      </p:sp>
      <p:graphicFrame>
        <p:nvGraphicFramePr>
          <p:cNvPr id="115713" name="Object 1"/>
          <p:cNvGraphicFramePr>
            <a:graphicFrameLocks noChangeAspect="1"/>
          </p:cNvGraphicFramePr>
          <p:nvPr/>
        </p:nvGraphicFramePr>
        <p:xfrm>
          <a:off x="3294045" y="1657332"/>
          <a:ext cx="1093787" cy="493713"/>
        </p:xfrm>
        <a:graphic>
          <a:graphicData uri="http://schemas.openxmlformats.org/presentationml/2006/ole">
            <p:oleObj spid="_x0000_s115713" name="Equação" r:id="rId3" imgW="482181" imgH="215713" progId="Equation.3">
              <p:embed/>
            </p:oleObj>
          </a:graphicData>
        </a:graphic>
      </p:graphicFrame>
      <p:graphicFrame>
        <p:nvGraphicFramePr>
          <p:cNvPr id="115714" name="Object 2"/>
          <p:cNvGraphicFramePr>
            <a:graphicFrameLocks noChangeAspect="1"/>
          </p:cNvGraphicFramePr>
          <p:nvPr/>
        </p:nvGraphicFramePr>
        <p:xfrm>
          <a:off x="2563802" y="2078019"/>
          <a:ext cx="1204912" cy="525462"/>
        </p:xfrm>
        <a:graphic>
          <a:graphicData uri="http://schemas.openxmlformats.org/presentationml/2006/ole">
            <p:oleObj spid="_x0000_s115714" name="Equação" r:id="rId4" imgW="520700" imgH="228600" progId="Equation.3">
              <p:embed/>
            </p:oleObj>
          </a:graphicData>
        </a:graphic>
      </p:graphicFrame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1906551" y="2525706"/>
          <a:ext cx="2587625" cy="465138"/>
        </p:xfrm>
        <a:graphic>
          <a:graphicData uri="http://schemas.openxmlformats.org/presentationml/2006/ole">
            <p:oleObj spid="_x0000_s115715" name="Equação" r:id="rId5" imgW="1117115" imgH="203112" progId="Equation.3">
              <p:embed/>
            </p:oleObj>
          </a:graphicData>
        </a:graphic>
      </p:graphicFrame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5716" name="Object 4"/>
          <p:cNvGraphicFramePr>
            <a:graphicFrameLocks noChangeAspect="1"/>
          </p:cNvGraphicFramePr>
          <p:nvPr/>
        </p:nvGraphicFramePr>
        <p:xfrm>
          <a:off x="3744923" y="3956068"/>
          <a:ext cx="1593850" cy="787400"/>
        </p:xfrm>
        <a:graphic>
          <a:graphicData uri="http://schemas.openxmlformats.org/presentationml/2006/ole">
            <p:oleObj spid="_x0000_s115716" name="Equação" r:id="rId6" imgW="787058" imgH="393529" progId="Equation.3">
              <p:embed/>
            </p:oleObj>
          </a:graphicData>
        </a:graphic>
      </p:graphicFrame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5718" name="Object 6"/>
          <p:cNvGraphicFramePr>
            <a:graphicFrameLocks noChangeAspect="1"/>
          </p:cNvGraphicFramePr>
          <p:nvPr/>
        </p:nvGraphicFramePr>
        <p:xfrm>
          <a:off x="3738574" y="4941919"/>
          <a:ext cx="1709738" cy="787400"/>
        </p:xfrm>
        <a:graphic>
          <a:graphicData uri="http://schemas.openxmlformats.org/presentationml/2006/ole">
            <p:oleObj spid="_x0000_s115718" name="Equação" r:id="rId7" imgW="850531" imgH="393529" progId="Equation.3">
              <p:embed/>
            </p:oleObj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8186787" y="4172264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(51)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186787" y="5085089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(52)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Potencial de velocidades: Equação de </a:t>
            </a:r>
            <a:r>
              <a:rPr lang="pt-BR" dirty="0" err="1" smtClean="0"/>
              <a:t>Laplace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Como um potencial de velocidades precisa existir em todos os escoamentos </a:t>
            </a:r>
            <a:r>
              <a:rPr lang="pt-BR" dirty="0" err="1" smtClean="0"/>
              <a:t>irrotacionais</a:t>
            </a:r>
            <a:r>
              <a:rPr lang="pt-BR" dirty="0" smtClean="0"/>
              <a:t>, tais escoamentos são frequentemente chamados de escoamentos potenciais. </a:t>
            </a:r>
          </a:p>
          <a:p>
            <a:r>
              <a:rPr lang="pt-BR" dirty="0" smtClean="0"/>
              <a:t>As </a:t>
            </a:r>
            <a:r>
              <a:rPr lang="pt-BR" dirty="0" err="1" smtClean="0"/>
              <a:t>Eqs</a:t>
            </a:r>
            <a:r>
              <a:rPr lang="pt-BR" dirty="0" smtClean="0"/>
              <a:t>. (2) e (4) predizem que a derivada de </a:t>
            </a:r>
            <a:r>
              <a:rPr lang="el-GR" i="1" dirty="0" smtClean="0"/>
              <a:t>ψ</a:t>
            </a:r>
            <a:r>
              <a:rPr lang="pt-BR" dirty="0" smtClean="0"/>
              <a:t> fornece a componente da velocidade em uma direção a 90° em sentido horário da direção da diferenciação, enquanto a derivada de </a:t>
            </a:r>
            <a:r>
              <a:rPr lang="el-GR" i="1" dirty="0" smtClean="0"/>
              <a:t>ϕ</a:t>
            </a:r>
            <a:r>
              <a:rPr lang="pt-BR" dirty="0" smtClean="0"/>
              <a:t> fornece a componente da velocidade na direção da diferenciação.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Mapeamento conforme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 </a:t>
            </a:r>
            <a:r>
              <a:rPr lang="pt-BR" i="1" dirty="0" smtClean="0"/>
              <a:t>w</a:t>
            </a:r>
            <a:r>
              <a:rPr lang="pt-BR" dirty="0" smtClean="0"/>
              <a:t> = </a:t>
            </a:r>
            <a:r>
              <a:rPr lang="pt-BR" i="1" dirty="0" smtClean="0"/>
              <a:t>f</a:t>
            </a:r>
            <a:r>
              <a:rPr lang="pt-BR" dirty="0" smtClean="0"/>
              <a:t> (</a:t>
            </a:r>
            <a:r>
              <a:rPr lang="pt-BR" i="1" dirty="0" smtClean="0"/>
              <a:t>z</a:t>
            </a:r>
            <a:r>
              <a:rPr lang="pt-BR" dirty="0" smtClean="0"/>
              <a:t>) é analítica, então </a:t>
            </a:r>
            <a:r>
              <a:rPr lang="pt-BR" i="1" dirty="0" err="1" smtClean="0"/>
              <a:t>dw</a:t>
            </a:r>
            <a:r>
              <a:rPr lang="pt-BR" dirty="0" smtClean="0"/>
              <a:t>/</a:t>
            </a:r>
            <a:r>
              <a:rPr lang="pt-BR" i="1" dirty="0" err="1" smtClean="0"/>
              <a:t>dz</a:t>
            </a:r>
            <a:r>
              <a:rPr lang="pt-BR" dirty="0" smtClean="0"/>
              <a:t> é independente da orientação dos elementos e então apresenta o mesmo valor nas </a:t>
            </a:r>
            <a:r>
              <a:rPr lang="pt-BR" dirty="0" err="1" smtClean="0"/>
              <a:t>Eqs</a:t>
            </a:r>
            <a:r>
              <a:rPr lang="pt-BR" dirty="0" smtClean="0"/>
              <a:t>. (51) e (52). Observa-se, nesse caso, que os elementos               são </a:t>
            </a:r>
            <a:r>
              <a:rPr lang="pt-BR" dirty="0" err="1" smtClean="0"/>
              <a:t>rotacionados</a:t>
            </a:r>
            <a:r>
              <a:rPr lang="pt-BR" dirty="0" smtClean="0"/>
              <a:t> por uma mesma quantidade (igual ao argumento de </a:t>
            </a:r>
            <a:r>
              <a:rPr lang="pt-BR" i="1" dirty="0" err="1" smtClean="0"/>
              <a:t>dw</a:t>
            </a:r>
            <a:r>
              <a:rPr lang="pt-BR" dirty="0" smtClean="0"/>
              <a:t>/</a:t>
            </a:r>
            <a:r>
              <a:rPr lang="pt-BR" i="1" dirty="0" err="1" smtClean="0"/>
              <a:t>dz</a:t>
            </a:r>
            <a:r>
              <a:rPr lang="pt-BR" dirty="0" smtClean="0"/>
              <a:t>) para se obter os elementos               . Dessa forma</a:t>
            </a:r>
          </a:p>
          <a:p>
            <a:endParaRPr lang="pt-BR" dirty="0" smtClean="0"/>
          </a:p>
          <a:p>
            <a:r>
              <a:rPr lang="pt-BR" dirty="0" smtClean="0"/>
              <a:t>o que demonstra que as quantidades infinitesimais nos dois planos são geometricamente similares.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90</a:t>
            </a:fld>
            <a:endParaRPr lang="pt-BR"/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4689" name="Object 1"/>
          <p:cNvGraphicFramePr>
            <a:graphicFrameLocks noChangeAspect="1"/>
          </p:cNvGraphicFramePr>
          <p:nvPr/>
        </p:nvGraphicFramePr>
        <p:xfrm>
          <a:off x="3476610" y="2954331"/>
          <a:ext cx="1258888" cy="463550"/>
        </p:xfrm>
        <a:graphic>
          <a:graphicData uri="http://schemas.openxmlformats.org/presentationml/2006/ole">
            <p:oleObj spid="_x0000_s114689" name="Equação" r:id="rId3" imgW="545626" imgH="203024" progId="Equation.3">
              <p:embed/>
            </p:oleObj>
          </a:graphicData>
        </a:graphic>
      </p:graphicFrame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4645026" y="3805249"/>
          <a:ext cx="1414463" cy="463550"/>
        </p:xfrm>
        <a:graphic>
          <a:graphicData uri="http://schemas.openxmlformats.org/presentationml/2006/ole">
            <p:oleObj spid="_x0000_s114691" name="Equação" r:id="rId4" imgW="609336" imgH="203112" progId="Equation.3">
              <p:embed/>
            </p:oleObj>
          </a:graphicData>
        </a:graphic>
      </p:graphicFrame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4149730" y="4341825"/>
          <a:ext cx="823913" cy="403225"/>
        </p:xfrm>
        <a:graphic>
          <a:graphicData uri="http://schemas.openxmlformats.org/presentationml/2006/ole">
            <p:oleObj spid="_x0000_s114693" name="Equação" r:id="rId5" imgW="406048" imgH="203024" progId="Equation.3">
              <p:embed/>
            </p:oleObj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Mapeamento conforme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demonstração falha em pontos de singularidade, nos quais </a:t>
            </a:r>
            <a:r>
              <a:rPr lang="pt-BR" i="1" dirty="0" err="1" smtClean="0"/>
              <a:t>dw</a:t>
            </a:r>
            <a:r>
              <a:rPr lang="pt-BR" dirty="0" smtClean="0"/>
              <a:t>/</a:t>
            </a:r>
            <a:r>
              <a:rPr lang="pt-BR" i="1" dirty="0" err="1" smtClean="0"/>
              <a:t>dz</a:t>
            </a:r>
            <a:r>
              <a:rPr lang="pt-BR" dirty="0" smtClean="0"/>
              <a:t> é nulo ou infinito. Como </a:t>
            </a:r>
            <a:r>
              <a:rPr lang="pt-BR" i="1" dirty="0" err="1" smtClean="0"/>
              <a:t>dw</a:t>
            </a:r>
            <a:r>
              <a:rPr lang="pt-BR" dirty="0" smtClean="0"/>
              <a:t>/</a:t>
            </a:r>
            <a:r>
              <a:rPr lang="pt-BR" i="1" dirty="0" err="1" smtClean="0"/>
              <a:t>dz</a:t>
            </a:r>
            <a:r>
              <a:rPr lang="pt-BR" dirty="0" smtClean="0"/>
              <a:t> é uma função de </a:t>
            </a:r>
            <a:r>
              <a:rPr lang="pt-BR" i="1" dirty="0" smtClean="0"/>
              <a:t>z</a:t>
            </a:r>
            <a:r>
              <a:rPr lang="pt-BR" dirty="0" smtClean="0"/>
              <a:t>, o valor da expansão e rotação que um elemento </a:t>
            </a:r>
            <a:r>
              <a:rPr lang="pt-BR" i="1" dirty="0" err="1" smtClean="0"/>
              <a:t>δz</a:t>
            </a:r>
            <a:r>
              <a:rPr lang="pt-BR" dirty="0" smtClean="0"/>
              <a:t> experimenta durante a transformação do plano </a:t>
            </a:r>
            <a:r>
              <a:rPr lang="pt-BR" i="1" dirty="0" smtClean="0"/>
              <a:t>z</a:t>
            </a:r>
            <a:r>
              <a:rPr lang="pt-BR" dirty="0" smtClean="0"/>
              <a:t> para o plano </a:t>
            </a:r>
            <a:r>
              <a:rPr lang="pt-BR" i="1" dirty="0" smtClean="0"/>
              <a:t>w</a:t>
            </a:r>
            <a:r>
              <a:rPr lang="pt-BR" dirty="0" smtClean="0"/>
              <a:t> varia. Consequentemente, grandes quantidades tornam-se distorcidas durante a transformação.</a:t>
            </a:r>
          </a:p>
          <a:p>
            <a:r>
              <a:rPr lang="pt-BR" dirty="0" smtClean="0"/>
              <a:t>Na aplicação do mapeamento conforme, escolhe-se uma malha retangular no plano </a:t>
            </a:r>
            <a:r>
              <a:rPr lang="pt-BR" i="1" dirty="0" smtClean="0"/>
              <a:t>w</a:t>
            </a:r>
            <a:r>
              <a:rPr lang="pt-BR" dirty="0" smtClean="0"/>
              <a:t>, consistindo de linhas de </a:t>
            </a:r>
            <a:r>
              <a:rPr lang="el-GR" i="1" dirty="0" smtClean="0"/>
              <a:t>ϕ</a:t>
            </a:r>
            <a:r>
              <a:rPr lang="pt-BR" i="1" dirty="0" smtClean="0"/>
              <a:t> </a:t>
            </a:r>
            <a:r>
              <a:rPr lang="pt-BR" dirty="0" smtClean="0"/>
              <a:t>e</a:t>
            </a:r>
            <a:r>
              <a:rPr lang="pt-BR" i="1" dirty="0" smtClean="0"/>
              <a:t> </a:t>
            </a:r>
            <a:r>
              <a:rPr lang="el-GR" i="1" dirty="0" smtClean="0"/>
              <a:t>ψ</a:t>
            </a:r>
            <a:r>
              <a:rPr lang="pt-BR" dirty="0" smtClean="0"/>
              <a:t> constantes.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91</a:t>
            </a:fld>
            <a:endParaRPr lang="pt-BR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Mapeamento conforme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Definindo-se </a:t>
            </a:r>
            <a:r>
              <a:rPr lang="el-GR" i="1" dirty="0" smtClean="0"/>
              <a:t>ϕ</a:t>
            </a:r>
            <a:r>
              <a:rPr lang="pt-BR" i="1" dirty="0" smtClean="0"/>
              <a:t> </a:t>
            </a:r>
            <a:r>
              <a:rPr lang="pt-BR" dirty="0" smtClean="0"/>
              <a:t>e</a:t>
            </a:r>
            <a:r>
              <a:rPr lang="pt-BR" i="1" dirty="0" smtClean="0"/>
              <a:t> </a:t>
            </a:r>
            <a:r>
              <a:rPr lang="el-GR" i="1" dirty="0" smtClean="0"/>
              <a:t>ψ</a:t>
            </a:r>
            <a:r>
              <a:rPr lang="pt-BR" dirty="0" smtClean="0"/>
              <a:t> como as partes real e imaginária de </a:t>
            </a:r>
            <a:r>
              <a:rPr lang="pt-BR" i="1" dirty="0" smtClean="0"/>
              <a:t>w</a:t>
            </a:r>
            <a:r>
              <a:rPr lang="pt-BR" dirty="0" smtClean="0"/>
              <a:t>, tem-se: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92</a:t>
            </a:fld>
            <a:endParaRPr lang="pt-BR"/>
          </a:p>
        </p:txBody>
      </p:sp>
      <p:pic>
        <p:nvPicPr>
          <p:cNvPr id="5" name="Imagem 4" descr="Fig06.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2401" y="3040537"/>
            <a:ext cx="6881821" cy="3747659"/>
          </a:xfrm>
          <a:prstGeom prst="rect">
            <a:avLst/>
          </a:prstGeom>
        </p:spPr>
      </p:pic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1617" name="Object 1"/>
          <p:cNvGraphicFramePr>
            <a:graphicFrameLocks noChangeAspect="1"/>
          </p:cNvGraphicFramePr>
          <p:nvPr/>
        </p:nvGraphicFramePr>
        <p:xfrm>
          <a:off x="3878253" y="2589201"/>
          <a:ext cx="1392238" cy="406400"/>
        </p:xfrm>
        <a:graphic>
          <a:graphicData uri="http://schemas.openxmlformats.org/presentationml/2006/ole">
            <p:oleObj spid="_x0000_s111617" name="Equação" r:id="rId4" imgW="685800" imgH="203200" progId="Equation.3">
              <p:embed/>
            </p:oleObj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Mapeamento conforme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malha retangular no plano </a:t>
            </a:r>
            <a:r>
              <a:rPr lang="pt-BR" i="1" dirty="0" smtClean="0"/>
              <a:t>w</a:t>
            </a:r>
            <a:r>
              <a:rPr lang="pt-BR" dirty="0" smtClean="0"/>
              <a:t> representa um escoamento uniforme nesse plano. As linhas de </a:t>
            </a:r>
            <a:r>
              <a:rPr lang="el-GR" i="1" dirty="0" smtClean="0"/>
              <a:t>ϕ</a:t>
            </a:r>
            <a:r>
              <a:rPr lang="pt-BR" i="1" dirty="0" smtClean="0"/>
              <a:t> </a:t>
            </a:r>
            <a:r>
              <a:rPr lang="pt-BR" dirty="0" smtClean="0"/>
              <a:t>e</a:t>
            </a:r>
            <a:r>
              <a:rPr lang="pt-BR" i="1" dirty="0" smtClean="0"/>
              <a:t> </a:t>
            </a:r>
            <a:r>
              <a:rPr lang="el-GR" i="1" dirty="0" smtClean="0"/>
              <a:t>ψ</a:t>
            </a:r>
            <a:r>
              <a:rPr lang="pt-BR" dirty="0" smtClean="0"/>
              <a:t> constantes são transformadas em curvas no plano </a:t>
            </a:r>
            <a:r>
              <a:rPr lang="pt-BR" i="1" dirty="0" smtClean="0"/>
              <a:t>z</a:t>
            </a:r>
            <a:r>
              <a:rPr lang="pt-BR" dirty="0" smtClean="0"/>
              <a:t> através da transformação </a:t>
            </a:r>
            <a:r>
              <a:rPr lang="pt-BR" i="1" dirty="0" smtClean="0"/>
              <a:t>w</a:t>
            </a:r>
            <a:r>
              <a:rPr lang="pt-BR" dirty="0" smtClean="0"/>
              <a:t> = </a:t>
            </a:r>
            <a:r>
              <a:rPr lang="pt-BR" i="1" dirty="0" smtClean="0"/>
              <a:t>f </a:t>
            </a:r>
            <a:r>
              <a:rPr lang="pt-BR" dirty="0" smtClean="0"/>
              <a:t>(</a:t>
            </a:r>
            <a:r>
              <a:rPr lang="pt-BR" i="1" dirty="0" smtClean="0"/>
              <a:t>z</a:t>
            </a:r>
            <a:r>
              <a:rPr lang="pt-BR" dirty="0" smtClean="0"/>
              <a:t>). O padrão no plano </a:t>
            </a:r>
            <a:r>
              <a:rPr lang="pt-BR" i="1" dirty="0" smtClean="0"/>
              <a:t>z</a:t>
            </a:r>
            <a:r>
              <a:rPr lang="pt-BR" dirty="0" smtClean="0"/>
              <a:t> é o padrão físico sob investigação, e as imagens de </a:t>
            </a:r>
            <a:r>
              <a:rPr lang="el-GR" i="1" dirty="0" smtClean="0"/>
              <a:t>ϕ</a:t>
            </a:r>
            <a:r>
              <a:rPr lang="pt-BR" i="1" dirty="0" smtClean="0"/>
              <a:t> </a:t>
            </a:r>
            <a:r>
              <a:rPr lang="pt-BR" dirty="0" smtClean="0"/>
              <a:t>e</a:t>
            </a:r>
            <a:r>
              <a:rPr lang="pt-BR" i="1" dirty="0" smtClean="0"/>
              <a:t> </a:t>
            </a:r>
            <a:r>
              <a:rPr lang="el-GR" i="1" dirty="0" smtClean="0"/>
              <a:t>ψ</a:t>
            </a:r>
            <a:r>
              <a:rPr lang="pt-BR" i="1" dirty="0" smtClean="0"/>
              <a:t> </a:t>
            </a:r>
            <a:r>
              <a:rPr lang="pt-BR" dirty="0" smtClean="0"/>
              <a:t>constantes no plano </a:t>
            </a:r>
            <a:r>
              <a:rPr lang="pt-BR" i="1" dirty="0" smtClean="0"/>
              <a:t>z</a:t>
            </a:r>
            <a:r>
              <a:rPr lang="pt-BR" dirty="0" smtClean="0"/>
              <a:t> forma as linhas equipotenciais e linhas de corrente, respectivamente, do escoamento de interesse. Diz-se que </a:t>
            </a:r>
            <a:r>
              <a:rPr lang="pt-BR" i="1" dirty="0" smtClean="0"/>
              <a:t>w</a:t>
            </a:r>
            <a:r>
              <a:rPr lang="pt-BR" dirty="0" smtClean="0"/>
              <a:t> = </a:t>
            </a:r>
            <a:r>
              <a:rPr lang="pt-BR" i="1" dirty="0" smtClean="0"/>
              <a:t>f </a:t>
            </a:r>
            <a:r>
              <a:rPr lang="pt-BR" dirty="0" smtClean="0"/>
              <a:t>(</a:t>
            </a:r>
            <a:r>
              <a:rPr lang="pt-BR" i="1" dirty="0" smtClean="0"/>
              <a:t>z</a:t>
            </a:r>
            <a:r>
              <a:rPr lang="pt-BR" dirty="0" smtClean="0"/>
              <a:t>) transforma um escoamento uniforme no plano </a:t>
            </a:r>
            <a:r>
              <a:rPr lang="pt-BR" i="1" dirty="0" smtClean="0"/>
              <a:t>w</a:t>
            </a:r>
            <a:r>
              <a:rPr lang="pt-BR" dirty="0" smtClean="0"/>
              <a:t> no escoamento desejado no plano </a:t>
            </a:r>
            <a:r>
              <a:rPr lang="pt-BR" i="1" dirty="0" smtClean="0"/>
              <a:t>z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93</a:t>
            </a:fld>
            <a:endParaRPr lang="pt-BR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Mapeamento conforme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 o padrão físico sob investigação é muito complicado, pode-se introduzir transformações intermediárias entre os planos </a:t>
            </a:r>
            <a:r>
              <a:rPr lang="pt-BR" i="1" dirty="0" smtClean="0"/>
              <a:t>w</a:t>
            </a:r>
            <a:r>
              <a:rPr lang="pt-BR" dirty="0" smtClean="0"/>
              <a:t> e </a:t>
            </a:r>
            <a:r>
              <a:rPr lang="pt-BR" i="1" dirty="0" smtClean="0"/>
              <a:t>z</a:t>
            </a:r>
            <a:r>
              <a:rPr lang="pt-BR" dirty="0" smtClean="0"/>
              <a:t>. Por exemplo, a transformação </a:t>
            </a:r>
            <a:r>
              <a:rPr lang="pt-BR" i="1" dirty="0" smtClean="0"/>
              <a:t>w</a:t>
            </a:r>
            <a:r>
              <a:rPr lang="pt-BR" dirty="0" smtClean="0"/>
              <a:t> = </a:t>
            </a:r>
            <a:r>
              <a:rPr lang="pt-BR" dirty="0" err="1" smtClean="0"/>
              <a:t>ln</a:t>
            </a:r>
            <a:r>
              <a:rPr lang="pt-BR" dirty="0" smtClean="0"/>
              <a:t>(</a:t>
            </a:r>
            <a:r>
              <a:rPr lang="pt-BR" dirty="0" err="1" smtClean="0"/>
              <a:t>sin</a:t>
            </a:r>
            <a:r>
              <a:rPr lang="pt-BR" dirty="0" smtClean="0"/>
              <a:t> </a:t>
            </a:r>
            <a:r>
              <a:rPr lang="pt-BR" i="1" dirty="0" smtClean="0"/>
              <a:t>z</a:t>
            </a:r>
            <a:r>
              <a:rPr lang="pt-BR" dirty="0" smtClean="0"/>
              <a:t>) pode ser dividido em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As componentes da velocidade no plano </a:t>
            </a:r>
            <a:r>
              <a:rPr lang="pt-BR" i="1" dirty="0" smtClean="0"/>
              <a:t>z</a:t>
            </a:r>
            <a:r>
              <a:rPr lang="pt-BR" dirty="0" smtClean="0"/>
              <a:t> são dadas por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94</a:t>
            </a:fld>
            <a:endParaRPr lang="pt-BR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3665" name="Object 1"/>
          <p:cNvGraphicFramePr>
            <a:graphicFrameLocks noChangeAspect="1"/>
          </p:cNvGraphicFramePr>
          <p:nvPr/>
        </p:nvGraphicFramePr>
        <p:xfrm>
          <a:off x="3330558" y="3716347"/>
          <a:ext cx="2457450" cy="406400"/>
        </p:xfrm>
        <a:graphic>
          <a:graphicData uri="http://schemas.openxmlformats.org/presentationml/2006/ole">
            <p:oleObj spid="_x0000_s113665" name="Equação" r:id="rId3" imgW="1206500" imgH="203200" progId="Equation.3">
              <p:embed/>
            </p:oleObj>
          </a:graphicData>
        </a:graphic>
      </p:graphicFrame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2182844" y="5583267"/>
          <a:ext cx="4725988" cy="838200"/>
        </p:xfrm>
        <a:graphic>
          <a:graphicData uri="http://schemas.openxmlformats.org/presentationml/2006/ole">
            <p:oleObj spid="_x0000_s113667" name="Equação" r:id="rId4" imgW="2362200" imgH="419100" progId="Equation.3">
              <p:embed/>
            </p:oleObj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sobre um cilindro elíptico com circulação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método de mapeamento conforme possui importantes aplicações na teoria de aerofólios.</a:t>
            </a:r>
          </a:p>
          <a:p>
            <a:r>
              <a:rPr lang="pt-BR" dirty="0" smtClean="0"/>
              <a:t>Considerando-se, por exemplo, a transformação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relacionando os planos </a:t>
            </a:r>
            <a:r>
              <a:rPr lang="pt-BR" i="1" dirty="0" smtClean="0"/>
              <a:t>z</a:t>
            </a:r>
            <a:r>
              <a:rPr lang="pt-BR" dirty="0" smtClean="0"/>
              <a:t> e </a:t>
            </a:r>
            <a:r>
              <a:rPr lang="el-GR" i="1" dirty="0" smtClean="0"/>
              <a:t>ζ</a:t>
            </a:r>
            <a:r>
              <a:rPr lang="pt-BR" dirty="0" smtClean="0"/>
              <a:t>. Deseja-se mostrar que um círculo de raio </a:t>
            </a:r>
            <a:r>
              <a:rPr lang="pt-BR" i="1" dirty="0" smtClean="0"/>
              <a:t>b</a:t>
            </a:r>
            <a:r>
              <a:rPr lang="pt-BR" dirty="0" smtClean="0"/>
              <a:t> centrado na origem do plano </a:t>
            </a:r>
            <a:r>
              <a:rPr lang="el-GR" i="1" dirty="0" smtClean="0"/>
              <a:t>ζ</a:t>
            </a:r>
            <a:r>
              <a:rPr lang="pt-BR" dirty="0" smtClean="0"/>
              <a:t> se transforma em uma linha reta no eixo real do plano </a:t>
            </a:r>
            <a:r>
              <a:rPr lang="pt-BR" i="1" dirty="0" smtClean="0"/>
              <a:t>z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95</a:t>
            </a:fld>
            <a:endParaRPr lang="pt-BR"/>
          </a:p>
        </p:txBody>
      </p:sp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23905" name="Object 1"/>
          <p:cNvGraphicFramePr>
            <a:graphicFrameLocks noChangeAspect="1"/>
          </p:cNvGraphicFramePr>
          <p:nvPr/>
        </p:nvGraphicFramePr>
        <p:xfrm>
          <a:off x="3878253" y="3382974"/>
          <a:ext cx="1338263" cy="885825"/>
        </p:xfrm>
        <a:graphic>
          <a:graphicData uri="http://schemas.openxmlformats.org/presentationml/2006/ole">
            <p:oleObj spid="_x0000_s123905" name="Equação" r:id="rId3" imgW="672808" imgH="444307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186787" y="3624569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(53)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sobre um cilindro elíptico </a:t>
            </a:r>
            <a:r>
              <a:rPr lang="pt-BR" smtClean="0"/>
              <a:t>com circulação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provar isso, considera-se um ponto                     , sobre um círculo, para o qual o ponto correspondente no plano</a:t>
            </a:r>
            <a:r>
              <a:rPr lang="pt-BR" i="1" dirty="0" smtClean="0"/>
              <a:t> z</a:t>
            </a:r>
            <a:r>
              <a:rPr lang="pt-BR" dirty="0" smtClean="0"/>
              <a:t> é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96</a:t>
            </a:fld>
            <a:endParaRPr lang="pt-BR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22881" name="Object 1"/>
          <p:cNvGraphicFramePr>
            <a:graphicFrameLocks noChangeAspect="1"/>
          </p:cNvGraphicFramePr>
          <p:nvPr/>
        </p:nvGraphicFramePr>
        <p:xfrm>
          <a:off x="6580215" y="1622407"/>
          <a:ext cx="1885950" cy="492125"/>
        </p:xfrm>
        <a:graphic>
          <a:graphicData uri="http://schemas.openxmlformats.org/presentationml/2006/ole">
            <p:oleObj spid="_x0000_s122881" name="Equação" r:id="rId3" imgW="837836" imgH="215806" progId="Equation.3">
              <p:embed/>
            </p:oleObj>
          </a:graphicData>
        </a:graphic>
      </p:graphicFrame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22883" name="Object 3"/>
          <p:cNvGraphicFramePr>
            <a:graphicFrameLocks noChangeAspect="1"/>
          </p:cNvGraphicFramePr>
          <p:nvPr/>
        </p:nvGraphicFramePr>
        <p:xfrm>
          <a:off x="2965428" y="3027357"/>
          <a:ext cx="3206750" cy="403225"/>
        </p:xfrm>
        <a:graphic>
          <a:graphicData uri="http://schemas.openxmlformats.org/presentationml/2006/ole">
            <p:oleObj spid="_x0000_s122883" name="Equação" r:id="rId4" imgW="1586811" imgH="203112" progId="Equation.3">
              <p:embed/>
            </p:oleObj>
          </a:graphicData>
        </a:graphic>
      </p:graphicFrame>
      <p:pic>
        <p:nvPicPr>
          <p:cNvPr id="9" name="Imagem 8" descr="Fig06.2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76291" y="3648672"/>
            <a:ext cx="6808468" cy="284742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sobre um cilindro elíptico com circulação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Como </a:t>
            </a:r>
            <a:r>
              <a:rPr lang="el-GR" i="1" dirty="0" smtClean="0"/>
              <a:t>θ</a:t>
            </a:r>
            <a:r>
              <a:rPr lang="pt-BR" dirty="0" smtClean="0"/>
              <a:t> varia de 0 a </a:t>
            </a:r>
            <a:r>
              <a:rPr lang="el-GR" i="1" dirty="0" smtClean="0"/>
              <a:t>π</a:t>
            </a:r>
            <a:r>
              <a:rPr lang="pt-BR" dirty="0" smtClean="0"/>
              <a:t>, </a:t>
            </a:r>
            <a:r>
              <a:rPr lang="pt-BR" i="1" dirty="0" smtClean="0"/>
              <a:t>z </a:t>
            </a:r>
            <a:r>
              <a:rPr lang="pt-BR" dirty="0" smtClean="0"/>
              <a:t>varia ao longo do eixo </a:t>
            </a:r>
            <a:r>
              <a:rPr lang="pt-BR" i="1" dirty="0" smtClean="0"/>
              <a:t>x</a:t>
            </a:r>
            <a:r>
              <a:rPr lang="pt-BR" dirty="0" smtClean="0"/>
              <a:t> de 2</a:t>
            </a:r>
            <a:r>
              <a:rPr lang="pt-BR" i="1" dirty="0" smtClean="0"/>
              <a:t>b</a:t>
            </a:r>
            <a:r>
              <a:rPr lang="pt-BR" dirty="0" smtClean="0"/>
              <a:t> até ‒2</a:t>
            </a:r>
            <a:r>
              <a:rPr lang="pt-BR" i="1" dirty="0" smtClean="0"/>
              <a:t>b</a:t>
            </a:r>
            <a:r>
              <a:rPr lang="pt-BR" dirty="0" smtClean="0"/>
              <a:t>. </a:t>
            </a:r>
          </a:p>
          <a:p>
            <a:r>
              <a:rPr lang="pt-BR" dirty="0" smtClean="0"/>
              <a:t>O círculo de raio </a:t>
            </a:r>
            <a:r>
              <a:rPr lang="pt-BR" i="1" dirty="0" smtClean="0"/>
              <a:t>b</a:t>
            </a:r>
            <a:r>
              <a:rPr lang="pt-BR" dirty="0" smtClean="0"/>
              <a:t> no plano </a:t>
            </a:r>
            <a:r>
              <a:rPr lang="el-GR" i="1" dirty="0" smtClean="0"/>
              <a:t>ζ</a:t>
            </a:r>
            <a:r>
              <a:rPr lang="pt-BR" dirty="0" smtClean="0"/>
              <a:t> é então transformado em uma linha reta de comprimento 4</a:t>
            </a:r>
            <a:r>
              <a:rPr lang="pt-BR" i="1" dirty="0" smtClean="0"/>
              <a:t>b</a:t>
            </a:r>
            <a:r>
              <a:rPr lang="pt-BR" dirty="0" smtClean="0"/>
              <a:t> no plano </a:t>
            </a:r>
            <a:r>
              <a:rPr lang="pt-BR" i="1" dirty="0" smtClean="0"/>
              <a:t>z</a:t>
            </a:r>
            <a:r>
              <a:rPr lang="pt-BR" dirty="0" smtClean="0"/>
              <a:t>. </a:t>
            </a:r>
          </a:p>
          <a:p>
            <a:r>
              <a:rPr lang="pt-BR" dirty="0" smtClean="0"/>
              <a:t>É claro que a região externa ao círculo no plano</a:t>
            </a:r>
            <a:r>
              <a:rPr lang="el-GR" i="1" dirty="0" smtClean="0"/>
              <a:t> ζ</a:t>
            </a:r>
            <a:r>
              <a:rPr lang="pt-BR" dirty="0" smtClean="0"/>
              <a:t> é mapeado no plano </a:t>
            </a:r>
            <a:r>
              <a:rPr lang="pt-BR" i="1" dirty="0" smtClean="0"/>
              <a:t>z</a:t>
            </a:r>
            <a:r>
              <a:rPr lang="pt-BR" dirty="0" smtClean="0"/>
              <a:t> inteiro. </a:t>
            </a:r>
          </a:p>
          <a:p>
            <a:r>
              <a:rPr lang="pt-BR" dirty="0" smtClean="0"/>
              <a:t>Pode-se mostrar que a região interna ao círculo também pode ser transformada no plano </a:t>
            </a:r>
            <a:r>
              <a:rPr lang="pt-BR" i="1" dirty="0" smtClean="0"/>
              <a:t>z</a:t>
            </a:r>
            <a:r>
              <a:rPr lang="pt-BR" dirty="0" smtClean="0"/>
              <a:t> inteiro.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97</a:t>
            </a:fld>
            <a:endParaRPr lang="pt-BR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sobre um cilindro elíptico </a:t>
            </a:r>
            <a:r>
              <a:rPr lang="pt-BR" smtClean="0"/>
              <a:t>com circulação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Considerando-se, então, um círculo de raio </a:t>
            </a:r>
            <a:r>
              <a:rPr lang="pt-BR" i="1" dirty="0" smtClean="0"/>
              <a:t>a</a:t>
            </a:r>
            <a:r>
              <a:rPr lang="pt-BR" dirty="0" smtClean="0"/>
              <a:t> &gt; </a:t>
            </a:r>
            <a:r>
              <a:rPr lang="pt-BR" i="1" dirty="0" smtClean="0"/>
              <a:t>b</a:t>
            </a:r>
            <a:r>
              <a:rPr lang="pt-BR" dirty="0" smtClean="0"/>
              <a:t> no plano </a:t>
            </a:r>
            <a:r>
              <a:rPr lang="el-GR" i="1" dirty="0" smtClean="0"/>
              <a:t>ζ</a:t>
            </a:r>
            <a:r>
              <a:rPr lang="pt-BR" dirty="0" smtClean="0"/>
              <a:t>. Pontos </a:t>
            </a:r>
            <a:r>
              <a:rPr lang="el-GR" i="1" dirty="0" smtClean="0"/>
              <a:t>ζ</a:t>
            </a:r>
            <a:r>
              <a:rPr lang="pt-BR" dirty="0" smtClean="0"/>
              <a:t> = </a:t>
            </a:r>
            <a:r>
              <a:rPr lang="pt-BR" i="1" dirty="0" smtClean="0"/>
              <a:t>a</a:t>
            </a:r>
            <a:r>
              <a:rPr lang="pt-BR" dirty="0" smtClean="0"/>
              <a:t> </a:t>
            </a:r>
            <a:r>
              <a:rPr lang="pt-BR" dirty="0" err="1" smtClean="0"/>
              <a:t>exp</a:t>
            </a:r>
            <a:r>
              <a:rPr lang="pt-BR" dirty="0" smtClean="0"/>
              <a:t>(</a:t>
            </a:r>
            <a:r>
              <a:rPr lang="pt-BR" i="1" dirty="0" smtClean="0"/>
              <a:t>i</a:t>
            </a:r>
            <a:r>
              <a:rPr lang="el-GR" i="1" dirty="0" smtClean="0"/>
              <a:t>θ</a:t>
            </a:r>
            <a:r>
              <a:rPr lang="pt-BR" dirty="0" smtClean="0"/>
              <a:t>) sobre o círculo são transformados por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que se constitui em uma elipse ao se utilizar os diferentes valores de </a:t>
            </a:r>
            <a:r>
              <a:rPr lang="el-GR" i="1" dirty="0" smtClean="0"/>
              <a:t>θ</a:t>
            </a:r>
            <a:r>
              <a:rPr lang="pt-BR" dirty="0" smtClean="0"/>
              <a:t>. Isso se torna evidente pela eliminação de </a:t>
            </a:r>
            <a:r>
              <a:rPr lang="el-GR" i="1" dirty="0" smtClean="0"/>
              <a:t>θ</a:t>
            </a:r>
            <a:r>
              <a:rPr lang="pt-BR" i="1" dirty="0" smtClean="0"/>
              <a:t> </a:t>
            </a:r>
            <a:r>
              <a:rPr lang="pt-BR" dirty="0" smtClean="0"/>
              <a:t>da Eq. (54), obtendo-se</a:t>
            </a:r>
            <a:endParaRPr lang="pt-BR" i="1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98</a:t>
            </a:fld>
            <a:endParaRPr lang="pt-BR"/>
          </a:p>
        </p:txBody>
      </p:sp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20833" name="Object 1"/>
          <p:cNvGraphicFramePr>
            <a:graphicFrameLocks noChangeAspect="1"/>
          </p:cNvGraphicFramePr>
          <p:nvPr/>
        </p:nvGraphicFramePr>
        <p:xfrm>
          <a:off x="3476610" y="3100383"/>
          <a:ext cx="2152650" cy="838200"/>
        </p:xfrm>
        <a:graphic>
          <a:graphicData uri="http://schemas.openxmlformats.org/presentationml/2006/ole">
            <p:oleObj spid="_x0000_s120833" name="Equação" r:id="rId3" imgW="1079500" imgH="419100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186787" y="3295952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(54)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20835" name="Object 3"/>
          <p:cNvGraphicFramePr>
            <a:graphicFrameLocks noChangeAspect="1"/>
          </p:cNvGraphicFramePr>
          <p:nvPr/>
        </p:nvGraphicFramePr>
        <p:xfrm>
          <a:off x="2897211" y="5437215"/>
          <a:ext cx="3390900" cy="960438"/>
        </p:xfrm>
        <a:graphic>
          <a:graphicData uri="http://schemas.openxmlformats.org/presentationml/2006/ole">
            <p:oleObj spid="_x0000_s120835" name="Equação" r:id="rId4" imgW="1714500" imgH="482600" progId="Equation.3">
              <p:embed/>
            </p:oleObj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8186787" y="561978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(55)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Escoamento sobre um cilindro elíptico com circulação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5431"/>
          </a:xfrm>
        </p:spPr>
        <p:txBody>
          <a:bodyPr>
            <a:normAutofit/>
          </a:bodyPr>
          <a:lstStyle/>
          <a:p>
            <a:r>
              <a:rPr lang="pt-BR" dirty="0" smtClean="0"/>
              <a:t>Para diferentes valores de </a:t>
            </a:r>
            <a:r>
              <a:rPr lang="pt-BR" i="1" dirty="0" smtClean="0"/>
              <a:t>a</a:t>
            </a:r>
            <a:r>
              <a:rPr lang="pt-BR" dirty="0" smtClean="0"/>
              <a:t> &gt; </a:t>
            </a:r>
            <a:r>
              <a:rPr lang="pt-BR" i="1" dirty="0" smtClean="0"/>
              <a:t>b</a:t>
            </a:r>
            <a:r>
              <a:rPr lang="pt-BR" dirty="0" smtClean="0"/>
              <a:t>, a Eq. (55) representa uma família de elipses no plano </a:t>
            </a:r>
            <a:r>
              <a:rPr lang="pt-BR" i="1" dirty="0" smtClean="0"/>
              <a:t>z</a:t>
            </a:r>
            <a:r>
              <a:rPr lang="pt-BR" dirty="0" smtClean="0"/>
              <a:t>, com focos nos pontos </a:t>
            </a:r>
            <a:r>
              <a:rPr lang="pt-BR" i="1" dirty="0" smtClean="0"/>
              <a:t>x</a:t>
            </a:r>
            <a:r>
              <a:rPr lang="pt-BR" dirty="0" smtClean="0"/>
              <a:t> = ± 2</a:t>
            </a:r>
            <a:r>
              <a:rPr lang="pt-BR" i="1" dirty="0" smtClean="0"/>
              <a:t>b</a:t>
            </a:r>
            <a:r>
              <a:rPr lang="pt-BR" dirty="0" smtClean="0"/>
              <a:t>.</a:t>
            </a:r>
          </a:p>
          <a:p>
            <a:r>
              <a:rPr lang="pt-BR" dirty="0" smtClean="0"/>
              <a:t>O escoamento ao redor de uma dessas elipses (no plano </a:t>
            </a:r>
            <a:r>
              <a:rPr lang="pt-BR" i="1" dirty="0" smtClean="0"/>
              <a:t>z</a:t>
            </a:r>
            <a:r>
              <a:rPr lang="pt-BR" dirty="0" smtClean="0"/>
              <a:t>) pode ser determinado primeiramente encontrando-se o escoamento sobre um cilindro de raio </a:t>
            </a:r>
            <a:r>
              <a:rPr lang="pt-BR" i="1" dirty="0" smtClean="0"/>
              <a:t>a</a:t>
            </a:r>
            <a:r>
              <a:rPr lang="pt-BR" dirty="0" smtClean="0"/>
              <a:t> no plano </a:t>
            </a:r>
            <a:r>
              <a:rPr lang="el-GR" i="1" dirty="0" smtClean="0"/>
              <a:t>ζ</a:t>
            </a:r>
            <a:r>
              <a:rPr lang="pt-BR" dirty="0" smtClean="0"/>
              <a:t>, e então utilizando-se a transformação da Eq. (53) para ir-se ao plano </a:t>
            </a:r>
            <a:r>
              <a:rPr lang="pt-BR" i="1" dirty="0" smtClean="0"/>
              <a:t>z</a:t>
            </a:r>
            <a:r>
              <a:rPr lang="pt-BR" dirty="0" smtClean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70B-5893-4A30-A119-D2B13CEB2086}" type="slidenum">
              <a:rPr lang="pt-BR" smtClean="0"/>
              <a:pPr/>
              <a:t>99</a:t>
            </a:fld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6811</TotalTime>
  <Words>8054</Words>
  <Application>Microsoft Office PowerPoint</Application>
  <PresentationFormat>Apresentação na tela (4:3)</PresentationFormat>
  <Paragraphs>829</Paragraphs>
  <Slides>136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4</vt:i4>
      </vt:variant>
      <vt:variant>
        <vt:lpstr>Títulos de slides</vt:lpstr>
      </vt:variant>
      <vt:variant>
        <vt:i4>136</vt:i4>
      </vt:variant>
    </vt:vector>
  </HeadingPairs>
  <TitlesOfParts>
    <vt:vector size="141" baseType="lpstr">
      <vt:lpstr>Tema do Office</vt:lpstr>
      <vt:lpstr>Equação</vt:lpstr>
      <vt:lpstr>Documento</vt:lpstr>
      <vt:lpstr>Microsoft Equation 3.0</vt:lpstr>
      <vt:lpstr>Documento do Microsoft Office Word</vt:lpstr>
      <vt:lpstr>Capítulo 06: Escoamento Irrotacional</vt:lpstr>
      <vt:lpstr>Relevância da Teoria de Escoamentos Irrotacionais</vt:lpstr>
      <vt:lpstr>Relevância da Teoria de Escoamentos Irrotacionais</vt:lpstr>
      <vt:lpstr>Relevância da Teoria de Escoamentos Irrotacionais</vt:lpstr>
      <vt:lpstr>Relevância da Teoria de Escoamentos Irrotacionais</vt:lpstr>
      <vt:lpstr>Relevância da Teoria de Escoamentos Irrotacionais</vt:lpstr>
      <vt:lpstr>Potencial de velocidades: Equação de Laplace</vt:lpstr>
      <vt:lpstr>Potencial de velocidades: Equação de Laplace</vt:lpstr>
      <vt:lpstr>Potencial de velocidades: Equação de Laplace</vt:lpstr>
      <vt:lpstr>Potencial de velocidades: Equação de Laplace</vt:lpstr>
      <vt:lpstr>Potencial de velocidades: Equação de Laplace</vt:lpstr>
      <vt:lpstr>Potencial de velocidades: Equação de Laplace</vt:lpstr>
      <vt:lpstr>Potencial de velocidades: Equação de Laplace</vt:lpstr>
      <vt:lpstr>Potencial de velocidades: Equação de Laplace</vt:lpstr>
      <vt:lpstr>Potencial de velocidades: Equação de Laplace</vt:lpstr>
      <vt:lpstr>Potencial de velocidades: Equação de Laplace</vt:lpstr>
      <vt:lpstr>Potencial de velocidades: Equação de Laplace</vt:lpstr>
      <vt:lpstr>Aplicação de variáveis complexas</vt:lpstr>
      <vt:lpstr>Aplicação de variáveis complexas</vt:lpstr>
      <vt:lpstr>Aplicação de variáveis complexas</vt:lpstr>
      <vt:lpstr>Aplicação de variáveis complexas</vt:lpstr>
      <vt:lpstr>Aplicação de variáveis complexas</vt:lpstr>
      <vt:lpstr>Aplicação de variáveis complexas</vt:lpstr>
      <vt:lpstr>Aplicação de variáveis complexas</vt:lpstr>
      <vt:lpstr>Aplicação de variáveis complexas</vt:lpstr>
      <vt:lpstr>Escoamento em um ângulo de parede</vt:lpstr>
      <vt:lpstr>Escoamento em um ângulo de parede</vt:lpstr>
      <vt:lpstr>Escoamento em um ângulo de parede</vt:lpstr>
      <vt:lpstr>Escoamento em um ângulo de parede</vt:lpstr>
      <vt:lpstr>Fontes e sumidouros</vt:lpstr>
      <vt:lpstr>Fontes e sumidouros</vt:lpstr>
      <vt:lpstr>Fontes e sumidouros</vt:lpstr>
      <vt:lpstr>Vórtice irrotacional</vt:lpstr>
      <vt:lpstr>Vórtice irrotacional</vt:lpstr>
      <vt:lpstr>Dipolo ou doublet</vt:lpstr>
      <vt:lpstr>Dipolo ou doublet</vt:lpstr>
      <vt:lpstr>Dipolo ou doublet</vt:lpstr>
      <vt:lpstr>Dipolo ou doublet</vt:lpstr>
      <vt:lpstr>Escoamento sobre meio corpo</vt:lpstr>
      <vt:lpstr>Escoamento sobre meio corpo</vt:lpstr>
      <vt:lpstr>Escoamento sobre meio corpo</vt:lpstr>
      <vt:lpstr>Escoamento sobre meio corpo</vt:lpstr>
      <vt:lpstr>Escoamento sobre meio corpo</vt:lpstr>
      <vt:lpstr>Escoamento sobre meio corpo</vt:lpstr>
      <vt:lpstr>Escoamento sobre meio corpo</vt:lpstr>
      <vt:lpstr>Escoamento sobre um cilindro circular sem circulação</vt:lpstr>
      <vt:lpstr>Escoamento sobre um cilindro circular sem circulação</vt:lpstr>
      <vt:lpstr>Escoamento sobre um cilindro circular sem circulação</vt:lpstr>
      <vt:lpstr>Escoamento sobre um cilindro circular sem circulação</vt:lpstr>
      <vt:lpstr>Escoamento sobre um cilindro circular sem circulação</vt:lpstr>
      <vt:lpstr>Escoamento sobre um cilindro circular sem circulação</vt:lpstr>
      <vt:lpstr>Escoamento sobre um cilindro circular sem circulação</vt:lpstr>
      <vt:lpstr>Escoamento sobre um cilindro circular com circulação</vt:lpstr>
      <vt:lpstr>Escoamento sobre um cilindro circular com circulação</vt:lpstr>
      <vt:lpstr>Escoamento sobre um cilindro circular com circulação</vt:lpstr>
      <vt:lpstr>Escoamento sobre um cilindro circular com circulação</vt:lpstr>
      <vt:lpstr>Escoamento sobre um cilindro circular com circulação</vt:lpstr>
      <vt:lpstr>Escoamento sobre um cilindro circular com circulação</vt:lpstr>
      <vt:lpstr>Escoamento sobre um cilindro circular com circulação</vt:lpstr>
      <vt:lpstr>Escoamento sobre um cilindro circular com circulação</vt:lpstr>
      <vt:lpstr>Forças sobre um corpo bidimensional</vt:lpstr>
      <vt:lpstr>Forças sobre um corpo bidimensional</vt:lpstr>
      <vt:lpstr>Forças sobre um corpo bidimensional</vt:lpstr>
      <vt:lpstr>Forças sobre um corpo bidimensional</vt:lpstr>
      <vt:lpstr>Forças sobre um corpo bidimensional</vt:lpstr>
      <vt:lpstr>Forças sobre um corpo bidimensional</vt:lpstr>
      <vt:lpstr>Forças sobre um corpo bidimensional</vt:lpstr>
      <vt:lpstr>Forças sobre um corpo bidimensional</vt:lpstr>
      <vt:lpstr>Forças sobre um corpo bidimensional</vt:lpstr>
      <vt:lpstr>Forças sobre um corpo bidimensional</vt:lpstr>
      <vt:lpstr>Forças sobre um corpo bidimensional</vt:lpstr>
      <vt:lpstr>Forças sobre um corpo bidimensional</vt:lpstr>
      <vt:lpstr>Forças sobre um corpo bidimensional</vt:lpstr>
      <vt:lpstr>Forças sobre um corpo bidimensional</vt:lpstr>
      <vt:lpstr>Forças sobre um corpo bidimensional</vt:lpstr>
      <vt:lpstr>Forças sobre um corpo bidimensional</vt:lpstr>
      <vt:lpstr>Forças sobre um corpo bidimensional</vt:lpstr>
      <vt:lpstr>Forças sobre um corpo bidimensional</vt:lpstr>
      <vt:lpstr>Forças sobre um corpo bidimensional</vt:lpstr>
      <vt:lpstr>Forças sobre um corpo bidimensional</vt:lpstr>
      <vt:lpstr>Forças sobre um corpo bidimensional</vt:lpstr>
      <vt:lpstr>Forças sobre um corpo bidimensional</vt:lpstr>
      <vt:lpstr>Fonte próxima a uma parede: Método das imagens</vt:lpstr>
      <vt:lpstr>Fonte próxima a uma parede: Método das imagens</vt:lpstr>
      <vt:lpstr>Fonte próxima a uma parede: Método das imagens</vt:lpstr>
      <vt:lpstr>Fonte próxima a uma parede: Método das imagens</vt:lpstr>
      <vt:lpstr>Fonte próxima a uma parede: Método das imagens</vt:lpstr>
      <vt:lpstr>Mapeamento conforme</vt:lpstr>
      <vt:lpstr>Mapeamento conforme</vt:lpstr>
      <vt:lpstr>Mapeamento conforme</vt:lpstr>
      <vt:lpstr>Mapeamento conforme</vt:lpstr>
      <vt:lpstr>Mapeamento conforme</vt:lpstr>
      <vt:lpstr>Mapeamento conforme</vt:lpstr>
      <vt:lpstr>Mapeamento conforme</vt:lpstr>
      <vt:lpstr>Escoamento sobre um cilindro elíptico com circulação</vt:lpstr>
      <vt:lpstr>Escoamento sobre um cilindro elíptico com circulação</vt:lpstr>
      <vt:lpstr>Escoamento sobre um cilindro elíptico com circulação</vt:lpstr>
      <vt:lpstr>Escoamento sobre um cilindro elíptico com circulação</vt:lpstr>
      <vt:lpstr>Escoamento sobre um cilindro elíptico com circulação</vt:lpstr>
      <vt:lpstr>Escoamento sobre um cilindro elíptico com circulação</vt:lpstr>
      <vt:lpstr>Escoamento sobre um cilindro elíptico com circulação</vt:lpstr>
      <vt:lpstr>Unicidade dos escoamentos irrotacionais</vt:lpstr>
      <vt:lpstr>Unicidade dos escoamentos irrotacionais</vt:lpstr>
      <vt:lpstr>Unicidade dos escoamentos irrotacionais</vt:lpstr>
      <vt:lpstr>Unicidade dos escoamentos irrotacionais</vt:lpstr>
      <vt:lpstr>Unicidade dos escoamentos irrotacionais</vt:lpstr>
      <vt:lpstr>Unicidade dos escoamentos irrotacionais</vt:lpstr>
      <vt:lpstr>Unicidade dos escoamentos irrotacionais</vt:lpstr>
      <vt:lpstr>Escoamentos irrotacionais axissimétricos</vt:lpstr>
      <vt:lpstr>Escoamentos irrotacionais axissimétricos</vt:lpstr>
      <vt:lpstr>Escoamentos irrotacionais axissimétricos</vt:lpstr>
      <vt:lpstr>Escoamentos irrotacionais axissimétricos</vt:lpstr>
      <vt:lpstr>Escoamentos irrotacionais axissimétricos</vt:lpstr>
      <vt:lpstr>Escoamentos irrotacionais axissimétricos</vt:lpstr>
      <vt:lpstr>Função de corrente e potencial de velocidade para escoamento axissimétrico</vt:lpstr>
      <vt:lpstr>Função de corrente e potencial de velocidade para escoamento axissimétrico</vt:lpstr>
      <vt:lpstr>Função de corrente e potencial de velocidade para escoamento axissimétrico</vt:lpstr>
      <vt:lpstr>Função de corrente e potencial de velocidade para escoamento axissimétrico</vt:lpstr>
      <vt:lpstr>Função de corrente e potencial de velocidade para escoamento axissimétrico</vt:lpstr>
      <vt:lpstr>Função de corrente e potencial de velocidade para escoamento axissimétrico</vt:lpstr>
      <vt:lpstr>Função de corrente e potencial de velocidade para escoamento axissimétrico</vt:lpstr>
      <vt:lpstr>Exemplos de escoamentos axissimétricos</vt:lpstr>
      <vt:lpstr>Exemplos de escoamentos axissimétricos</vt:lpstr>
      <vt:lpstr>Exemplos de escoamentos axissimétricos</vt:lpstr>
      <vt:lpstr>Exemplos de escoamentos axissimétricos</vt:lpstr>
      <vt:lpstr>Exemplos de escoamentos axissimétricos</vt:lpstr>
      <vt:lpstr>Exemplos de escoamentos axissimétricos</vt:lpstr>
      <vt:lpstr>Escoamentos ao redor de corpos de revolução de linhas de corrente</vt:lpstr>
      <vt:lpstr>Escoamentos ao redor de corpos de revolução de linhas de corrente</vt:lpstr>
      <vt:lpstr>Escoamentos ao redor de corpos de revolução de linhas de corrente</vt:lpstr>
      <vt:lpstr>Escoamentos ao redor de corpos de revolução de linhas de corrente</vt:lpstr>
      <vt:lpstr>Escoamentos ao redor de corpos de revolução de linhas de corrente</vt:lpstr>
      <vt:lpstr>Escoamentos ao redor de corpos de revolução arbitrários</vt:lpstr>
      <vt:lpstr>Escoamentos ao redor de corpos de revolução arbitrários</vt:lpstr>
      <vt:lpstr>Escoamentos ao redor de corpos de revolução arbitrários</vt:lpstr>
      <vt:lpstr>Escoamentos ao redor de corpos de revolução arbitrários</vt:lpstr>
    </vt:vector>
  </TitlesOfParts>
  <Company>UFPR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Luciano Araki</dc:creator>
  <cp:lastModifiedBy>Luciano Araki</cp:lastModifiedBy>
  <cp:revision>227</cp:revision>
  <dcterms:created xsi:type="dcterms:W3CDTF">2017-11-29T17:56:34Z</dcterms:created>
  <dcterms:modified xsi:type="dcterms:W3CDTF">2018-04-23T19:22:30Z</dcterms:modified>
</cp:coreProperties>
</file>