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4"/>
  </p:notesMasterIdLst>
  <p:sldIdLst>
    <p:sldId id="256" r:id="rId2"/>
    <p:sldId id="257" r:id="rId3"/>
    <p:sldId id="258" r:id="rId4"/>
    <p:sldId id="259" r:id="rId5"/>
    <p:sldId id="261" r:id="rId6"/>
    <p:sldId id="260" r:id="rId7"/>
    <p:sldId id="262" r:id="rId8"/>
    <p:sldId id="265" r:id="rId9"/>
    <p:sldId id="263" r:id="rId10"/>
    <p:sldId id="264" r:id="rId11"/>
    <p:sldId id="266" r:id="rId12"/>
    <p:sldId id="267" r:id="rId13"/>
    <p:sldId id="268" r:id="rId14"/>
    <p:sldId id="269" r:id="rId15"/>
    <p:sldId id="271" r:id="rId16"/>
    <p:sldId id="272" r:id="rId17"/>
    <p:sldId id="273" r:id="rId18"/>
    <p:sldId id="274" r:id="rId19"/>
    <p:sldId id="275" r:id="rId20"/>
    <p:sldId id="276" r:id="rId21"/>
    <p:sldId id="270" r:id="rId22"/>
    <p:sldId id="277" r:id="rId23"/>
    <p:sldId id="279" r:id="rId24"/>
    <p:sldId id="278" r:id="rId25"/>
    <p:sldId id="280" r:id="rId26"/>
    <p:sldId id="281" r:id="rId27"/>
    <p:sldId id="283"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9" r:id="rId94"/>
    <p:sldId id="350" r:id="rId95"/>
    <p:sldId id="351" r:id="rId96"/>
    <p:sldId id="348"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56" y="-96"/>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00.vml.rels><?xml version="1.0" encoding="UTF-8" standalone="yes"?>
<Relationships xmlns="http://schemas.openxmlformats.org/package/2006/relationships"><Relationship Id="rId2" Type="http://schemas.openxmlformats.org/officeDocument/2006/relationships/image" Target="../media/image220.wmf"/><Relationship Id="rId1" Type="http://schemas.openxmlformats.org/officeDocument/2006/relationships/image" Target="../media/image219.w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21.wmf"/></Relationships>
</file>

<file path=ppt/drawings/_rels/vmlDrawing102.vml.rels><?xml version="1.0" encoding="UTF-8" standalone="yes"?>
<Relationships xmlns="http://schemas.openxmlformats.org/package/2006/relationships"><Relationship Id="rId3" Type="http://schemas.openxmlformats.org/officeDocument/2006/relationships/image" Target="../media/image224.wmf"/><Relationship Id="rId2" Type="http://schemas.openxmlformats.org/officeDocument/2006/relationships/image" Target="../media/image223.wmf"/><Relationship Id="rId1" Type="http://schemas.openxmlformats.org/officeDocument/2006/relationships/image" Target="../media/image222.w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25.wmf"/></Relationships>
</file>

<file path=ppt/drawings/_rels/vmlDrawing104.vml.rels><?xml version="1.0" encoding="UTF-8" standalone="yes"?>
<Relationships xmlns="http://schemas.openxmlformats.org/package/2006/relationships"><Relationship Id="rId2" Type="http://schemas.openxmlformats.org/officeDocument/2006/relationships/image" Target="../media/image227.wmf"/><Relationship Id="rId1" Type="http://schemas.openxmlformats.org/officeDocument/2006/relationships/image" Target="../media/image226.wmf"/></Relationships>
</file>

<file path=ppt/drawings/_rels/vmlDrawing105.vml.rels><?xml version="1.0" encoding="UTF-8" standalone="yes"?>
<Relationships xmlns="http://schemas.openxmlformats.org/package/2006/relationships"><Relationship Id="rId2" Type="http://schemas.openxmlformats.org/officeDocument/2006/relationships/image" Target="../media/image229.wmf"/><Relationship Id="rId1" Type="http://schemas.openxmlformats.org/officeDocument/2006/relationships/image" Target="../media/image228.w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30.wmf"/></Relationships>
</file>

<file path=ppt/drawings/_rels/vmlDrawing107.vml.rels><?xml version="1.0" encoding="UTF-8" standalone="yes"?>
<Relationships xmlns="http://schemas.openxmlformats.org/package/2006/relationships"><Relationship Id="rId2" Type="http://schemas.openxmlformats.org/officeDocument/2006/relationships/image" Target="../media/image233.wmf"/><Relationship Id="rId1" Type="http://schemas.openxmlformats.org/officeDocument/2006/relationships/image" Target="../media/image232.wmf"/></Relationships>
</file>

<file path=ppt/drawings/_rels/vmlDrawing108.vml.rels><?xml version="1.0" encoding="UTF-8" standalone="yes"?>
<Relationships xmlns="http://schemas.openxmlformats.org/package/2006/relationships"><Relationship Id="rId2" Type="http://schemas.openxmlformats.org/officeDocument/2006/relationships/image" Target="../media/image235.wmf"/><Relationship Id="rId1" Type="http://schemas.openxmlformats.org/officeDocument/2006/relationships/image" Target="../media/image234.w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3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37.wmf"/></Relationships>
</file>

<file path=ppt/drawings/_rels/vmlDrawing111.vml.rels><?xml version="1.0" encoding="UTF-8" standalone="yes"?>
<Relationships xmlns="http://schemas.openxmlformats.org/package/2006/relationships"><Relationship Id="rId3" Type="http://schemas.openxmlformats.org/officeDocument/2006/relationships/image" Target="../media/image240.wmf"/><Relationship Id="rId2" Type="http://schemas.openxmlformats.org/officeDocument/2006/relationships/image" Target="../media/image239.wmf"/><Relationship Id="rId1" Type="http://schemas.openxmlformats.org/officeDocument/2006/relationships/image" Target="../media/image238.wmf"/></Relationships>
</file>

<file path=ppt/drawings/_rels/vmlDrawing112.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s>
</file>

<file path=ppt/drawings/_rels/vmlDrawing113.vml.rels><?xml version="1.0" encoding="UTF-8" standalone="yes"?>
<Relationships xmlns="http://schemas.openxmlformats.org/package/2006/relationships"><Relationship Id="rId2" Type="http://schemas.openxmlformats.org/officeDocument/2006/relationships/image" Target="../media/image245.wmf"/><Relationship Id="rId1" Type="http://schemas.openxmlformats.org/officeDocument/2006/relationships/image" Target="../media/image244.w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46.w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47.wmf"/></Relationships>
</file>

<file path=ppt/drawings/_rels/vmlDrawing116.vml.rels><?xml version="1.0" encoding="UTF-8" standalone="yes"?>
<Relationships xmlns="http://schemas.openxmlformats.org/package/2006/relationships"><Relationship Id="rId3" Type="http://schemas.openxmlformats.org/officeDocument/2006/relationships/image" Target="../media/image250.wmf"/><Relationship Id="rId2" Type="http://schemas.openxmlformats.org/officeDocument/2006/relationships/image" Target="../media/image249.wmf"/><Relationship Id="rId1" Type="http://schemas.openxmlformats.org/officeDocument/2006/relationships/image" Target="../media/image248.wmf"/></Relationships>
</file>

<file path=ppt/drawings/_rels/vmlDrawing117.vml.rels><?xml version="1.0" encoding="UTF-8" standalone="yes"?>
<Relationships xmlns="http://schemas.openxmlformats.org/package/2006/relationships"><Relationship Id="rId3" Type="http://schemas.openxmlformats.org/officeDocument/2006/relationships/image" Target="../media/image253.wmf"/><Relationship Id="rId2" Type="http://schemas.openxmlformats.org/officeDocument/2006/relationships/image" Target="../media/image252.wmf"/><Relationship Id="rId1" Type="http://schemas.openxmlformats.org/officeDocument/2006/relationships/image" Target="../media/image251.wmf"/><Relationship Id="rId4" Type="http://schemas.openxmlformats.org/officeDocument/2006/relationships/image" Target="../media/image254.w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image" Target="../media/image60.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84.wmf"/><Relationship Id="rId1" Type="http://schemas.openxmlformats.org/officeDocument/2006/relationships/image" Target="../media/image8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4" Type="http://schemas.openxmlformats.org/officeDocument/2006/relationships/image" Target="../media/image89.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 Id="rId4" Type="http://schemas.openxmlformats.org/officeDocument/2006/relationships/image" Target="../media/image101.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 Id="rId4" Type="http://schemas.openxmlformats.org/officeDocument/2006/relationships/image" Target="../media/image107.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1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15.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120.wmf"/><Relationship Id="rId1" Type="http://schemas.openxmlformats.org/officeDocument/2006/relationships/image" Target="../media/image119.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131.wmf"/><Relationship Id="rId1" Type="http://schemas.openxmlformats.org/officeDocument/2006/relationships/image" Target="../media/image130.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34.wmf"/><Relationship Id="rId2" Type="http://schemas.openxmlformats.org/officeDocument/2006/relationships/image" Target="../media/image133.wmf"/><Relationship Id="rId1" Type="http://schemas.openxmlformats.org/officeDocument/2006/relationships/image" Target="../media/image132.wmf"/><Relationship Id="rId4" Type="http://schemas.openxmlformats.org/officeDocument/2006/relationships/image" Target="../media/image135.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37.wmf"/><Relationship Id="rId1" Type="http://schemas.openxmlformats.org/officeDocument/2006/relationships/image" Target="../media/image136.w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9.wmf"/><Relationship Id="rId1" Type="http://schemas.openxmlformats.org/officeDocument/2006/relationships/image" Target="../media/image138.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143.wmf"/><Relationship Id="rId2" Type="http://schemas.openxmlformats.org/officeDocument/2006/relationships/image" Target="../media/image142.wmf"/><Relationship Id="rId1" Type="http://schemas.openxmlformats.org/officeDocument/2006/relationships/image" Target="../media/image141.wmf"/><Relationship Id="rId4" Type="http://schemas.openxmlformats.org/officeDocument/2006/relationships/image" Target="../media/image14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149.wmf"/><Relationship Id="rId2" Type="http://schemas.openxmlformats.org/officeDocument/2006/relationships/image" Target="../media/image148.wmf"/><Relationship Id="rId1" Type="http://schemas.openxmlformats.org/officeDocument/2006/relationships/image" Target="../media/image147.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52.wmf"/><Relationship Id="rId2" Type="http://schemas.openxmlformats.org/officeDocument/2006/relationships/image" Target="../media/image151.wmf"/><Relationship Id="rId1" Type="http://schemas.openxmlformats.org/officeDocument/2006/relationships/image" Target="../media/image150.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53.w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55.wmf"/><Relationship Id="rId1" Type="http://schemas.openxmlformats.org/officeDocument/2006/relationships/image" Target="../media/image154.wmf"/></Relationships>
</file>

<file path=ppt/drawings/_rels/vmlDrawing65.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56.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58.wmf"/></Relationships>
</file>

<file path=ppt/drawings/_rels/vmlDrawing67.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161.wmf"/><Relationship Id="rId1" Type="http://schemas.openxmlformats.org/officeDocument/2006/relationships/image" Target="../media/image160.wmf"/></Relationships>
</file>

<file path=ppt/drawings/_rels/vmlDrawing68.vml.rels><?xml version="1.0" encoding="UTF-8" standalone="yes"?>
<Relationships xmlns="http://schemas.openxmlformats.org/package/2006/relationships"><Relationship Id="rId2" Type="http://schemas.openxmlformats.org/officeDocument/2006/relationships/image" Target="../media/image164.wmf"/><Relationship Id="rId1" Type="http://schemas.openxmlformats.org/officeDocument/2006/relationships/image" Target="../media/image163.w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73.vml.rels><?xml version="1.0" encoding="UTF-8" standalone="yes"?>
<Relationships xmlns="http://schemas.openxmlformats.org/package/2006/relationships"><Relationship Id="rId2" Type="http://schemas.openxmlformats.org/officeDocument/2006/relationships/image" Target="../media/image170.wmf"/><Relationship Id="rId1" Type="http://schemas.openxmlformats.org/officeDocument/2006/relationships/image" Target="../media/image169.wmf"/></Relationships>
</file>

<file path=ppt/drawings/_rels/vmlDrawing74.vml.rels><?xml version="1.0" encoding="UTF-8" standalone="yes"?>
<Relationships xmlns="http://schemas.openxmlformats.org/package/2006/relationships"><Relationship Id="rId2" Type="http://schemas.openxmlformats.org/officeDocument/2006/relationships/image" Target="../media/image172.wmf"/><Relationship Id="rId1" Type="http://schemas.openxmlformats.org/officeDocument/2006/relationships/image" Target="../media/image171.w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73.w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75.wmf"/></Relationships>
</file>

<file path=ppt/drawings/_rels/vmlDrawing77.vml.rels><?xml version="1.0" encoding="UTF-8" standalone="yes"?>
<Relationships xmlns="http://schemas.openxmlformats.org/package/2006/relationships"><Relationship Id="rId2" Type="http://schemas.openxmlformats.org/officeDocument/2006/relationships/image" Target="../media/image177.wmf"/><Relationship Id="rId1" Type="http://schemas.openxmlformats.org/officeDocument/2006/relationships/image" Target="../media/image176.wmf"/></Relationships>
</file>

<file path=ppt/drawings/_rels/vmlDrawing78.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183.wmf"/><Relationship Id="rId2" Type="http://schemas.openxmlformats.org/officeDocument/2006/relationships/image" Target="../media/image182.wmf"/><Relationship Id="rId1" Type="http://schemas.openxmlformats.org/officeDocument/2006/relationships/image" Target="../media/image18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image" Target="../media/image185.wmf"/><Relationship Id="rId1" Type="http://schemas.openxmlformats.org/officeDocument/2006/relationships/image" Target="../media/image184.wmf"/></Relationships>
</file>

<file path=ppt/drawings/_rels/vmlDrawing81.vml.rels><?xml version="1.0" encoding="UTF-8" standalone="yes"?>
<Relationships xmlns="http://schemas.openxmlformats.org/package/2006/relationships"><Relationship Id="rId2" Type="http://schemas.openxmlformats.org/officeDocument/2006/relationships/image" Target="../media/image188.wmf"/><Relationship Id="rId1" Type="http://schemas.openxmlformats.org/officeDocument/2006/relationships/image" Target="../media/image187.wmf"/></Relationships>
</file>

<file path=ppt/drawings/_rels/vmlDrawing82.vml.rels><?xml version="1.0" encoding="UTF-8" standalone="yes"?>
<Relationships xmlns="http://schemas.openxmlformats.org/package/2006/relationships"><Relationship Id="rId2" Type="http://schemas.openxmlformats.org/officeDocument/2006/relationships/image" Target="../media/image190.wmf"/><Relationship Id="rId1" Type="http://schemas.openxmlformats.org/officeDocument/2006/relationships/image" Target="../media/image189.wmf"/></Relationships>
</file>

<file path=ppt/drawings/_rels/vmlDrawing83.vml.rels><?xml version="1.0" encoding="UTF-8" standalone="yes"?>
<Relationships xmlns="http://schemas.openxmlformats.org/package/2006/relationships"><Relationship Id="rId2" Type="http://schemas.openxmlformats.org/officeDocument/2006/relationships/image" Target="../media/image192.wmf"/><Relationship Id="rId1" Type="http://schemas.openxmlformats.org/officeDocument/2006/relationships/image" Target="../media/image191.w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93.wmf"/></Relationships>
</file>

<file path=ppt/drawings/_rels/vmlDrawing85.vml.rels><?xml version="1.0" encoding="UTF-8" standalone="yes"?>
<Relationships xmlns="http://schemas.openxmlformats.org/package/2006/relationships"><Relationship Id="rId2" Type="http://schemas.openxmlformats.org/officeDocument/2006/relationships/image" Target="../media/image195.wmf"/><Relationship Id="rId1" Type="http://schemas.openxmlformats.org/officeDocument/2006/relationships/image" Target="../media/image194.wmf"/></Relationships>
</file>

<file path=ppt/drawings/_rels/vmlDrawing86.vml.rels><?xml version="1.0" encoding="UTF-8" standalone="yes"?>
<Relationships xmlns="http://schemas.openxmlformats.org/package/2006/relationships"><Relationship Id="rId2" Type="http://schemas.openxmlformats.org/officeDocument/2006/relationships/image" Target="../media/image197.wmf"/><Relationship Id="rId1" Type="http://schemas.openxmlformats.org/officeDocument/2006/relationships/image" Target="../media/image196.w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98.w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99.w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0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0.vml.rels><?xml version="1.0" encoding="UTF-8" standalone="yes"?>
<Relationships xmlns="http://schemas.openxmlformats.org/package/2006/relationships"><Relationship Id="rId2" Type="http://schemas.openxmlformats.org/officeDocument/2006/relationships/image" Target="../media/image203.wmf"/><Relationship Id="rId1" Type="http://schemas.openxmlformats.org/officeDocument/2006/relationships/image" Target="../media/image202.w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05.wmf"/></Relationships>
</file>

<file path=ppt/drawings/_rels/vmlDrawing93.vml.rels><?xml version="1.0" encoding="UTF-8" standalone="yes"?>
<Relationships xmlns="http://schemas.openxmlformats.org/package/2006/relationships"><Relationship Id="rId2" Type="http://schemas.openxmlformats.org/officeDocument/2006/relationships/image" Target="../media/image207.wmf"/><Relationship Id="rId1" Type="http://schemas.openxmlformats.org/officeDocument/2006/relationships/image" Target="../media/image206.wmf"/></Relationships>
</file>

<file path=ppt/drawings/_rels/vmlDrawing94.vml.rels><?xml version="1.0" encoding="UTF-8" standalone="yes"?>
<Relationships xmlns="http://schemas.openxmlformats.org/package/2006/relationships"><Relationship Id="rId2" Type="http://schemas.openxmlformats.org/officeDocument/2006/relationships/image" Target="../media/image209.wmf"/><Relationship Id="rId1" Type="http://schemas.openxmlformats.org/officeDocument/2006/relationships/image" Target="../media/image208.wmf"/></Relationships>
</file>

<file path=ppt/drawings/_rels/vmlDrawing95.vml.rels><?xml version="1.0" encoding="UTF-8" standalone="yes"?>
<Relationships xmlns="http://schemas.openxmlformats.org/package/2006/relationships"><Relationship Id="rId3" Type="http://schemas.openxmlformats.org/officeDocument/2006/relationships/image" Target="../media/image212.wmf"/><Relationship Id="rId2" Type="http://schemas.openxmlformats.org/officeDocument/2006/relationships/image" Target="../media/image211.wmf"/><Relationship Id="rId1" Type="http://schemas.openxmlformats.org/officeDocument/2006/relationships/image" Target="../media/image210.w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13.w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14.w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15.wmf"/></Relationships>
</file>

<file path=ppt/drawings/_rels/vmlDrawing99.vml.rels><?xml version="1.0" encoding="UTF-8" standalone="yes"?>
<Relationships xmlns="http://schemas.openxmlformats.org/package/2006/relationships"><Relationship Id="rId2" Type="http://schemas.openxmlformats.org/officeDocument/2006/relationships/image" Target="../media/image218.wmf"/><Relationship Id="rId1" Type="http://schemas.openxmlformats.org/officeDocument/2006/relationships/image" Target="../media/image2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4C1663-2454-4621-ADD7-8E4983C4B110}" type="datetimeFigureOut">
              <a:rPr lang="pt-BR" smtClean="0"/>
              <a:pPr/>
              <a:t>11/05/2018</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5AA02-E8C5-4765-9A6B-2CE5C488C7D9}" type="slidenum">
              <a:rPr lang="pt-BR" smtClean="0"/>
              <a:pPr/>
              <a:t>‹nº›</a:t>
            </a:fld>
            <a:endParaRPr lang="pt-BR"/>
          </a:p>
        </p:txBody>
      </p:sp>
    </p:spTree>
    <p:extLst>
      <p:ext uri="{BB962C8B-B14F-4D97-AF65-F5344CB8AC3E}">
        <p14:creationId xmlns="" xmlns:p14="http://schemas.microsoft.com/office/powerpoint/2010/main" val="2538833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lvl1pPr>
              <a:defRPr b="1" baseline="0">
                <a:solidFill>
                  <a:srgbClr val="FF0000"/>
                </a:solidFill>
                <a:latin typeface="Times New Roman" pitchFamily="18" charset="0"/>
              </a:defRPr>
            </a:lvl1pPr>
          </a:lstStyle>
          <a:p>
            <a:r>
              <a:rPr lang="pt-BR" dirty="0" smtClean="0"/>
              <a:t>Clique para editar o estilo do título mestre</a:t>
            </a:r>
            <a:endParaRPr lang="pt-BR" dirty="0"/>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1EC4F2B-CA32-4098-A4B6-19825664A890}" type="datetime1">
              <a:rPr lang="pt-BR" smtClean="0"/>
              <a:pPr/>
              <a:t>11/05/2018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0C3E8D0-F0B0-4D7F-9712-F16504265978}" type="datetime1">
              <a:rPr lang="pt-BR" smtClean="0"/>
              <a:pPr/>
              <a:t>11/05/2018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9E8F014-278D-4347-A5B8-39A99F77B3B2}" type="datetime1">
              <a:rPr lang="pt-BR" smtClean="0"/>
              <a:pPr/>
              <a:t>11/05/2018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lvl1pPr>
              <a:defRPr sz="4000" b="1">
                <a:solidFill>
                  <a:srgbClr val="FF0000"/>
                </a:solidFill>
                <a:latin typeface="Times New Roman" pitchFamily="18" charset="0"/>
                <a:cs typeface="Times New Roman" pitchFamily="18" charset="0"/>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p:txBody>
          <a:bodyPr/>
          <a:lstStyle>
            <a:lvl1pPr algn="just">
              <a:defRPr sz="2800">
                <a:latin typeface="Times New Roman" pitchFamily="18" charset="0"/>
                <a:cs typeface="Times New Roman" pitchFamily="18" charset="0"/>
              </a:defRPr>
            </a:lvl1pPr>
            <a:lvl2pPr algn="just">
              <a:defRPr sz="2400">
                <a:latin typeface="Times New Roman" pitchFamily="18" charset="0"/>
                <a:cs typeface="Times New Roman" pitchFamily="18" charset="0"/>
              </a:defRPr>
            </a:lvl2pPr>
            <a:lvl3pPr algn="just">
              <a:defRPr sz="2000">
                <a:latin typeface="Times New Roman" pitchFamily="18" charset="0"/>
                <a:cs typeface="Times New Roman" pitchFamily="18" charset="0"/>
              </a:defRPr>
            </a:lvl3pPr>
            <a:lvl4pPr algn="just">
              <a:defRPr sz="2000">
                <a:latin typeface="Times New Roman" pitchFamily="18" charset="0"/>
                <a:cs typeface="Times New Roman" pitchFamily="18" charset="0"/>
              </a:defRPr>
            </a:lvl4pPr>
            <a:lvl5pPr algn="just">
              <a:defRPr sz="2000">
                <a:latin typeface="Times New Roman" pitchFamily="18" charset="0"/>
                <a:cs typeface="Times New Roman" pitchFamily="18"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10"/>
          </p:nvPr>
        </p:nvSpPr>
        <p:spPr/>
        <p:txBody>
          <a:bodyPr/>
          <a:lstStyle/>
          <a:p>
            <a:fld id="{8F2A1D3F-BA27-4C01-95F5-805F247A62DA}" type="datetime1">
              <a:rPr lang="pt-BR" smtClean="0"/>
              <a:pPr/>
              <a:t>11/05/2018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BB1004EB-7FBB-414C-82E3-94D38E89B9DD}" type="datetime1">
              <a:rPr lang="pt-BR" smtClean="0"/>
              <a:pPr/>
              <a:t>11/05/2018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584C0EBC-5708-4E23-AA25-296F4A8E521F}" type="datetime1">
              <a:rPr lang="pt-BR" smtClean="0"/>
              <a:pPr/>
              <a:t>11/05/2018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61D5309-B442-4C38-B778-7F58721EFA31}" type="datetime1">
              <a:rPr lang="pt-BR" smtClean="0"/>
              <a:pPr/>
              <a:t>11/05/2018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8F642114-4B98-4E21-9E0F-E188AD23C306}" type="datetime1">
              <a:rPr lang="pt-BR" smtClean="0"/>
              <a:pPr/>
              <a:t>11/05/2018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7AD5D8E-599E-4241-BE18-C29C8F8A314F}" type="datetime1">
              <a:rPr lang="pt-BR" smtClean="0"/>
              <a:pPr/>
              <a:t>11/05/2018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D5DB423-BDBA-402F-BAAA-97EBC0957394}" type="datetime1">
              <a:rPr lang="pt-BR" smtClean="0"/>
              <a:pPr/>
              <a:t>11/05/2018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823757BC-270C-4CD2-AA94-17FFA26503E6}" type="datetime1">
              <a:rPr lang="pt-BR" smtClean="0"/>
              <a:pPr/>
              <a:t>11/05/2018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7F6770B-5893-4A30-A119-D2B13CEB2086}"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C28653-16F1-4028-9E09-910D15FCC2A9}" type="datetime1">
              <a:rPr lang="pt-BR" smtClean="0"/>
              <a:pPr/>
              <a:t>11/05/2018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6770B-5893-4A30-A119-D2B13CEB2086}"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FF00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2.xml"/><Relationship Id="rId1" Type="http://schemas.openxmlformats.org/officeDocument/2006/relationships/vmlDrawing" Target="../drawings/vmlDrawing70.v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vmlDrawing" Target="../drawings/vmlDrawing71.v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2.xml"/><Relationship Id="rId1" Type="http://schemas.openxmlformats.org/officeDocument/2006/relationships/vmlDrawing" Target="../drawings/vmlDrawing72.v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2.xml"/><Relationship Id="rId1" Type="http://schemas.openxmlformats.org/officeDocument/2006/relationships/vmlDrawing" Target="../drawings/vmlDrawing73.vml"/><Relationship Id="rId4" Type="http://schemas.openxmlformats.org/officeDocument/2006/relationships/oleObject" Target="../embeddings/oleObject159.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Layout" Target="../slideLayouts/slideLayout2.xml"/><Relationship Id="rId1" Type="http://schemas.openxmlformats.org/officeDocument/2006/relationships/vmlDrawing" Target="../drawings/vmlDrawing74.vml"/><Relationship Id="rId4" Type="http://schemas.openxmlformats.org/officeDocument/2006/relationships/oleObject" Target="../embeddings/oleObject161.bin"/></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Layout" Target="../slideLayouts/slideLayout2.xml"/><Relationship Id="rId1" Type="http://schemas.openxmlformats.org/officeDocument/2006/relationships/vmlDrawing" Target="../drawings/vmlDrawing75.vml"/></Relationships>
</file>

<file path=ppt/slides/_rels/slide109.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Layout" Target="../slideLayouts/slideLayout2.xml"/><Relationship Id="rId1" Type="http://schemas.openxmlformats.org/officeDocument/2006/relationships/vmlDrawing" Target="../drawings/vmlDrawing76.v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Layout" Target="../slideLayouts/slideLayout2.xml"/><Relationship Id="rId1" Type="http://schemas.openxmlformats.org/officeDocument/2006/relationships/vmlDrawing" Target="../drawings/vmlDrawing77.vml"/><Relationship Id="rId4" Type="http://schemas.openxmlformats.org/officeDocument/2006/relationships/oleObject" Target="../embeddings/oleObject165.bin"/></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78.vml"/><Relationship Id="rId5" Type="http://schemas.openxmlformats.org/officeDocument/2006/relationships/oleObject" Target="../embeddings/oleObject168.bin"/><Relationship Id="rId4" Type="http://schemas.openxmlformats.org/officeDocument/2006/relationships/oleObject" Target="../embeddings/oleObject167.bin"/></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Layout" Target="../slideLayouts/slideLayout2.xml"/><Relationship Id="rId1" Type="http://schemas.openxmlformats.org/officeDocument/2006/relationships/vmlDrawing" Target="../drawings/vmlDrawing79.vml"/><Relationship Id="rId5" Type="http://schemas.openxmlformats.org/officeDocument/2006/relationships/oleObject" Target="../embeddings/oleObject171.bin"/><Relationship Id="rId4" Type="http://schemas.openxmlformats.org/officeDocument/2006/relationships/oleObject" Target="../embeddings/oleObject170.bin"/></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Layout" Target="../slideLayouts/slideLayout2.xml"/><Relationship Id="rId1" Type="http://schemas.openxmlformats.org/officeDocument/2006/relationships/vmlDrawing" Target="../drawings/vmlDrawing80.vml"/><Relationship Id="rId5" Type="http://schemas.openxmlformats.org/officeDocument/2006/relationships/oleObject" Target="../embeddings/oleObject174.bin"/><Relationship Id="rId4" Type="http://schemas.openxmlformats.org/officeDocument/2006/relationships/oleObject" Target="../embeddings/oleObject173.bin"/></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Layout" Target="../slideLayouts/slideLayout2.xml"/><Relationship Id="rId1" Type="http://schemas.openxmlformats.org/officeDocument/2006/relationships/vmlDrawing" Target="../drawings/vmlDrawing81.vml"/><Relationship Id="rId4" Type="http://schemas.openxmlformats.org/officeDocument/2006/relationships/oleObject" Target="../embeddings/oleObject176.bin"/></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Layout" Target="../slideLayouts/slideLayout2.xml"/><Relationship Id="rId1" Type="http://schemas.openxmlformats.org/officeDocument/2006/relationships/vmlDrawing" Target="../drawings/vmlDrawing82.vml"/><Relationship Id="rId4" Type="http://schemas.openxmlformats.org/officeDocument/2006/relationships/oleObject" Target="../embeddings/oleObject178.bin"/></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Layout" Target="../slideLayouts/slideLayout2.xml"/><Relationship Id="rId1" Type="http://schemas.openxmlformats.org/officeDocument/2006/relationships/vmlDrawing" Target="../drawings/vmlDrawing83.vml"/><Relationship Id="rId4" Type="http://schemas.openxmlformats.org/officeDocument/2006/relationships/oleObject" Target="../embeddings/oleObject180.bin"/></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Layout" Target="../slideLayouts/slideLayout2.xml"/><Relationship Id="rId1" Type="http://schemas.openxmlformats.org/officeDocument/2006/relationships/vmlDrawing" Target="../drawings/vmlDrawing84.v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Layout" Target="../slideLayouts/slideLayout2.xml"/><Relationship Id="rId1" Type="http://schemas.openxmlformats.org/officeDocument/2006/relationships/vmlDrawing" Target="../drawings/vmlDrawing85.vml"/><Relationship Id="rId4" Type="http://schemas.openxmlformats.org/officeDocument/2006/relationships/oleObject" Target="../embeddings/oleObject18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Layout" Target="../slideLayouts/slideLayout2.xml"/><Relationship Id="rId1" Type="http://schemas.openxmlformats.org/officeDocument/2006/relationships/vmlDrawing" Target="../drawings/vmlDrawing86.vml"/><Relationship Id="rId4" Type="http://schemas.openxmlformats.org/officeDocument/2006/relationships/oleObject" Target="../embeddings/oleObject185.bin"/></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Layout" Target="../slideLayouts/slideLayout2.xml"/><Relationship Id="rId1" Type="http://schemas.openxmlformats.org/officeDocument/2006/relationships/vmlDrawing" Target="../drawings/vmlDrawing87.v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87.bin"/><Relationship Id="rId2" Type="http://schemas.openxmlformats.org/officeDocument/2006/relationships/slideLayout" Target="../slideLayouts/slideLayout2.xml"/><Relationship Id="rId1" Type="http://schemas.openxmlformats.org/officeDocument/2006/relationships/vmlDrawing" Target="../drawings/vmlDrawing88.v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Layout" Target="../slideLayouts/slideLayout2.xml"/><Relationship Id="rId1" Type="http://schemas.openxmlformats.org/officeDocument/2006/relationships/vmlDrawing" Target="../drawings/vmlDrawing89.vml"/></Relationships>
</file>

<file path=ppt/slides/_rels/slide124.xml.rels><?xml version="1.0" encoding="UTF-8" standalone="yes"?>
<Relationships xmlns="http://schemas.openxmlformats.org/package/2006/relationships"><Relationship Id="rId2" Type="http://schemas.openxmlformats.org/officeDocument/2006/relationships/image" Target="../media/image20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Layout" Target="../slideLayouts/slideLayout2.xml"/><Relationship Id="rId1" Type="http://schemas.openxmlformats.org/officeDocument/2006/relationships/vmlDrawing" Target="../drawings/vmlDrawing90.vml"/><Relationship Id="rId4" Type="http://schemas.openxmlformats.org/officeDocument/2006/relationships/oleObject" Target="../embeddings/oleObject190.bin"/></Relationships>
</file>

<file path=ppt/slides/_rels/slide126.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Layout" Target="../slideLayouts/slideLayout2.xml"/><Relationship Id="rId1" Type="http://schemas.openxmlformats.org/officeDocument/2006/relationships/vmlDrawing" Target="../drawings/vmlDrawing91.v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Layout" Target="../slideLayouts/slideLayout2.xml"/><Relationship Id="rId1" Type="http://schemas.openxmlformats.org/officeDocument/2006/relationships/vmlDrawing" Target="../drawings/vmlDrawing92.v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Layout" Target="../slideLayouts/slideLayout2.xml"/><Relationship Id="rId1" Type="http://schemas.openxmlformats.org/officeDocument/2006/relationships/vmlDrawing" Target="../drawings/vmlDrawing93.vml"/><Relationship Id="rId4" Type="http://schemas.openxmlformats.org/officeDocument/2006/relationships/oleObject" Target="../embeddings/oleObject194.bin"/></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Layout" Target="../slideLayouts/slideLayout2.xml"/><Relationship Id="rId1" Type="http://schemas.openxmlformats.org/officeDocument/2006/relationships/vmlDrawing" Target="../drawings/vmlDrawing94.vml"/><Relationship Id="rId4" Type="http://schemas.openxmlformats.org/officeDocument/2006/relationships/oleObject" Target="../embeddings/oleObject196.bin"/></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Layout" Target="../slideLayouts/slideLayout2.xml"/><Relationship Id="rId1" Type="http://schemas.openxmlformats.org/officeDocument/2006/relationships/vmlDrawing" Target="../drawings/vmlDrawing95.vml"/><Relationship Id="rId5" Type="http://schemas.openxmlformats.org/officeDocument/2006/relationships/oleObject" Target="../embeddings/oleObject199.bin"/><Relationship Id="rId4" Type="http://schemas.openxmlformats.org/officeDocument/2006/relationships/oleObject" Target="../embeddings/oleObject198.bin"/></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Layout" Target="../slideLayouts/slideLayout2.xml"/><Relationship Id="rId1" Type="http://schemas.openxmlformats.org/officeDocument/2006/relationships/vmlDrawing" Target="../drawings/vmlDrawing96.v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Layout" Target="../slideLayouts/slideLayout2.xml"/><Relationship Id="rId1" Type="http://schemas.openxmlformats.org/officeDocument/2006/relationships/vmlDrawing" Target="../drawings/vmlDrawing97.v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Layout" Target="../slideLayouts/slideLayout2.xml"/><Relationship Id="rId1" Type="http://schemas.openxmlformats.org/officeDocument/2006/relationships/vmlDrawing" Target="../drawings/vmlDrawing98.vml"/></Relationships>
</file>

<file path=ppt/slides/_rels/slide137.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Layout" Target="../slideLayouts/slideLayout2.xml"/><Relationship Id="rId1" Type="http://schemas.openxmlformats.org/officeDocument/2006/relationships/vmlDrawing" Target="../drawings/vmlDrawing99.vml"/><Relationship Id="rId4" Type="http://schemas.openxmlformats.org/officeDocument/2006/relationships/oleObject" Target="../embeddings/oleObject20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Layout" Target="../slideLayouts/slideLayout2.xml"/><Relationship Id="rId1" Type="http://schemas.openxmlformats.org/officeDocument/2006/relationships/vmlDrawing" Target="../drawings/vmlDrawing100.vml"/><Relationship Id="rId4" Type="http://schemas.openxmlformats.org/officeDocument/2006/relationships/oleObject" Target="../embeddings/oleObject206.bin"/></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Layout" Target="../slideLayouts/slideLayout2.xml"/><Relationship Id="rId1" Type="http://schemas.openxmlformats.org/officeDocument/2006/relationships/vmlDrawing" Target="../drawings/vmlDrawing101.v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Layout" Target="../slideLayouts/slideLayout2.xml"/><Relationship Id="rId1" Type="http://schemas.openxmlformats.org/officeDocument/2006/relationships/vmlDrawing" Target="../drawings/vmlDrawing102.vml"/><Relationship Id="rId5" Type="http://schemas.openxmlformats.org/officeDocument/2006/relationships/oleObject" Target="../embeddings/oleObject210.bin"/><Relationship Id="rId4" Type="http://schemas.openxmlformats.org/officeDocument/2006/relationships/oleObject" Target="../embeddings/oleObject209.bin"/></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Layout" Target="../slideLayouts/slideLayout2.xml"/><Relationship Id="rId1" Type="http://schemas.openxmlformats.org/officeDocument/2006/relationships/vmlDrawing" Target="../drawings/vmlDrawing103.v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Layout" Target="../slideLayouts/slideLayout2.xml"/><Relationship Id="rId1" Type="http://schemas.openxmlformats.org/officeDocument/2006/relationships/vmlDrawing" Target="../drawings/vmlDrawing104.vml"/><Relationship Id="rId4" Type="http://schemas.openxmlformats.org/officeDocument/2006/relationships/oleObject" Target="../embeddings/oleObject213.bin"/></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Layout" Target="../slideLayouts/slideLayout2.xml"/><Relationship Id="rId1" Type="http://schemas.openxmlformats.org/officeDocument/2006/relationships/vmlDrawing" Target="../drawings/vmlDrawing105.vml"/><Relationship Id="rId4" Type="http://schemas.openxmlformats.org/officeDocument/2006/relationships/oleObject" Target="../embeddings/oleObject215.bin"/></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Layout" Target="../slideLayouts/slideLayout2.xml"/><Relationship Id="rId1" Type="http://schemas.openxmlformats.org/officeDocument/2006/relationships/vmlDrawing" Target="../drawings/vmlDrawing106.v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Layout" Target="../slideLayouts/slideLayout2.xml"/><Relationship Id="rId1" Type="http://schemas.openxmlformats.org/officeDocument/2006/relationships/vmlDrawing" Target="../drawings/vmlDrawing107.vml"/><Relationship Id="rId4" Type="http://schemas.openxmlformats.org/officeDocument/2006/relationships/oleObject" Target="../embeddings/oleObject218.bin"/></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Layout" Target="../slideLayouts/slideLayout2.xml"/><Relationship Id="rId1" Type="http://schemas.openxmlformats.org/officeDocument/2006/relationships/vmlDrawing" Target="../drawings/vmlDrawing108.vml"/><Relationship Id="rId4" Type="http://schemas.openxmlformats.org/officeDocument/2006/relationships/oleObject" Target="../embeddings/oleObject220.bin"/></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Layout" Target="../slideLayouts/slideLayout2.xml"/><Relationship Id="rId1" Type="http://schemas.openxmlformats.org/officeDocument/2006/relationships/vmlDrawing" Target="../drawings/vmlDrawing109.v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Layout" Target="../slideLayouts/slideLayout2.xml"/><Relationship Id="rId1" Type="http://schemas.openxmlformats.org/officeDocument/2006/relationships/vmlDrawing" Target="../drawings/vmlDrawing110.v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Layout" Target="../slideLayouts/slideLayout2.xml"/><Relationship Id="rId1" Type="http://schemas.openxmlformats.org/officeDocument/2006/relationships/vmlDrawing" Target="../drawings/vmlDrawing111.vml"/><Relationship Id="rId5" Type="http://schemas.openxmlformats.org/officeDocument/2006/relationships/oleObject" Target="../embeddings/oleObject225.bin"/><Relationship Id="rId4" Type="http://schemas.openxmlformats.org/officeDocument/2006/relationships/oleObject" Target="../embeddings/oleObject224.bin"/></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Layout" Target="../slideLayouts/slideLayout2.xml"/><Relationship Id="rId1" Type="http://schemas.openxmlformats.org/officeDocument/2006/relationships/vmlDrawing" Target="../drawings/vmlDrawing112.vml"/><Relationship Id="rId5" Type="http://schemas.openxmlformats.org/officeDocument/2006/relationships/oleObject" Target="../embeddings/oleObject228.bin"/><Relationship Id="rId4" Type="http://schemas.openxmlformats.org/officeDocument/2006/relationships/oleObject" Target="../embeddings/oleObject227.bin"/></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229.bin"/><Relationship Id="rId2" Type="http://schemas.openxmlformats.org/officeDocument/2006/relationships/slideLayout" Target="../slideLayouts/slideLayout2.xml"/><Relationship Id="rId1" Type="http://schemas.openxmlformats.org/officeDocument/2006/relationships/vmlDrawing" Target="../drawings/vmlDrawing113.vml"/><Relationship Id="rId4" Type="http://schemas.openxmlformats.org/officeDocument/2006/relationships/oleObject" Target="../embeddings/oleObject230.bin"/></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231.bin"/><Relationship Id="rId2" Type="http://schemas.openxmlformats.org/officeDocument/2006/relationships/slideLayout" Target="../slideLayouts/slideLayout2.xml"/><Relationship Id="rId1" Type="http://schemas.openxmlformats.org/officeDocument/2006/relationships/vmlDrawing" Target="../drawings/vmlDrawing114.vml"/></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232.bin"/><Relationship Id="rId2" Type="http://schemas.openxmlformats.org/officeDocument/2006/relationships/slideLayout" Target="../slideLayouts/slideLayout2.xml"/><Relationship Id="rId1" Type="http://schemas.openxmlformats.org/officeDocument/2006/relationships/vmlDrawing" Target="../drawings/vmlDrawing115.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Layout" Target="../slideLayouts/slideLayout2.xml"/><Relationship Id="rId1" Type="http://schemas.openxmlformats.org/officeDocument/2006/relationships/vmlDrawing" Target="../drawings/vmlDrawing116.vml"/><Relationship Id="rId5" Type="http://schemas.openxmlformats.org/officeDocument/2006/relationships/oleObject" Target="../embeddings/oleObject235.bin"/><Relationship Id="rId4" Type="http://schemas.openxmlformats.org/officeDocument/2006/relationships/oleObject" Target="../embeddings/oleObject234.bin"/></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Layout" Target="../slideLayouts/slideLayout2.xml"/><Relationship Id="rId1" Type="http://schemas.openxmlformats.org/officeDocument/2006/relationships/vmlDrawing" Target="../drawings/vmlDrawing117.vml"/><Relationship Id="rId6" Type="http://schemas.openxmlformats.org/officeDocument/2006/relationships/oleObject" Target="../embeddings/oleObject239.bin"/><Relationship Id="rId5" Type="http://schemas.openxmlformats.org/officeDocument/2006/relationships/oleObject" Target="../embeddings/oleObject238.bin"/><Relationship Id="rId4" Type="http://schemas.openxmlformats.org/officeDocument/2006/relationships/oleObject" Target="../embeddings/oleObject237.bin"/></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240.bin"/><Relationship Id="rId2" Type="http://schemas.openxmlformats.org/officeDocument/2006/relationships/slideLayout" Target="../slideLayouts/slideLayout2.xml"/><Relationship Id="rId1" Type="http://schemas.openxmlformats.org/officeDocument/2006/relationships/vmlDrawing" Target="../drawings/vmlDrawing118.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22.bin"/></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36.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oleObject" Target="../embeddings/oleObject38.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oleObject50.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oleObject" Target="../embeddings/oleObject55.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60.bin"/><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oleObject" Target="../embeddings/oleObject67.bin"/></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74.bin"/><Relationship Id="rId5" Type="http://schemas.openxmlformats.org/officeDocument/2006/relationships/oleObject" Target="../embeddings/oleObject73.bin"/><Relationship Id="rId4" Type="http://schemas.openxmlformats.org/officeDocument/2006/relationships/oleObject" Target="../embeddings/oleObject7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oleObject" Target="../embeddings/oleObject77.bin"/><Relationship Id="rId4" Type="http://schemas.openxmlformats.org/officeDocument/2006/relationships/oleObject" Target="../embeddings/oleObject76.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81.bin"/><Relationship Id="rId5" Type="http://schemas.openxmlformats.org/officeDocument/2006/relationships/oleObject" Target="../embeddings/oleObject80.bin"/><Relationship Id="rId4" Type="http://schemas.openxmlformats.org/officeDocument/2006/relationships/oleObject" Target="../embeddings/oleObject79.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38.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oleObject" Target="../embeddings/oleObject85.bin"/></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40.v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oleObject" Target="../embeddings/oleObject88.bin"/></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92.bin"/><Relationship Id="rId5" Type="http://schemas.openxmlformats.org/officeDocument/2006/relationships/oleObject" Target="../embeddings/oleObject91.bin"/><Relationship Id="rId4" Type="http://schemas.openxmlformats.org/officeDocument/2006/relationships/oleObject" Target="../embeddings/oleObject90.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oleObject" Target="../embeddings/oleObject94.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98.bin"/><Relationship Id="rId5" Type="http://schemas.openxmlformats.org/officeDocument/2006/relationships/oleObject" Target="../embeddings/oleObject97.bin"/><Relationship Id="rId4" Type="http://schemas.openxmlformats.org/officeDocument/2006/relationships/oleObject" Target="../embeddings/oleObject96.bin"/></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45.vml"/><Relationship Id="rId5" Type="http://schemas.openxmlformats.org/officeDocument/2006/relationships/oleObject" Target="../embeddings/oleObject101.bin"/><Relationship Id="rId4" Type="http://schemas.openxmlformats.org/officeDocument/2006/relationships/oleObject" Target="../embeddings/oleObject100.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oleObject" Target="../embeddings/oleObject104.bin"/><Relationship Id="rId4" Type="http://schemas.openxmlformats.org/officeDocument/2006/relationships/oleObject" Target="../embeddings/oleObject103.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47.v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48.v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49.vml"/><Relationship Id="rId5" Type="http://schemas.openxmlformats.org/officeDocument/2006/relationships/oleObject" Target="../embeddings/oleObject109.bin"/><Relationship Id="rId4" Type="http://schemas.openxmlformats.org/officeDocument/2006/relationships/oleObject" Target="../embeddings/oleObject108.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oleObject" Target="../embeddings/oleObject111.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Layout" Target="../slideLayouts/slideLayout2.xml"/><Relationship Id="rId1" Type="http://schemas.openxmlformats.org/officeDocument/2006/relationships/vmlDrawing" Target="../drawings/vmlDrawing51.vml"/><Relationship Id="rId5" Type="http://schemas.openxmlformats.org/officeDocument/2006/relationships/oleObject" Target="../embeddings/oleObject114.bin"/><Relationship Id="rId4" Type="http://schemas.openxmlformats.org/officeDocument/2006/relationships/oleObject" Target="../embeddings/oleObject113.bin"/></Relationships>
</file>

<file path=ppt/slides/_rels/slide76.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52.v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119.bin"/><Relationship Id="rId5" Type="http://schemas.openxmlformats.org/officeDocument/2006/relationships/oleObject" Target="../embeddings/oleObject118.bin"/><Relationship Id="rId4" Type="http://schemas.openxmlformats.org/officeDocument/2006/relationships/oleObject" Target="../embeddings/oleObject117.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oleObject" Target="../embeddings/oleObject121.bin"/></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22.bin"/><Relationship Id="rId2" Type="http://schemas.openxmlformats.org/officeDocument/2006/relationships/slideLayout" Target="../slideLayouts/slideLayout2.xml"/><Relationship Id="rId1" Type="http://schemas.openxmlformats.org/officeDocument/2006/relationships/vmlDrawing" Target="../drawings/vmlDrawing55.v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23.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oleObject" Target="../embeddings/oleObject126.bin"/><Relationship Id="rId5" Type="http://schemas.openxmlformats.org/officeDocument/2006/relationships/oleObject" Target="../embeddings/oleObject125.bin"/><Relationship Id="rId4" Type="http://schemas.openxmlformats.org/officeDocument/2006/relationships/oleObject" Target="../embeddings/oleObject124.bin"/></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Layout" Target="../slideLayouts/slideLayout2.xml"/><Relationship Id="rId1" Type="http://schemas.openxmlformats.org/officeDocument/2006/relationships/vmlDrawing" Target="../drawings/vmlDrawing57.vml"/><Relationship Id="rId4" Type="http://schemas.openxmlformats.org/officeDocument/2006/relationships/oleObject" Target="../embeddings/oleObject128.bin"/></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58.vml"/><Relationship Id="rId5" Type="http://schemas.openxmlformats.org/officeDocument/2006/relationships/oleObject" Target="../embeddings/oleObject131.bin"/><Relationship Id="rId4" Type="http://schemas.openxmlformats.org/officeDocument/2006/relationships/oleObject" Target="../embeddings/oleObject130.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135.bin"/><Relationship Id="rId5" Type="http://schemas.openxmlformats.org/officeDocument/2006/relationships/oleObject" Target="../embeddings/oleObject134.bin"/><Relationship Id="rId4" Type="http://schemas.openxmlformats.org/officeDocument/2006/relationships/oleObject" Target="../embeddings/oleObject133.bin"/></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60.vml"/><Relationship Id="rId4" Type="http://schemas.openxmlformats.org/officeDocument/2006/relationships/image" Target="../media/image146.png"/></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Layout" Target="../slideLayouts/slideLayout2.xml"/><Relationship Id="rId1" Type="http://schemas.openxmlformats.org/officeDocument/2006/relationships/vmlDrawing" Target="../drawings/vmlDrawing61.vml"/><Relationship Id="rId5" Type="http://schemas.openxmlformats.org/officeDocument/2006/relationships/oleObject" Target="../embeddings/oleObject139.bin"/><Relationship Id="rId4" Type="http://schemas.openxmlformats.org/officeDocument/2006/relationships/oleObject" Target="../embeddings/oleObject138.bin"/></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62.vml"/><Relationship Id="rId5" Type="http://schemas.openxmlformats.org/officeDocument/2006/relationships/oleObject" Target="../embeddings/oleObject142.bin"/><Relationship Id="rId4" Type="http://schemas.openxmlformats.org/officeDocument/2006/relationships/oleObject" Target="../embeddings/oleObject141.bin"/></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43.bin"/><Relationship Id="rId2" Type="http://schemas.openxmlformats.org/officeDocument/2006/relationships/slideLayout" Target="../slideLayouts/slideLayout2.xml"/><Relationship Id="rId1" Type="http://schemas.openxmlformats.org/officeDocument/2006/relationships/vmlDrawing" Target="../drawings/vmlDrawing63.v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2.xml"/><Relationship Id="rId1" Type="http://schemas.openxmlformats.org/officeDocument/2006/relationships/vmlDrawing" Target="../drawings/vmlDrawing64.vml"/><Relationship Id="rId4" Type="http://schemas.openxmlformats.org/officeDocument/2006/relationships/oleObject" Target="../embeddings/oleObject145.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oleObject" Target="../embeddings/oleObject147.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2.xml"/><Relationship Id="rId1" Type="http://schemas.openxmlformats.org/officeDocument/2006/relationships/vmlDrawing" Target="../drawings/vmlDrawing66.vml"/></Relationships>
</file>

<file path=ppt/slides/_rels/slide95.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Layout" Target="../slideLayouts/slideLayout2.xml"/><Relationship Id="rId1" Type="http://schemas.openxmlformats.org/officeDocument/2006/relationships/vmlDrawing" Target="../drawings/vmlDrawing67.vml"/><Relationship Id="rId5" Type="http://schemas.openxmlformats.org/officeDocument/2006/relationships/oleObject" Target="../embeddings/oleObject151.bin"/><Relationship Id="rId4" Type="http://schemas.openxmlformats.org/officeDocument/2006/relationships/oleObject" Target="../embeddings/oleObject150.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2.xml"/><Relationship Id="rId1" Type="http://schemas.openxmlformats.org/officeDocument/2006/relationships/vmlDrawing" Target="../drawings/vmlDrawing68.vml"/><Relationship Id="rId4" Type="http://schemas.openxmlformats.org/officeDocument/2006/relationships/oleObject" Target="../embeddings/oleObject153.bin"/></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Layout" Target="../slideLayouts/slideLayout2.xml"/><Relationship Id="rId1" Type="http://schemas.openxmlformats.org/officeDocument/2006/relationships/vmlDrawing" Target="../drawings/vmlDrawing69.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Capítulo 08: Escoamento laminar</a:t>
            </a:r>
            <a:endParaRPr lang="pt-BR" dirty="0"/>
          </a:p>
        </p:txBody>
      </p:sp>
      <p:sp>
        <p:nvSpPr>
          <p:cNvPr id="3" name="Subtítulo 2"/>
          <p:cNvSpPr>
            <a:spLocks noGrp="1"/>
          </p:cNvSpPr>
          <p:nvPr>
            <p:ph type="subTitle"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a:t>
            </a:fld>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Variação de pressão devido a </a:t>
            </a:r>
            <a:r>
              <a:rPr lang="pt-BR" smtClean="0"/>
              <a:t>efeitos dinâmicos</a:t>
            </a:r>
            <a:endParaRPr lang="pt-BR" dirty="0"/>
          </a:p>
        </p:txBody>
      </p:sp>
      <p:sp>
        <p:nvSpPr>
          <p:cNvPr id="3" name="Espaço Reservado para Conteúdo 2"/>
          <p:cNvSpPr>
            <a:spLocks noGrp="1"/>
          </p:cNvSpPr>
          <p:nvPr>
            <p:ph idx="1"/>
          </p:nvPr>
        </p:nvSpPr>
        <p:spPr/>
        <p:txBody>
          <a:bodyPr/>
          <a:lstStyle/>
          <a:p>
            <a:r>
              <a:rPr lang="pt-BR" dirty="0" smtClean="0"/>
              <a:t>Para um fluido com densidade uniforme, a introdução de </a:t>
            </a:r>
            <a:r>
              <a:rPr lang="pt-BR" i="1" dirty="0" err="1" smtClean="0"/>
              <a:t>p</a:t>
            </a:r>
            <a:r>
              <a:rPr lang="pt-BR" i="1" baseline="-25000" dirty="0" err="1" smtClean="0"/>
              <a:t>d</a:t>
            </a:r>
            <a:r>
              <a:rPr lang="pt-BR" dirty="0" smtClean="0"/>
              <a:t> elimina a gravidade da equação diferencial, como na Eq. (2). No entanto, o processo pode não eliminar a gravidade do problema.</a:t>
            </a:r>
          </a:p>
          <a:p>
            <a:r>
              <a:rPr lang="pt-BR" dirty="0" smtClean="0"/>
              <a:t>A gravidade reaparece no problema se as condições de contorno forem dadas em termos da pressão total </a:t>
            </a:r>
            <a:r>
              <a:rPr lang="pt-BR" i="1" dirty="0" smtClean="0"/>
              <a:t>p.</a:t>
            </a:r>
            <a:r>
              <a:rPr lang="pt-BR" dirty="0" smtClean="0"/>
              <a:t> Um exemplo é o caso de ondas gravitacionais superficiais, em que a pressão total é fixada na superfície livre.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a:t>
            </a:fld>
            <a:endParaRPr lang="pt-B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Escoamentos a altos e baixos números de Reynolds</a:t>
            </a:r>
            <a:endParaRPr lang="pt-BR" dirty="0"/>
          </a:p>
        </p:txBody>
      </p:sp>
      <p:sp>
        <p:nvSpPr>
          <p:cNvPr id="3" name="Espaço Reservado para Conteúdo 2"/>
          <p:cNvSpPr>
            <a:spLocks noGrp="1"/>
          </p:cNvSpPr>
          <p:nvPr>
            <p:ph idx="1"/>
          </p:nvPr>
        </p:nvSpPr>
        <p:spPr/>
        <p:txBody>
          <a:bodyPr/>
          <a:lstStyle/>
          <a:p>
            <a:r>
              <a:rPr lang="pt-BR" dirty="0" smtClean="0"/>
              <a:t>Muitos problemas físicos podem ser descritos pelo comportamento de um sistema quando um certo parâmetro é muito pequeno ou muito grande.</a:t>
            </a:r>
          </a:p>
          <a:p>
            <a:r>
              <a:rPr lang="pt-BR" dirty="0" smtClean="0"/>
              <a:t>Considere o problema do escoamento em regime permanente ao redor de um objeto, modelado por</a:t>
            </a:r>
          </a:p>
          <a:p>
            <a:endParaRPr lang="pt-BR" dirty="0" smtClean="0"/>
          </a:p>
          <a:p>
            <a:endParaRPr lang="pt-BR" dirty="0" smtClean="0"/>
          </a:p>
          <a:p>
            <a:r>
              <a:rPr lang="pt-BR" dirty="0" smtClean="0"/>
              <a:t>Assumindo-se, inicialmente, que a viscosidade seja pequena.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100</a:t>
            </a:fld>
            <a:endParaRPr lang="pt-BR"/>
          </a:p>
        </p:txBody>
      </p:sp>
      <p:sp>
        <p:nvSpPr>
          <p:cNvPr id="130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0049" name="Object 1"/>
          <p:cNvGraphicFramePr>
            <a:graphicFrameLocks noChangeAspect="1"/>
          </p:cNvGraphicFramePr>
          <p:nvPr/>
        </p:nvGraphicFramePr>
        <p:xfrm>
          <a:off x="3111480" y="4159260"/>
          <a:ext cx="2894013" cy="457200"/>
        </p:xfrm>
        <a:graphic>
          <a:graphicData uri="http://schemas.openxmlformats.org/presentationml/2006/ole">
            <p:oleObj spid="_x0000_s130049" name="Equação" r:id="rId3" imgW="1447800" imgH="228600" progId="Equation.3">
              <p:embed/>
            </p:oleObj>
          </a:graphicData>
        </a:graphic>
      </p:graphicFrame>
      <p:sp>
        <p:nvSpPr>
          <p:cNvPr id="7" name="CaixaDeTexto 6"/>
          <p:cNvSpPr txBox="1"/>
          <p:nvPr/>
        </p:nvSpPr>
        <p:spPr>
          <a:xfrm>
            <a:off x="8186787" y="413575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(58)</a:t>
            </a:r>
            <a:endParaRPr lang="pt-BR" sz="2400" dirty="0">
              <a:latin typeface="Times New Roman" pitchFamily="18" charset="0"/>
              <a:cs typeface="Times New Roman"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Escoamentos a altos e baixos números de Reynolds</a:t>
            </a:r>
            <a:endParaRPr lang="pt-BR" dirty="0"/>
          </a:p>
        </p:txBody>
      </p:sp>
      <p:sp>
        <p:nvSpPr>
          <p:cNvPr id="3" name="Espaço Reservado para Conteúdo 2"/>
          <p:cNvSpPr>
            <a:spLocks noGrp="1"/>
          </p:cNvSpPr>
          <p:nvPr>
            <p:ph idx="1"/>
          </p:nvPr>
        </p:nvSpPr>
        <p:spPr/>
        <p:txBody>
          <a:bodyPr/>
          <a:lstStyle/>
          <a:p>
            <a:r>
              <a:rPr lang="pt-BR" dirty="0" smtClean="0"/>
              <a:t>Nesse caso, o balanço dominante no escoamento é entre as forças de pressão e as forças de inércia, mostrando que as variações de pressão são da ordem de </a:t>
            </a:r>
            <a:r>
              <a:rPr lang="el-GR" i="1" dirty="0" smtClean="0"/>
              <a:t>ρ</a:t>
            </a:r>
            <a:r>
              <a:rPr lang="pt-BR" i="1" dirty="0" smtClean="0"/>
              <a:t>U</a:t>
            </a:r>
            <a:r>
              <a:rPr lang="pt-BR" baseline="30000" dirty="0" smtClean="0"/>
              <a:t>2</a:t>
            </a:r>
            <a:r>
              <a:rPr lang="pt-BR" dirty="0" smtClean="0"/>
              <a:t>. </a:t>
            </a:r>
          </a:p>
          <a:p>
            <a:r>
              <a:rPr lang="pt-BR" dirty="0" smtClean="0"/>
              <a:t>Consequentemente, pode-se </a:t>
            </a:r>
            <a:r>
              <a:rPr lang="pt-BR" dirty="0" err="1" smtClean="0"/>
              <a:t>adimensionalizar</a:t>
            </a:r>
            <a:r>
              <a:rPr lang="pt-BR" dirty="0" smtClean="0"/>
              <a:t> a Eq. (58) dividindo-se </a:t>
            </a:r>
            <a:r>
              <a:rPr lang="pt-BR" i="1" dirty="0" smtClean="0"/>
              <a:t>u</a:t>
            </a:r>
            <a:r>
              <a:rPr lang="pt-BR" dirty="0" smtClean="0"/>
              <a:t> pela velocidade do escoamento </a:t>
            </a:r>
            <a:r>
              <a:rPr lang="pt-BR" dirty="0" err="1" smtClean="0"/>
              <a:t>não-perturbado</a:t>
            </a:r>
            <a:r>
              <a:rPr lang="pt-BR" dirty="0" smtClean="0"/>
              <a:t> </a:t>
            </a:r>
            <a:r>
              <a:rPr lang="pt-BR" i="1" dirty="0" smtClean="0"/>
              <a:t>U</a:t>
            </a:r>
            <a:r>
              <a:rPr lang="pt-BR" dirty="0" smtClean="0"/>
              <a:t>, a pressão por </a:t>
            </a:r>
            <a:r>
              <a:rPr lang="el-GR" i="1" dirty="0" smtClean="0"/>
              <a:t>ρ</a:t>
            </a:r>
            <a:r>
              <a:rPr lang="pt-BR" i="1" dirty="0" smtClean="0"/>
              <a:t>U</a:t>
            </a:r>
            <a:r>
              <a:rPr lang="pt-BR" baseline="30000" dirty="0" smtClean="0"/>
              <a:t>2</a:t>
            </a:r>
            <a:r>
              <a:rPr lang="pt-BR" dirty="0" smtClean="0"/>
              <a:t> e a distância por um comprimento representativo do corpo </a:t>
            </a:r>
            <a:r>
              <a:rPr lang="pt-BR" i="1" dirty="0" smtClean="0"/>
              <a:t>L</a:t>
            </a:r>
            <a:r>
              <a:rPr lang="pt-BR" dirty="0" smtClean="0"/>
              <a:t>. Substituindo-se as variáveis adimensionais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101</a:t>
            </a:fld>
            <a:endParaRPr lang="pt-BR"/>
          </a:p>
        </p:txBody>
      </p:sp>
      <p:sp>
        <p:nvSpPr>
          <p:cNvPr id="138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8241" name="Object 1"/>
          <p:cNvGraphicFramePr>
            <a:graphicFrameLocks noChangeAspect="1"/>
          </p:cNvGraphicFramePr>
          <p:nvPr/>
        </p:nvGraphicFramePr>
        <p:xfrm>
          <a:off x="2417733" y="5730918"/>
          <a:ext cx="4325938" cy="838200"/>
        </p:xfrm>
        <a:graphic>
          <a:graphicData uri="http://schemas.openxmlformats.org/presentationml/2006/ole">
            <p:oleObj spid="_x0000_s138241" name="Equação" r:id="rId3" imgW="2159000" imgH="419100" progId="Equation.3">
              <p:embed/>
            </p:oleObj>
          </a:graphicData>
        </a:graphic>
      </p:graphicFrame>
      <p:sp>
        <p:nvSpPr>
          <p:cNvPr id="7" name="CaixaDeTexto 6"/>
          <p:cNvSpPr txBox="1"/>
          <p:nvPr/>
        </p:nvSpPr>
        <p:spPr>
          <a:xfrm>
            <a:off x="8186787" y="588837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(59)</a:t>
            </a:r>
            <a:endParaRPr lang="pt-BR" sz="2400" dirty="0">
              <a:latin typeface="Times New Roman" pitchFamily="18" charset="0"/>
              <a:cs typeface="Times New Roman"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Escoamentos a altos e baixos números de Reynolds</a:t>
            </a:r>
            <a:endParaRPr lang="pt-BR" dirty="0"/>
          </a:p>
        </p:txBody>
      </p:sp>
      <p:sp>
        <p:nvSpPr>
          <p:cNvPr id="3" name="Espaço Reservado para Conteúdo 2"/>
          <p:cNvSpPr>
            <a:spLocks noGrp="1"/>
          </p:cNvSpPr>
          <p:nvPr>
            <p:ph idx="1"/>
          </p:nvPr>
        </p:nvSpPr>
        <p:spPr/>
        <p:txBody>
          <a:bodyPr/>
          <a:lstStyle/>
          <a:p>
            <a:r>
              <a:rPr lang="pt-BR" dirty="0" smtClean="0"/>
              <a:t>na Eq.(58), tem-se a seguinte forma da equação do movimento</a:t>
            </a:r>
          </a:p>
          <a:p>
            <a:endParaRPr lang="pt-BR" dirty="0" smtClean="0"/>
          </a:p>
          <a:p>
            <a:endParaRPr lang="pt-BR" dirty="0" smtClean="0"/>
          </a:p>
          <a:p>
            <a:r>
              <a:rPr lang="pt-BR" dirty="0" smtClean="0"/>
              <a:t>onde Re = </a:t>
            </a:r>
            <a:r>
              <a:rPr lang="pt-BR" i="1" dirty="0" err="1" smtClean="0"/>
              <a:t>Ul</a:t>
            </a:r>
            <a:r>
              <a:rPr lang="pt-BR" dirty="0" smtClean="0"/>
              <a:t>/</a:t>
            </a:r>
            <a:r>
              <a:rPr lang="el-GR" i="1" dirty="0" smtClean="0"/>
              <a:t>ν</a:t>
            </a:r>
            <a:r>
              <a:rPr lang="pt-BR" dirty="0" smtClean="0"/>
              <a:t> é o número de Reynolds.</a:t>
            </a:r>
          </a:p>
          <a:p>
            <a:r>
              <a:rPr lang="pt-BR" dirty="0" smtClean="0"/>
              <a:t>Para números de Reynolds elevados, a Eq. (60) pode ser resolvida tratando o termo 1/Re como um parâmetro de valor pequeno.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102</a:t>
            </a:fld>
            <a:endParaRPr lang="pt-BR"/>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7217" name="Object 1"/>
          <p:cNvGraphicFramePr>
            <a:graphicFrameLocks noChangeAspect="1"/>
          </p:cNvGraphicFramePr>
          <p:nvPr/>
        </p:nvGraphicFramePr>
        <p:xfrm>
          <a:off x="2989284" y="2662227"/>
          <a:ext cx="3152775" cy="788988"/>
        </p:xfrm>
        <a:graphic>
          <a:graphicData uri="http://schemas.openxmlformats.org/presentationml/2006/ole">
            <p:oleObj spid="_x0000_s137217" name="Equação" r:id="rId3" imgW="1562100" imgH="393700" progId="Equation.3">
              <p:embed/>
            </p:oleObj>
          </a:graphicData>
        </a:graphic>
      </p:graphicFrame>
      <p:sp>
        <p:nvSpPr>
          <p:cNvPr id="7" name="CaixaDeTexto 6"/>
          <p:cNvSpPr txBox="1"/>
          <p:nvPr/>
        </p:nvSpPr>
        <p:spPr>
          <a:xfrm>
            <a:off x="8186787" y="277176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(60)</a:t>
            </a:r>
            <a:endParaRPr lang="pt-BR" sz="2400" dirty="0">
              <a:latin typeface="Times New Roman" pitchFamily="18" charset="0"/>
              <a:cs typeface="Times New Roman"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Escoamentos a altos e baixos números de Reynolds</a:t>
            </a:r>
            <a:endParaRPr lang="pt-BR" dirty="0"/>
          </a:p>
        </p:txBody>
      </p:sp>
      <p:sp>
        <p:nvSpPr>
          <p:cNvPr id="3" name="Espaço Reservado para Conteúdo 2"/>
          <p:cNvSpPr>
            <a:spLocks noGrp="1"/>
          </p:cNvSpPr>
          <p:nvPr>
            <p:ph idx="1"/>
          </p:nvPr>
        </p:nvSpPr>
        <p:spPr>
          <a:xfrm>
            <a:off x="457200" y="1600200"/>
            <a:ext cx="8229600" cy="4968918"/>
          </a:xfrm>
        </p:spPr>
        <p:txBody>
          <a:bodyPr>
            <a:normAutofit/>
          </a:bodyPr>
          <a:lstStyle/>
          <a:p>
            <a:r>
              <a:rPr lang="pt-BR" dirty="0" smtClean="0"/>
              <a:t>Como primeira aproximação, pode-se considerar 1/Re como nulo em todos os pontos do escoamento, reduzindo-se a Eq. (60) à equação de </a:t>
            </a:r>
            <a:r>
              <a:rPr lang="pt-BR" dirty="0" err="1" smtClean="0"/>
              <a:t>Euler</a:t>
            </a:r>
            <a:r>
              <a:rPr lang="pt-BR" dirty="0" smtClean="0"/>
              <a:t> (</a:t>
            </a:r>
            <a:r>
              <a:rPr lang="pt-BR" dirty="0" err="1" smtClean="0"/>
              <a:t>invíscida</a:t>
            </a:r>
            <a:r>
              <a:rPr lang="pt-BR" dirty="0" smtClean="0"/>
              <a:t>).</a:t>
            </a:r>
          </a:p>
          <a:p>
            <a:r>
              <a:rPr lang="pt-BR" dirty="0" smtClean="0"/>
              <a:t>No entanto, a omissão dos termos viscosos pode não ser válida próxima ao corpo pois o escoamento </a:t>
            </a:r>
            <a:r>
              <a:rPr lang="pt-BR" dirty="0" err="1" smtClean="0"/>
              <a:t>invíscido</a:t>
            </a:r>
            <a:r>
              <a:rPr lang="pt-BR" dirty="0" smtClean="0"/>
              <a:t> não satisfaz a condição de </a:t>
            </a:r>
            <a:r>
              <a:rPr lang="pt-BR" dirty="0" err="1" smtClean="0"/>
              <a:t>não-deslizamento</a:t>
            </a:r>
            <a:r>
              <a:rPr lang="pt-BR" dirty="0" smtClean="0"/>
              <a:t> na superfície do corpo.</a:t>
            </a:r>
          </a:p>
          <a:p>
            <a:r>
              <a:rPr lang="pt-BR" dirty="0" smtClean="0"/>
              <a:t>As forças viscosas tornam-se importantes próximo ao corpo por causa do alto cisalhamento na camada próxima à superfície do corpo.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103</a:t>
            </a:fld>
            <a:endParaRPr lang="pt-B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Escoamentos a altos e baixos números de Reynolds</a:t>
            </a:r>
            <a:endParaRPr lang="pt-BR" dirty="0"/>
          </a:p>
        </p:txBody>
      </p:sp>
      <p:sp>
        <p:nvSpPr>
          <p:cNvPr id="3" name="Espaço Reservado para Conteúdo 2"/>
          <p:cNvSpPr>
            <a:spLocks noGrp="1"/>
          </p:cNvSpPr>
          <p:nvPr>
            <p:ph idx="1"/>
          </p:nvPr>
        </p:nvSpPr>
        <p:spPr>
          <a:xfrm>
            <a:off x="457200" y="1600200"/>
            <a:ext cx="8229600" cy="4895892"/>
          </a:xfrm>
        </p:spPr>
        <p:txBody>
          <a:bodyPr>
            <a:normAutofit/>
          </a:bodyPr>
          <a:lstStyle/>
          <a:p>
            <a:r>
              <a:rPr lang="pt-BR" dirty="0" smtClean="0"/>
              <a:t>A </a:t>
            </a:r>
            <a:r>
              <a:rPr lang="pt-BR" dirty="0" err="1" smtClean="0"/>
              <a:t>adimensionalização</a:t>
            </a:r>
            <a:r>
              <a:rPr lang="pt-BR" dirty="0" smtClean="0"/>
              <a:t> dada pela Eq. (59), que assume que os gradientes de velocidade são proporcionais a </a:t>
            </a:r>
            <a:r>
              <a:rPr lang="pt-BR" i="1" dirty="0" smtClean="0"/>
              <a:t>U</a:t>
            </a:r>
            <a:r>
              <a:rPr lang="pt-BR" dirty="0" smtClean="0"/>
              <a:t>/</a:t>
            </a:r>
            <a:r>
              <a:rPr lang="pt-BR" i="1" dirty="0" smtClean="0"/>
              <a:t>L</a:t>
            </a:r>
            <a:r>
              <a:rPr lang="pt-BR" dirty="0" smtClean="0"/>
              <a:t>, não é válida para a camada-limite próxima à superfície sólida.</a:t>
            </a:r>
          </a:p>
          <a:p>
            <a:r>
              <a:rPr lang="pt-BR" dirty="0" smtClean="0"/>
              <a:t>Diz-se que há uma região de </a:t>
            </a:r>
            <a:r>
              <a:rPr lang="pt-BR" dirty="0" err="1" smtClean="0"/>
              <a:t>não-uniformidade</a:t>
            </a:r>
            <a:r>
              <a:rPr lang="pt-BR" dirty="0" smtClean="0"/>
              <a:t> próxima ao corpo ocorre uma perturbação na expansão em termos de 1/Re, que se torna singular.</a:t>
            </a:r>
          </a:p>
          <a:p>
            <a:r>
              <a:rPr lang="pt-BR" dirty="0" smtClean="0"/>
              <a:t>Considerando-se, então, escoamentos relacionados ao limite oposto, com números de Reynolds muito pequenos.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104</a:t>
            </a:fld>
            <a:endParaRPr lang="pt-B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Escoamentos a altos e baixos números de Reynolds</a:t>
            </a:r>
            <a:endParaRPr lang="pt-BR" dirty="0"/>
          </a:p>
        </p:txBody>
      </p:sp>
      <p:sp>
        <p:nvSpPr>
          <p:cNvPr id="3" name="Espaço Reservado para Conteúdo 2"/>
          <p:cNvSpPr>
            <a:spLocks noGrp="1"/>
          </p:cNvSpPr>
          <p:nvPr>
            <p:ph idx="1"/>
          </p:nvPr>
        </p:nvSpPr>
        <p:spPr>
          <a:xfrm>
            <a:off x="457200" y="1600200"/>
            <a:ext cx="8229600" cy="5041944"/>
          </a:xfrm>
        </p:spPr>
        <p:txBody>
          <a:bodyPr>
            <a:normAutofit/>
          </a:bodyPr>
          <a:lstStyle/>
          <a:p>
            <a:r>
              <a:rPr lang="pt-BR" dirty="0" smtClean="0"/>
              <a:t>Nesse caso, forças de inércia set tornam desprezíveis e o balanço de forças se dá principalmente entre forças viscosas e de pressão.</a:t>
            </a:r>
          </a:p>
          <a:p>
            <a:r>
              <a:rPr lang="pt-BR" dirty="0" smtClean="0"/>
              <a:t>Nesse caso, deve-se ter um pequeno parâmetro multiplicando as forças de inércia. Isto é obtido ao se </a:t>
            </a:r>
            <a:r>
              <a:rPr lang="pt-BR" dirty="0" err="1" smtClean="0"/>
              <a:t>adimensionalizar</a:t>
            </a:r>
            <a:r>
              <a:rPr lang="pt-BR" dirty="0" smtClean="0"/>
              <a:t> corretamente o problema, levando-se em consideração os pequenos valores de números de Reynolds para o escoamento.</a:t>
            </a:r>
          </a:p>
          <a:p>
            <a:r>
              <a:rPr lang="pt-BR" dirty="0" smtClean="0"/>
              <a:t>Obviamente, a </a:t>
            </a:r>
            <a:r>
              <a:rPr lang="pt-BR" dirty="0" err="1" smtClean="0"/>
              <a:t>adimensionalização</a:t>
            </a:r>
            <a:r>
              <a:rPr lang="pt-BR" dirty="0" smtClean="0"/>
              <a:t> da Eq. (59) que conduz à Eq. (60) é inapropriada para este caso.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105</a:t>
            </a:fld>
            <a:endParaRPr lang="pt-B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Escoamentos a altos e baixos números de Reynolds</a:t>
            </a:r>
            <a:endParaRPr lang="pt-BR" dirty="0"/>
          </a:p>
        </p:txBody>
      </p:sp>
      <p:sp>
        <p:nvSpPr>
          <p:cNvPr id="3" name="Espaço Reservado para Conteúdo 2"/>
          <p:cNvSpPr>
            <a:spLocks noGrp="1"/>
          </p:cNvSpPr>
          <p:nvPr>
            <p:ph idx="1"/>
          </p:nvPr>
        </p:nvSpPr>
        <p:spPr/>
        <p:txBody>
          <a:bodyPr/>
          <a:lstStyle/>
          <a:p>
            <a:r>
              <a:rPr lang="pt-BR" dirty="0" smtClean="0"/>
              <a:t>Para baixos números de Reynolds, a pressão não apresenta a mesma ordem de grandeza de </a:t>
            </a:r>
            <a:r>
              <a:rPr lang="el-GR" i="1" dirty="0" smtClean="0"/>
              <a:t>ρ</a:t>
            </a:r>
            <a:r>
              <a:rPr lang="pt-BR" i="1" dirty="0" smtClean="0"/>
              <a:t>U</a:t>
            </a:r>
            <a:r>
              <a:rPr lang="pt-BR" baseline="30000" dirty="0" smtClean="0"/>
              <a:t>2</a:t>
            </a:r>
            <a:r>
              <a:rPr lang="pt-BR" dirty="0" smtClean="0"/>
              <a:t>, mas sim deve estar em balanço com as forças viscosas. Assim</a:t>
            </a:r>
          </a:p>
          <a:p>
            <a:endParaRPr lang="pt-BR" dirty="0" smtClean="0"/>
          </a:p>
          <a:p>
            <a:endParaRPr lang="pt-BR" dirty="0" smtClean="0"/>
          </a:p>
          <a:p>
            <a:r>
              <a:rPr lang="pt-BR" dirty="0" smtClean="0"/>
              <a:t>Dessa forma, a correta </a:t>
            </a:r>
            <a:r>
              <a:rPr lang="pt-BR" dirty="0" err="1" smtClean="0"/>
              <a:t>adimensionalização</a:t>
            </a:r>
            <a:r>
              <a:rPr lang="pt-BR" dirty="0" smtClean="0"/>
              <a:t> para escoamentos a baixo número de Reynolds é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106</a:t>
            </a:fld>
            <a:endParaRPr lang="pt-BR"/>
          </a:p>
        </p:txBody>
      </p:sp>
      <p:sp>
        <p:nvSpPr>
          <p:cNvPr id="144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4385" name="Object 1"/>
          <p:cNvGraphicFramePr>
            <a:graphicFrameLocks noChangeAspect="1"/>
          </p:cNvGraphicFramePr>
          <p:nvPr/>
        </p:nvGraphicFramePr>
        <p:xfrm>
          <a:off x="3255981" y="3702060"/>
          <a:ext cx="2667000" cy="457200"/>
        </p:xfrm>
        <a:graphic>
          <a:graphicData uri="http://schemas.openxmlformats.org/presentationml/2006/ole">
            <p:oleObj spid="_x0000_s144385" name="Equação" r:id="rId3" imgW="1333500" imgH="228600" progId="Equation.3">
              <p:embed/>
            </p:oleObj>
          </a:graphicData>
        </a:graphic>
      </p:graphicFrame>
      <p:sp>
        <p:nvSpPr>
          <p:cNvPr id="1443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4387" name="Object 3"/>
          <p:cNvGraphicFramePr>
            <a:graphicFrameLocks noChangeAspect="1"/>
          </p:cNvGraphicFramePr>
          <p:nvPr/>
        </p:nvGraphicFramePr>
        <p:xfrm>
          <a:off x="2393950" y="5518150"/>
          <a:ext cx="4351338" cy="868363"/>
        </p:xfrm>
        <a:graphic>
          <a:graphicData uri="http://schemas.openxmlformats.org/presentationml/2006/ole">
            <p:oleObj spid="_x0000_s144387" name="Equação" r:id="rId4" imgW="2145960" imgH="431640" progId="Equation.3">
              <p:embed/>
            </p:oleObj>
          </a:graphicData>
        </a:graphic>
      </p:graphicFrame>
      <p:sp>
        <p:nvSpPr>
          <p:cNvPr id="9" name="CaixaDeTexto 8"/>
          <p:cNvSpPr txBox="1"/>
          <p:nvPr/>
        </p:nvSpPr>
        <p:spPr>
          <a:xfrm>
            <a:off x="8186787" y="572931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(61)</a:t>
            </a:r>
            <a:endParaRPr lang="pt-BR" sz="2400" dirty="0">
              <a:latin typeface="Times New Roman" pitchFamily="18" charset="0"/>
              <a:cs typeface="Times New Roman"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Escoamentos a altos e baixos números de Reynolds</a:t>
            </a:r>
            <a:endParaRPr lang="pt-BR" dirty="0"/>
          </a:p>
        </p:txBody>
      </p:sp>
      <p:sp>
        <p:nvSpPr>
          <p:cNvPr id="3" name="Espaço Reservado para Conteúdo 2"/>
          <p:cNvSpPr>
            <a:spLocks noGrp="1"/>
          </p:cNvSpPr>
          <p:nvPr>
            <p:ph idx="1"/>
          </p:nvPr>
        </p:nvSpPr>
        <p:spPr/>
        <p:txBody>
          <a:bodyPr/>
          <a:lstStyle/>
          <a:p>
            <a:r>
              <a:rPr lang="pt-BR" dirty="0" smtClean="0"/>
              <a:t>As variações  das  variáveis  adimensionais             no campo de escoamento são agora de ordem um. A escala de pressão também mostra que </a:t>
            </a:r>
            <a:r>
              <a:rPr lang="pt-BR" i="1" dirty="0" smtClean="0"/>
              <a:t>p</a:t>
            </a:r>
            <a:r>
              <a:rPr lang="pt-BR" dirty="0" smtClean="0"/>
              <a:t> é proporcional a </a:t>
            </a:r>
            <a:r>
              <a:rPr lang="el-GR" i="1" dirty="0" smtClean="0"/>
              <a:t>μ</a:t>
            </a:r>
            <a:r>
              <a:rPr lang="pt-BR" dirty="0" smtClean="0"/>
              <a:t> em um escoamento a baixo número de Reynolds.</a:t>
            </a:r>
          </a:p>
          <a:p>
            <a:r>
              <a:rPr lang="pt-BR" dirty="0" smtClean="0"/>
              <a:t>A substituição da Eq. (61) na Eq. (58) fornece a equação adimensional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107</a:t>
            </a:fld>
            <a:endParaRPr lang="pt-BR"/>
          </a:p>
        </p:txBody>
      </p:sp>
      <p:sp>
        <p:nvSpPr>
          <p:cNvPr id="1433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3361" name="Object 1"/>
          <p:cNvGraphicFramePr>
            <a:graphicFrameLocks noChangeAspect="1"/>
          </p:cNvGraphicFramePr>
          <p:nvPr/>
        </p:nvGraphicFramePr>
        <p:xfrm>
          <a:off x="7156499" y="1676376"/>
          <a:ext cx="993775" cy="463550"/>
        </p:xfrm>
        <a:graphic>
          <a:graphicData uri="http://schemas.openxmlformats.org/presentationml/2006/ole">
            <p:oleObj spid="_x0000_s143361" name="Equação" r:id="rId3" imgW="431613" imgH="203112" progId="Equation.3">
              <p:embed/>
            </p:oleObj>
          </a:graphicData>
        </a:graphic>
      </p:graphicFrame>
      <p:sp>
        <p:nvSpPr>
          <p:cNvPr id="1433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3363" name="Object 3"/>
          <p:cNvGraphicFramePr>
            <a:graphicFrameLocks noChangeAspect="1"/>
          </p:cNvGraphicFramePr>
          <p:nvPr/>
        </p:nvGraphicFramePr>
        <p:xfrm>
          <a:off x="3040083" y="5108598"/>
          <a:ext cx="3065463" cy="457200"/>
        </p:xfrm>
        <a:graphic>
          <a:graphicData uri="http://schemas.openxmlformats.org/presentationml/2006/ole">
            <p:oleObj spid="_x0000_s143363" name="Equação" r:id="rId4" imgW="1536700" imgH="228600" progId="Equation.3">
              <p:embed/>
            </p:oleObj>
          </a:graphicData>
        </a:graphic>
      </p:graphicFrame>
      <p:sp>
        <p:nvSpPr>
          <p:cNvPr id="9" name="CaixaDeTexto 8"/>
          <p:cNvSpPr txBox="1"/>
          <p:nvPr/>
        </p:nvSpPr>
        <p:spPr>
          <a:xfrm>
            <a:off x="8186787" y="512160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(62)</a:t>
            </a:r>
            <a:endParaRPr lang="pt-BR" sz="2400" dirty="0">
              <a:latin typeface="Times New Roman" pitchFamily="18" charset="0"/>
              <a:cs typeface="Times New Roman" pitchFamily="18"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Escoamentos a altos e baixos números de Reynolds</a:t>
            </a:r>
            <a:endParaRPr lang="pt-BR" dirty="0"/>
          </a:p>
        </p:txBody>
      </p:sp>
      <p:sp>
        <p:nvSpPr>
          <p:cNvPr id="3" name="Espaço Reservado para Conteúdo 2"/>
          <p:cNvSpPr>
            <a:spLocks noGrp="1"/>
          </p:cNvSpPr>
          <p:nvPr>
            <p:ph idx="1"/>
          </p:nvPr>
        </p:nvSpPr>
        <p:spPr>
          <a:xfrm>
            <a:off x="457200" y="1600200"/>
            <a:ext cx="8229600" cy="5078457"/>
          </a:xfrm>
        </p:spPr>
        <p:txBody>
          <a:bodyPr>
            <a:normAutofit/>
          </a:bodyPr>
          <a:lstStyle/>
          <a:p>
            <a:r>
              <a:rPr lang="pt-BR" dirty="0" smtClean="0"/>
              <a:t>No limite com Re → 0, a Eq. (62) se torna a seguinte equação linear</a:t>
            </a:r>
          </a:p>
          <a:p>
            <a:endParaRPr lang="pt-BR" dirty="0" smtClean="0"/>
          </a:p>
          <a:p>
            <a:endParaRPr lang="pt-BR" dirty="0" smtClean="0"/>
          </a:p>
          <a:p>
            <a:r>
              <a:rPr lang="pt-BR" dirty="0" smtClean="0"/>
              <a:t>em que as variáveis foram convertidas novamente na forma dimensional.</a:t>
            </a:r>
          </a:p>
          <a:p>
            <a:r>
              <a:rPr lang="pt-BR" dirty="0" smtClean="0"/>
              <a:t>Escoamentos com Re &lt;&lt; 1 são chamados de escoamentos lentos ou “</a:t>
            </a:r>
            <a:r>
              <a:rPr lang="pt-BR" i="1" dirty="0" err="1" smtClean="0"/>
              <a:t>creeping</a:t>
            </a:r>
            <a:r>
              <a:rPr lang="pt-BR" i="1" dirty="0" smtClean="0"/>
              <a:t> </a:t>
            </a:r>
            <a:r>
              <a:rPr lang="pt-BR" i="1" dirty="0" err="1" smtClean="0"/>
              <a:t>flow</a:t>
            </a:r>
            <a:r>
              <a:rPr lang="pt-BR" dirty="0" smtClean="0"/>
              <a:t>”. Eles podem ocorrer devido à baixa velocidade, alta viscosidade ou (mais comumente) pequeno tamanho do corpo.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108</a:t>
            </a:fld>
            <a:endParaRPr lang="pt-BR"/>
          </a:p>
        </p:txBody>
      </p:sp>
      <p:sp>
        <p:nvSpPr>
          <p:cNvPr id="142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2337" name="Object 1"/>
          <p:cNvGraphicFramePr>
            <a:graphicFrameLocks noChangeAspect="1"/>
          </p:cNvGraphicFramePr>
          <p:nvPr/>
        </p:nvGraphicFramePr>
        <p:xfrm>
          <a:off x="3808413" y="2789235"/>
          <a:ext cx="1503362" cy="457200"/>
        </p:xfrm>
        <a:graphic>
          <a:graphicData uri="http://schemas.openxmlformats.org/presentationml/2006/ole">
            <p:oleObj spid="_x0000_s142337" name="Equação" r:id="rId3" imgW="749160" imgH="228600" progId="Equation.3">
              <p:embed/>
            </p:oleObj>
          </a:graphicData>
        </a:graphic>
      </p:graphicFrame>
      <p:sp>
        <p:nvSpPr>
          <p:cNvPr id="7" name="CaixaDeTexto 6"/>
          <p:cNvSpPr txBox="1"/>
          <p:nvPr/>
        </p:nvSpPr>
        <p:spPr>
          <a:xfrm>
            <a:off x="8186787" y="278477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(63)</a:t>
            </a:r>
            <a:endParaRPr lang="pt-BR" sz="2400" dirty="0">
              <a:latin typeface="Times New Roman" pitchFamily="18" charset="0"/>
              <a:cs typeface="Times New Roman"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dirty="0" smtClean="0"/>
              <a:t>) ao redor de uma esfera</a:t>
            </a:r>
            <a:endParaRPr lang="pt-BR" dirty="0"/>
          </a:p>
        </p:txBody>
      </p:sp>
      <p:sp>
        <p:nvSpPr>
          <p:cNvPr id="3" name="Espaço Reservado para Conteúdo 2"/>
          <p:cNvSpPr>
            <a:spLocks noGrp="1"/>
          </p:cNvSpPr>
          <p:nvPr>
            <p:ph idx="1"/>
          </p:nvPr>
        </p:nvSpPr>
        <p:spPr/>
        <p:txBody>
          <a:bodyPr/>
          <a:lstStyle/>
          <a:p>
            <a:r>
              <a:rPr lang="pt-BR" dirty="0" smtClean="0"/>
              <a:t>A solução para o escoamento lento ao redor de uma esfera foi dado primeiramente por Stokes em </a:t>
            </a:r>
            <a:r>
              <a:rPr lang="pt-BR" dirty="0" smtClean="0"/>
              <a:t>1851</a:t>
            </a:r>
            <a:r>
              <a:rPr lang="pt-BR" dirty="0" smtClean="0"/>
              <a:t>.</a:t>
            </a:r>
          </a:p>
          <a:p>
            <a:r>
              <a:rPr lang="pt-BR" dirty="0" smtClean="0"/>
              <a:t>Considera-se o escoamento a baixo número de Reynolds ao redor de uma esfera de raio </a:t>
            </a:r>
            <a:r>
              <a:rPr lang="pt-BR" i="1" dirty="0" smtClean="0"/>
              <a:t>a</a:t>
            </a:r>
            <a:r>
              <a:rPr lang="pt-BR" dirty="0" smtClean="0"/>
              <a:t> em um escoamento uniforme </a:t>
            </a:r>
            <a:r>
              <a:rPr lang="pt-BR" i="1" dirty="0" smtClean="0"/>
              <a:t>U</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109</a:t>
            </a:fld>
            <a:endParaRPr lang="pt-BR"/>
          </a:p>
        </p:txBody>
      </p:sp>
      <p:pic>
        <p:nvPicPr>
          <p:cNvPr id="5" name="Imagem 4" descr="Fig09.14.png"/>
          <p:cNvPicPr>
            <a:picLocks noChangeAspect="1"/>
          </p:cNvPicPr>
          <p:nvPr/>
        </p:nvPicPr>
        <p:blipFill>
          <a:blip r:embed="rId2" cstate="print"/>
          <a:stretch>
            <a:fillRect/>
          </a:stretch>
        </p:blipFill>
        <p:spPr>
          <a:xfrm>
            <a:off x="3001941" y="3830643"/>
            <a:ext cx="3136068" cy="29341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Variação de pressão devido a </a:t>
            </a:r>
            <a:r>
              <a:rPr lang="pt-BR" smtClean="0"/>
              <a:t>efeitos dinâmicos</a:t>
            </a:r>
            <a:endParaRPr lang="pt-BR" dirty="0"/>
          </a:p>
        </p:txBody>
      </p:sp>
      <p:sp>
        <p:nvSpPr>
          <p:cNvPr id="3" name="Espaço Reservado para Conteúdo 2"/>
          <p:cNvSpPr>
            <a:spLocks noGrp="1"/>
          </p:cNvSpPr>
          <p:nvPr>
            <p:ph idx="1"/>
          </p:nvPr>
        </p:nvSpPr>
        <p:spPr/>
        <p:txBody>
          <a:bodyPr/>
          <a:lstStyle/>
          <a:p>
            <a:r>
              <a:rPr lang="pt-BR" dirty="0" smtClean="0"/>
              <a:t>Na ausência de superfícies livres, no entanto, a gravidade não possui papel dinâmico. Seu efeito ocorre apenas como uma contribuição hidrostática ao campo de pressão. Assim, para determinadas aplicações, como as que serão apresentadas na sequência, pode-se empregar a Eq. (2). Nesses casos, o subíndice de </a:t>
            </a:r>
            <a:r>
              <a:rPr lang="pt-BR" i="1" dirty="0" smtClean="0"/>
              <a:t>p</a:t>
            </a:r>
            <a:r>
              <a:rPr lang="pt-BR" dirty="0" smtClean="0"/>
              <a:t> será omitido, uma vez que subentende-se que </a:t>
            </a:r>
            <a:r>
              <a:rPr lang="pt-BR" i="1" dirty="0" smtClean="0"/>
              <a:t>p</a:t>
            </a:r>
            <a:r>
              <a:rPr lang="pt-BR" dirty="0" smtClean="0"/>
              <a:t> está relacionado à pressão dinâmica.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a:t>
            </a:fld>
            <a:endParaRPr lang="pt-B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smtClean="0"/>
              <a:t>) </a:t>
            </a:r>
            <a:r>
              <a:rPr lang="pt-BR" dirty="0" smtClean="0"/>
              <a:t>ao redor de </a:t>
            </a:r>
            <a:r>
              <a:rPr lang="pt-BR" smtClean="0"/>
              <a:t>uma esfera</a:t>
            </a:r>
            <a:endParaRPr lang="pt-BR"/>
          </a:p>
        </p:txBody>
      </p:sp>
      <p:sp>
        <p:nvSpPr>
          <p:cNvPr id="3" name="Espaço Reservado para Conteúdo 2"/>
          <p:cNvSpPr>
            <a:spLocks noGrp="1"/>
          </p:cNvSpPr>
          <p:nvPr>
            <p:ph idx="1"/>
          </p:nvPr>
        </p:nvSpPr>
        <p:spPr/>
        <p:txBody>
          <a:bodyPr/>
          <a:lstStyle/>
          <a:p>
            <a:r>
              <a:rPr lang="pt-BR" dirty="0" smtClean="0"/>
              <a:t>O problema é </a:t>
            </a:r>
            <a:r>
              <a:rPr lang="pt-BR" dirty="0" err="1" smtClean="0"/>
              <a:t>axissimétrico</a:t>
            </a:r>
            <a:r>
              <a:rPr lang="pt-BR" dirty="0" smtClean="0"/>
              <a:t>, ou seja, a configuração do escoamento é idêntica em todos os planos paralelos a </a:t>
            </a:r>
            <a:r>
              <a:rPr lang="pt-BR" i="1" dirty="0" smtClean="0"/>
              <a:t>U</a:t>
            </a:r>
            <a:r>
              <a:rPr lang="pt-BR" dirty="0" smtClean="0"/>
              <a:t> e que passam através do centro da esfera.</a:t>
            </a:r>
          </a:p>
          <a:p>
            <a:r>
              <a:rPr lang="pt-BR" dirty="0" smtClean="0"/>
              <a:t>Uma vez que Re → 0, como primeira aproximação podem-se desprezar as forças de inércia e resolver a equação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110</a:t>
            </a:fld>
            <a:endParaRPr lang="pt-BR"/>
          </a:p>
        </p:txBody>
      </p:sp>
      <p:sp>
        <p:nvSpPr>
          <p:cNvPr id="153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3601" name="Object 1"/>
          <p:cNvGraphicFramePr>
            <a:graphicFrameLocks noChangeAspect="1"/>
          </p:cNvGraphicFramePr>
          <p:nvPr/>
        </p:nvGraphicFramePr>
        <p:xfrm>
          <a:off x="3768714" y="4999059"/>
          <a:ext cx="1601788" cy="457200"/>
        </p:xfrm>
        <a:graphic>
          <a:graphicData uri="http://schemas.openxmlformats.org/presentationml/2006/ole">
            <p:oleObj spid="_x0000_s153601" name="Equação" r:id="rId3" imgW="800100" imgH="228600" progId="Equation.3">
              <p:embed/>
            </p:oleObj>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dirty="0" smtClean="0"/>
              <a:t>) ao redor de uma esfera</a:t>
            </a:r>
            <a:endParaRPr lang="pt-BR" dirty="0"/>
          </a:p>
        </p:txBody>
      </p:sp>
      <p:sp>
        <p:nvSpPr>
          <p:cNvPr id="3" name="Espaço Reservado para Conteúdo 2"/>
          <p:cNvSpPr>
            <a:spLocks noGrp="1"/>
          </p:cNvSpPr>
          <p:nvPr>
            <p:ph idx="1"/>
          </p:nvPr>
        </p:nvSpPr>
        <p:spPr/>
        <p:txBody>
          <a:bodyPr/>
          <a:lstStyle/>
          <a:p>
            <a:r>
              <a:rPr lang="pt-BR" dirty="0" smtClean="0"/>
              <a:t>Pode-se formar uma equação para a </a:t>
            </a:r>
            <a:r>
              <a:rPr lang="pt-BR" dirty="0" err="1" smtClean="0"/>
              <a:t>vorticidade</a:t>
            </a:r>
            <a:r>
              <a:rPr lang="pt-BR" dirty="0" smtClean="0"/>
              <a:t> avaliando-se o rotacional da equação anterior obtendo-se</a:t>
            </a:r>
          </a:p>
          <a:p>
            <a:endParaRPr lang="pt-BR" dirty="0" smtClean="0"/>
          </a:p>
          <a:p>
            <a:endParaRPr lang="pt-BR" dirty="0" smtClean="0"/>
          </a:p>
          <a:p>
            <a:r>
              <a:rPr lang="pt-BR" dirty="0" smtClean="0"/>
              <a:t>A única componente da </a:t>
            </a:r>
            <a:r>
              <a:rPr lang="pt-BR" dirty="0" err="1" smtClean="0"/>
              <a:t>vorticidade</a:t>
            </a:r>
            <a:r>
              <a:rPr lang="pt-BR" dirty="0" smtClean="0"/>
              <a:t> neste problema </a:t>
            </a:r>
            <a:r>
              <a:rPr lang="pt-BR" dirty="0" err="1" smtClean="0"/>
              <a:t>axissimétrico</a:t>
            </a:r>
            <a:r>
              <a:rPr lang="pt-BR" dirty="0" smtClean="0"/>
              <a:t> é </a:t>
            </a:r>
            <a:r>
              <a:rPr lang="el-GR" i="1" dirty="0" smtClean="0"/>
              <a:t>ω</a:t>
            </a:r>
            <a:r>
              <a:rPr lang="el-GR" i="1" baseline="-25000" dirty="0" smtClean="0"/>
              <a:t>φ</a:t>
            </a:r>
            <a:r>
              <a:rPr lang="pt-BR" dirty="0" smtClean="0"/>
              <a:t>, componente perpendicular aos planos de </a:t>
            </a:r>
            <a:r>
              <a:rPr lang="el-GR" i="1" dirty="0" smtClean="0"/>
              <a:t>φ</a:t>
            </a:r>
            <a:r>
              <a:rPr lang="pt-BR" dirty="0" smtClean="0"/>
              <a:t> = const., e é dada por</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111</a:t>
            </a:fld>
            <a:endParaRPr lang="pt-BR"/>
          </a:p>
        </p:txBody>
      </p:sp>
      <p:sp>
        <p:nvSpPr>
          <p:cNvPr id="152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2577" name="Object 1"/>
          <p:cNvGraphicFramePr>
            <a:graphicFrameLocks noChangeAspect="1"/>
          </p:cNvGraphicFramePr>
          <p:nvPr/>
        </p:nvGraphicFramePr>
        <p:xfrm>
          <a:off x="3951279" y="3208340"/>
          <a:ext cx="1209675" cy="403225"/>
        </p:xfrm>
        <a:graphic>
          <a:graphicData uri="http://schemas.openxmlformats.org/presentationml/2006/ole">
            <p:oleObj spid="_x0000_s152577" name="Equação" r:id="rId3" imgW="596641" imgH="203112" progId="Equation.3">
              <p:embed/>
            </p:oleObj>
          </a:graphicData>
        </a:graphic>
      </p:graphicFrame>
      <p:sp>
        <p:nvSpPr>
          <p:cNvPr id="152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2579" name="Object 3"/>
          <p:cNvGraphicFramePr>
            <a:graphicFrameLocks noChangeAspect="1"/>
          </p:cNvGraphicFramePr>
          <p:nvPr/>
        </p:nvGraphicFramePr>
        <p:xfrm>
          <a:off x="3141682" y="5518190"/>
          <a:ext cx="2854325" cy="868363"/>
        </p:xfrm>
        <a:graphic>
          <a:graphicData uri="http://schemas.openxmlformats.org/presentationml/2006/ole">
            <p:oleObj spid="_x0000_s152579" name="Equação" r:id="rId4" imgW="1409088" imgH="431613" progId="Equation.3">
              <p:embed/>
            </p:oleObj>
          </a:graphicData>
        </a:graphic>
      </p:graphicFrame>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smtClean="0"/>
              <a:t>) </a:t>
            </a:r>
            <a:r>
              <a:rPr lang="pt-BR" dirty="0" smtClean="0"/>
              <a:t>ao redor de </a:t>
            </a:r>
            <a:r>
              <a:rPr lang="pt-BR" smtClean="0"/>
              <a:t>uma esfera</a:t>
            </a:r>
            <a:endParaRPr lang="pt-BR"/>
          </a:p>
        </p:txBody>
      </p:sp>
      <p:sp>
        <p:nvSpPr>
          <p:cNvPr id="3" name="Espaço Reservado para Conteúdo 2"/>
          <p:cNvSpPr>
            <a:spLocks noGrp="1"/>
          </p:cNvSpPr>
          <p:nvPr>
            <p:ph idx="1"/>
          </p:nvPr>
        </p:nvSpPr>
        <p:spPr/>
        <p:txBody>
          <a:bodyPr/>
          <a:lstStyle/>
          <a:p>
            <a:r>
              <a:rPr lang="pt-BR" dirty="0" smtClean="0"/>
              <a:t>Em escoamentos </a:t>
            </a:r>
            <a:r>
              <a:rPr lang="pt-BR" dirty="0" err="1" smtClean="0"/>
              <a:t>axissimétricos</a:t>
            </a:r>
            <a:r>
              <a:rPr lang="pt-BR" dirty="0" smtClean="0"/>
              <a:t>, pode-se definir uma função de corrente </a:t>
            </a:r>
            <a:r>
              <a:rPr lang="el-GR" i="1" dirty="0" smtClean="0"/>
              <a:t>ψ</a:t>
            </a:r>
            <a:r>
              <a:rPr lang="pt-BR" dirty="0" smtClean="0"/>
              <a:t> e, em coordenadas esféricas, pode-se definir                          de modo que</a:t>
            </a:r>
          </a:p>
          <a:p>
            <a:endParaRPr lang="pt-BR" dirty="0" smtClean="0"/>
          </a:p>
          <a:p>
            <a:endParaRPr lang="pt-BR" dirty="0" smtClean="0"/>
          </a:p>
          <a:p>
            <a:endParaRPr lang="pt-BR" dirty="0" smtClean="0"/>
          </a:p>
          <a:p>
            <a:r>
              <a:rPr lang="pt-BR" dirty="0" smtClean="0"/>
              <a:t>Em termos da função de corrente, a </a:t>
            </a:r>
            <a:r>
              <a:rPr lang="pt-BR" dirty="0" err="1" smtClean="0"/>
              <a:t>vorticidade</a:t>
            </a:r>
            <a:r>
              <a:rPr lang="pt-BR" dirty="0" smtClean="0"/>
              <a:t> se torna</a:t>
            </a:r>
          </a:p>
          <a:p>
            <a:endParaRPr lang="pt-BR" dirty="0" smtClean="0"/>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112</a:t>
            </a:fld>
            <a:endParaRPr lang="pt-BR"/>
          </a:p>
        </p:txBody>
      </p:sp>
      <p:sp>
        <p:nvSpPr>
          <p:cNvPr id="151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1553" name="Object 1"/>
          <p:cNvGraphicFramePr>
            <a:graphicFrameLocks noChangeAspect="1"/>
          </p:cNvGraphicFramePr>
          <p:nvPr/>
        </p:nvGraphicFramePr>
        <p:xfrm>
          <a:off x="3074967" y="2527294"/>
          <a:ext cx="2187575" cy="463550"/>
        </p:xfrm>
        <a:graphic>
          <a:graphicData uri="http://schemas.openxmlformats.org/presentationml/2006/ole">
            <p:oleObj spid="_x0000_s151553" name="Equação" r:id="rId3" imgW="939392" imgH="203112" progId="Equation.3">
              <p:embed/>
            </p:oleObj>
          </a:graphicData>
        </a:graphic>
      </p:graphicFrame>
      <p:sp>
        <p:nvSpPr>
          <p:cNvPr id="151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1555" name="Object 3"/>
          <p:cNvGraphicFramePr>
            <a:graphicFrameLocks noChangeAspect="1"/>
          </p:cNvGraphicFramePr>
          <p:nvPr/>
        </p:nvGraphicFramePr>
        <p:xfrm>
          <a:off x="2162142" y="3406785"/>
          <a:ext cx="4826000" cy="788988"/>
        </p:xfrm>
        <a:graphic>
          <a:graphicData uri="http://schemas.openxmlformats.org/presentationml/2006/ole">
            <p:oleObj spid="_x0000_s151555" name="Equação" r:id="rId4" imgW="2387600" imgH="393700" progId="Equation.3">
              <p:embed/>
            </p:oleObj>
          </a:graphicData>
        </a:graphic>
      </p:graphicFrame>
      <p:sp>
        <p:nvSpPr>
          <p:cNvPr id="1515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1557" name="Object 5"/>
          <p:cNvGraphicFramePr>
            <a:graphicFrameLocks noChangeAspect="1"/>
          </p:cNvGraphicFramePr>
          <p:nvPr/>
        </p:nvGraphicFramePr>
        <p:xfrm>
          <a:off x="2041559" y="5510241"/>
          <a:ext cx="5049838" cy="960438"/>
        </p:xfrm>
        <a:graphic>
          <a:graphicData uri="http://schemas.openxmlformats.org/presentationml/2006/ole">
            <p:oleObj spid="_x0000_s151557" name="Equação" r:id="rId5" imgW="2552700" imgH="482600" progId="Equation.3">
              <p:embed/>
            </p:oleObj>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dirty="0" smtClean="0"/>
              <a:t>) ao redor de uma esfera</a:t>
            </a:r>
            <a:endParaRPr lang="pt-BR" dirty="0"/>
          </a:p>
        </p:txBody>
      </p:sp>
      <p:sp>
        <p:nvSpPr>
          <p:cNvPr id="3" name="Espaço Reservado para Conteúdo 2"/>
          <p:cNvSpPr>
            <a:spLocks noGrp="1"/>
          </p:cNvSpPr>
          <p:nvPr>
            <p:ph idx="1"/>
          </p:nvPr>
        </p:nvSpPr>
        <p:spPr/>
        <p:txBody>
          <a:bodyPr/>
          <a:lstStyle/>
          <a:p>
            <a:r>
              <a:rPr lang="pt-BR" dirty="0" smtClean="0"/>
              <a:t>A equação que modela o fenômeno é</a:t>
            </a:r>
          </a:p>
          <a:p>
            <a:endParaRPr lang="pt-BR" dirty="0" smtClean="0"/>
          </a:p>
          <a:p>
            <a:r>
              <a:rPr lang="pt-BR" dirty="0" smtClean="0"/>
              <a:t>Combinando das últimas duas expressões, obtém-se</a:t>
            </a:r>
          </a:p>
          <a:p>
            <a:endParaRPr lang="pt-BR" dirty="0" smtClean="0"/>
          </a:p>
          <a:p>
            <a:endParaRPr lang="pt-BR" dirty="0" smtClean="0"/>
          </a:p>
          <a:p>
            <a:endParaRPr lang="pt-BR" dirty="0" smtClean="0"/>
          </a:p>
          <a:p>
            <a:r>
              <a:rPr lang="pt-BR" dirty="0" smtClean="0"/>
              <a:t>As condições de contorno são:</a:t>
            </a:r>
          </a:p>
          <a:p>
            <a:pPr lvl="1"/>
            <a:r>
              <a:rPr lang="pt-BR" dirty="0" smtClean="0"/>
              <a:t>Na superfície, </a:t>
            </a:r>
            <a:r>
              <a:rPr lang="pt-BR" i="1" dirty="0" err="1" smtClean="0"/>
              <a:t>u</a:t>
            </a:r>
            <a:r>
              <a:rPr lang="pt-BR" i="1" baseline="-25000" dirty="0" err="1" smtClean="0"/>
              <a:t>r</a:t>
            </a:r>
            <a:r>
              <a:rPr lang="pt-BR" dirty="0" smtClean="0"/>
              <a:t> = 0:</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113</a:t>
            </a:fld>
            <a:endParaRPr lang="pt-BR"/>
          </a:p>
        </p:txBody>
      </p:sp>
      <p:sp>
        <p:nvSpPr>
          <p:cNvPr id="150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0529" name="Object 1"/>
          <p:cNvGraphicFramePr>
            <a:graphicFrameLocks noChangeAspect="1"/>
          </p:cNvGraphicFramePr>
          <p:nvPr/>
        </p:nvGraphicFramePr>
        <p:xfrm>
          <a:off x="3951279" y="2151045"/>
          <a:ext cx="1212850" cy="511175"/>
        </p:xfrm>
        <a:graphic>
          <a:graphicData uri="http://schemas.openxmlformats.org/presentationml/2006/ole">
            <p:oleObj spid="_x0000_s150529" name="Equação" r:id="rId3" imgW="609336" imgH="253890" progId="Equation.3">
              <p:embed/>
            </p:oleObj>
          </a:graphicData>
        </a:graphic>
      </p:graphicFrame>
      <p:sp>
        <p:nvSpPr>
          <p:cNvPr id="150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0531" name="Object 3"/>
          <p:cNvGraphicFramePr>
            <a:graphicFrameLocks noChangeAspect="1"/>
          </p:cNvGraphicFramePr>
          <p:nvPr/>
        </p:nvGraphicFramePr>
        <p:xfrm>
          <a:off x="2381220" y="3282948"/>
          <a:ext cx="4383088" cy="1019175"/>
        </p:xfrm>
        <a:graphic>
          <a:graphicData uri="http://schemas.openxmlformats.org/presentationml/2006/ole">
            <p:oleObj spid="_x0000_s150531" name="Equação" r:id="rId4" imgW="2171700" imgH="508000" progId="Equation.3">
              <p:embed/>
            </p:oleObj>
          </a:graphicData>
        </a:graphic>
      </p:graphicFrame>
      <p:sp>
        <p:nvSpPr>
          <p:cNvPr id="9" name="CaixaDeTexto 8"/>
          <p:cNvSpPr txBox="1"/>
          <p:nvPr/>
        </p:nvSpPr>
        <p:spPr>
          <a:xfrm>
            <a:off x="8186787" y="355154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(64)</a:t>
            </a:r>
            <a:endParaRPr lang="pt-BR" sz="2400" dirty="0">
              <a:latin typeface="Times New Roman" pitchFamily="18" charset="0"/>
              <a:cs typeface="Times New Roman" pitchFamily="18" charset="0"/>
            </a:endParaRPr>
          </a:p>
        </p:txBody>
      </p:sp>
      <p:sp>
        <p:nvSpPr>
          <p:cNvPr id="150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0533" name="Object 5"/>
          <p:cNvGraphicFramePr>
            <a:graphicFrameLocks noChangeAspect="1"/>
          </p:cNvGraphicFramePr>
          <p:nvPr/>
        </p:nvGraphicFramePr>
        <p:xfrm>
          <a:off x="3905259" y="5802345"/>
          <a:ext cx="1360488" cy="428625"/>
        </p:xfrm>
        <a:graphic>
          <a:graphicData uri="http://schemas.openxmlformats.org/presentationml/2006/ole">
            <p:oleObj spid="_x0000_s150533" name="Equação" r:id="rId5" imgW="698197" imgH="215806" progId="Equation.3">
              <p:embed/>
            </p:oleObj>
          </a:graphicData>
        </a:graphic>
      </p:graphicFrame>
      <p:sp>
        <p:nvSpPr>
          <p:cNvPr id="12" name="CaixaDeTexto 11"/>
          <p:cNvSpPr txBox="1"/>
          <p:nvPr/>
        </p:nvSpPr>
        <p:spPr>
          <a:xfrm>
            <a:off x="8182907" y="577883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(65)</a:t>
            </a:r>
            <a:endParaRPr lang="pt-BR" sz="2400" dirty="0">
              <a:latin typeface="Times New Roman" pitchFamily="18" charset="0"/>
              <a:cs typeface="Times New Roman"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smtClean="0"/>
              <a:t>) </a:t>
            </a:r>
            <a:r>
              <a:rPr lang="pt-BR" dirty="0" smtClean="0"/>
              <a:t>ao redor de </a:t>
            </a:r>
            <a:r>
              <a:rPr lang="pt-BR" smtClean="0"/>
              <a:t>uma esfera</a:t>
            </a:r>
            <a:endParaRPr lang="pt-BR"/>
          </a:p>
        </p:txBody>
      </p:sp>
      <p:sp>
        <p:nvSpPr>
          <p:cNvPr id="3" name="Espaço Reservado para Conteúdo 2"/>
          <p:cNvSpPr>
            <a:spLocks noGrp="1"/>
          </p:cNvSpPr>
          <p:nvPr>
            <p:ph idx="1"/>
          </p:nvPr>
        </p:nvSpPr>
        <p:spPr/>
        <p:txBody>
          <a:bodyPr/>
          <a:lstStyle/>
          <a:p>
            <a:pPr lvl="1"/>
            <a:r>
              <a:rPr lang="pt-BR" dirty="0" smtClean="0"/>
              <a:t>Na superfície, </a:t>
            </a:r>
            <a:r>
              <a:rPr lang="pt-BR" i="1" dirty="0" smtClean="0"/>
              <a:t>u</a:t>
            </a:r>
            <a:r>
              <a:rPr lang="el-GR" i="1" baseline="-25000" dirty="0" smtClean="0"/>
              <a:t>θ</a:t>
            </a:r>
            <a:r>
              <a:rPr lang="pt-BR" dirty="0" smtClean="0"/>
              <a:t> = 0:</a:t>
            </a:r>
          </a:p>
          <a:p>
            <a:pPr lvl="1"/>
            <a:endParaRPr lang="pt-BR" dirty="0" smtClean="0"/>
          </a:p>
          <a:p>
            <a:pPr lvl="1"/>
            <a:endParaRPr lang="pt-BR" dirty="0" smtClean="0"/>
          </a:p>
          <a:p>
            <a:pPr lvl="1"/>
            <a:r>
              <a:rPr lang="pt-BR" dirty="0" smtClean="0"/>
              <a:t>Escoamento uniforme na região </a:t>
            </a:r>
            <a:r>
              <a:rPr lang="pt-BR" dirty="0" err="1" smtClean="0"/>
              <a:t>não-perturbada</a:t>
            </a:r>
            <a:r>
              <a:rPr lang="pt-BR" dirty="0" smtClean="0"/>
              <a:t>:</a:t>
            </a:r>
          </a:p>
          <a:p>
            <a:pPr lvl="1"/>
            <a:endParaRPr lang="pt-BR" dirty="0" smtClean="0"/>
          </a:p>
          <a:p>
            <a:pPr lvl="1"/>
            <a:endParaRPr lang="pt-BR" dirty="0" smtClean="0"/>
          </a:p>
          <a:p>
            <a:r>
              <a:rPr lang="pt-BR" dirty="0" smtClean="0"/>
              <a:t>A condição a montante, Eq. (67), sugere uma solução por separação de variáveis da forma</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114</a:t>
            </a:fld>
            <a:endParaRPr lang="pt-BR"/>
          </a:p>
        </p:txBody>
      </p:sp>
      <p:sp>
        <p:nvSpPr>
          <p:cNvPr id="149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9505" name="Object 1"/>
          <p:cNvGraphicFramePr>
            <a:graphicFrameLocks noChangeAspect="1"/>
          </p:cNvGraphicFramePr>
          <p:nvPr/>
        </p:nvGraphicFramePr>
        <p:xfrm>
          <a:off x="3913197" y="2114532"/>
          <a:ext cx="1352550" cy="914400"/>
        </p:xfrm>
        <a:graphic>
          <a:graphicData uri="http://schemas.openxmlformats.org/presentationml/2006/ole">
            <p:oleObj spid="_x0000_s149505" name="Equação" r:id="rId3" imgW="672808" imgH="457002" progId="Equation.3">
              <p:embed/>
            </p:oleObj>
          </a:graphicData>
        </a:graphic>
      </p:graphicFrame>
      <p:sp>
        <p:nvSpPr>
          <p:cNvPr id="7" name="CaixaDeTexto 6"/>
          <p:cNvSpPr txBox="1"/>
          <p:nvPr/>
        </p:nvSpPr>
        <p:spPr>
          <a:xfrm>
            <a:off x="8182907" y="226058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(66)</a:t>
            </a:r>
            <a:endParaRPr lang="pt-BR" sz="2400" dirty="0">
              <a:latin typeface="Times New Roman" pitchFamily="18" charset="0"/>
              <a:cs typeface="Times New Roman" pitchFamily="18" charset="0"/>
            </a:endParaRPr>
          </a:p>
        </p:txBody>
      </p:sp>
      <p:sp>
        <p:nvSpPr>
          <p:cNvPr id="149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9507" name="Object 3"/>
          <p:cNvGraphicFramePr>
            <a:graphicFrameLocks noChangeAspect="1"/>
          </p:cNvGraphicFramePr>
          <p:nvPr/>
        </p:nvGraphicFramePr>
        <p:xfrm>
          <a:off x="2847998" y="3465513"/>
          <a:ext cx="3440113" cy="787400"/>
        </p:xfrm>
        <a:graphic>
          <a:graphicData uri="http://schemas.openxmlformats.org/presentationml/2006/ole">
            <p:oleObj spid="_x0000_s149507" name="Equação" r:id="rId4" imgW="1701800" imgH="393700" progId="Equation.3">
              <p:embed/>
            </p:oleObj>
          </a:graphicData>
        </a:graphic>
      </p:graphicFrame>
      <p:sp>
        <p:nvSpPr>
          <p:cNvPr id="10" name="CaixaDeTexto 9"/>
          <p:cNvSpPr txBox="1"/>
          <p:nvPr/>
        </p:nvSpPr>
        <p:spPr>
          <a:xfrm>
            <a:off x="8182907" y="362456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(67)</a:t>
            </a:r>
            <a:endParaRPr lang="pt-BR" sz="2400" dirty="0">
              <a:latin typeface="Times New Roman" pitchFamily="18" charset="0"/>
              <a:cs typeface="Times New Roman" pitchFamily="18" charset="0"/>
            </a:endParaRPr>
          </a:p>
        </p:txBody>
      </p:sp>
      <p:sp>
        <p:nvSpPr>
          <p:cNvPr id="1495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9509" name="Object 5"/>
          <p:cNvGraphicFramePr>
            <a:graphicFrameLocks noChangeAspect="1"/>
          </p:cNvGraphicFramePr>
          <p:nvPr/>
        </p:nvGraphicFramePr>
        <p:xfrm>
          <a:off x="3622662" y="5454684"/>
          <a:ext cx="1903413" cy="457200"/>
        </p:xfrm>
        <a:graphic>
          <a:graphicData uri="http://schemas.openxmlformats.org/presentationml/2006/ole">
            <p:oleObj spid="_x0000_s149509" name="Equação" r:id="rId5" imgW="952087" imgH="228501" progId="Equation.3">
              <p:embed/>
            </p:oleObj>
          </a:graphicData>
        </a:graphic>
      </p:graphicFrame>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dirty="0" smtClean="0"/>
              <a:t>) ao redor de uma esfera</a:t>
            </a:r>
            <a:endParaRPr lang="pt-BR" dirty="0"/>
          </a:p>
        </p:txBody>
      </p:sp>
      <p:sp>
        <p:nvSpPr>
          <p:cNvPr id="3" name="Espaço Reservado para Conteúdo 2"/>
          <p:cNvSpPr>
            <a:spLocks noGrp="1"/>
          </p:cNvSpPr>
          <p:nvPr>
            <p:ph idx="1"/>
          </p:nvPr>
        </p:nvSpPr>
        <p:spPr/>
        <p:txBody>
          <a:bodyPr/>
          <a:lstStyle/>
          <a:p>
            <a:r>
              <a:rPr lang="pt-BR" dirty="0" smtClean="0"/>
              <a:t>A substituição na Eq. (64) fornece</a:t>
            </a:r>
          </a:p>
          <a:p>
            <a:endParaRPr lang="pt-BR" dirty="0" smtClean="0"/>
          </a:p>
          <a:p>
            <a:endParaRPr lang="pt-BR" dirty="0" smtClean="0"/>
          </a:p>
          <a:p>
            <a:r>
              <a:rPr lang="pt-BR" dirty="0" smtClean="0"/>
              <a:t>cuja solução é</a:t>
            </a:r>
          </a:p>
          <a:p>
            <a:endParaRPr lang="pt-BR" dirty="0" smtClean="0"/>
          </a:p>
          <a:p>
            <a:endParaRPr lang="pt-BR" dirty="0" smtClean="0"/>
          </a:p>
          <a:p>
            <a:r>
              <a:rPr lang="pt-BR" dirty="0" smtClean="0"/>
              <a:t>A condição de contorno a montante (escoamento não perturbado) requer que </a:t>
            </a:r>
            <a:r>
              <a:rPr lang="pt-BR" i="1" dirty="0" smtClean="0"/>
              <a:t>A</a:t>
            </a:r>
            <a:r>
              <a:rPr lang="pt-BR" dirty="0" smtClean="0"/>
              <a:t> = 0 e </a:t>
            </a:r>
            <a:r>
              <a:rPr lang="pt-BR" i="1" dirty="0" smtClean="0"/>
              <a:t>B</a:t>
            </a:r>
            <a:r>
              <a:rPr lang="pt-BR" dirty="0" smtClean="0"/>
              <a:t> = </a:t>
            </a:r>
            <a:r>
              <a:rPr lang="pt-BR" i="1" dirty="0" smtClean="0"/>
              <a:t>U</a:t>
            </a:r>
            <a:r>
              <a:rPr lang="pt-BR" dirty="0" smtClean="0"/>
              <a:t>/2.</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115</a:t>
            </a:fld>
            <a:endParaRPr lang="pt-BR"/>
          </a:p>
        </p:txBody>
      </p:sp>
      <p:sp>
        <p:nvSpPr>
          <p:cNvPr id="1484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8481" name="Object 1"/>
          <p:cNvGraphicFramePr>
            <a:graphicFrameLocks noChangeAspect="1"/>
          </p:cNvGraphicFramePr>
          <p:nvPr/>
        </p:nvGraphicFramePr>
        <p:xfrm>
          <a:off x="2965428" y="2333610"/>
          <a:ext cx="3170238" cy="787400"/>
        </p:xfrm>
        <a:graphic>
          <a:graphicData uri="http://schemas.openxmlformats.org/presentationml/2006/ole">
            <p:oleObj spid="_x0000_s148481" name="Equação" r:id="rId3" imgW="1574800" imgH="393700" progId="Equation.3">
              <p:embed/>
            </p:oleObj>
          </a:graphicData>
        </a:graphic>
      </p:graphicFrame>
      <p:sp>
        <p:nvSpPr>
          <p:cNvPr id="148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8483" name="Object 3"/>
          <p:cNvGraphicFramePr>
            <a:graphicFrameLocks noChangeAspect="1"/>
          </p:cNvGraphicFramePr>
          <p:nvPr/>
        </p:nvGraphicFramePr>
        <p:xfrm>
          <a:off x="3049608" y="3757617"/>
          <a:ext cx="3019425" cy="788988"/>
        </p:xfrm>
        <a:graphic>
          <a:graphicData uri="http://schemas.openxmlformats.org/presentationml/2006/ole">
            <p:oleObj spid="_x0000_s148483" name="Equação" r:id="rId4" imgW="1497950" imgH="393529" progId="Equation.3">
              <p:embed/>
            </p:oleObj>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smtClean="0"/>
              <a:t>) </a:t>
            </a:r>
            <a:r>
              <a:rPr lang="pt-BR" dirty="0" smtClean="0"/>
              <a:t>ao redor de </a:t>
            </a:r>
            <a:r>
              <a:rPr lang="pt-BR" smtClean="0"/>
              <a:t>uma esfera</a:t>
            </a:r>
            <a:endParaRPr lang="pt-BR"/>
          </a:p>
        </p:txBody>
      </p:sp>
      <p:sp>
        <p:nvSpPr>
          <p:cNvPr id="3" name="Espaço Reservado para Conteúdo 2"/>
          <p:cNvSpPr>
            <a:spLocks noGrp="1"/>
          </p:cNvSpPr>
          <p:nvPr>
            <p:ph idx="1"/>
          </p:nvPr>
        </p:nvSpPr>
        <p:spPr/>
        <p:txBody>
          <a:bodyPr/>
          <a:lstStyle/>
          <a:p>
            <a:r>
              <a:rPr lang="pt-BR" dirty="0" smtClean="0"/>
              <a:t>As condições de contorno da superfície então fornecem </a:t>
            </a:r>
            <a:r>
              <a:rPr lang="pt-BR" i="1" dirty="0" smtClean="0"/>
              <a:t>C</a:t>
            </a:r>
            <a:r>
              <a:rPr lang="pt-BR" dirty="0" smtClean="0"/>
              <a:t> = − 3</a:t>
            </a:r>
            <a:r>
              <a:rPr lang="pt-BR" i="1" dirty="0" smtClean="0"/>
              <a:t>Ua</a:t>
            </a:r>
            <a:r>
              <a:rPr lang="pt-BR" dirty="0" smtClean="0"/>
              <a:t>/4 e </a:t>
            </a:r>
            <a:r>
              <a:rPr lang="pt-BR" i="1" dirty="0" smtClean="0"/>
              <a:t>D</a:t>
            </a:r>
            <a:r>
              <a:rPr lang="pt-BR" dirty="0" smtClean="0"/>
              <a:t> = </a:t>
            </a:r>
            <a:r>
              <a:rPr lang="pt-BR" i="1" dirty="0" smtClean="0"/>
              <a:t>Ua</a:t>
            </a:r>
            <a:r>
              <a:rPr lang="pt-BR" baseline="30000" dirty="0" smtClean="0"/>
              <a:t>3</a:t>
            </a:r>
            <a:r>
              <a:rPr lang="pt-BR" dirty="0" smtClean="0"/>
              <a:t>/4. A solução então se reduz a</a:t>
            </a:r>
          </a:p>
          <a:p>
            <a:endParaRPr lang="pt-BR" dirty="0" smtClean="0"/>
          </a:p>
          <a:p>
            <a:endParaRPr lang="pt-BR" dirty="0" smtClean="0"/>
          </a:p>
          <a:p>
            <a:r>
              <a:rPr lang="pt-BR" dirty="0" smtClean="0"/>
              <a:t>As componentes da velocidade são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116</a:t>
            </a:fld>
            <a:endParaRPr lang="pt-BR"/>
          </a:p>
        </p:txBody>
      </p:sp>
      <p:sp>
        <p:nvSpPr>
          <p:cNvPr id="147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7457" name="Object 1"/>
          <p:cNvGraphicFramePr>
            <a:graphicFrameLocks noChangeAspect="1"/>
          </p:cNvGraphicFramePr>
          <p:nvPr/>
        </p:nvGraphicFramePr>
        <p:xfrm>
          <a:off x="2746350" y="2990844"/>
          <a:ext cx="3635375" cy="960438"/>
        </p:xfrm>
        <a:graphic>
          <a:graphicData uri="http://schemas.openxmlformats.org/presentationml/2006/ole">
            <p:oleObj spid="_x0000_s147457" name="Equação" r:id="rId3" imgW="1841500" imgH="482600" progId="Equation.3">
              <p:embed/>
            </p:oleObj>
          </a:graphicData>
        </a:graphic>
      </p:graphicFrame>
      <p:sp>
        <p:nvSpPr>
          <p:cNvPr id="7" name="CaixaDeTexto 6"/>
          <p:cNvSpPr txBox="1"/>
          <p:nvPr/>
        </p:nvSpPr>
        <p:spPr>
          <a:xfrm>
            <a:off x="8182907" y="324643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(68)</a:t>
            </a:r>
            <a:endParaRPr lang="pt-BR" sz="2400" dirty="0">
              <a:latin typeface="Times New Roman" pitchFamily="18" charset="0"/>
              <a:cs typeface="Times New Roman" pitchFamily="18" charset="0"/>
            </a:endParaRPr>
          </a:p>
        </p:txBody>
      </p:sp>
      <p:sp>
        <p:nvSpPr>
          <p:cNvPr id="147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7459" name="Object 3"/>
          <p:cNvGraphicFramePr>
            <a:graphicFrameLocks noChangeAspect="1"/>
          </p:cNvGraphicFramePr>
          <p:nvPr/>
        </p:nvGraphicFramePr>
        <p:xfrm>
          <a:off x="1906551" y="4606967"/>
          <a:ext cx="5260975" cy="1925638"/>
        </p:xfrm>
        <a:graphic>
          <a:graphicData uri="http://schemas.openxmlformats.org/presentationml/2006/ole">
            <p:oleObj spid="_x0000_s147459" name="Equação" r:id="rId4" imgW="2628900" imgH="965200" progId="Equation.3">
              <p:embed/>
            </p:oleObj>
          </a:graphicData>
        </a:graphic>
      </p:graphicFrame>
      <p:sp>
        <p:nvSpPr>
          <p:cNvPr id="10" name="CaixaDeTexto 9"/>
          <p:cNvSpPr txBox="1"/>
          <p:nvPr/>
        </p:nvSpPr>
        <p:spPr>
          <a:xfrm>
            <a:off x="8182907" y="530416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(69)</a:t>
            </a:r>
            <a:endParaRPr lang="pt-BR" sz="2400" dirty="0">
              <a:latin typeface="Times New Roman" pitchFamily="18" charset="0"/>
              <a:cs typeface="Times New Roman"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dirty="0" smtClean="0"/>
              <a:t>) ao redor de uma esfera</a:t>
            </a:r>
            <a:endParaRPr lang="pt-BR" dirty="0"/>
          </a:p>
        </p:txBody>
      </p:sp>
      <p:sp>
        <p:nvSpPr>
          <p:cNvPr id="3" name="Espaço Reservado para Conteúdo 2"/>
          <p:cNvSpPr>
            <a:spLocks noGrp="1"/>
          </p:cNvSpPr>
          <p:nvPr>
            <p:ph idx="1"/>
          </p:nvPr>
        </p:nvSpPr>
        <p:spPr/>
        <p:txBody>
          <a:bodyPr/>
          <a:lstStyle/>
          <a:p>
            <a:r>
              <a:rPr lang="pt-BR" dirty="0" smtClean="0"/>
              <a:t>A pressão pode ser obtida integrando-se a equação da quantidade de movimento                   , cujo resultado é:</a:t>
            </a:r>
          </a:p>
          <a:p>
            <a:endParaRPr lang="pt-BR" dirty="0" smtClean="0"/>
          </a:p>
          <a:p>
            <a:endParaRPr lang="pt-BR" dirty="0" smtClean="0"/>
          </a:p>
          <a:p>
            <a:r>
              <a:rPr lang="pt-BR" dirty="0" smtClean="0"/>
              <a:t>A pressão é máxima no primeiro ponto de estagnação, sendo igual a 3</a:t>
            </a:r>
            <a:r>
              <a:rPr lang="el-GR" i="1" dirty="0" smtClean="0"/>
              <a:t>μ</a:t>
            </a:r>
            <a:r>
              <a:rPr lang="pt-BR" i="1" dirty="0" smtClean="0"/>
              <a:t>U</a:t>
            </a:r>
            <a:r>
              <a:rPr lang="pt-BR" dirty="0" smtClean="0"/>
              <a:t>/(2</a:t>
            </a:r>
            <a:r>
              <a:rPr lang="pt-BR" i="1" dirty="0" smtClean="0"/>
              <a:t>a</a:t>
            </a:r>
            <a:r>
              <a:rPr lang="pt-BR" dirty="0" smtClean="0"/>
              <a:t>), e é mínima no segundo ponto de estagnação, sendo igual a − 3</a:t>
            </a:r>
            <a:r>
              <a:rPr lang="el-GR" i="1" dirty="0" smtClean="0"/>
              <a:t>μ</a:t>
            </a:r>
            <a:r>
              <a:rPr lang="pt-BR" i="1" dirty="0" smtClean="0"/>
              <a:t>U</a:t>
            </a:r>
            <a:r>
              <a:rPr lang="pt-BR" dirty="0" smtClean="0"/>
              <a:t>/(2</a:t>
            </a:r>
            <a:r>
              <a:rPr lang="pt-BR" i="1" dirty="0" smtClean="0"/>
              <a:t>a</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117</a:t>
            </a:fld>
            <a:endParaRPr lang="pt-BR"/>
          </a:p>
        </p:txBody>
      </p:sp>
      <p:sp>
        <p:nvSpPr>
          <p:cNvPr id="1464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6433" name="Object 1"/>
          <p:cNvGraphicFramePr>
            <a:graphicFrameLocks noChangeAspect="1"/>
          </p:cNvGraphicFramePr>
          <p:nvPr/>
        </p:nvGraphicFramePr>
        <p:xfrm>
          <a:off x="4681539" y="2041506"/>
          <a:ext cx="1730375" cy="525463"/>
        </p:xfrm>
        <a:graphic>
          <a:graphicData uri="http://schemas.openxmlformats.org/presentationml/2006/ole">
            <p:oleObj spid="_x0000_s146433" name="Equação" r:id="rId3" imgW="749300" imgH="228600" progId="Equation.3">
              <p:embed/>
            </p:oleObj>
          </a:graphicData>
        </a:graphic>
      </p:graphicFrame>
      <p:sp>
        <p:nvSpPr>
          <p:cNvPr id="1464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6435" name="Object 3"/>
          <p:cNvGraphicFramePr>
            <a:graphicFrameLocks noChangeAspect="1"/>
          </p:cNvGraphicFramePr>
          <p:nvPr/>
        </p:nvGraphicFramePr>
        <p:xfrm>
          <a:off x="3130569" y="2917818"/>
          <a:ext cx="2865438" cy="788988"/>
        </p:xfrm>
        <a:graphic>
          <a:graphicData uri="http://schemas.openxmlformats.org/presentationml/2006/ole">
            <p:oleObj spid="_x0000_s146435" name="Equação" r:id="rId4" imgW="1422400" imgH="393700" progId="Equation.3">
              <p:embed/>
            </p:oleObj>
          </a:graphicData>
        </a:graphic>
      </p:graphicFrame>
      <p:sp>
        <p:nvSpPr>
          <p:cNvPr id="9" name="CaixaDeTexto 8"/>
          <p:cNvSpPr txBox="1"/>
          <p:nvPr/>
        </p:nvSpPr>
        <p:spPr>
          <a:xfrm>
            <a:off x="8182907" y="310038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(70)</a:t>
            </a:r>
            <a:endParaRPr lang="pt-BR" sz="2400" dirty="0">
              <a:latin typeface="Times New Roman" pitchFamily="18" charset="0"/>
              <a:cs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smtClean="0"/>
              <a:t>) </a:t>
            </a:r>
            <a:r>
              <a:rPr lang="pt-BR" dirty="0" smtClean="0"/>
              <a:t>ao redor de </a:t>
            </a:r>
            <a:r>
              <a:rPr lang="pt-BR" smtClean="0"/>
              <a:t>uma esfera</a:t>
            </a:r>
            <a:endParaRPr lang="pt-BR"/>
          </a:p>
        </p:txBody>
      </p:sp>
      <p:sp>
        <p:nvSpPr>
          <p:cNvPr id="3" name="Espaço Reservado para Conteúdo 2"/>
          <p:cNvSpPr>
            <a:spLocks noGrp="1"/>
          </p:cNvSpPr>
          <p:nvPr>
            <p:ph idx="1"/>
          </p:nvPr>
        </p:nvSpPr>
        <p:spPr/>
        <p:txBody>
          <a:bodyPr/>
          <a:lstStyle/>
          <a:p>
            <a:r>
              <a:rPr lang="pt-BR" dirty="0" smtClean="0"/>
              <a:t>Na sequência, deve-se avaliar a força de arrasto </a:t>
            </a:r>
            <a:r>
              <a:rPr lang="pt-BR" i="1" dirty="0" smtClean="0"/>
              <a:t>D</a:t>
            </a:r>
            <a:r>
              <a:rPr lang="pt-BR" dirty="0" smtClean="0"/>
              <a:t> sobre a esfera. Isto pode ser feito aplicando-se o princípio do balanço de energia mecânica sobre o campo de escoamento completo, o que requer que</a:t>
            </a:r>
          </a:p>
          <a:p>
            <a:endParaRPr lang="pt-BR" dirty="0" smtClean="0"/>
          </a:p>
          <a:p>
            <a:endParaRPr lang="pt-BR" dirty="0" smtClean="0"/>
          </a:p>
          <a:p>
            <a:r>
              <a:rPr lang="pt-BR" dirty="0" smtClean="0"/>
              <a:t>que estabelece que o trabalho feito pela esfera é igual à dissipação viscosa sobre o escoamento completo, sendo </a:t>
            </a:r>
            <a:r>
              <a:rPr lang="el-GR" i="1" dirty="0" smtClean="0"/>
              <a:t>ϕ</a:t>
            </a:r>
            <a:r>
              <a:rPr lang="pt-BR" dirty="0" smtClean="0"/>
              <a:t> a dissipação viscosa por unidade de volume.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118</a:t>
            </a:fld>
            <a:endParaRPr lang="pt-BR"/>
          </a:p>
        </p:txBody>
      </p:sp>
      <p:sp>
        <p:nvSpPr>
          <p:cNvPr id="145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45409" name="Object 1"/>
          <p:cNvGraphicFramePr>
            <a:graphicFrameLocks noChangeAspect="1"/>
          </p:cNvGraphicFramePr>
          <p:nvPr/>
        </p:nvGraphicFramePr>
        <p:xfrm>
          <a:off x="3732201" y="3648078"/>
          <a:ext cx="1673225" cy="557213"/>
        </p:xfrm>
        <a:graphic>
          <a:graphicData uri="http://schemas.openxmlformats.org/presentationml/2006/ole">
            <p:oleObj spid="_x0000_s145409" name="Equação" r:id="rId3" imgW="825500" imgH="279400" progId="Equation.3">
              <p:embed/>
            </p:oleObj>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smtClean="0"/>
              <a:t>) </a:t>
            </a:r>
            <a:r>
              <a:rPr lang="pt-BR" dirty="0" smtClean="0"/>
              <a:t>ao redor de </a:t>
            </a:r>
            <a:r>
              <a:rPr lang="pt-BR" smtClean="0"/>
              <a:t>uma esfera</a:t>
            </a:r>
            <a:endParaRPr lang="pt-BR"/>
          </a:p>
        </p:txBody>
      </p:sp>
      <p:sp>
        <p:nvSpPr>
          <p:cNvPr id="3" name="Espaço Reservado para Conteúdo 2"/>
          <p:cNvSpPr>
            <a:spLocks noGrp="1"/>
          </p:cNvSpPr>
          <p:nvPr>
            <p:ph idx="1"/>
          </p:nvPr>
        </p:nvSpPr>
        <p:spPr/>
        <p:txBody>
          <a:bodyPr/>
          <a:lstStyle/>
          <a:p>
            <a:r>
              <a:rPr lang="pt-BR" dirty="0" smtClean="0"/>
              <a:t>Uma forma mais direta de determinar o arrasto é integrar as tensões sobre a superfície da esfera. A força por unidade de área normal à superfície, cuja normal unitária é </a:t>
            </a:r>
            <a:r>
              <a:rPr lang="pt-BR" b="1" dirty="0" smtClean="0"/>
              <a:t>n</a:t>
            </a:r>
            <a:r>
              <a:rPr lang="pt-BR" dirty="0" smtClean="0"/>
              <a:t> é dada por</a:t>
            </a:r>
          </a:p>
          <a:p>
            <a:endParaRPr lang="pt-BR" dirty="0" smtClean="0"/>
          </a:p>
          <a:p>
            <a:endParaRPr lang="pt-BR" dirty="0" smtClean="0"/>
          </a:p>
          <a:p>
            <a:r>
              <a:rPr lang="pt-BR" dirty="0" smtClean="0"/>
              <a:t>onde </a:t>
            </a:r>
            <a:r>
              <a:rPr lang="el-GR" i="1" dirty="0" smtClean="0"/>
              <a:t>τ</a:t>
            </a:r>
            <a:r>
              <a:rPr lang="pt-BR" i="1" baseline="-25000" dirty="0" err="1" smtClean="0"/>
              <a:t>ij</a:t>
            </a:r>
            <a:r>
              <a:rPr lang="pt-BR" dirty="0" smtClean="0"/>
              <a:t> é o tensor de tensões completo, e </a:t>
            </a:r>
            <a:r>
              <a:rPr lang="el-GR" i="1" dirty="0" smtClean="0"/>
              <a:t>σ</a:t>
            </a:r>
            <a:r>
              <a:rPr lang="pt-BR" i="1" baseline="-25000" dirty="0" err="1" smtClean="0"/>
              <a:t>ij</a:t>
            </a:r>
            <a:r>
              <a:rPr lang="pt-BR" dirty="0" smtClean="0"/>
              <a:t> é o tensor de tensões viscosas. A componente do arrasto por unidade de área na direção do escoamento uniforme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119</a:t>
            </a:fld>
            <a:endParaRPr lang="pt-BR"/>
          </a:p>
        </p:txBody>
      </p:sp>
      <p:sp>
        <p:nvSpPr>
          <p:cNvPr id="157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7697" name="Object 1"/>
          <p:cNvGraphicFramePr>
            <a:graphicFrameLocks noChangeAspect="1"/>
          </p:cNvGraphicFramePr>
          <p:nvPr/>
        </p:nvGraphicFramePr>
        <p:xfrm>
          <a:off x="2016090" y="3589347"/>
          <a:ext cx="5099050" cy="533400"/>
        </p:xfrm>
        <a:graphic>
          <a:graphicData uri="http://schemas.openxmlformats.org/presentationml/2006/ole">
            <p:oleObj spid="_x0000_s157697" name="Equação" r:id="rId3" imgW="2552700" imgH="266700" progId="Equation.3">
              <p:embed/>
            </p:oleObj>
          </a:graphicData>
        </a:graphic>
      </p:graphicFrame>
      <p:sp>
        <p:nvSpPr>
          <p:cNvPr id="157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7699" name="Object 3"/>
          <p:cNvGraphicFramePr>
            <a:graphicFrameLocks noChangeAspect="1"/>
          </p:cNvGraphicFramePr>
          <p:nvPr/>
        </p:nvGraphicFramePr>
        <p:xfrm>
          <a:off x="2441575" y="5995988"/>
          <a:ext cx="4235450" cy="508000"/>
        </p:xfrm>
        <a:graphic>
          <a:graphicData uri="http://schemas.openxmlformats.org/presentationml/2006/ole">
            <p:oleObj spid="_x0000_s157699" name="Equação" r:id="rId4" imgW="2120760" imgH="253800" progId="Equation.3">
              <p:embed/>
            </p:oleObj>
          </a:graphicData>
        </a:graphic>
      </p:graphicFrame>
      <p:sp>
        <p:nvSpPr>
          <p:cNvPr id="9" name="CaixaDeTexto 8"/>
          <p:cNvSpPr txBox="1"/>
          <p:nvPr/>
        </p:nvSpPr>
        <p:spPr>
          <a:xfrm>
            <a:off x="8182907" y="598491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(71)</a:t>
            </a:r>
            <a:endParaRPr lang="pt-BR"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r>
              <a:rPr lang="pt-BR" dirty="0" smtClean="0"/>
              <a:t>Por causa da presença do termo </a:t>
            </a:r>
            <a:r>
              <a:rPr lang="pt-BR" dirty="0" err="1" smtClean="0"/>
              <a:t>não-linear</a:t>
            </a:r>
            <a:r>
              <a:rPr lang="pt-BR" dirty="0" smtClean="0"/>
              <a:t> de </a:t>
            </a:r>
            <a:r>
              <a:rPr lang="pt-BR" dirty="0" err="1" smtClean="0"/>
              <a:t>advecção</a:t>
            </a:r>
            <a:r>
              <a:rPr lang="pt-BR" dirty="0" smtClean="0"/>
              <a:t>          , muito  poucas  soluções  exatas  das equações de </a:t>
            </a:r>
            <a:r>
              <a:rPr lang="pt-BR" dirty="0" err="1" smtClean="0"/>
              <a:t>Navier-Stokes</a:t>
            </a:r>
            <a:r>
              <a:rPr lang="pt-BR" dirty="0" smtClean="0"/>
              <a:t> são conhecidas na forma fechada. </a:t>
            </a:r>
          </a:p>
          <a:p>
            <a:r>
              <a:rPr lang="pt-BR" dirty="0" smtClean="0"/>
              <a:t>Em geral, soluções exatas são possíveis apenas se os termos </a:t>
            </a:r>
            <a:r>
              <a:rPr lang="pt-BR" dirty="0" err="1" smtClean="0"/>
              <a:t>não-lineares</a:t>
            </a:r>
            <a:r>
              <a:rPr lang="pt-BR" dirty="0" smtClean="0"/>
              <a:t> identicamente se cancelam. </a:t>
            </a:r>
          </a:p>
          <a:p>
            <a:r>
              <a:rPr lang="pt-BR" dirty="0" smtClean="0"/>
              <a:t>Um exemplo é o escoamento plenamente desenvolvido entre placas infinitas paralelas.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a:t>
            </a:fld>
            <a:endParaRPr lang="pt-BR"/>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3793" name="Object 1"/>
          <p:cNvGraphicFramePr>
            <a:graphicFrameLocks noChangeAspect="1"/>
          </p:cNvGraphicFramePr>
          <p:nvPr/>
        </p:nvGraphicFramePr>
        <p:xfrm>
          <a:off x="2343131" y="2109775"/>
          <a:ext cx="877888" cy="406400"/>
        </p:xfrm>
        <a:graphic>
          <a:graphicData uri="http://schemas.openxmlformats.org/presentationml/2006/ole">
            <p:oleObj spid="_x0000_s33793" name="Equação" r:id="rId3" imgW="393359" imgH="177646" progId="Equation.3">
              <p:embed/>
            </p:oleObj>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dirty="0" smtClean="0"/>
              <a:t>) ao redor de uma esfera</a:t>
            </a:r>
            <a:endParaRPr lang="pt-BR" dirty="0"/>
          </a:p>
        </p:txBody>
      </p:sp>
      <p:sp>
        <p:nvSpPr>
          <p:cNvPr id="3" name="Espaço Reservado para Conteúdo 2"/>
          <p:cNvSpPr>
            <a:spLocks noGrp="1"/>
          </p:cNvSpPr>
          <p:nvPr>
            <p:ph idx="1"/>
          </p:nvPr>
        </p:nvSpPr>
        <p:spPr/>
        <p:txBody>
          <a:bodyPr/>
          <a:lstStyle/>
          <a:p>
            <a:r>
              <a:rPr lang="pt-BR" dirty="0" smtClean="0"/>
              <a:t>As componentes de tensão viscosa são</a:t>
            </a:r>
          </a:p>
          <a:p>
            <a:endParaRPr lang="pt-BR" dirty="0" smtClean="0"/>
          </a:p>
          <a:p>
            <a:endParaRPr lang="pt-BR" dirty="0" smtClean="0"/>
          </a:p>
          <a:p>
            <a:endParaRPr lang="pt-BR" dirty="0" smtClean="0"/>
          </a:p>
          <a:p>
            <a:endParaRPr lang="pt-BR" dirty="0" smtClean="0"/>
          </a:p>
          <a:p>
            <a:endParaRPr lang="pt-BR" dirty="0" smtClean="0"/>
          </a:p>
          <a:p>
            <a:r>
              <a:rPr lang="pt-BR" dirty="0" smtClean="0"/>
              <a:t>de modo que a Eq. (71) se torna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120</a:t>
            </a:fld>
            <a:endParaRPr lang="pt-BR"/>
          </a:p>
        </p:txBody>
      </p:sp>
      <p:sp>
        <p:nvSpPr>
          <p:cNvPr id="156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6673" name="Object 1"/>
          <p:cNvGraphicFramePr>
            <a:graphicFrameLocks noChangeAspect="1"/>
          </p:cNvGraphicFramePr>
          <p:nvPr/>
        </p:nvGraphicFramePr>
        <p:xfrm>
          <a:off x="1860587" y="2379674"/>
          <a:ext cx="5413375" cy="1925638"/>
        </p:xfrm>
        <a:graphic>
          <a:graphicData uri="http://schemas.openxmlformats.org/presentationml/2006/ole">
            <p:oleObj spid="_x0000_s156673" name="Equação" r:id="rId3" imgW="2705100" imgH="965200" progId="Equation.3">
              <p:embed/>
            </p:oleObj>
          </a:graphicData>
        </a:graphic>
      </p:graphicFrame>
      <p:sp>
        <p:nvSpPr>
          <p:cNvPr id="7" name="CaixaDeTexto 6"/>
          <p:cNvSpPr txBox="1"/>
          <p:nvPr/>
        </p:nvSpPr>
        <p:spPr>
          <a:xfrm>
            <a:off x="8182907" y="307687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(72)</a:t>
            </a:r>
            <a:endParaRPr lang="pt-BR" sz="2400" dirty="0">
              <a:latin typeface="Times New Roman" pitchFamily="18" charset="0"/>
              <a:cs typeface="Times New Roman" pitchFamily="18" charset="0"/>
            </a:endParaRPr>
          </a:p>
        </p:txBody>
      </p:sp>
      <p:sp>
        <p:nvSpPr>
          <p:cNvPr id="156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6675" name="Object 3"/>
          <p:cNvGraphicFramePr>
            <a:graphicFrameLocks noChangeAspect="1"/>
          </p:cNvGraphicFramePr>
          <p:nvPr/>
        </p:nvGraphicFramePr>
        <p:xfrm>
          <a:off x="2308194" y="5378487"/>
          <a:ext cx="4538663" cy="788988"/>
        </p:xfrm>
        <a:graphic>
          <a:graphicData uri="http://schemas.openxmlformats.org/presentationml/2006/ole">
            <p:oleObj spid="_x0000_s156675" name="Equação" r:id="rId4" imgW="2247900" imgH="393700" progId="Equation.3">
              <p:embed/>
            </p:oleObj>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smtClean="0"/>
              <a:t>) </a:t>
            </a:r>
            <a:r>
              <a:rPr lang="pt-BR" dirty="0" smtClean="0"/>
              <a:t>ao redor de </a:t>
            </a:r>
            <a:r>
              <a:rPr lang="pt-BR" smtClean="0"/>
              <a:t>uma esfera</a:t>
            </a:r>
            <a:endParaRPr lang="pt-BR"/>
          </a:p>
        </p:txBody>
      </p:sp>
      <p:sp>
        <p:nvSpPr>
          <p:cNvPr id="3" name="Espaço Reservado para Conteúdo 2"/>
          <p:cNvSpPr>
            <a:spLocks noGrp="1"/>
          </p:cNvSpPr>
          <p:nvPr>
            <p:ph idx="1"/>
          </p:nvPr>
        </p:nvSpPr>
        <p:spPr>
          <a:xfrm>
            <a:off x="457200" y="1600200"/>
            <a:ext cx="8229600" cy="4786353"/>
          </a:xfrm>
        </p:spPr>
        <p:txBody>
          <a:bodyPr>
            <a:normAutofit/>
          </a:bodyPr>
          <a:lstStyle/>
          <a:p>
            <a:r>
              <a:rPr lang="pt-BR" dirty="0" smtClean="0"/>
              <a:t>A força de arrasto é obtida multiplicando-se a expressão anterior pela área superficial 4</a:t>
            </a:r>
            <a:r>
              <a:rPr lang="el-GR" i="1" dirty="0" smtClean="0"/>
              <a:t>π</a:t>
            </a:r>
            <a:r>
              <a:rPr lang="pt-BR" i="1" dirty="0" smtClean="0"/>
              <a:t>a</a:t>
            </a:r>
            <a:r>
              <a:rPr lang="pt-BR" baseline="30000" dirty="0" smtClean="0"/>
              <a:t>2</a:t>
            </a:r>
            <a:r>
              <a:rPr lang="pt-BR" dirty="0" smtClean="0"/>
              <a:t> da esfera, fornecendo</a:t>
            </a:r>
          </a:p>
          <a:p>
            <a:endParaRPr lang="pt-BR" dirty="0" smtClean="0"/>
          </a:p>
          <a:p>
            <a:endParaRPr lang="pt-BR" dirty="0" smtClean="0"/>
          </a:p>
          <a:p>
            <a:r>
              <a:rPr lang="pt-BR" dirty="0" smtClean="0"/>
              <a:t>da qual um terço se refere ao arrasto de pressão e dois terços ao arrasto de atrito superficial. Segue-se que a resistência em um escoamento lento (</a:t>
            </a:r>
            <a:r>
              <a:rPr lang="pt-BR" i="1" dirty="0" err="1" smtClean="0"/>
              <a:t>creeping</a:t>
            </a:r>
            <a:r>
              <a:rPr lang="pt-BR" i="1" dirty="0" smtClean="0"/>
              <a:t> </a:t>
            </a:r>
            <a:r>
              <a:rPr lang="pt-BR" i="1" dirty="0" err="1" smtClean="0"/>
              <a:t>flow</a:t>
            </a:r>
            <a:r>
              <a:rPr lang="pt-BR" dirty="0" smtClean="0"/>
              <a:t>) é proporcional à velocidade. Este resultado é conhecido como Lei da resistência de Stokes.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121</a:t>
            </a:fld>
            <a:endParaRPr lang="pt-BR"/>
          </a:p>
        </p:txBody>
      </p:sp>
      <p:sp>
        <p:nvSpPr>
          <p:cNvPr id="155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5649" name="Object 1"/>
          <p:cNvGraphicFramePr>
            <a:graphicFrameLocks noChangeAspect="1"/>
          </p:cNvGraphicFramePr>
          <p:nvPr/>
        </p:nvGraphicFramePr>
        <p:xfrm>
          <a:off x="3695688" y="3244853"/>
          <a:ext cx="1709738" cy="403225"/>
        </p:xfrm>
        <a:graphic>
          <a:graphicData uri="http://schemas.openxmlformats.org/presentationml/2006/ole">
            <p:oleObj spid="_x0000_s155649" name="Equação" r:id="rId3" imgW="850531" imgH="203112" progId="Equation.3">
              <p:embed/>
            </p:oleObj>
          </a:graphicData>
        </a:graphic>
      </p:graphicFrame>
      <p:sp>
        <p:nvSpPr>
          <p:cNvPr id="7" name="CaixaDeTexto 6"/>
          <p:cNvSpPr txBox="1"/>
          <p:nvPr/>
        </p:nvSpPr>
        <p:spPr>
          <a:xfrm>
            <a:off x="8182907" y="318641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(73)</a:t>
            </a:r>
            <a:endParaRPr lang="pt-BR" sz="2400" dirty="0">
              <a:latin typeface="Times New Roman" pitchFamily="18" charset="0"/>
              <a:cs typeface="Times New Roman"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smtClean="0"/>
              <a:t>) </a:t>
            </a:r>
            <a:r>
              <a:rPr lang="pt-BR" dirty="0" smtClean="0"/>
              <a:t>ao redor de </a:t>
            </a:r>
            <a:r>
              <a:rPr lang="pt-BR" smtClean="0"/>
              <a:t>uma esfera</a:t>
            </a:r>
            <a:endParaRPr lang="pt-BR"/>
          </a:p>
        </p:txBody>
      </p:sp>
      <p:sp>
        <p:nvSpPr>
          <p:cNvPr id="3" name="Espaço Reservado para Conteúdo 2"/>
          <p:cNvSpPr>
            <a:spLocks noGrp="1"/>
          </p:cNvSpPr>
          <p:nvPr>
            <p:ph idx="1"/>
          </p:nvPr>
        </p:nvSpPr>
        <p:spPr/>
        <p:txBody>
          <a:bodyPr/>
          <a:lstStyle/>
          <a:p>
            <a:r>
              <a:rPr lang="pt-BR" dirty="0" smtClean="0"/>
              <a:t>O coeficiente de arrasto, definido como a força de arrasto </a:t>
            </a:r>
            <a:r>
              <a:rPr lang="pt-BR" dirty="0" err="1" smtClean="0"/>
              <a:t>adimensionalizada</a:t>
            </a:r>
            <a:r>
              <a:rPr lang="pt-BR" dirty="0" smtClean="0"/>
              <a:t> por </a:t>
            </a:r>
            <a:r>
              <a:rPr lang="el-GR" i="1" dirty="0" smtClean="0"/>
              <a:t>ρ</a:t>
            </a:r>
            <a:r>
              <a:rPr lang="pt-BR" i="1" dirty="0" smtClean="0"/>
              <a:t>U</a:t>
            </a:r>
            <a:r>
              <a:rPr lang="pt-BR" baseline="30000" dirty="0" smtClean="0"/>
              <a:t>2</a:t>
            </a:r>
            <a:r>
              <a:rPr lang="pt-BR" dirty="0" smtClean="0"/>
              <a:t>/2 e por uma área projetada </a:t>
            </a:r>
            <a:r>
              <a:rPr lang="el-GR" i="1" dirty="0" smtClean="0"/>
              <a:t>π</a:t>
            </a:r>
            <a:r>
              <a:rPr lang="pt-BR" i="1" dirty="0" smtClean="0"/>
              <a:t>a</a:t>
            </a:r>
            <a:r>
              <a:rPr lang="pt-BR" baseline="30000" dirty="0" smtClean="0"/>
              <a:t>2</a:t>
            </a:r>
            <a:r>
              <a:rPr lang="pt-BR" dirty="0" smtClean="0"/>
              <a:t>, é</a:t>
            </a:r>
          </a:p>
          <a:p>
            <a:endParaRPr lang="pt-BR" i="1" dirty="0" smtClean="0"/>
          </a:p>
          <a:p>
            <a:endParaRPr lang="pt-BR" i="1" dirty="0" smtClean="0"/>
          </a:p>
          <a:p>
            <a:endParaRPr lang="pt-BR" i="1" dirty="0" smtClean="0"/>
          </a:p>
          <a:p>
            <a:r>
              <a:rPr lang="pt-BR" dirty="0" smtClean="0"/>
              <a:t>sendo Re = 2</a:t>
            </a:r>
            <a:r>
              <a:rPr lang="pt-BR" i="1" dirty="0" smtClean="0"/>
              <a:t>aU</a:t>
            </a:r>
            <a:r>
              <a:rPr lang="pt-BR" dirty="0" smtClean="0"/>
              <a:t>/</a:t>
            </a:r>
            <a:r>
              <a:rPr lang="el-GR" i="1" dirty="0" smtClean="0"/>
              <a:t>ν</a:t>
            </a:r>
            <a:r>
              <a:rPr lang="pt-BR" dirty="0" smtClean="0"/>
              <a:t> o número de Reynolds baseado no diâmetro da esfera.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122</a:t>
            </a:fld>
            <a:endParaRPr lang="pt-BR"/>
          </a:p>
        </p:txBody>
      </p:sp>
      <p:sp>
        <p:nvSpPr>
          <p:cNvPr id="160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60769" name="Object 1"/>
          <p:cNvGraphicFramePr>
            <a:graphicFrameLocks noChangeAspect="1"/>
          </p:cNvGraphicFramePr>
          <p:nvPr/>
        </p:nvGraphicFramePr>
        <p:xfrm>
          <a:off x="3147993" y="3136896"/>
          <a:ext cx="2865438" cy="1173163"/>
        </p:xfrm>
        <a:graphic>
          <a:graphicData uri="http://schemas.openxmlformats.org/presentationml/2006/ole">
            <p:oleObj spid="_x0000_s160769" name="Equação" r:id="rId3" imgW="1422400" imgH="584200" progId="Equation.3">
              <p:embed/>
            </p:oleObj>
          </a:graphicData>
        </a:graphic>
      </p:graphicFrame>
      <p:sp>
        <p:nvSpPr>
          <p:cNvPr id="7" name="CaixaDeTexto 6"/>
          <p:cNvSpPr txBox="1"/>
          <p:nvPr/>
        </p:nvSpPr>
        <p:spPr>
          <a:xfrm>
            <a:off x="8182907" y="329595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(74)</a:t>
            </a:r>
            <a:endParaRPr lang="pt-BR" sz="2400" dirty="0">
              <a:latin typeface="Times New Roman" pitchFamily="18" charset="0"/>
              <a:cs typeface="Times New Roman"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dirty="0" smtClean="0"/>
              <a:t>) ao redor de uma esfera</a:t>
            </a:r>
            <a:endParaRPr lang="pt-BR" dirty="0"/>
          </a:p>
        </p:txBody>
      </p:sp>
      <p:sp>
        <p:nvSpPr>
          <p:cNvPr id="3" name="Espaço Reservado para Conteúdo 2"/>
          <p:cNvSpPr>
            <a:spLocks noGrp="1"/>
          </p:cNvSpPr>
          <p:nvPr>
            <p:ph idx="1"/>
          </p:nvPr>
        </p:nvSpPr>
        <p:spPr>
          <a:xfrm>
            <a:off x="457200" y="1600200"/>
            <a:ext cx="8229600" cy="4786353"/>
          </a:xfrm>
        </p:spPr>
        <p:txBody>
          <a:bodyPr>
            <a:normAutofit/>
          </a:bodyPr>
          <a:lstStyle/>
          <a:p>
            <a:r>
              <a:rPr lang="pt-BR" dirty="0" smtClean="0"/>
              <a:t>A configuração do escoamento em um referencial fixo em relação ao fluido não perturbado pode ser encontrado sobrepondo um escoamento uniforme </a:t>
            </a:r>
            <a:r>
              <a:rPr lang="pt-BR" i="1" dirty="0" smtClean="0"/>
              <a:t>U</a:t>
            </a:r>
            <a:r>
              <a:rPr lang="pt-BR" dirty="0" smtClean="0"/>
              <a:t> para esquerda. Isto cancela o primeiro termo da Eq. (68) fornecendo</a:t>
            </a:r>
          </a:p>
          <a:p>
            <a:endParaRPr lang="pt-BR" dirty="0" smtClean="0"/>
          </a:p>
          <a:p>
            <a:endParaRPr lang="pt-BR" dirty="0" smtClean="0"/>
          </a:p>
          <a:p>
            <a:r>
              <a:rPr lang="pt-BR" dirty="0" smtClean="0"/>
              <a:t>O padrão de linhas de corrente obtido é aquele observado como se a esfera estivesse se movendo para a esquerda em um fluido quiescente.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123</a:t>
            </a:fld>
            <a:endParaRPr lang="pt-BR"/>
          </a:p>
        </p:txBody>
      </p:sp>
      <p:sp>
        <p:nvSpPr>
          <p:cNvPr id="159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59745" name="Object 1"/>
          <p:cNvGraphicFramePr>
            <a:graphicFrameLocks noChangeAspect="1"/>
          </p:cNvGraphicFramePr>
          <p:nvPr/>
        </p:nvGraphicFramePr>
        <p:xfrm>
          <a:off x="2892402" y="3940182"/>
          <a:ext cx="3390900" cy="960438"/>
        </p:xfrm>
        <a:graphic>
          <a:graphicData uri="http://schemas.openxmlformats.org/presentationml/2006/ole">
            <p:oleObj spid="_x0000_s159745" name="Equação" r:id="rId3" imgW="1714500" imgH="482600" progId="Equation.3">
              <p:embed/>
            </p:oleObj>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lento (</a:t>
            </a:r>
            <a:r>
              <a:rPr lang="pt-BR" i="1" dirty="0" err="1" smtClean="0"/>
              <a:t>creeping</a:t>
            </a:r>
            <a:r>
              <a:rPr lang="pt-BR" i="1" dirty="0" smtClean="0"/>
              <a:t> </a:t>
            </a:r>
            <a:r>
              <a:rPr lang="pt-BR" i="1" dirty="0" err="1" smtClean="0"/>
              <a:t>flow</a:t>
            </a:r>
            <a:r>
              <a:rPr lang="pt-BR" smtClean="0"/>
              <a:t>) </a:t>
            </a:r>
            <a:r>
              <a:rPr lang="pt-BR" dirty="0" smtClean="0"/>
              <a:t>ao redor de </a:t>
            </a:r>
            <a:r>
              <a:rPr lang="pt-BR" smtClean="0"/>
              <a:t>uma esfera</a:t>
            </a:r>
            <a:endParaRPr lang="pt-BR"/>
          </a:p>
        </p:txBody>
      </p:sp>
      <p:sp>
        <p:nvSpPr>
          <p:cNvPr id="3" name="Espaço Reservado para Conteúdo 2"/>
          <p:cNvSpPr>
            <a:spLocks noGrp="1"/>
          </p:cNvSpPr>
          <p:nvPr>
            <p:ph idx="1"/>
          </p:nvPr>
        </p:nvSpPr>
        <p:spPr/>
        <p:txBody>
          <a:bodyPr/>
          <a:lstStyle/>
          <a:p>
            <a:r>
              <a:rPr lang="pt-BR" dirty="0" smtClean="0"/>
              <a:t>O padrão é simétrico entre as direções a montante e a jusante, resultado da linearidade da equação que modela o fenômeno.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124</a:t>
            </a:fld>
            <a:endParaRPr lang="pt-BR"/>
          </a:p>
        </p:txBody>
      </p:sp>
      <p:pic>
        <p:nvPicPr>
          <p:cNvPr id="5" name="Imagem 4" descr="Fig09.16.png"/>
          <p:cNvPicPr>
            <a:picLocks noChangeAspect="1"/>
          </p:cNvPicPr>
          <p:nvPr/>
        </p:nvPicPr>
        <p:blipFill>
          <a:blip r:embed="rId2" cstate="print"/>
          <a:stretch>
            <a:fillRect/>
          </a:stretch>
        </p:blipFill>
        <p:spPr>
          <a:xfrm>
            <a:off x="2636811" y="2881305"/>
            <a:ext cx="3867690" cy="3915322"/>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dirty="0" err="1" smtClean="0"/>
              <a:t>Oseen</a:t>
            </a:r>
            <a:endParaRPr lang="pt-BR" dirty="0"/>
          </a:p>
        </p:txBody>
      </p:sp>
      <p:sp>
        <p:nvSpPr>
          <p:cNvPr id="3" name="Espaço Reservado para Conteúdo 2"/>
          <p:cNvSpPr>
            <a:spLocks noGrp="1"/>
          </p:cNvSpPr>
          <p:nvPr>
            <p:ph idx="1"/>
          </p:nvPr>
        </p:nvSpPr>
        <p:spPr/>
        <p:txBody>
          <a:bodyPr/>
          <a:lstStyle/>
          <a:p>
            <a:r>
              <a:rPr lang="pt-BR" dirty="0" smtClean="0"/>
              <a:t>A solução de Stokes para uma esfera não é válida para grandes distâncias a partir do corpo pois os termos </a:t>
            </a:r>
            <a:r>
              <a:rPr lang="pt-BR" dirty="0" err="1" smtClean="0"/>
              <a:t>advectivos</a:t>
            </a:r>
            <a:r>
              <a:rPr lang="pt-BR" dirty="0" smtClean="0"/>
              <a:t> não são desprezíveis se comparados aos termos viscosos a essas distâncias.</a:t>
            </a:r>
          </a:p>
          <a:p>
            <a:r>
              <a:rPr lang="pt-BR" dirty="0" smtClean="0"/>
              <a:t>Da Eq. (72), o maior termo viscoso é da ordem</a:t>
            </a:r>
          </a:p>
          <a:p>
            <a:endParaRPr lang="pt-BR" dirty="0" smtClean="0"/>
          </a:p>
          <a:p>
            <a:endParaRPr lang="pt-BR" dirty="0" smtClean="0"/>
          </a:p>
          <a:p>
            <a:r>
              <a:rPr lang="pt-BR" dirty="0" smtClean="0"/>
              <a:t>Enquanto da Eq. (69) a maior força de inércia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125</a:t>
            </a:fld>
            <a:endParaRPr lang="pt-BR"/>
          </a:p>
        </p:txBody>
      </p:sp>
      <p:sp>
        <p:nvSpPr>
          <p:cNvPr id="171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1009" name="Object 1"/>
          <p:cNvGraphicFramePr>
            <a:graphicFrameLocks noChangeAspect="1"/>
          </p:cNvGraphicFramePr>
          <p:nvPr/>
        </p:nvGraphicFramePr>
        <p:xfrm>
          <a:off x="993726" y="4159260"/>
          <a:ext cx="7132638" cy="788988"/>
        </p:xfrm>
        <a:graphic>
          <a:graphicData uri="http://schemas.openxmlformats.org/presentationml/2006/ole">
            <p:oleObj spid="_x0000_s171009" name="Equação" r:id="rId3" imgW="3530600" imgH="393700" progId="Equation.3">
              <p:embed/>
            </p:oleObj>
          </a:graphicData>
        </a:graphic>
      </p:graphicFrame>
      <p:sp>
        <p:nvSpPr>
          <p:cNvPr id="1710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1011" name="Object 3"/>
          <p:cNvGraphicFramePr>
            <a:graphicFrameLocks noChangeAspect="1"/>
          </p:cNvGraphicFramePr>
          <p:nvPr/>
        </p:nvGraphicFramePr>
        <p:xfrm>
          <a:off x="1687473" y="5546754"/>
          <a:ext cx="5776913" cy="838200"/>
        </p:xfrm>
        <a:graphic>
          <a:graphicData uri="http://schemas.openxmlformats.org/presentationml/2006/ole">
            <p:oleObj spid="_x0000_s171011" name="Equação" r:id="rId4" imgW="2882900" imgH="419100" progId="Equation.3">
              <p:embed/>
            </p:oleObj>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Então</a:t>
            </a:r>
          </a:p>
          <a:p>
            <a:endParaRPr lang="pt-BR" dirty="0" smtClean="0"/>
          </a:p>
          <a:p>
            <a:endParaRPr lang="pt-BR" dirty="0" smtClean="0"/>
          </a:p>
          <a:p>
            <a:r>
              <a:rPr lang="pt-BR" dirty="0" smtClean="0"/>
              <a:t>Isto mostra que as forças de inércia não são desprezíveis para distâncias maiores que </a:t>
            </a:r>
            <a:r>
              <a:rPr lang="pt-BR" i="1" dirty="0" smtClean="0"/>
              <a:t>r</a:t>
            </a:r>
            <a:r>
              <a:rPr lang="pt-BR" dirty="0" smtClean="0"/>
              <a:t>/</a:t>
            </a:r>
            <a:r>
              <a:rPr lang="pt-BR" i="1" dirty="0" smtClean="0"/>
              <a:t>a</a:t>
            </a:r>
            <a:r>
              <a:rPr lang="pt-BR" dirty="0" smtClean="0"/>
              <a:t> ~ 1/Re.</a:t>
            </a:r>
          </a:p>
          <a:p>
            <a:r>
              <a:rPr lang="pt-BR" dirty="0" smtClean="0"/>
              <a:t>Para distâncias suficientemente grandes, não importa quão pequeno seja o número de Reynolds, os termos desconsiderados se tornam arbitrariamente grandes.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126</a:t>
            </a:fld>
            <a:endParaRPr lang="pt-BR"/>
          </a:p>
        </p:txBody>
      </p:sp>
      <p:sp>
        <p:nvSpPr>
          <p:cNvPr id="169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69985" name="Object 1"/>
          <p:cNvGraphicFramePr>
            <a:graphicFrameLocks noChangeAspect="1"/>
          </p:cNvGraphicFramePr>
          <p:nvPr/>
        </p:nvGraphicFramePr>
        <p:xfrm>
          <a:off x="1723986" y="2114532"/>
          <a:ext cx="5718175" cy="838200"/>
        </p:xfrm>
        <a:graphic>
          <a:graphicData uri="http://schemas.openxmlformats.org/presentationml/2006/ole">
            <p:oleObj spid="_x0000_s169985" name="Equação" r:id="rId3" imgW="2857500" imgH="419100" progId="Equation.3">
              <p:embed/>
            </p:oleObj>
          </a:graphicData>
        </a:graphic>
      </p:graphicFrame>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dirty="0" err="1" smtClean="0"/>
              <a:t>Oseen</a:t>
            </a:r>
            <a:endParaRPr lang="pt-BR" dirty="0"/>
          </a:p>
        </p:txBody>
      </p:sp>
      <p:sp>
        <p:nvSpPr>
          <p:cNvPr id="3" name="Espaço Reservado para Conteúdo 2"/>
          <p:cNvSpPr>
            <a:spLocks noGrp="1"/>
          </p:cNvSpPr>
          <p:nvPr>
            <p:ph idx="1"/>
          </p:nvPr>
        </p:nvSpPr>
        <p:spPr>
          <a:xfrm>
            <a:off x="457200" y="1600200"/>
            <a:ext cx="8229600" cy="4968918"/>
          </a:xfrm>
        </p:spPr>
        <p:txBody>
          <a:bodyPr>
            <a:normAutofit/>
          </a:bodyPr>
          <a:lstStyle/>
          <a:p>
            <a:r>
              <a:rPr lang="pt-BR" dirty="0" smtClean="0"/>
              <a:t>Soluções de problemas envolvendo parâmetros pequenos podem ser desenvolvidos em termos de séries de perturbação, no qual termos de alta ordem agem como correções aos termos de baixa ordem.</a:t>
            </a:r>
          </a:p>
          <a:p>
            <a:r>
              <a:rPr lang="pt-BR" dirty="0" smtClean="0"/>
              <a:t>Se a solução de Stokes for considerada como o primeiro termo de uma expansão em série para um pequeno valor de Re, então a expansão é não uniforme, pois ela falha para o infinito.</a:t>
            </a:r>
          </a:p>
          <a:p>
            <a:r>
              <a:rPr lang="pt-BR" dirty="0" smtClean="0"/>
              <a:t>Caso se tente calcular o próximo termo da série de perturbação, observa-se que a velocidade se torna ilimitada no infinito.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127</a:t>
            </a:fld>
            <a:endParaRPr lang="pt-B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A situação se torna pior para objetos bidimensionais, como um cilindro circular. Neste caso, o balanço feito por Stokes                     não possui solução que possa satisfazer a condição de contorno de velocidade uniforme no infinito.</a:t>
            </a:r>
          </a:p>
          <a:p>
            <a:r>
              <a:rPr lang="pt-BR" dirty="0" smtClean="0"/>
              <a:t>A partir desse resultado, Stokes concluiu que escoamentos lentos em regime permanente ao redor de cilindros não poderiam existir na natureza.</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128</a:t>
            </a:fld>
            <a:endParaRPr lang="pt-BR"/>
          </a:p>
        </p:txBody>
      </p:sp>
      <p:sp>
        <p:nvSpPr>
          <p:cNvPr id="167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67937" name="Object 1"/>
          <p:cNvGraphicFramePr>
            <a:graphicFrameLocks noChangeAspect="1"/>
          </p:cNvGraphicFramePr>
          <p:nvPr/>
        </p:nvGraphicFramePr>
        <p:xfrm>
          <a:off x="2527272" y="2465381"/>
          <a:ext cx="1730375" cy="525463"/>
        </p:xfrm>
        <a:graphic>
          <a:graphicData uri="http://schemas.openxmlformats.org/presentationml/2006/ole">
            <p:oleObj spid="_x0000_s167937" name="Equação" r:id="rId3" imgW="749300" imgH="228600" progId="Equation.3">
              <p:embed/>
            </p:oleObj>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dirty="0" err="1" smtClean="0"/>
              <a:t>Oseen</a:t>
            </a:r>
            <a:endParaRPr lang="pt-BR" dirty="0"/>
          </a:p>
        </p:txBody>
      </p:sp>
      <p:sp>
        <p:nvSpPr>
          <p:cNvPr id="3" name="Espaço Reservado para Conteúdo 2"/>
          <p:cNvSpPr>
            <a:spLocks noGrp="1"/>
          </p:cNvSpPr>
          <p:nvPr>
            <p:ph idx="1"/>
          </p:nvPr>
        </p:nvSpPr>
        <p:spPr/>
        <p:txBody>
          <a:bodyPr>
            <a:normAutofit/>
          </a:bodyPr>
          <a:lstStyle/>
          <a:p>
            <a:r>
              <a:rPr lang="pt-BR" dirty="0" smtClean="0"/>
              <a:t>Percebe-se agora que a não existência de uma primeira aproximação do escoamento de Stokes ao redor de um cilindro é devido à natureza singular dos escoamentos a baixos números de Reynolds, para os quais há uma região de não uniformidade no infinito.</a:t>
            </a:r>
          </a:p>
          <a:p>
            <a:r>
              <a:rPr lang="pt-BR" dirty="0" smtClean="0"/>
              <a:t>A não existência de uma segunda aproximação para o escoamento ao redor de uma esfera é devida à mesma razão.</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129</a:t>
            </a:fld>
            <a:endParaRPr 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r>
              <a:rPr lang="pt-BR" dirty="0" smtClean="0"/>
              <a:t>Região de entrada e escoamento plenamente desenvolvido em um canal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a:t>
            </a:fld>
            <a:endParaRPr lang="pt-BR"/>
          </a:p>
        </p:txBody>
      </p:sp>
      <p:pic>
        <p:nvPicPr>
          <p:cNvPr id="5" name="Imagem 4" descr="Fig09.02.png"/>
          <p:cNvPicPr>
            <a:picLocks noChangeAspect="1"/>
          </p:cNvPicPr>
          <p:nvPr/>
        </p:nvPicPr>
        <p:blipFill>
          <a:blip r:embed="rId2" cstate="print"/>
          <a:stretch>
            <a:fillRect/>
          </a:stretch>
        </p:blipFill>
        <p:spPr>
          <a:xfrm>
            <a:off x="957213" y="2552688"/>
            <a:ext cx="7230485" cy="4151099"/>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Em uma classe diferente de problemas de perturbação singulares, a região de não uniformidade é uma fina camada (chamada de camada-limite) próxima à superfície de um objeto.</a:t>
            </a:r>
          </a:p>
          <a:p>
            <a:r>
              <a:rPr lang="pt-BR" dirty="0" smtClean="0"/>
              <a:t>Para essa classe de problemas, Re → ∞, de modo que um pequeno parâmetro 1/Re multiplica a derivada de mais elevada ordem nas equações que modelam o escoamento, de modo que a solução com 1/Re identicamente nula não consegue satisfazer todas as condições de contorno.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130</a:t>
            </a:fld>
            <a:endParaRPr lang="pt-B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dirty="0" err="1" smtClean="0"/>
              <a:t>Oseen</a:t>
            </a:r>
            <a:endParaRPr lang="pt-BR" dirty="0"/>
          </a:p>
        </p:txBody>
      </p:sp>
      <p:sp>
        <p:nvSpPr>
          <p:cNvPr id="3" name="Espaço Reservado para Conteúdo 2"/>
          <p:cNvSpPr>
            <a:spLocks noGrp="1"/>
          </p:cNvSpPr>
          <p:nvPr>
            <p:ph idx="1"/>
          </p:nvPr>
        </p:nvSpPr>
        <p:spPr/>
        <p:txBody>
          <a:bodyPr/>
          <a:lstStyle/>
          <a:p>
            <a:r>
              <a:rPr lang="pt-BR" dirty="0" smtClean="0"/>
              <a:t>Em 1910 </a:t>
            </a:r>
            <a:r>
              <a:rPr lang="pt-BR" dirty="0" err="1" smtClean="0"/>
              <a:t>Oseen</a:t>
            </a:r>
            <a:r>
              <a:rPr lang="pt-BR" dirty="0" smtClean="0"/>
              <a:t> propôs um melhoramento da solução de Stokes considerando parcialmente os termos de inércia a grandes distâncias. Foram feitas as substituições</a:t>
            </a:r>
          </a:p>
          <a:p>
            <a:endParaRPr lang="pt-BR" dirty="0" smtClean="0"/>
          </a:p>
          <a:p>
            <a:endParaRPr lang="pt-BR" dirty="0" smtClean="0"/>
          </a:p>
          <a:p>
            <a:r>
              <a:rPr lang="pt-BR" dirty="0" smtClean="0"/>
              <a:t>sendo                 as   componentes   Cartesianas   da velocidade perturbada, que são pequenas a grandes distâncias.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131</a:t>
            </a:fld>
            <a:endParaRPr lang="pt-BR"/>
          </a:p>
        </p:txBody>
      </p:sp>
      <p:sp>
        <p:nvSpPr>
          <p:cNvPr id="164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64865" name="Object 1"/>
          <p:cNvGraphicFramePr>
            <a:graphicFrameLocks noChangeAspect="1"/>
          </p:cNvGraphicFramePr>
          <p:nvPr/>
        </p:nvGraphicFramePr>
        <p:xfrm>
          <a:off x="2592414" y="3611565"/>
          <a:ext cx="3951288" cy="406400"/>
        </p:xfrm>
        <a:graphic>
          <a:graphicData uri="http://schemas.openxmlformats.org/presentationml/2006/ole">
            <p:oleObj spid="_x0000_s164865" name="Equação" r:id="rId3" imgW="1943100" imgH="203200" progId="Equation.3">
              <p:embed/>
            </p:oleObj>
          </a:graphicData>
        </a:graphic>
      </p:graphicFrame>
      <p:sp>
        <p:nvSpPr>
          <p:cNvPr id="164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64867" name="Object 3"/>
          <p:cNvGraphicFramePr>
            <a:graphicFrameLocks noChangeAspect="1"/>
          </p:cNvGraphicFramePr>
          <p:nvPr/>
        </p:nvGraphicFramePr>
        <p:xfrm>
          <a:off x="1944670" y="4451364"/>
          <a:ext cx="1349375" cy="492125"/>
        </p:xfrm>
        <a:graphic>
          <a:graphicData uri="http://schemas.openxmlformats.org/presentationml/2006/ole">
            <p:oleObj spid="_x0000_s164867" name="Equação" r:id="rId4" imgW="596641" imgH="215806" progId="Equation.3">
              <p:embed/>
            </p:oleObj>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Utilizando as velocidades anteriores, o termo </a:t>
            </a:r>
            <a:r>
              <a:rPr lang="pt-BR" dirty="0" err="1" smtClean="0"/>
              <a:t>advectivo</a:t>
            </a:r>
            <a:r>
              <a:rPr lang="pt-BR" dirty="0" smtClean="0"/>
              <a:t> da equação da quantidade de movimento na direção </a:t>
            </a:r>
            <a:r>
              <a:rPr lang="pt-BR" i="1" dirty="0" smtClean="0"/>
              <a:t>x</a:t>
            </a:r>
            <a:r>
              <a:rPr lang="pt-BR" dirty="0" smtClean="0"/>
              <a:t> se torna</a:t>
            </a:r>
          </a:p>
          <a:p>
            <a:endParaRPr lang="pt-BR" dirty="0" smtClean="0"/>
          </a:p>
          <a:p>
            <a:endParaRPr lang="pt-BR" dirty="0" smtClean="0"/>
          </a:p>
          <a:p>
            <a:r>
              <a:rPr lang="pt-BR" dirty="0" smtClean="0"/>
              <a:t>Desprezando-se os termos quadráticos, a equação do movimento se torna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132</a:t>
            </a:fld>
            <a:endParaRPr lang="pt-BR"/>
          </a:p>
        </p:txBody>
      </p:sp>
      <p:sp>
        <p:nvSpPr>
          <p:cNvPr id="163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63841" name="Object 1"/>
          <p:cNvGraphicFramePr>
            <a:graphicFrameLocks noChangeAspect="1"/>
          </p:cNvGraphicFramePr>
          <p:nvPr/>
        </p:nvGraphicFramePr>
        <p:xfrm>
          <a:off x="1325607" y="3063870"/>
          <a:ext cx="6496050" cy="914400"/>
        </p:xfrm>
        <a:graphic>
          <a:graphicData uri="http://schemas.openxmlformats.org/presentationml/2006/ole">
            <p:oleObj spid="_x0000_s163841" name="Equação" r:id="rId3" imgW="3251200" imgH="457200" progId="Equation.3">
              <p:embed/>
            </p:oleObj>
          </a:graphicData>
        </a:graphic>
      </p:graphicFrame>
      <p:sp>
        <p:nvSpPr>
          <p:cNvPr id="1638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638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63845" name="Object 5"/>
          <p:cNvGraphicFramePr>
            <a:graphicFrameLocks noChangeAspect="1"/>
          </p:cNvGraphicFramePr>
          <p:nvPr/>
        </p:nvGraphicFramePr>
        <p:xfrm>
          <a:off x="3038454" y="5035572"/>
          <a:ext cx="3027363" cy="868363"/>
        </p:xfrm>
        <a:graphic>
          <a:graphicData uri="http://schemas.openxmlformats.org/presentationml/2006/ole">
            <p:oleObj spid="_x0000_s163845" name="Equação" r:id="rId4" imgW="1497950" imgH="431613" progId="Equation.3">
              <p:embed/>
            </p:oleObj>
          </a:graphicData>
        </a:graphic>
      </p:graphicFrame>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dirty="0" err="1" smtClean="0"/>
              <a:t>Oseen</a:t>
            </a:r>
            <a:endParaRPr lang="pt-BR" dirty="0"/>
          </a:p>
        </p:txBody>
      </p:sp>
      <p:sp>
        <p:nvSpPr>
          <p:cNvPr id="3" name="Espaço Reservado para Conteúdo 2"/>
          <p:cNvSpPr>
            <a:spLocks noGrp="1"/>
          </p:cNvSpPr>
          <p:nvPr>
            <p:ph idx="1"/>
          </p:nvPr>
        </p:nvSpPr>
        <p:spPr/>
        <p:txBody>
          <a:bodyPr/>
          <a:lstStyle/>
          <a:p>
            <a:r>
              <a:rPr lang="pt-BR" dirty="0" smtClean="0"/>
              <a:t>onde      representa                   .  Esta  é  a  chamada equação de </a:t>
            </a:r>
            <a:r>
              <a:rPr lang="pt-BR" dirty="0" err="1" smtClean="0"/>
              <a:t>Oseen</a:t>
            </a:r>
            <a:r>
              <a:rPr lang="pt-BR" dirty="0" smtClean="0"/>
              <a:t> e a aproximação envolvida é chamada de aproximação de </a:t>
            </a:r>
            <a:r>
              <a:rPr lang="pt-BR" dirty="0" err="1" smtClean="0"/>
              <a:t>Oseen</a:t>
            </a:r>
            <a:r>
              <a:rPr lang="pt-BR" dirty="0" smtClean="0"/>
              <a:t>.</a:t>
            </a:r>
          </a:p>
          <a:p>
            <a:r>
              <a:rPr lang="pt-BR" dirty="0" smtClean="0"/>
              <a:t>Em essência, a aproximação de </a:t>
            </a:r>
            <a:r>
              <a:rPr lang="pt-BR" dirty="0" err="1" smtClean="0"/>
              <a:t>Oseen</a:t>
            </a:r>
            <a:r>
              <a:rPr lang="pt-BR" dirty="0" smtClean="0"/>
              <a:t> </a:t>
            </a:r>
            <a:r>
              <a:rPr lang="pt-BR" dirty="0" smtClean="0"/>
              <a:t>lineariza o termo  </a:t>
            </a:r>
            <a:r>
              <a:rPr lang="pt-BR" dirty="0" err="1" smtClean="0"/>
              <a:t>advectivo</a:t>
            </a:r>
            <a:r>
              <a:rPr lang="pt-BR" dirty="0" smtClean="0"/>
              <a:t>           por  </a:t>
            </a:r>
            <a:r>
              <a:rPr lang="pt-BR" i="1" dirty="0" smtClean="0"/>
              <a:t>U</a:t>
            </a:r>
            <a:r>
              <a:rPr lang="pt-BR" dirty="0" smtClean="0"/>
              <a:t>(</a:t>
            </a:r>
            <a:r>
              <a:rPr lang="pt-BR" i="1" dirty="0" smtClean="0"/>
              <a:t>∂</a:t>
            </a:r>
            <a:r>
              <a:rPr lang="pt-BR" b="1" dirty="0" smtClean="0"/>
              <a:t>u</a:t>
            </a:r>
            <a:r>
              <a:rPr lang="pt-BR" dirty="0" smtClean="0"/>
              <a:t>/</a:t>
            </a:r>
            <a:r>
              <a:rPr lang="pt-BR" i="1" dirty="0" smtClean="0"/>
              <a:t>∂x</a:t>
            </a:r>
            <a:r>
              <a:rPr lang="pt-BR" dirty="0" smtClean="0"/>
              <a:t>),  enquanto  a aproximação de Stokes despreza o termo </a:t>
            </a:r>
            <a:r>
              <a:rPr lang="pt-BR" dirty="0" err="1" smtClean="0"/>
              <a:t>advectivo</a:t>
            </a:r>
            <a:r>
              <a:rPr lang="pt-BR" dirty="0" smtClean="0"/>
              <a:t> por completo.</a:t>
            </a:r>
          </a:p>
          <a:p>
            <a:r>
              <a:rPr lang="pt-BR" dirty="0" smtClean="0"/>
              <a:t>Próximo ao corpo ambas as aproximações </a:t>
            </a:r>
            <a:r>
              <a:rPr lang="pt-BR" dirty="0" smtClean="0"/>
              <a:t>possuem </a:t>
            </a:r>
            <a:r>
              <a:rPr lang="pt-BR" dirty="0" smtClean="0"/>
              <a:t>a mesma ordem de </a:t>
            </a:r>
            <a:r>
              <a:rPr lang="pt-BR" dirty="0" err="1" smtClean="0"/>
              <a:t>acurácia</a:t>
            </a:r>
            <a:r>
              <a:rPr lang="pt-BR" dirty="0" smtClean="0"/>
              <a:t>.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133</a:t>
            </a:fld>
            <a:endParaRPr lang="pt-BR"/>
          </a:p>
        </p:txBody>
      </p:sp>
      <p:sp>
        <p:nvSpPr>
          <p:cNvPr id="175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5105" name="Object 1"/>
          <p:cNvGraphicFramePr>
            <a:graphicFrameLocks noChangeAspect="1"/>
          </p:cNvGraphicFramePr>
          <p:nvPr/>
        </p:nvGraphicFramePr>
        <p:xfrm>
          <a:off x="1717641" y="1639863"/>
          <a:ext cx="371475" cy="525463"/>
        </p:xfrm>
        <a:graphic>
          <a:graphicData uri="http://schemas.openxmlformats.org/presentationml/2006/ole">
            <p:oleObj spid="_x0000_s175105" name="Equação" r:id="rId3" imgW="165028" imgH="228501" progId="Equation.3">
              <p:embed/>
            </p:oleObj>
          </a:graphicData>
        </a:graphic>
      </p:graphicFrame>
      <p:sp>
        <p:nvSpPr>
          <p:cNvPr id="175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5107" name="Object 3"/>
          <p:cNvGraphicFramePr>
            <a:graphicFrameLocks noChangeAspect="1"/>
          </p:cNvGraphicFramePr>
          <p:nvPr/>
        </p:nvGraphicFramePr>
        <p:xfrm>
          <a:off x="3879862" y="1639863"/>
          <a:ext cx="1604963" cy="468313"/>
        </p:xfrm>
        <a:graphic>
          <a:graphicData uri="http://schemas.openxmlformats.org/presentationml/2006/ole">
            <p:oleObj spid="_x0000_s175107" name="Equação" r:id="rId4" imgW="685800" imgH="203200" progId="Equation.3">
              <p:embed/>
            </p:oleObj>
          </a:graphicData>
        </a:graphic>
      </p:graphicFrame>
      <p:sp>
        <p:nvSpPr>
          <p:cNvPr id="1751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5109" name="Object 5"/>
          <p:cNvGraphicFramePr>
            <a:graphicFrameLocks noChangeAspect="1"/>
          </p:cNvGraphicFramePr>
          <p:nvPr/>
        </p:nvGraphicFramePr>
        <p:xfrm>
          <a:off x="3511547" y="3465513"/>
          <a:ext cx="877888" cy="406400"/>
        </p:xfrm>
        <a:graphic>
          <a:graphicData uri="http://schemas.openxmlformats.org/presentationml/2006/ole">
            <p:oleObj spid="_x0000_s175109" name="Equação" r:id="rId5" imgW="393359" imgH="177646" progId="Equation.3">
              <p:embed/>
            </p:oleObj>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A aproximação de </a:t>
            </a:r>
            <a:r>
              <a:rPr lang="pt-BR" dirty="0" err="1" smtClean="0"/>
              <a:t>Oseen</a:t>
            </a:r>
            <a:r>
              <a:rPr lang="pt-BR" dirty="0" smtClean="0"/>
              <a:t>, no entanto, é melhor para a região distante do corpo (</a:t>
            </a:r>
            <a:r>
              <a:rPr lang="pt-BR" i="1" dirty="0" err="1" smtClean="0"/>
              <a:t>far</a:t>
            </a:r>
            <a:r>
              <a:rPr lang="pt-BR" i="1" dirty="0" smtClean="0"/>
              <a:t> </a:t>
            </a:r>
            <a:r>
              <a:rPr lang="pt-BR" i="1" dirty="0" err="1" smtClean="0"/>
              <a:t>field</a:t>
            </a:r>
            <a:r>
              <a:rPr lang="pt-BR" dirty="0" smtClean="0"/>
              <a:t>) onde a velocidade é apenas ligeiramente diferente de </a:t>
            </a:r>
            <a:r>
              <a:rPr lang="pt-BR" i="1" dirty="0" smtClean="0"/>
              <a:t>U</a:t>
            </a:r>
            <a:r>
              <a:rPr lang="pt-BR" dirty="0" smtClean="0"/>
              <a:t>.</a:t>
            </a:r>
          </a:p>
          <a:p>
            <a:r>
              <a:rPr lang="pt-BR" dirty="0" smtClean="0"/>
              <a:t>As equações de </a:t>
            </a:r>
            <a:r>
              <a:rPr lang="pt-BR" dirty="0" err="1" smtClean="0"/>
              <a:t>Oseen</a:t>
            </a:r>
            <a:r>
              <a:rPr lang="pt-BR" dirty="0" smtClean="0"/>
              <a:t> fornecem uma solução de mais baixa ordem que é uniformemente válida em todos os pontos do campo de escoamento.</a:t>
            </a:r>
          </a:p>
          <a:p>
            <a:r>
              <a:rPr lang="pt-BR" dirty="0" smtClean="0"/>
              <a:t>As condições de contorno para uma esfera em movimento são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134</a:t>
            </a:fld>
            <a:endParaRPr lang="pt-BR"/>
          </a:p>
        </p:txBody>
      </p:sp>
      <p:sp>
        <p:nvSpPr>
          <p:cNvPr id="174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4081" name="Object 1"/>
          <p:cNvGraphicFramePr>
            <a:graphicFrameLocks noChangeAspect="1"/>
          </p:cNvGraphicFramePr>
          <p:nvPr/>
        </p:nvGraphicFramePr>
        <p:xfrm>
          <a:off x="2144745" y="5437215"/>
          <a:ext cx="4837113" cy="866775"/>
        </p:xfrm>
        <a:graphic>
          <a:graphicData uri="http://schemas.openxmlformats.org/presentationml/2006/ole">
            <p:oleObj spid="_x0000_s174081" name="Equação" r:id="rId3" imgW="2387600" imgH="431800" progId="Equation.3">
              <p:embed/>
            </p:oleObj>
          </a:graphicData>
        </a:graphic>
      </p:graphicFrame>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dirty="0" err="1" smtClean="0"/>
              <a:t>Oseen</a:t>
            </a:r>
            <a:endParaRPr lang="pt-BR" dirty="0"/>
          </a:p>
        </p:txBody>
      </p:sp>
      <p:sp>
        <p:nvSpPr>
          <p:cNvPr id="3" name="Espaço Reservado para Conteúdo 2"/>
          <p:cNvSpPr>
            <a:spLocks noGrp="1"/>
          </p:cNvSpPr>
          <p:nvPr>
            <p:ph idx="1"/>
          </p:nvPr>
        </p:nvSpPr>
        <p:spPr>
          <a:xfrm>
            <a:off x="457200" y="1600201"/>
            <a:ext cx="8229600" cy="4895892"/>
          </a:xfrm>
        </p:spPr>
        <p:txBody>
          <a:bodyPr>
            <a:normAutofit/>
          </a:bodyPr>
          <a:lstStyle/>
          <a:p>
            <a:r>
              <a:rPr lang="pt-BR" dirty="0" smtClean="0"/>
              <a:t>A solução encontrada por </a:t>
            </a:r>
            <a:r>
              <a:rPr lang="pt-BR" dirty="0" err="1" smtClean="0"/>
              <a:t>Oseen</a:t>
            </a:r>
            <a:r>
              <a:rPr lang="pt-BR" dirty="0" smtClean="0"/>
              <a:t> é</a:t>
            </a:r>
          </a:p>
          <a:p>
            <a:endParaRPr lang="pt-BR" dirty="0" smtClean="0"/>
          </a:p>
          <a:p>
            <a:endParaRPr lang="pt-BR" dirty="0" smtClean="0"/>
          </a:p>
          <a:p>
            <a:endParaRPr lang="pt-BR" dirty="0" smtClean="0"/>
          </a:p>
          <a:p>
            <a:endParaRPr lang="pt-BR" dirty="0" smtClean="0"/>
          </a:p>
          <a:p>
            <a:r>
              <a:rPr lang="pt-BR" dirty="0" smtClean="0"/>
              <a:t>onde Re = 2</a:t>
            </a:r>
            <a:r>
              <a:rPr lang="pt-BR" i="1" dirty="0" smtClean="0"/>
              <a:t>aU</a:t>
            </a:r>
            <a:r>
              <a:rPr lang="pt-BR" dirty="0" smtClean="0"/>
              <a:t>/</a:t>
            </a:r>
            <a:r>
              <a:rPr lang="el-GR" i="1" dirty="0" smtClean="0"/>
              <a:t>ν</a:t>
            </a:r>
            <a:r>
              <a:rPr lang="pt-BR" dirty="0" smtClean="0"/>
              <a:t> é o número de Reynolds baseado no diâmetro. Próxima à superfície, </a:t>
            </a:r>
            <a:r>
              <a:rPr lang="pt-BR" i="1" dirty="0" smtClean="0"/>
              <a:t>r</a:t>
            </a:r>
            <a:r>
              <a:rPr lang="pt-BR" dirty="0" smtClean="0"/>
              <a:t>/</a:t>
            </a:r>
            <a:r>
              <a:rPr lang="pt-BR" i="1" dirty="0" smtClean="0"/>
              <a:t>a</a:t>
            </a:r>
            <a:r>
              <a:rPr lang="pt-BR" dirty="0" smtClean="0"/>
              <a:t> ≈ 1, e uma expansão em séries do termo exponencial mostra que a solução de </a:t>
            </a:r>
            <a:r>
              <a:rPr lang="pt-BR" dirty="0" err="1" smtClean="0"/>
              <a:t>Oseen</a:t>
            </a:r>
            <a:r>
              <a:rPr lang="pt-BR" dirty="0" smtClean="0"/>
              <a:t> é idêntica à solução de Stokes para a ordem mais baixa.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135</a:t>
            </a:fld>
            <a:endParaRPr lang="pt-BR"/>
          </a:p>
        </p:txBody>
      </p:sp>
      <p:sp>
        <p:nvSpPr>
          <p:cNvPr id="173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3057" name="Object 1"/>
          <p:cNvGraphicFramePr>
            <a:graphicFrameLocks noChangeAspect="1"/>
          </p:cNvGraphicFramePr>
          <p:nvPr/>
        </p:nvGraphicFramePr>
        <p:xfrm>
          <a:off x="409518" y="2297097"/>
          <a:ext cx="8291513" cy="960438"/>
        </p:xfrm>
        <a:graphic>
          <a:graphicData uri="http://schemas.openxmlformats.org/presentationml/2006/ole">
            <p:oleObj spid="_x0000_s173057" name="Equação" r:id="rId3" imgW="4191000" imgH="482600" progId="Equation.3">
              <p:embed/>
            </p:oleObj>
          </a:graphicData>
        </a:graphic>
      </p:graphicFrame>
      <p:sp>
        <p:nvSpPr>
          <p:cNvPr id="7" name="CaixaDeTexto 6"/>
          <p:cNvSpPr txBox="1"/>
          <p:nvPr/>
        </p:nvSpPr>
        <p:spPr>
          <a:xfrm>
            <a:off x="8182907" y="333246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(75)</a:t>
            </a:r>
            <a:endParaRPr lang="pt-BR" sz="2400" dirty="0">
              <a:latin typeface="Times New Roman" pitchFamily="18" charset="0"/>
              <a:cs typeface="Times New Roman"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A aproximação de </a:t>
            </a:r>
            <a:r>
              <a:rPr lang="pt-BR" dirty="0" err="1" smtClean="0"/>
              <a:t>Oseen</a:t>
            </a:r>
            <a:r>
              <a:rPr lang="pt-BR" dirty="0" smtClean="0"/>
              <a:t> prediz que o coeficiente de arrasto é</a:t>
            </a:r>
          </a:p>
          <a:p>
            <a:endParaRPr lang="pt-BR" dirty="0" smtClean="0"/>
          </a:p>
          <a:p>
            <a:endParaRPr lang="pt-BR" dirty="0" smtClean="0"/>
          </a:p>
          <a:p>
            <a:r>
              <a:rPr lang="pt-BR" dirty="0" smtClean="0"/>
              <a:t>que pode ser comparada à fórmula de Stokes, Eq. (74). Resultados experimentais mostram que as fórmulas de </a:t>
            </a:r>
            <a:r>
              <a:rPr lang="pt-BR" dirty="0" err="1" smtClean="0"/>
              <a:t>Oseen</a:t>
            </a:r>
            <a:r>
              <a:rPr lang="pt-BR" dirty="0" smtClean="0"/>
              <a:t> e Stokes para </a:t>
            </a:r>
            <a:r>
              <a:rPr lang="pt-BR" i="1" dirty="0" smtClean="0"/>
              <a:t>C</a:t>
            </a:r>
            <a:r>
              <a:rPr lang="pt-BR" i="1" baseline="-25000" dirty="0" smtClean="0"/>
              <a:t>D</a:t>
            </a:r>
            <a:r>
              <a:rPr lang="pt-BR" dirty="0" smtClean="0"/>
              <a:t> são bastante acuradas para Re &lt; 5.</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136</a:t>
            </a:fld>
            <a:endParaRPr lang="pt-BR"/>
          </a:p>
        </p:txBody>
      </p:sp>
      <p:sp>
        <p:nvSpPr>
          <p:cNvPr id="172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2033" name="Object 1"/>
          <p:cNvGraphicFramePr>
            <a:graphicFrameLocks noChangeAspect="1"/>
          </p:cNvGraphicFramePr>
          <p:nvPr/>
        </p:nvGraphicFramePr>
        <p:xfrm>
          <a:off x="3257532" y="2625714"/>
          <a:ext cx="2601913" cy="866775"/>
        </p:xfrm>
        <a:graphic>
          <a:graphicData uri="http://schemas.openxmlformats.org/presentationml/2006/ole">
            <p:oleObj spid="_x0000_s172033" name="Equação" r:id="rId3" imgW="1282700" imgH="431800" progId="Equation.3">
              <p:embed/>
            </p:oleObj>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dirty="0" err="1" smtClean="0"/>
              <a:t>Oseen</a:t>
            </a:r>
            <a:endParaRPr lang="pt-BR" dirty="0"/>
          </a:p>
        </p:txBody>
      </p:sp>
      <p:sp>
        <p:nvSpPr>
          <p:cNvPr id="3" name="Espaço Reservado para Conteúdo 2"/>
          <p:cNvSpPr>
            <a:spLocks noGrp="1"/>
          </p:cNvSpPr>
          <p:nvPr>
            <p:ph idx="1"/>
          </p:nvPr>
        </p:nvSpPr>
        <p:spPr/>
        <p:txBody>
          <a:bodyPr/>
          <a:lstStyle/>
          <a:p>
            <a:r>
              <a:rPr lang="pt-BR" dirty="0" smtClean="0"/>
              <a:t>Linhas de corrente e distribuição de velocidades para a solução de </a:t>
            </a:r>
            <a:r>
              <a:rPr lang="pt-BR" dirty="0" err="1" smtClean="0"/>
              <a:t>Oseen</a:t>
            </a:r>
            <a:r>
              <a:rPr lang="pt-BR" dirty="0" smtClean="0"/>
              <a:t> para o escoamento lento (</a:t>
            </a:r>
            <a:r>
              <a:rPr lang="pt-BR" i="1" dirty="0" err="1" smtClean="0"/>
              <a:t>creeping</a:t>
            </a:r>
            <a:r>
              <a:rPr lang="pt-BR" i="1" dirty="0" smtClean="0"/>
              <a:t> </a:t>
            </a:r>
            <a:r>
              <a:rPr lang="pt-BR" i="1" dirty="0" err="1" smtClean="0"/>
              <a:t>flow</a:t>
            </a:r>
            <a:r>
              <a:rPr lang="pt-BR" dirty="0" smtClean="0"/>
              <a:t>) devido ao movimento de uma esfera.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137</a:t>
            </a:fld>
            <a:endParaRPr lang="pt-BR"/>
          </a:p>
        </p:txBody>
      </p:sp>
      <p:pic>
        <p:nvPicPr>
          <p:cNvPr id="5" name="Imagem 4" descr="Fig09.17.png"/>
          <p:cNvPicPr>
            <a:picLocks noChangeAspect="1"/>
          </p:cNvPicPr>
          <p:nvPr/>
        </p:nvPicPr>
        <p:blipFill>
          <a:blip r:embed="rId2" cstate="print"/>
          <a:stretch>
            <a:fillRect/>
          </a:stretch>
        </p:blipFill>
        <p:spPr>
          <a:xfrm>
            <a:off x="2782863" y="2953059"/>
            <a:ext cx="3573326" cy="3798624"/>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normAutofit lnSpcReduction="10000"/>
          </a:bodyPr>
          <a:lstStyle/>
          <a:p>
            <a:r>
              <a:rPr lang="pt-BR" dirty="0" smtClean="0"/>
              <a:t>No caso da solução de </a:t>
            </a:r>
            <a:r>
              <a:rPr lang="pt-BR" dirty="0" err="1" smtClean="0"/>
              <a:t>Oseen</a:t>
            </a:r>
            <a:r>
              <a:rPr lang="pt-BR" dirty="0" smtClean="0"/>
              <a:t>, o escoamento não é mais simétrico, apresentando uma esteira em que as linhas de corrente são mais próximas que no escoamento de Stokes.</a:t>
            </a:r>
          </a:p>
          <a:p>
            <a:r>
              <a:rPr lang="pt-BR" dirty="0" smtClean="0"/>
              <a:t>As velocidades na esteira são maiores que na frente da esfera. Relativa à esfera, o escoamento é mais lento na esteira que em frente da mesma.</a:t>
            </a:r>
          </a:p>
          <a:p>
            <a:r>
              <a:rPr lang="pt-BR" dirty="0" smtClean="0"/>
              <a:t>Em 1957, a solução da correção de </a:t>
            </a:r>
            <a:r>
              <a:rPr lang="pt-BR" dirty="0" err="1" smtClean="0"/>
              <a:t>Oseen</a:t>
            </a:r>
            <a:r>
              <a:rPr lang="pt-BR" dirty="0" smtClean="0"/>
              <a:t> para a de Stokes foi obtida independentemente por </a:t>
            </a:r>
            <a:r>
              <a:rPr lang="pt-BR" dirty="0" err="1" smtClean="0"/>
              <a:t>Kaplun</a:t>
            </a:r>
            <a:r>
              <a:rPr lang="pt-BR" dirty="0" smtClean="0"/>
              <a:t> e </a:t>
            </a:r>
            <a:r>
              <a:rPr lang="pt-BR" dirty="0" err="1" smtClean="0"/>
              <a:t>Proudman</a:t>
            </a:r>
            <a:r>
              <a:rPr lang="pt-BR" dirty="0" smtClean="0"/>
              <a:t> e Pearson em termos de expansões assintóticas combinadas.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138</a:t>
            </a:fld>
            <a:endParaRPr lang="pt-B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dirty="0" err="1" smtClean="0"/>
              <a:t>Oseen</a:t>
            </a:r>
            <a:endParaRPr lang="pt-BR" dirty="0"/>
          </a:p>
        </p:txBody>
      </p:sp>
      <p:sp>
        <p:nvSpPr>
          <p:cNvPr id="3" name="Espaço Reservado para Conteúdo 2"/>
          <p:cNvSpPr>
            <a:spLocks noGrp="1"/>
          </p:cNvSpPr>
          <p:nvPr>
            <p:ph idx="1"/>
          </p:nvPr>
        </p:nvSpPr>
        <p:spPr>
          <a:xfrm>
            <a:off x="457200" y="1600200"/>
            <a:ext cx="8229600" cy="4494249"/>
          </a:xfrm>
        </p:spPr>
        <p:txBody>
          <a:bodyPr>
            <a:normAutofit/>
          </a:bodyPr>
          <a:lstStyle/>
          <a:p>
            <a:r>
              <a:rPr lang="pt-BR" dirty="0" smtClean="0"/>
              <a:t>A equação completa da </a:t>
            </a:r>
            <a:r>
              <a:rPr lang="pt-BR" dirty="0" err="1" smtClean="0"/>
              <a:t>vorticidade</a:t>
            </a:r>
            <a:r>
              <a:rPr lang="pt-BR" dirty="0" smtClean="0"/>
              <a:t> é</a:t>
            </a:r>
          </a:p>
          <a:p>
            <a:endParaRPr lang="pt-BR" dirty="0" smtClean="0"/>
          </a:p>
          <a:p>
            <a:endParaRPr lang="pt-BR" dirty="0" smtClean="0"/>
          </a:p>
          <a:p>
            <a:r>
              <a:rPr lang="pt-BR" dirty="0" smtClean="0"/>
              <a:t>Em termos da função de corrente </a:t>
            </a:r>
            <a:r>
              <a:rPr lang="el-GR" i="1" dirty="0" smtClean="0"/>
              <a:t>ψ</a:t>
            </a:r>
            <a:r>
              <a:rPr lang="pt-BR" dirty="0" smtClean="0"/>
              <a:t> de Stokes, a Eq. (64) é generalizada por</a:t>
            </a:r>
          </a:p>
          <a:p>
            <a:endParaRPr lang="pt-BR" dirty="0" smtClean="0"/>
          </a:p>
          <a:p>
            <a:endParaRPr lang="pt-BR" dirty="0" smtClean="0"/>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139</a:t>
            </a:fld>
            <a:endParaRPr lang="pt-BR"/>
          </a:p>
        </p:txBody>
      </p:sp>
      <p:sp>
        <p:nvSpPr>
          <p:cNvPr id="1771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7153" name="Object 1"/>
          <p:cNvGraphicFramePr>
            <a:graphicFrameLocks noChangeAspect="1"/>
          </p:cNvGraphicFramePr>
          <p:nvPr/>
        </p:nvGraphicFramePr>
        <p:xfrm>
          <a:off x="3038454" y="2416167"/>
          <a:ext cx="3073400" cy="428625"/>
        </p:xfrm>
        <a:graphic>
          <a:graphicData uri="http://schemas.openxmlformats.org/presentationml/2006/ole">
            <p:oleObj spid="_x0000_s177153" name="Equação" r:id="rId3" imgW="1574117" imgH="215806" progId="Equation.3">
              <p:embed/>
            </p:oleObj>
          </a:graphicData>
        </a:graphic>
      </p:graphicFrame>
      <p:sp>
        <p:nvSpPr>
          <p:cNvPr id="7" name="CaixaDeTexto 6"/>
          <p:cNvSpPr txBox="1"/>
          <p:nvPr/>
        </p:nvSpPr>
        <p:spPr>
          <a:xfrm>
            <a:off x="8186787" y="234661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(76)</a:t>
            </a:r>
            <a:endParaRPr lang="pt-BR" sz="2400" dirty="0">
              <a:latin typeface="Times New Roman" pitchFamily="18" charset="0"/>
              <a:cs typeface="Times New Roman" pitchFamily="18" charset="0"/>
            </a:endParaRPr>
          </a:p>
        </p:txBody>
      </p:sp>
      <p:sp>
        <p:nvSpPr>
          <p:cNvPr id="1771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7155" name="Object 3"/>
          <p:cNvGraphicFramePr>
            <a:graphicFrameLocks noChangeAspect="1"/>
          </p:cNvGraphicFramePr>
          <p:nvPr/>
        </p:nvGraphicFramePr>
        <p:xfrm>
          <a:off x="2138395" y="4367238"/>
          <a:ext cx="4843463" cy="960438"/>
        </p:xfrm>
        <a:graphic>
          <a:graphicData uri="http://schemas.openxmlformats.org/presentationml/2006/ole">
            <p:oleObj spid="_x0000_s177155" name="Equação" r:id="rId4" imgW="2451100" imgH="482600" progId="Equation.3">
              <p:embed/>
            </p:oleObj>
          </a:graphicData>
        </a:graphic>
      </p:graphicFrame>
      <p:sp>
        <p:nvSpPr>
          <p:cNvPr id="10" name="CaixaDeTexto 9"/>
          <p:cNvSpPr txBox="1"/>
          <p:nvPr/>
        </p:nvSpPr>
        <p:spPr>
          <a:xfrm>
            <a:off x="8186787" y="461042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(77)</a:t>
            </a:r>
            <a:endParaRPr lang="pt-BR" sz="24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r>
              <a:rPr lang="pt-BR" dirty="0" smtClean="0"/>
              <a:t>Considerando-se, então, o estágio totalmente desenvolvido de um escoamento em regime permanente de um fluido entre duas placas infinitas paralelas. </a:t>
            </a:r>
          </a:p>
          <a:p>
            <a:r>
              <a:rPr lang="pt-BR" dirty="0" smtClean="0"/>
              <a:t>O escoamento é conduzido pela combinação de um gradiente de pressão imposto externamente e o movimento da placa superior a uma velocidade uniforme </a:t>
            </a:r>
            <a:r>
              <a:rPr lang="pt-BR" i="1" dirty="0" smtClean="0"/>
              <a:t>U</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a:t>
            </a:fld>
            <a:endParaRPr lang="pt-B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sendo                              uma  notação  simplificada para o determinante do Jacobiano envolvendo os quatro elementos, com </a:t>
            </a:r>
            <a:r>
              <a:rPr lang="el-GR" i="1" dirty="0" smtClean="0"/>
              <a:t>μ</a:t>
            </a:r>
            <a:r>
              <a:rPr lang="pt-BR" i="1" dirty="0" smtClean="0"/>
              <a:t> </a:t>
            </a:r>
            <a:r>
              <a:rPr lang="pt-BR" dirty="0" smtClean="0"/>
              <a:t>= </a:t>
            </a:r>
            <a:r>
              <a:rPr lang="pt-BR" dirty="0" err="1" smtClean="0"/>
              <a:t>cos</a:t>
            </a:r>
            <a:r>
              <a:rPr lang="pt-BR" dirty="0" smtClean="0"/>
              <a:t> </a:t>
            </a:r>
            <a:r>
              <a:rPr lang="el-GR" i="1" dirty="0" smtClean="0"/>
              <a:t>θ</a:t>
            </a:r>
            <a:r>
              <a:rPr lang="pt-BR" dirty="0" smtClean="0"/>
              <a:t> e os operadores</a:t>
            </a:r>
          </a:p>
          <a:p>
            <a:endParaRPr lang="pt-BR" dirty="0" smtClean="0"/>
          </a:p>
          <a:p>
            <a:endParaRPr lang="pt-BR" dirty="0" smtClean="0"/>
          </a:p>
          <a:p>
            <a:endParaRPr lang="pt-BR" dirty="0" smtClean="0"/>
          </a:p>
          <a:p>
            <a:r>
              <a:rPr lang="pt-BR" dirty="0" smtClean="0"/>
              <a:t>Foi visto que o lado direito da Eq. (76) ou Eq. (77) apresenta a mesma ordem de grandeza do lado esquerdo quando Re </a:t>
            </a:r>
            <a:r>
              <a:rPr lang="pt-BR" i="1" dirty="0" smtClean="0"/>
              <a:t>r</a:t>
            </a:r>
            <a:r>
              <a:rPr lang="pt-BR" dirty="0" smtClean="0"/>
              <a:t>/</a:t>
            </a:r>
            <a:r>
              <a:rPr lang="pt-BR" i="1" dirty="0" smtClean="0"/>
              <a:t>a</a:t>
            </a:r>
            <a:r>
              <a:rPr lang="pt-BR" dirty="0" smtClean="0"/>
              <a:t> ~ 1 ou </a:t>
            </a:r>
            <a:r>
              <a:rPr lang="pt-BR" i="1" dirty="0" smtClean="0"/>
              <a:t>r</a:t>
            </a:r>
            <a:r>
              <a:rPr lang="pt-BR" dirty="0" smtClean="0"/>
              <a:t>/</a:t>
            </a:r>
            <a:r>
              <a:rPr lang="pt-BR" i="1" dirty="0" smtClean="0"/>
              <a:t>a</a:t>
            </a:r>
            <a:r>
              <a:rPr lang="pt-BR" dirty="0" smtClean="0"/>
              <a:t> ~ 1/Re.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140</a:t>
            </a:fld>
            <a:endParaRPr lang="pt-BR"/>
          </a:p>
        </p:txBody>
      </p:sp>
      <p:sp>
        <p:nvSpPr>
          <p:cNvPr id="176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6129" name="Object 1"/>
          <p:cNvGraphicFramePr>
            <a:graphicFrameLocks noChangeAspect="1"/>
          </p:cNvGraphicFramePr>
          <p:nvPr/>
        </p:nvGraphicFramePr>
        <p:xfrm>
          <a:off x="1936749" y="1603350"/>
          <a:ext cx="2562225" cy="525463"/>
        </p:xfrm>
        <a:graphic>
          <a:graphicData uri="http://schemas.openxmlformats.org/presentationml/2006/ole">
            <p:oleObj spid="_x0000_s176129" name="Equação" r:id="rId3" imgW="1117600" imgH="228600" progId="Equation.3">
              <p:embed/>
            </p:oleObj>
          </a:graphicData>
        </a:graphic>
      </p:graphicFrame>
      <p:sp>
        <p:nvSpPr>
          <p:cNvPr id="176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76131" name="Object 3"/>
          <p:cNvGraphicFramePr>
            <a:graphicFrameLocks noChangeAspect="1"/>
          </p:cNvGraphicFramePr>
          <p:nvPr/>
        </p:nvGraphicFramePr>
        <p:xfrm>
          <a:off x="1650960" y="3246435"/>
          <a:ext cx="5859463" cy="885825"/>
        </p:xfrm>
        <a:graphic>
          <a:graphicData uri="http://schemas.openxmlformats.org/presentationml/2006/ole">
            <p:oleObj spid="_x0000_s176131" name="Equação" r:id="rId4" imgW="2959100" imgH="444500" progId="Equation.3">
              <p:embed/>
            </p:oleObj>
          </a:graphicData>
        </a:graphic>
      </p:graphicFrame>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Define-se, então, uma região interna </a:t>
            </a:r>
            <a:r>
              <a:rPr lang="pt-BR" i="1" dirty="0" smtClean="0"/>
              <a:t>r</a:t>
            </a:r>
            <a:r>
              <a:rPr lang="pt-BR" dirty="0" smtClean="0"/>
              <a:t>/</a:t>
            </a:r>
            <a:r>
              <a:rPr lang="pt-BR" i="1" dirty="0" smtClean="0"/>
              <a:t>a</a:t>
            </a:r>
            <a:r>
              <a:rPr lang="pt-BR" dirty="0" smtClean="0"/>
              <a:t> &lt;&lt; 1/Re de modo que a solução de Stokes seja válida. Para obter uma melhor aproximação na região interna, toma-se</a:t>
            </a:r>
          </a:p>
          <a:p>
            <a:endParaRPr lang="pt-BR" dirty="0" smtClean="0"/>
          </a:p>
          <a:p>
            <a:endParaRPr lang="pt-BR" dirty="0" smtClean="0"/>
          </a:p>
          <a:p>
            <a:r>
              <a:rPr lang="pt-BR" dirty="0" smtClean="0"/>
              <a:t>onde a segunda correção, </a:t>
            </a:r>
            <a:r>
              <a:rPr lang="pt-BR" i="1" dirty="0" smtClean="0"/>
              <a:t>o</a:t>
            </a:r>
            <a:r>
              <a:rPr lang="pt-BR" dirty="0" smtClean="0"/>
              <a:t>(Re), significa que ela tende a zero mais rápido que Re no limite de Re → 0.</a:t>
            </a:r>
          </a:p>
          <a:p>
            <a:r>
              <a:rPr lang="pt-BR" dirty="0" smtClean="0"/>
              <a:t>Substituindo-se a Eq. (78) na (77) e tomando o limite de Re → 0, tem-se que </a:t>
            </a:r>
            <a:r>
              <a:rPr lang="pt-BR" i="1" dirty="0" smtClean="0"/>
              <a:t>D</a:t>
            </a:r>
            <a:r>
              <a:rPr lang="pt-BR" baseline="30000" dirty="0" smtClean="0"/>
              <a:t>4</a:t>
            </a:r>
            <a:r>
              <a:rPr lang="el-GR" i="1" dirty="0" smtClean="0"/>
              <a:t>ψ</a:t>
            </a:r>
            <a:r>
              <a:rPr lang="pt-BR" baseline="-25000" dirty="0" smtClean="0"/>
              <a:t>0</a:t>
            </a:r>
            <a:r>
              <a:rPr lang="pt-BR" dirty="0" smtClean="0"/>
              <a:t> = 0.</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141</a:t>
            </a:fld>
            <a:endParaRPr lang="pt-BR"/>
          </a:p>
        </p:txBody>
      </p:sp>
      <p:sp>
        <p:nvSpPr>
          <p:cNvPr id="1853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5345" name="Object 1"/>
          <p:cNvGraphicFramePr>
            <a:graphicFrameLocks noChangeAspect="1"/>
          </p:cNvGraphicFramePr>
          <p:nvPr/>
        </p:nvGraphicFramePr>
        <p:xfrm>
          <a:off x="1979577" y="3209922"/>
          <a:ext cx="5200650" cy="457200"/>
        </p:xfrm>
        <a:graphic>
          <a:graphicData uri="http://schemas.openxmlformats.org/presentationml/2006/ole">
            <p:oleObj spid="_x0000_s185345" name="Equação" r:id="rId3" imgW="2603500" imgH="228600" progId="Equation.3">
              <p:embed/>
            </p:oleObj>
          </a:graphicData>
        </a:graphic>
      </p:graphicFrame>
      <p:sp>
        <p:nvSpPr>
          <p:cNvPr id="7" name="CaixaDeTexto 6"/>
          <p:cNvSpPr txBox="1"/>
          <p:nvPr/>
        </p:nvSpPr>
        <p:spPr>
          <a:xfrm>
            <a:off x="8186787" y="317340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(78)</a:t>
            </a:r>
            <a:endParaRPr lang="pt-BR" sz="2400" dirty="0">
              <a:latin typeface="Times New Roman" pitchFamily="18" charset="0"/>
              <a:cs typeface="Times New Roman" pitchFamily="18" charset="0"/>
            </a:endParaRPr>
          </a:p>
        </p:txBody>
      </p:sp>
      <p:sp>
        <p:nvSpPr>
          <p:cNvPr id="1853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dirty="0" err="1" smtClean="0"/>
              <a:t>Oseen</a:t>
            </a:r>
            <a:endParaRPr lang="pt-BR" dirty="0"/>
          </a:p>
        </p:txBody>
      </p:sp>
      <p:sp>
        <p:nvSpPr>
          <p:cNvPr id="3" name="Espaço Reservado para Conteúdo 2"/>
          <p:cNvSpPr>
            <a:spLocks noGrp="1"/>
          </p:cNvSpPr>
          <p:nvPr>
            <p:ph idx="1"/>
          </p:nvPr>
        </p:nvSpPr>
        <p:spPr/>
        <p:txBody>
          <a:bodyPr/>
          <a:lstStyle/>
          <a:p>
            <a:r>
              <a:rPr lang="pt-BR" dirty="0" smtClean="0"/>
              <a:t>Retornando ao resultado de Stokes:</a:t>
            </a:r>
          </a:p>
          <a:p>
            <a:endParaRPr lang="pt-BR" dirty="0" smtClean="0"/>
          </a:p>
          <a:p>
            <a:endParaRPr lang="pt-BR" dirty="0" smtClean="0"/>
          </a:p>
          <a:p>
            <a:r>
              <a:rPr lang="pt-BR" dirty="0" smtClean="0"/>
              <a:t>Subtraindo-se esse resultado, dividindo-se por Re e tomando-se o limite com Re → 0, obtém-se</a:t>
            </a:r>
          </a:p>
          <a:p>
            <a:endParaRPr lang="pt-BR" dirty="0" smtClean="0"/>
          </a:p>
          <a:p>
            <a:endParaRPr lang="pt-BR" dirty="0" smtClean="0"/>
          </a:p>
          <a:p>
            <a:r>
              <a:rPr lang="pt-BR" dirty="0" smtClean="0"/>
              <a:t>que se reduz 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142</a:t>
            </a:fld>
            <a:endParaRPr lang="pt-BR"/>
          </a:p>
        </p:txBody>
      </p:sp>
      <p:sp>
        <p:nvSpPr>
          <p:cNvPr id="1843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4321" name="Object 1"/>
          <p:cNvGraphicFramePr>
            <a:graphicFrameLocks noChangeAspect="1"/>
          </p:cNvGraphicFramePr>
          <p:nvPr/>
        </p:nvGraphicFramePr>
        <p:xfrm>
          <a:off x="2762275" y="2214558"/>
          <a:ext cx="3635375" cy="885825"/>
        </p:xfrm>
        <a:graphic>
          <a:graphicData uri="http://schemas.openxmlformats.org/presentationml/2006/ole">
            <p:oleObj spid="_x0000_s184321" name="Equação" r:id="rId3" imgW="1841500" imgH="444500" progId="Equation.3">
              <p:embed/>
            </p:oleObj>
          </a:graphicData>
        </a:graphic>
      </p:graphicFrame>
      <p:sp>
        <p:nvSpPr>
          <p:cNvPr id="7" name="CaixaDeTexto 6"/>
          <p:cNvSpPr txBox="1"/>
          <p:nvPr/>
        </p:nvSpPr>
        <p:spPr>
          <a:xfrm>
            <a:off x="8186787" y="237012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(79)</a:t>
            </a:r>
            <a:endParaRPr lang="pt-BR" sz="2400" dirty="0">
              <a:latin typeface="Times New Roman" pitchFamily="18" charset="0"/>
              <a:cs typeface="Times New Roman" pitchFamily="18" charset="0"/>
            </a:endParaRPr>
          </a:p>
        </p:txBody>
      </p:sp>
      <p:sp>
        <p:nvSpPr>
          <p:cNvPr id="1843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4323" name="Object 3"/>
          <p:cNvGraphicFramePr>
            <a:graphicFrameLocks noChangeAspect="1"/>
          </p:cNvGraphicFramePr>
          <p:nvPr/>
        </p:nvGraphicFramePr>
        <p:xfrm>
          <a:off x="2198655" y="4195773"/>
          <a:ext cx="4729163" cy="885825"/>
        </p:xfrm>
        <a:graphic>
          <a:graphicData uri="http://schemas.openxmlformats.org/presentationml/2006/ole">
            <p:oleObj spid="_x0000_s184323" name="Equação" r:id="rId4" imgW="2387600" imgH="444500" progId="Equation.3">
              <p:embed/>
            </p:oleObj>
          </a:graphicData>
        </a:graphic>
      </p:graphicFrame>
      <p:sp>
        <p:nvSpPr>
          <p:cNvPr id="1843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4325" name="Object 5"/>
          <p:cNvGraphicFramePr>
            <a:graphicFrameLocks noChangeAspect="1"/>
          </p:cNvGraphicFramePr>
          <p:nvPr/>
        </p:nvGraphicFramePr>
        <p:xfrm>
          <a:off x="2428904" y="5729319"/>
          <a:ext cx="4260850" cy="868363"/>
        </p:xfrm>
        <a:graphic>
          <a:graphicData uri="http://schemas.openxmlformats.org/presentationml/2006/ole">
            <p:oleObj spid="_x0000_s184325" name="Equação" r:id="rId5" imgW="2108200" imgH="431800" progId="Equation.3">
              <p:embed/>
            </p:oleObj>
          </a:graphicData>
        </a:graphic>
      </p:graphicFrame>
      <p:sp>
        <p:nvSpPr>
          <p:cNvPr id="12" name="CaixaDeTexto 11"/>
          <p:cNvSpPr txBox="1"/>
          <p:nvPr/>
        </p:nvSpPr>
        <p:spPr>
          <a:xfrm>
            <a:off x="8186787" y="585186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(80)</a:t>
            </a:r>
            <a:endParaRPr lang="pt-BR" sz="2400" dirty="0">
              <a:latin typeface="Times New Roman" pitchFamily="18" charset="0"/>
              <a:cs typeface="Times New Roman"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empregando-se a Eq. (79). A solução é</a:t>
            </a:r>
          </a:p>
          <a:p>
            <a:endParaRPr lang="pt-BR" dirty="0" smtClean="0"/>
          </a:p>
          <a:p>
            <a:endParaRPr lang="pt-BR" dirty="0" smtClean="0"/>
          </a:p>
          <a:p>
            <a:endParaRPr lang="pt-BR" dirty="0" smtClean="0"/>
          </a:p>
          <a:p>
            <a:r>
              <a:rPr lang="pt-BR" dirty="0" smtClean="0"/>
              <a:t>onde </a:t>
            </a:r>
            <a:r>
              <a:rPr lang="pt-BR" i="1" dirty="0" smtClean="0"/>
              <a:t>C</a:t>
            </a:r>
            <a:r>
              <a:rPr lang="pt-BR" baseline="-25000" dirty="0" smtClean="0"/>
              <a:t>1</a:t>
            </a:r>
            <a:r>
              <a:rPr lang="pt-BR" dirty="0" smtClean="0"/>
              <a:t> é uma constante de integração para a solução da equação homogênea e pode ser determinada pela combinação com a solução da região exterior.</a:t>
            </a:r>
          </a:p>
          <a:p>
            <a:r>
              <a:rPr lang="pt-BR" dirty="0" smtClean="0"/>
              <a:t>Na região exterior </a:t>
            </a:r>
            <a:r>
              <a:rPr lang="pt-BR" i="1" dirty="0" smtClean="0"/>
              <a:t>r</a:t>
            </a:r>
            <a:r>
              <a:rPr lang="pt-BR" dirty="0" smtClean="0"/>
              <a:t> Re = </a:t>
            </a:r>
            <a:r>
              <a:rPr lang="el-GR" i="1" dirty="0" smtClean="0"/>
              <a:t>ρ</a:t>
            </a:r>
            <a:r>
              <a:rPr lang="pt-BR" dirty="0" smtClean="0"/>
              <a:t> é finito.</a:t>
            </a:r>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143</a:t>
            </a:fld>
            <a:endParaRPr lang="pt-BR"/>
          </a:p>
        </p:txBody>
      </p:sp>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3297" name="Object 1"/>
          <p:cNvGraphicFramePr>
            <a:graphicFrameLocks noChangeAspect="1"/>
          </p:cNvGraphicFramePr>
          <p:nvPr/>
        </p:nvGraphicFramePr>
        <p:xfrm>
          <a:off x="604891" y="2297097"/>
          <a:ext cx="7910513" cy="885825"/>
        </p:xfrm>
        <a:graphic>
          <a:graphicData uri="http://schemas.openxmlformats.org/presentationml/2006/ole">
            <p:oleObj spid="_x0000_s183297" name="Equação" r:id="rId3" imgW="4000500" imgH="444500" progId="Equation.3">
              <p:embed/>
            </p:oleObj>
          </a:graphicData>
        </a:graphic>
      </p:graphicFrame>
      <p:sp>
        <p:nvSpPr>
          <p:cNvPr id="7" name="CaixaDeTexto 6"/>
          <p:cNvSpPr txBox="1"/>
          <p:nvPr/>
        </p:nvSpPr>
        <p:spPr>
          <a:xfrm>
            <a:off x="8186787" y="324643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(81)</a:t>
            </a:r>
            <a:endParaRPr lang="pt-BR" sz="2400" dirty="0">
              <a:latin typeface="Times New Roman" pitchFamily="18" charset="0"/>
              <a:cs typeface="Times New Roman" pitchFamily="18"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A solução exterior de mais baixa ordem deve ser o escoamento uniforme. Pode-se, então escrever a função de corrente como</a:t>
            </a:r>
          </a:p>
          <a:p>
            <a:endParaRPr lang="pt-BR" dirty="0" smtClean="0"/>
          </a:p>
          <a:p>
            <a:endParaRPr lang="pt-BR" dirty="0" smtClean="0"/>
          </a:p>
          <a:p>
            <a:r>
              <a:rPr lang="pt-BR" dirty="0" smtClean="0"/>
              <a:t>substituindo-se na Eq. (77) e tomando-se o limite com Re → 0, obtém-se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144</a:t>
            </a:fld>
            <a:endParaRPr lang="pt-BR"/>
          </a:p>
        </p:txBody>
      </p:sp>
      <p:sp>
        <p:nvSpPr>
          <p:cNvPr id="182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2273" name="Object 1"/>
          <p:cNvGraphicFramePr>
            <a:graphicFrameLocks noChangeAspect="1"/>
          </p:cNvGraphicFramePr>
          <p:nvPr/>
        </p:nvGraphicFramePr>
        <p:xfrm>
          <a:off x="1541421" y="3063870"/>
          <a:ext cx="6027738" cy="885825"/>
        </p:xfrm>
        <a:graphic>
          <a:graphicData uri="http://schemas.openxmlformats.org/presentationml/2006/ole">
            <p:oleObj spid="_x0000_s182273" name="Equação" r:id="rId3" imgW="3048000" imgH="444500" progId="Equation.3">
              <p:embed/>
            </p:oleObj>
          </a:graphicData>
        </a:graphic>
      </p:graphicFrame>
      <p:sp>
        <p:nvSpPr>
          <p:cNvPr id="7" name="CaixaDeTexto 6"/>
          <p:cNvSpPr txBox="1"/>
          <p:nvPr/>
        </p:nvSpPr>
        <p:spPr>
          <a:xfrm>
            <a:off x="8186787" y="530416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(82)</a:t>
            </a:r>
            <a:endParaRPr lang="pt-BR" sz="2400" dirty="0">
              <a:latin typeface="Times New Roman" pitchFamily="18" charset="0"/>
              <a:cs typeface="Times New Roman" pitchFamily="18" charset="0"/>
            </a:endParaRPr>
          </a:p>
        </p:txBody>
      </p:sp>
      <p:sp>
        <p:nvSpPr>
          <p:cNvPr id="1822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2275" name="Object 3"/>
          <p:cNvGraphicFramePr>
            <a:graphicFrameLocks noChangeAspect="1"/>
          </p:cNvGraphicFramePr>
          <p:nvPr/>
        </p:nvGraphicFramePr>
        <p:xfrm>
          <a:off x="2322543" y="5108598"/>
          <a:ext cx="4476750" cy="914400"/>
        </p:xfrm>
        <a:graphic>
          <a:graphicData uri="http://schemas.openxmlformats.org/presentationml/2006/ole">
            <p:oleObj spid="_x0000_s182275" name="Equação" r:id="rId4" imgW="2235200" imgH="457200" progId="Equation.3">
              <p:embed/>
            </p:oleObj>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dirty="0" err="1" smtClean="0"/>
              <a:t>Oseen</a:t>
            </a:r>
            <a:endParaRPr lang="pt-BR" dirty="0"/>
          </a:p>
        </p:txBody>
      </p:sp>
      <p:sp>
        <p:nvSpPr>
          <p:cNvPr id="3" name="Espaço Reservado para Conteúdo 2"/>
          <p:cNvSpPr>
            <a:spLocks noGrp="1"/>
          </p:cNvSpPr>
          <p:nvPr>
            <p:ph idx="1"/>
          </p:nvPr>
        </p:nvSpPr>
        <p:spPr/>
        <p:txBody>
          <a:bodyPr>
            <a:normAutofit/>
          </a:bodyPr>
          <a:lstStyle/>
          <a:p>
            <a:r>
              <a:rPr lang="pt-BR" dirty="0" smtClean="0"/>
              <a:t>onde o operador</a:t>
            </a:r>
          </a:p>
          <a:p>
            <a:endParaRPr lang="pt-BR" dirty="0" smtClean="0"/>
          </a:p>
          <a:p>
            <a:endParaRPr lang="pt-BR" dirty="0" smtClean="0"/>
          </a:p>
          <a:p>
            <a:r>
              <a:rPr lang="pt-BR" dirty="0" smtClean="0"/>
              <a:t>A solução da Eq. (82) é dada por</a:t>
            </a:r>
          </a:p>
          <a:p>
            <a:endParaRPr lang="pt-BR" dirty="0" smtClean="0"/>
          </a:p>
          <a:p>
            <a:endParaRPr lang="pt-BR" dirty="0" smtClean="0"/>
          </a:p>
          <a:p>
            <a:r>
              <a:rPr lang="pt-BR" dirty="0" smtClean="0"/>
              <a:t>em que a constante de integração </a:t>
            </a:r>
            <a:r>
              <a:rPr lang="pt-BR" i="1" dirty="0" smtClean="0"/>
              <a:t>C</a:t>
            </a:r>
            <a:r>
              <a:rPr lang="pt-BR" baseline="-25000" dirty="0" smtClean="0"/>
              <a:t>2</a:t>
            </a:r>
            <a:r>
              <a:rPr lang="pt-BR" dirty="0" smtClean="0"/>
              <a:t> é determinada pela igualando-se a sobreposição entre as regiões interna e externa 1&lt;&lt; </a:t>
            </a:r>
            <a:r>
              <a:rPr lang="pt-BR" i="1" dirty="0" smtClean="0"/>
              <a:t>r</a:t>
            </a:r>
            <a:r>
              <a:rPr lang="pt-BR" dirty="0" smtClean="0"/>
              <a:t> &lt;&lt; 1/Re,  Re &lt;&lt; </a:t>
            </a:r>
            <a:r>
              <a:rPr lang="el-GR" dirty="0" smtClean="0"/>
              <a:t>ρ</a:t>
            </a:r>
            <a:r>
              <a:rPr lang="pt-BR" dirty="0" smtClean="0"/>
              <a:t> &lt;&lt;1.</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145</a:t>
            </a:fld>
            <a:endParaRPr lang="pt-BR"/>
          </a:p>
        </p:txBody>
      </p:sp>
      <p:sp>
        <p:nvSpPr>
          <p:cNvPr id="181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1249" name="Object 1"/>
          <p:cNvGraphicFramePr>
            <a:graphicFrameLocks noChangeAspect="1"/>
          </p:cNvGraphicFramePr>
          <p:nvPr/>
        </p:nvGraphicFramePr>
        <p:xfrm>
          <a:off x="2600298" y="2114532"/>
          <a:ext cx="3937000" cy="885825"/>
        </p:xfrm>
        <a:graphic>
          <a:graphicData uri="http://schemas.openxmlformats.org/presentationml/2006/ole">
            <p:oleObj spid="_x0000_s181249" name="Equação" r:id="rId3" imgW="1993900" imgH="444500" progId="Equation.3">
              <p:embed/>
            </p:oleObj>
          </a:graphicData>
        </a:graphic>
      </p:graphicFrame>
      <p:sp>
        <p:nvSpPr>
          <p:cNvPr id="1812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1251" name="Object 3"/>
          <p:cNvGraphicFramePr>
            <a:graphicFrameLocks noChangeAspect="1"/>
          </p:cNvGraphicFramePr>
          <p:nvPr/>
        </p:nvGraphicFramePr>
        <p:xfrm>
          <a:off x="2049497" y="3867156"/>
          <a:ext cx="5041900" cy="533400"/>
        </p:xfrm>
        <a:graphic>
          <a:graphicData uri="http://schemas.openxmlformats.org/presentationml/2006/ole">
            <p:oleObj spid="_x0000_s181251" name="Equação" r:id="rId4" imgW="2527300" imgH="266700" progId="Equation.3">
              <p:embed/>
            </p:oleObj>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A combinação fornece </a:t>
            </a:r>
            <a:r>
              <a:rPr lang="pt-BR" i="1" dirty="0" smtClean="0"/>
              <a:t>C</a:t>
            </a:r>
            <a:r>
              <a:rPr lang="pt-BR" baseline="-25000" dirty="0" smtClean="0"/>
              <a:t>2</a:t>
            </a:r>
            <a:r>
              <a:rPr lang="pt-BR" dirty="0" smtClean="0"/>
              <a:t> = 3/4 e </a:t>
            </a:r>
            <a:r>
              <a:rPr lang="pt-BR" i="1" dirty="0" smtClean="0"/>
              <a:t>C</a:t>
            </a:r>
            <a:r>
              <a:rPr lang="pt-BR" baseline="-25000" dirty="0" smtClean="0"/>
              <a:t>1</a:t>
            </a:r>
            <a:r>
              <a:rPr lang="pt-BR" dirty="0" smtClean="0"/>
              <a:t> = −3/16. Empregando-se a Eq. (81) para a solução da região interna, a correção </a:t>
            </a:r>
            <a:r>
              <a:rPr lang="pt-BR" i="1" dirty="0" smtClean="0"/>
              <a:t>o</a:t>
            </a:r>
            <a:r>
              <a:rPr lang="pt-BR" dirty="0" smtClean="0"/>
              <a:t>(Re) para a função de corrente foi obtida, a partir da qual as componentes da velocidade, a tensão cisalhante e a pressão podem ser derivadas.</a:t>
            </a:r>
          </a:p>
          <a:p>
            <a:r>
              <a:rPr lang="pt-BR" dirty="0" smtClean="0"/>
              <a:t>Integrando-se sobre as superfície de uma esfera de raio </a:t>
            </a:r>
            <a:r>
              <a:rPr lang="pt-BR" i="1" dirty="0" smtClean="0"/>
              <a:t>r</a:t>
            </a:r>
            <a:r>
              <a:rPr lang="pt-BR" dirty="0" smtClean="0"/>
              <a:t> = a, obtém-se como resultado para a força de arrasto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146</a:t>
            </a:fld>
            <a:endParaRPr lang="pt-BR"/>
          </a:p>
        </p:txBody>
      </p:sp>
      <p:sp>
        <p:nvSpPr>
          <p:cNvPr id="180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0225" name="Object 1"/>
          <p:cNvGraphicFramePr>
            <a:graphicFrameLocks noChangeAspect="1"/>
          </p:cNvGraphicFramePr>
          <p:nvPr/>
        </p:nvGraphicFramePr>
        <p:xfrm>
          <a:off x="3124219" y="5291163"/>
          <a:ext cx="2871788" cy="866775"/>
        </p:xfrm>
        <a:graphic>
          <a:graphicData uri="http://schemas.openxmlformats.org/presentationml/2006/ole">
            <p:oleObj spid="_x0000_s180225" name="Equação" r:id="rId3" imgW="1422400" imgH="431800" progId="Equation.3">
              <p:embed/>
            </p:oleObj>
          </a:graphicData>
        </a:graphic>
      </p:graphicFrame>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Não uniformidade da solução de Stokes e melhoramento de </a:t>
            </a:r>
            <a:r>
              <a:rPr lang="pt-BR" smtClean="0"/>
              <a:t>Oseen</a:t>
            </a:r>
            <a:endParaRPr lang="pt-BR"/>
          </a:p>
        </p:txBody>
      </p:sp>
      <p:sp>
        <p:nvSpPr>
          <p:cNvPr id="3" name="Espaço Reservado para Conteúdo 2"/>
          <p:cNvSpPr>
            <a:spLocks noGrp="1"/>
          </p:cNvSpPr>
          <p:nvPr>
            <p:ph idx="1"/>
          </p:nvPr>
        </p:nvSpPr>
        <p:spPr/>
        <p:txBody>
          <a:bodyPr/>
          <a:lstStyle/>
          <a:p>
            <a:r>
              <a:rPr lang="pt-BR" dirty="0" smtClean="0"/>
              <a:t>que é consistente com o resultado de </a:t>
            </a:r>
            <a:r>
              <a:rPr lang="pt-BR" dirty="0" err="1" smtClean="0"/>
              <a:t>Oseen</a:t>
            </a:r>
            <a:r>
              <a:rPr lang="pt-BR" dirty="0" smtClean="0"/>
              <a:t>. Correções de alta ordem foram obtidas por </a:t>
            </a:r>
            <a:r>
              <a:rPr lang="pt-BR" dirty="0" err="1" smtClean="0"/>
              <a:t>Chester</a:t>
            </a:r>
            <a:r>
              <a:rPr lang="pt-BR" dirty="0" smtClean="0"/>
              <a:t> e </a:t>
            </a:r>
            <a:r>
              <a:rPr lang="pt-BR" dirty="0" err="1" smtClean="0"/>
              <a:t>Breach</a:t>
            </a:r>
            <a:r>
              <a:rPr lang="pt-BR" dirty="0" smtClean="0"/>
              <a:t> (1969).</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147</a:t>
            </a:fld>
            <a:endParaRPr lang="pt-B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dirty="0" err="1" smtClean="0"/>
              <a:t>Hele-Shaw</a:t>
            </a:r>
            <a:endParaRPr lang="pt-BR" dirty="0"/>
          </a:p>
        </p:txBody>
      </p:sp>
      <p:sp>
        <p:nvSpPr>
          <p:cNvPr id="3" name="Espaço Reservado para Conteúdo 2"/>
          <p:cNvSpPr>
            <a:spLocks noGrp="1"/>
          </p:cNvSpPr>
          <p:nvPr>
            <p:ph idx="1"/>
          </p:nvPr>
        </p:nvSpPr>
        <p:spPr/>
        <p:txBody>
          <a:bodyPr/>
          <a:lstStyle/>
          <a:p>
            <a:r>
              <a:rPr lang="pt-BR" dirty="0" smtClean="0"/>
              <a:t>Outro escoamento a baixo número de Reynolds apresenta uma ampla aplicação em aparelhos de visualização de escoamentos pois possui a propriedade peculiar e surpreendente de reproduzir as linhas de corrente de escoamentos potenciais (ou seja, escoamentos com Reynolds tendendo ao infinito).</a:t>
            </a:r>
          </a:p>
          <a:p>
            <a:r>
              <a:rPr lang="pt-BR" dirty="0" smtClean="0"/>
              <a:t>O escoamento de </a:t>
            </a:r>
            <a:r>
              <a:rPr lang="pt-BR" dirty="0" err="1" smtClean="0"/>
              <a:t>Hele-Shaw</a:t>
            </a:r>
            <a:r>
              <a:rPr lang="pt-BR" dirty="0" smtClean="0"/>
              <a:t> é o escoamento ao redor de um objeto fino preenchendo um pequeno espaço entre duas placas paralelas.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148</a:t>
            </a:fld>
            <a:endParaRPr lang="pt-B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smtClean="0"/>
              <a:t>Hele-Shaw</a:t>
            </a:r>
            <a:endParaRPr lang="pt-BR"/>
          </a:p>
        </p:txBody>
      </p:sp>
      <p:sp>
        <p:nvSpPr>
          <p:cNvPr id="3" name="Espaço Reservado para Conteúdo 2"/>
          <p:cNvSpPr>
            <a:spLocks noGrp="1"/>
          </p:cNvSpPr>
          <p:nvPr>
            <p:ph idx="1"/>
          </p:nvPr>
        </p:nvSpPr>
        <p:spPr/>
        <p:txBody>
          <a:bodyPr/>
          <a:lstStyle/>
          <a:p>
            <a:r>
              <a:rPr lang="pt-BR" dirty="0" smtClean="0"/>
              <a:t>Considere as placas localizadas em </a:t>
            </a:r>
            <a:r>
              <a:rPr lang="pt-BR" i="1" dirty="0" smtClean="0"/>
              <a:t>x</a:t>
            </a:r>
            <a:r>
              <a:rPr lang="pt-BR" dirty="0" smtClean="0"/>
              <a:t> = ± </a:t>
            </a:r>
            <a:r>
              <a:rPr lang="pt-BR" i="1" dirty="0" smtClean="0"/>
              <a:t>b</a:t>
            </a:r>
            <a:r>
              <a:rPr lang="pt-BR" dirty="0" smtClean="0"/>
              <a:t>, com número  de  Reynolds  Re = </a:t>
            </a:r>
            <a:r>
              <a:rPr lang="pt-BR" i="1" dirty="0" smtClean="0"/>
              <a:t>U</a:t>
            </a:r>
            <a:r>
              <a:rPr lang="pt-BR" baseline="-25000" dirty="0" smtClean="0"/>
              <a:t>0</a:t>
            </a:r>
            <a:r>
              <a:rPr lang="pt-BR" i="1" dirty="0" smtClean="0"/>
              <a:t>b</a:t>
            </a:r>
            <a:r>
              <a:rPr lang="pt-BR" dirty="0" smtClean="0"/>
              <a:t>/</a:t>
            </a:r>
            <a:r>
              <a:rPr lang="el-GR" i="1" dirty="0" smtClean="0"/>
              <a:t>ν</a:t>
            </a:r>
            <a:r>
              <a:rPr lang="pt-BR" dirty="0" smtClean="0"/>
              <a:t> &lt;&lt; 1;  </a:t>
            </a:r>
            <a:r>
              <a:rPr lang="pt-BR" i="1" dirty="0" smtClean="0"/>
              <a:t>U</a:t>
            </a:r>
            <a:r>
              <a:rPr lang="pt-BR" baseline="-25000" dirty="0" smtClean="0"/>
              <a:t>0</a:t>
            </a:r>
            <a:r>
              <a:rPr lang="pt-BR" dirty="0" smtClean="0"/>
              <a:t> é a velocidade a montante no plano central. </a:t>
            </a:r>
          </a:p>
          <a:p>
            <a:r>
              <a:rPr lang="pt-BR" dirty="0" smtClean="0"/>
              <a:t>Coloca-se, então, um cilindro circular de raio </a:t>
            </a:r>
            <a:r>
              <a:rPr lang="pt-BR" i="1" dirty="0" smtClean="0"/>
              <a:t>r</a:t>
            </a:r>
            <a:r>
              <a:rPr lang="pt-BR" dirty="0" smtClean="0"/>
              <a:t> = </a:t>
            </a:r>
            <a:r>
              <a:rPr lang="pt-BR" i="1" dirty="0" smtClean="0"/>
              <a:t>a</a:t>
            </a:r>
            <a:r>
              <a:rPr lang="pt-BR" dirty="0" smtClean="0"/>
              <a:t> e espessura 2</a:t>
            </a:r>
            <a:r>
              <a:rPr lang="pt-BR" i="1" dirty="0" smtClean="0"/>
              <a:t>b</a:t>
            </a:r>
            <a:r>
              <a:rPr lang="pt-BR" dirty="0" smtClean="0"/>
              <a:t> entre as placas. </a:t>
            </a:r>
          </a:p>
          <a:p>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149</a:t>
            </a:fld>
            <a:endParaRPr lang="pt-BR"/>
          </a:p>
        </p:txBody>
      </p:sp>
      <p:pic>
        <p:nvPicPr>
          <p:cNvPr id="5" name="Imagem 4" descr="Fig09.18.png"/>
          <p:cNvPicPr>
            <a:picLocks noChangeAspect="1"/>
          </p:cNvPicPr>
          <p:nvPr/>
        </p:nvPicPr>
        <p:blipFill>
          <a:blip r:embed="rId2" cstate="print"/>
          <a:stretch>
            <a:fillRect/>
          </a:stretch>
        </p:blipFill>
        <p:spPr>
          <a:xfrm>
            <a:off x="1103265" y="3884911"/>
            <a:ext cx="6912305" cy="27207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r>
              <a:rPr lang="pt-BR" dirty="0" smtClean="0"/>
              <a:t>Tomando-se o eixo </a:t>
            </a:r>
            <a:r>
              <a:rPr lang="pt-BR" i="1" dirty="0" smtClean="0"/>
              <a:t>x</a:t>
            </a:r>
            <a:r>
              <a:rPr lang="pt-BR" dirty="0" smtClean="0"/>
              <a:t> ao longo da placa inferior com direção coincidente com a do escoamento.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a:t>
            </a:fld>
            <a:endParaRPr lang="pt-BR"/>
          </a:p>
        </p:txBody>
      </p:sp>
      <p:pic>
        <p:nvPicPr>
          <p:cNvPr id="5" name="Imagem 4" descr="Fig09.03.png"/>
          <p:cNvPicPr>
            <a:picLocks noChangeAspect="1"/>
          </p:cNvPicPr>
          <p:nvPr/>
        </p:nvPicPr>
        <p:blipFill>
          <a:blip r:embed="rId2" cstate="print"/>
          <a:stretch>
            <a:fillRect/>
          </a:stretch>
        </p:blipFill>
        <p:spPr>
          <a:xfrm>
            <a:off x="1088896" y="2672945"/>
            <a:ext cx="6951839" cy="3129400"/>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dirty="0" err="1" smtClean="0"/>
              <a:t>Hele-Shaw</a:t>
            </a:r>
            <a:endParaRPr lang="pt-BR" dirty="0"/>
          </a:p>
        </p:txBody>
      </p:sp>
      <p:sp>
        <p:nvSpPr>
          <p:cNvPr id="3" name="Espaço Reservado para Conteúdo 2"/>
          <p:cNvSpPr>
            <a:spLocks noGrp="1"/>
          </p:cNvSpPr>
          <p:nvPr>
            <p:ph idx="1"/>
          </p:nvPr>
        </p:nvSpPr>
        <p:spPr>
          <a:xfrm>
            <a:off x="457200" y="1600200"/>
            <a:ext cx="8229600" cy="4968918"/>
          </a:xfrm>
        </p:spPr>
        <p:txBody>
          <a:bodyPr>
            <a:normAutofit/>
          </a:bodyPr>
          <a:lstStyle/>
          <a:p>
            <a:r>
              <a:rPr lang="pt-BR" dirty="0" smtClean="0"/>
              <a:t>Requer-se que </a:t>
            </a:r>
            <a:r>
              <a:rPr lang="pt-BR" i="1" dirty="0" smtClean="0"/>
              <a:t>b</a:t>
            </a:r>
            <a:r>
              <a:rPr lang="pt-BR" dirty="0" smtClean="0"/>
              <a:t>/</a:t>
            </a:r>
            <a:r>
              <a:rPr lang="pt-BR" i="1" dirty="0" smtClean="0"/>
              <a:t>a</a:t>
            </a:r>
            <a:r>
              <a:rPr lang="pt-BR" dirty="0" smtClean="0"/>
              <a:t> = </a:t>
            </a:r>
            <a:r>
              <a:rPr lang="el-GR" i="1" dirty="0" smtClean="0"/>
              <a:t>ε</a:t>
            </a:r>
            <a:r>
              <a:rPr lang="pt-BR" i="1" dirty="0" smtClean="0"/>
              <a:t> </a:t>
            </a:r>
            <a:r>
              <a:rPr lang="pt-BR" dirty="0" smtClean="0"/>
              <a:t>&lt;&lt; 1. O limite de </a:t>
            </a:r>
            <a:r>
              <a:rPr lang="pt-BR" dirty="0" err="1" smtClean="0"/>
              <a:t>Hele-Shaw</a:t>
            </a:r>
            <a:r>
              <a:rPr lang="pt-BR" dirty="0" smtClean="0"/>
              <a:t> é Re &lt;&lt; </a:t>
            </a:r>
            <a:r>
              <a:rPr lang="el-GR" i="1" dirty="0" smtClean="0"/>
              <a:t>ε</a:t>
            </a:r>
            <a:r>
              <a:rPr lang="pt-BR" baseline="30000" dirty="0" smtClean="0"/>
              <a:t>2</a:t>
            </a:r>
            <a:r>
              <a:rPr lang="pt-BR" dirty="0" smtClean="0"/>
              <a:t> &lt;&lt; 1. Imagine o escoamento ao redor de uma moeda fina com placas paralelas limitando as superfícies da moeda.</a:t>
            </a:r>
          </a:p>
          <a:p>
            <a:r>
              <a:rPr lang="pt-BR" dirty="0" smtClean="0"/>
              <a:t>Deseja-se avaliar as linhas de corrente do escoamento ao redor do cilindro. A origem do sistema de coordenadas (</a:t>
            </a:r>
            <a:r>
              <a:rPr lang="pt-BR" i="1" dirty="0" smtClean="0"/>
              <a:t>R</a:t>
            </a:r>
            <a:r>
              <a:rPr lang="pt-BR" dirty="0" smtClean="0"/>
              <a:t>, </a:t>
            </a:r>
            <a:r>
              <a:rPr lang="el-GR" i="1" dirty="0" smtClean="0"/>
              <a:t>θ</a:t>
            </a:r>
            <a:r>
              <a:rPr lang="pt-BR" dirty="0" smtClean="0"/>
              <a:t>, </a:t>
            </a:r>
            <a:r>
              <a:rPr lang="pt-BR" i="1" dirty="0" smtClean="0"/>
              <a:t>x</a:t>
            </a:r>
            <a:r>
              <a:rPr lang="pt-BR" dirty="0" smtClean="0"/>
              <a:t>) é tomado no centro do cilindro.</a:t>
            </a:r>
          </a:p>
          <a:p>
            <a:r>
              <a:rPr lang="pt-BR" dirty="0" smtClean="0"/>
              <a:t>Considerando-se o escoamento em regime permanente com massa específica e viscosidade constantes e ausência de forças de corpo.</a:t>
            </a:r>
          </a:p>
          <a:p>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150</a:t>
            </a:fld>
            <a:endParaRPr lang="pt-B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smtClean="0"/>
              <a:t>Hele-Shaw</a:t>
            </a:r>
            <a:endParaRPr lang="pt-BR"/>
          </a:p>
        </p:txBody>
      </p:sp>
      <p:sp>
        <p:nvSpPr>
          <p:cNvPr id="3" name="Espaço Reservado para Conteúdo 2"/>
          <p:cNvSpPr>
            <a:spLocks noGrp="1"/>
          </p:cNvSpPr>
          <p:nvPr>
            <p:ph idx="1"/>
          </p:nvPr>
        </p:nvSpPr>
        <p:spPr/>
        <p:txBody>
          <a:bodyPr/>
          <a:lstStyle/>
          <a:p>
            <a:r>
              <a:rPr lang="pt-BR" dirty="0" smtClean="0"/>
              <a:t>As variáveis adimensionais são</a:t>
            </a:r>
          </a:p>
          <a:p>
            <a:endParaRPr lang="pt-BR" dirty="0" smtClean="0"/>
          </a:p>
          <a:p>
            <a:endParaRPr lang="pt-BR" dirty="0" smtClean="0"/>
          </a:p>
          <a:p>
            <a:r>
              <a:rPr lang="pt-BR" dirty="0" smtClean="0"/>
              <a:t>As equações da conservação da massa e da quantidade de movimento são (suprimindo-se as linhas):</a:t>
            </a:r>
          </a:p>
          <a:p>
            <a:pPr lvl="1"/>
            <a:r>
              <a:rPr lang="pt-BR" dirty="0" smtClean="0"/>
              <a:t>Conservação da massa: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151</a:t>
            </a:fld>
            <a:endParaRPr lang="pt-BR"/>
          </a:p>
        </p:txBody>
      </p:sp>
      <p:sp>
        <p:nvSpPr>
          <p:cNvPr id="1914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1489" name="Object 1"/>
          <p:cNvGraphicFramePr>
            <a:graphicFrameLocks noChangeAspect="1"/>
          </p:cNvGraphicFramePr>
          <p:nvPr/>
        </p:nvGraphicFramePr>
        <p:xfrm>
          <a:off x="857300" y="2224071"/>
          <a:ext cx="7402513" cy="866775"/>
        </p:xfrm>
        <a:graphic>
          <a:graphicData uri="http://schemas.openxmlformats.org/presentationml/2006/ole">
            <p:oleObj spid="_x0000_s191489" name="Equação" r:id="rId3" imgW="3657600" imgH="431800" progId="Equation.3">
              <p:embed/>
            </p:oleObj>
          </a:graphicData>
        </a:graphic>
      </p:graphicFrame>
      <p:sp>
        <p:nvSpPr>
          <p:cNvPr id="191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1491" name="Object 3"/>
          <p:cNvGraphicFramePr>
            <a:graphicFrameLocks noChangeAspect="1"/>
          </p:cNvGraphicFramePr>
          <p:nvPr/>
        </p:nvGraphicFramePr>
        <p:xfrm>
          <a:off x="2417733" y="4970495"/>
          <a:ext cx="4260850" cy="868363"/>
        </p:xfrm>
        <a:graphic>
          <a:graphicData uri="http://schemas.openxmlformats.org/presentationml/2006/ole">
            <p:oleObj spid="_x0000_s191491" name="Equação" r:id="rId4" imgW="2108200" imgH="431800" progId="Equation.3">
              <p:embed/>
            </p:oleObj>
          </a:graphicData>
        </a:graphic>
      </p:graphicFrame>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dirty="0" err="1" smtClean="0"/>
              <a:t>Hele-Shaw</a:t>
            </a:r>
            <a:endParaRPr lang="pt-BR" dirty="0"/>
          </a:p>
        </p:txBody>
      </p:sp>
      <p:sp>
        <p:nvSpPr>
          <p:cNvPr id="3" name="Espaço Reservado para Conteúdo 2"/>
          <p:cNvSpPr>
            <a:spLocks noGrp="1"/>
          </p:cNvSpPr>
          <p:nvPr>
            <p:ph idx="1"/>
          </p:nvPr>
        </p:nvSpPr>
        <p:spPr/>
        <p:txBody>
          <a:bodyPr/>
          <a:lstStyle/>
          <a:p>
            <a:pPr lvl="1"/>
            <a:r>
              <a:rPr lang="pt-BR" dirty="0" smtClean="0"/>
              <a:t>Conservação da quantidade de movimento na direção </a:t>
            </a:r>
            <a:r>
              <a:rPr lang="pt-BR" i="1" dirty="0" smtClean="0"/>
              <a:t>R</a:t>
            </a:r>
            <a:r>
              <a:rPr lang="pt-BR" dirty="0" smtClean="0"/>
              <a:t>:</a:t>
            </a:r>
          </a:p>
          <a:p>
            <a:pPr lvl="1"/>
            <a:endParaRPr lang="pt-BR" dirty="0" smtClean="0"/>
          </a:p>
          <a:p>
            <a:pPr lvl="1"/>
            <a:endParaRPr lang="pt-BR" dirty="0" smtClean="0"/>
          </a:p>
          <a:p>
            <a:pPr lvl="1"/>
            <a:endParaRPr lang="pt-BR" dirty="0" smtClean="0"/>
          </a:p>
          <a:p>
            <a:pPr lvl="1"/>
            <a:endParaRPr lang="pt-BR" dirty="0" smtClean="0"/>
          </a:p>
          <a:p>
            <a:pPr lvl="1"/>
            <a:endParaRPr lang="pt-BR" dirty="0" smtClean="0"/>
          </a:p>
          <a:p>
            <a:pPr lvl="1"/>
            <a:r>
              <a:rPr lang="pt-BR" dirty="0" smtClean="0"/>
              <a:t>Conservação da quantidade de movimento na direção </a:t>
            </a:r>
            <a:r>
              <a:rPr lang="el-GR" i="1" dirty="0" smtClean="0"/>
              <a:t>θ</a:t>
            </a:r>
            <a:r>
              <a:rPr lang="pt-BR" dirty="0" smtClean="0"/>
              <a:t>:</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152</a:t>
            </a:fld>
            <a:endParaRPr lang="pt-BR"/>
          </a:p>
        </p:txBody>
      </p:sp>
      <p:sp>
        <p:nvSpPr>
          <p:cNvPr id="190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0465" name="Object 1"/>
          <p:cNvGraphicFramePr>
            <a:graphicFrameLocks noChangeAspect="1"/>
          </p:cNvGraphicFramePr>
          <p:nvPr/>
        </p:nvGraphicFramePr>
        <p:xfrm>
          <a:off x="843013" y="2078019"/>
          <a:ext cx="7416800" cy="1982788"/>
        </p:xfrm>
        <a:graphic>
          <a:graphicData uri="http://schemas.openxmlformats.org/presentationml/2006/ole">
            <p:oleObj spid="_x0000_s190465" name="Equação" r:id="rId3" imgW="3708360" imgH="990360" progId="Equation.3">
              <p:embed/>
            </p:oleObj>
          </a:graphicData>
        </a:graphic>
      </p:graphicFrame>
      <p:sp>
        <p:nvSpPr>
          <p:cNvPr id="1904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0467" name="Object 3"/>
          <p:cNvGraphicFramePr>
            <a:graphicFrameLocks noChangeAspect="1"/>
          </p:cNvGraphicFramePr>
          <p:nvPr/>
        </p:nvGraphicFramePr>
        <p:xfrm>
          <a:off x="847674" y="4643480"/>
          <a:ext cx="7799388" cy="1925638"/>
        </p:xfrm>
        <a:graphic>
          <a:graphicData uri="http://schemas.openxmlformats.org/presentationml/2006/ole">
            <p:oleObj spid="_x0000_s190467" name="Equação" r:id="rId4" imgW="3898900" imgH="965200" progId="Equation.3">
              <p:embed/>
            </p:oleObj>
          </a:graphicData>
        </a:graphic>
      </p:graphicFrame>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smtClean="0"/>
              <a:t>Hele-Shaw</a:t>
            </a:r>
            <a:endParaRPr lang="pt-BR"/>
          </a:p>
        </p:txBody>
      </p:sp>
      <p:sp>
        <p:nvSpPr>
          <p:cNvPr id="3" name="Espaço Reservado para Conteúdo 2"/>
          <p:cNvSpPr>
            <a:spLocks noGrp="1"/>
          </p:cNvSpPr>
          <p:nvPr>
            <p:ph idx="1"/>
          </p:nvPr>
        </p:nvSpPr>
        <p:spPr/>
        <p:txBody>
          <a:bodyPr/>
          <a:lstStyle/>
          <a:p>
            <a:pPr lvl="1"/>
            <a:r>
              <a:rPr lang="pt-BR" dirty="0" smtClean="0"/>
              <a:t>Conservação da quantidade de movimento na direção </a:t>
            </a:r>
            <a:r>
              <a:rPr lang="pt-BR" i="1" dirty="0" smtClean="0"/>
              <a:t>x</a:t>
            </a:r>
            <a:r>
              <a:rPr lang="pt-BR" dirty="0" smtClean="0"/>
              <a:t>:</a:t>
            </a:r>
          </a:p>
          <a:p>
            <a:pPr lvl="1"/>
            <a:endParaRPr lang="pt-BR" dirty="0" smtClean="0"/>
          </a:p>
          <a:p>
            <a:pPr lvl="1"/>
            <a:endParaRPr lang="pt-BR" dirty="0" smtClean="0"/>
          </a:p>
          <a:p>
            <a:pPr lvl="1"/>
            <a:endParaRPr lang="pt-BR" dirty="0" smtClean="0"/>
          </a:p>
          <a:p>
            <a:pPr lvl="1"/>
            <a:endParaRPr lang="pt-BR" dirty="0" smtClean="0"/>
          </a:p>
          <a:p>
            <a:pPr lvl="1"/>
            <a:endParaRPr lang="pt-BR" dirty="0" smtClean="0"/>
          </a:p>
          <a:p>
            <a:r>
              <a:rPr lang="pt-BR" dirty="0" smtClean="0"/>
              <a:t>Como Re &lt;&lt; </a:t>
            </a:r>
            <a:r>
              <a:rPr lang="el-GR" i="1" dirty="0" smtClean="0"/>
              <a:t>ε</a:t>
            </a:r>
            <a:r>
              <a:rPr lang="pt-BR" baseline="30000" dirty="0" smtClean="0"/>
              <a:t>2</a:t>
            </a:r>
            <a:r>
              <a:rPr lang="pt-BR" dirty="0" smtClean="0"/>
              <a:t> &lt;&lt; 1, toma-se inicialmente o limite de Re → 0, eliminando-se a aceleração convectiva. Na sequência, toma-se o limite de </a:t>
            </a:r>
            <a:r>
              <a:rPr lang="el-GR" i="1" dirty="0" smtClean="0"/>
              <a:t>ε</a:t>
            </a:r>
            <a:r>
              <a:rPr lang="pt-BR" dirty="0" smtClean="0"/>
              <a:t> → 0 para obter a região exterior do escoamento.</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153</a:t>
            </a:fld>
            <a:endParaRPr lang="pt-BR"/>
          </a:p>
        </p:txBody>
      </p:sp>
      <p:sp>
        <p:nvSpPr>
          <p:cNvPr id="189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9441" name="Object 1"/>
          <p:cNvGraphicFramePr>
            <a:graphicFrameLocks noChangeAspect="1"/>
          </p:cNvGraphicFramePr>
          <p:nvPr/>
        </p:nvGraphicFramePr>
        <p:xfrm>
          <a:off x="2198655" y="2187558"/>
          <a:ext cx="4706938" cy="1925638"/>
        </p:xfrm>
        <a:graphic>
          <a:graphicData uri="http://schemas.openxmlformats.org/presentationml/2006/ole">
            <p:oleObj spid="_x0000_s189441" name="Equação" r:id="rId3" imgW="2349500" imgH="965200" progId="Equation.3">
              <p:embed/>
            </p:oleObj>
          </a:graphicData>
        </a:graphic>
      </p:graphicFrame>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dirty="0" err="1" smtClean="0"/>
              <a:t>Hele-Shaw</a:t>
            </a:r>
            <a:endParaRPr lang="pt-BR" dirty="0"/>
          </a:p>
        </p:txBody>
      </p:sp>
      <p:sp>
        <p:nvSpPr>
          <p:cNvPr id="3" name="Espaço Reservado para Conteúdo 2"/>
          <p:cNvSpPr>
            <a:spLocks noGrp="1"/>
          </p:cNvSpPr>
          <p:nvPr>
            <p:ph idx="1"/>
          </p:nvPr>
        </p:nvSpPr>
        <p:spPr>
          <a:xfrm>
            <a:off x="446031" y="1603350"/>
            <a:ext cx="8229600" cy="4783203"/>
          </a:xfrm>
        </p:spPr>
        <p:txBody>
          <a:bodyPr>
            <a:normAutofit/>
          </a:bodyPr>
          <a:lstStyle/>
          <a:p>
            <a:r>
              <a:rPr lang="pt-BR" dirty="0" smtClean="0"/>
              <a:t>Assim:</a:t>
            </a:r>
          </a:p>
          <a:p>
            <a:endParaRPr lang="pt-BR" dirty="0" smtClean="0"/>
          </a:p>
          <a:p>
            <a:endParaRPr lang="pt-BR" dirty="0" smtClean="0"/>
          </a:p>
          <a:p>
            <a:endParaRPr lang="pt-BR" dirty="0" smtClean="0"/>
          </a:p>
          <a:p>
            <a:endParaRPr lang="pt-BR" dirty="0" smtClean="0"/>
          </a:p>
          <a:p>
            <a:endParaRPr lang="pt-BR" dirty="0" smtClean="0"/>
          </a:p>
          <a:p>
            <a:endParaRPr lang="pt-BR" dirty="0" smtClean="0"/>
          </a:p>
          <a:p>
            <a:r>
              <a:rPr lang="pt-BR" dirty="0" smtClean="0"/>
              <a:t>Com </a:t>
            </a:r>
            <a:r>
              <a:rPr lang="pt-BR" i="1" dirty="0" err="1" smtClean="0"/>
              <a:t>u</a:t>
            </a:r>
            <a:r>
              <a:rPr lang="pt-BR" i="1" baseline="-25000" dirty="0" err="1" smtClean="0"/>
              <a:t>x</a:t>
            </a:r>
            <a:r>
              <a:rPr lang="pt-BR" i="1" dirty="0" smtClean="0"/>
              <a:t> = O</a:t>
            </a:r>
            <a:r>
              <a:rPr lang="pt-BR" dirty="0" smtClean="0"/>
              <a:t>(</a:t>
            </a:r>
            <a:r>
              <a:rPr lang="el-GR" i="1" dirty="0" smtClean="0"/>
              <a:t>ε</a:t>
            </a:r>
            <a:r>
              <a:rPr lang="pt-BR" dirty="0" smtClean="0"/>
              <a:t>) no máximo, </a:t>
            </a:r>
            <a:r>
              <a:rPr lang="pt-BR" i="1" dirty="0" smtClean="0"/>
              <a:t>∂p</a:t>
            </a:r>
            <a:r>
              <a:rPr lang="pt-BR" dirty="0" smtClean="0"/>
              <a:t>/</a:t>
            </a:r>
            <a:r>
              <a:rPr lang="pt-BR" i="1" dirty="0" smtClean="0"/>
              <a:t>∂x</a:t>
            </a:r>
            <a:r>
              <a:rPr lang="pt-BR" dirty="0" smtClean="0"/>
              <a:t> =</a:t>
            </a:r>
            <a:r>
              <a:rPr lang="pt-BR" i="1" dirty="0" smtClean="0"/>
              <a:t> O</a:t>
            </a:r>
            <a:r>
              <a:rPr lang="pt-BR" dirty="0" smtClean="0"/>
              <a:t>(</a:t>
            </a:r>
            <a:r>
              <a:rPr lang="el-GR" i="1" dirty="0" smtClean="0"/>
              <a:t>ε</a:t>
            </a:r>
            <a:r>
              <a:rPr lang="pt-BR" dirty="0" smtClean="0"/>
              <a:t>) no máximo então </a:t>
            </a:r>
            <a:r>
              <a:rPr lang="pt-BR" i="1" dirty="0" smtClean="0"/>
              <a:t>p</a:t>
            </a:r>
            <a:r>
              <a:rPr lang="pt-BR" dirty="0" smtClean="0"/>
              <a:t> = </a:t>
            </a:r>
            <a:r>
              <a:rPr lang="pt-BR" i="1" dirty="0" smtClean="0"/>
              <a:t>p</a:t>
            </a:r>
            <a:r>
              <a:rPr lang="pt-BR" dirty="0" smtClean="0"/>
              <a:t>(</a:t>
            </a:r>
            <a:r>
              <a:rPr lang="pt-BR" i="1" dirty="0" smtClean="0"/>
              <a:t>R,</a:t>
            </a:r>
            <a:r>
              <a:rPr lang="pt-BR" dirty="0" smtClean="0"/>
              <a:t> </a:t>
            </a:r>
            <a:r>
              <a:rPr lang="el-GR" i="1" dirty="0" smtClean="0"/>
              <a:t>θ</a:t>
            </a:r>
            <a:r>
              <a:rPr lang="pt-BR" dirty="0" smtClean="0"/>
              <a:t>).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154</a:t>
            </a:fld>
            <a:endParaRPr lang="pt-BR"/>
          </a:p>
        </p:txBody>
      </p:sp>
      <p:sp>
        <p:nvSpPr>
          <p:cNvPr id="188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8417" name="Object 1"/>
          <p:cNvGraphicFramePr>
            <a:graphicFrameLocks noChangeAspect="1"/>
          </p:cNvGraphicFramePr>
          <p:nvPr/>
        </p:nvGraphicFramePr>
        <p:xfrm>
          <a:off x="1524041" y="2373332"/>
          <a:ext cx="6078538" cy="2516188"/>
        </p:xfrm>
        <a:graphic>
          <a:graphicData uri="http://schemas.openxmlformats.org/presentationml/2006/ole">
            <p:oleObj spid="_x0000_s188417" name="Equação" r:id="rId3" imgW="3035300" imgH="1257300" progId="Equation.3">
              <p:embed/>
            </p:oleObj>
          </a:graphicData>
        </a:graphic>
      </p:graphicFrame>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smtClean="0"/>
              <a:t>Hele-Shaw</a:t>
            </a:r>
            <a:endParaRPr lang="pt-BR"/>
          </a:p>
        </p:txBody>
      </p:sp>
      <p:sp>
        <p:nvSpPr>
          <p:cNvPr id="3" name="Espaço Reservado para Conteúdo 2"/>
          <p:cNvSpPr>
            <a:spLocks noGrp="1"/>
          </p:cNvSpPr>
          <p:nvPr>
            <p:ph idx="1"/>
          </p:nvPr>
        </p:nvSpPr>
        <p:spPr/>
        <p:txBody>
          <a:bodyPr/>
          <a:lstStyle/>
          <a:p>
            <a:r>
              <a:rPr lang="pt-BR" dirty="0" smtClean="0"/>
              <a:t>Integrando-se as equações da quantidade de movimento com relação a </a:t>
            </a:r>
            <a:r>
              <a:rPr lang="pt-BR" i="1" dirty="0" smtClean="0"/>
              <a:t>x</a:t>
            </a:r>
            <a:r>
              <a:rPr lang="pt-BR" dirty="0" smtClean="0"/>
              <a:t>, obtém-se</a:t>
            </a:r>
          </a:p>
          <a:p>
            <a:endParaRPr lang="pt-BR" dirty="0" smtClean="0"/>
          </a:p>
          <a:p>
            <a:endParaRPr lang="pt-BR" dirty="0" smtClean="0"/>
          </a:p>
          <a:p>
            <a:r>
              <a:rPr lang="pt-BR" dirty="0" smtClean="0"/>
              <a:t>em que o </a:t>
            </a:r>
            <a:r>
              <a:rPr lang="pt-BR" dirty="0" err="1" smtClean="0"/>
              <a:t>não-deslizamento</a:t>
            </a:r>
            <a:r>
              <a:rPr lang="pt-BR" dirty="0" smtClean="0"/>
              <a:t> é satisfeito para </a:t>
            </a:r>
            <a:r>
              <a:rPr lang="pt-BR" i="1" dirty="0" smtClean="0"/>
              <a:t>x</a:t>
            </a:r>
            <a:r>
              <a:rPr lang="pt-BR" dirty="0" smtClean="0"/>
              <a:t> = ±1.</a:t>
            </a:r>
          </a:p>
          <a:p>
            <a:r>
              <a:rPr lang="pt-BR" dirty="0" smtClean="0"/>
              <a:t>Então,  pode-se  escrever              para  o  campo bidimensional </a:t>
            </a:r>
            <a:r>
              <a:rPr lang="pt-BR" i="1" dirty="0" err="1" smtClean="0"/>
              <a:t>u</a:t>
            </a:r>
            <a:r>
              <a:rPr lang="pt-BR" i="1" baseline="-25000" dirty="0" err="1" smtClean="0"/>
              <a:t>R</a:t>
            </a:r>
            <a:r>
              <a:rPr lang="pt-BR" dirty="0" smtClean="0"/>
              <a:t>, </a:t>
            </a:r>
            <a:r>
              <a:rPr lang="pt-BR" i="1" dirty="0" smtClean="0"/>
              <a:t>u</a:t>
            </a:r>
            <a:r>
              <a:rPr lang="el-GR" i="1" baseline="-25000" dirty="0" smtClean="0"/>
              <a:t>θ</a:t>
            </a:r>
            <a:r>
              <a:rPr lang="pt-BR" dirty="0" smtClean="0"/>
              <a:t>. Aqui,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155</a:t>
            </a:fld>
            <a:endParaRPr lang="pt-BR"/>
          </a:p>
        </p:txBody>
      </p:sp>
      <p:sp>
        <p:nvSpPr>
          <p:cNvPr id="1873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7393" name="Object 1"/>
          <p:cNvGraphicFramePr>
            <a:graphicFrameLocks noChangeAspect="1"/>
          </p:cNvGraphicFramePr>
          <p:nvPr/>
        </p:nvGraphicFramePr>
        <p:xfrm>
          <a:off x="1446255" y="2670176"/>
          <a:ext cx="6265863" cy="868363"/>
        </p:xfrm>
        <a:graphic>
          <a:graphicData uri="http://schemas.openxmlformats.org/presentationml/2006/ole">
            <p:oleObj spid="_x0000_s187393" name="Equação" r:id="rId3" imgW="3098800" imgH="431800" progId="Equation.3">
              <p:embed/>
            </p:oleObj>
          </a:graphicData>
        </a:graphic>
      </p:graphicFrame>
      <p:sp>
        <p:nvSpPr>
          <p:cNvPr id="1873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7395" name="Object 3"/>
          <p:cNvGraphicFramePr>
            <a:graphicFrameLocks noChangeAspect="1"/>
          </p:cNvGraphicFramePr>
          <p:nvPr/>
        </p:nvGraphicFramePr>
        <p:xfrm>
          <a:off x="4868882" y="4159260"/>
          <a:ext cx="1127125" cy="463550"/>
        </p:xfrm>
        <a:graphic>
          <a:graphicData uri="http://schemas.openxmlformats.org/presentationml/2006/ole">
            <p:oleObj spid="_x0000_s187395" name="Equação" r:id="rId4" imgW="482391" imgH="203112" progId="Equation.3">
              <p:embed/>
            </p:oleObj>
          </a:graphicData>
        </a:graphic>
      </p:graphicFrame>
      <p:sp>
        <p:nvSpPr>
          <p:cNvPr id="1873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87397" name="Object 5"/>
          <p:cNvGraphicFramePr>
            <a:graphicFrameLocks noChangeAspect="1"/>
          </p:cNvGraphicFramePr>
          <p:nvPr/>
        </p:nvGraphicFramePr>
        <p:xfrm>
          <a:off x="3549636" y="5108598"/>
          <a:ext cx="2058988" cy="788988"/>
        </p:xfrm>
        <a:graphic>
          <a:graphicData uri="http://schemas.openxmlformats.org/presentationml/2006/ole">
            <p:oleObj spid="_x0000_s187397" name="Equação" r:id="rId5" imgW="1016000" imgH="393700" progId="Equation.3">
              <p:embed/>
            </p:oleObj>
          </a:graphicData>
        </a:graphic>
      </p:graphicFrame>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dirty="0" err="1" smtClean="0"/>
              <a:t>Hele-Shaw</a:t>
            </a:r>
            <a:endParaRPr lang="pt-BR" dirty="0"/>
          </a:p>
        </p:txBody>
      </p:sp>
      <p:sp>
        <p:nvSpPr>
          <p:cNvPr id="3" name="Espaço Reservado para Conteúdo 2"/>
          <p:cNvSpPr>
            <a:spLocks noGrp="1"/>
          </p:cNvSpPr>
          <p:nvPr>
            <p:ph idx="1"/>
          </p:nvPr>
        </p:nvSpPr>
        <p:spPr/>
        <p:txBody>
          <a:bodyPr/>
          <a:lstStyle/>
          <a:p>
            <a:r>
              <a:rPr lang="pt-BR" dirty="0" smtClean="0"/>
              <a:t>Agora, requer-se que </a:t>
            </a:r>
            <a:r>
              <a:rPr lang="pt-BR" i="1" dirty="0" err="1" smtClean="0"/>
              <a:t>u</a:t>
            </a:r>
            <a:r>
              <a:rPr lang="pt-BR" i="1" baseline="-25000" dirty="0" err="1" smtClean="0"/>
              <a:t>x</a:t>
            </a:r>
            <a:r>
              <a:rPr lang="pt-BR" dirty="0" smtClean="0"/>
              <a:t> = </a:t>
            </a:r>
            <a:r>
              <a:rPr lang="pt-BR" i="1" dirty="0" smtClean="0"/>
              <a:t>O</a:t>
            </a:r>
            <a:r>
              <a:rPr lang="pt-BR" dirty="0" smtClean="0"/>
              <a:t>(</a:t>
            </a:r>
            <a:r>
              <a:rPr lang="el-GR" i="1" dirty="0" smtClean="0"/>
              <a:t>ε</a:t>
            </a:r>
            <a:r>
              <a:rPr lang="pt-BR" dirty="0" smtClean="0"/>
              <a:t>), de modo que o primeiro termo da equação da continuidade é pequeno comparado com os demais. Assim</a:t>
            </a:r>
          </a:p>
          <a:p>
            <a:endParaRPr lang="pt-BR" dirty="0" smtClean="0"/>
          </a:p>
          <a:p>
            <a:endParaRPr lang="pt-BR" dirty="0" smtClean="0"/>
          </a:p>
          <a:p>
            <a:r>
              <a:rPr lang="pt-BR" dirty="0" smtClean="0"/>
              <a:t>Substituindo-se em termos do potencial de velocidades </a:t>
            </a:r>
            <a:r>
              <a:rPr lang="el-GR" i="1" dirty="0" smtClean="0"/>
              <a:t>ϕ</a:t>
            </a:r>
            <a:r>
              <a:rPr lang="pt-BR" dirty="0" smtClean="0"/>
              <a:t>, tem-se               em </a:t>
            </a:r>
            <a:r>
              <a:rPr lang="pt-BR" i="1" dirty="0" smtClean="0"/>
              <a:t>R</a:t>
            </a:r>
            <a:r>
              <a:rPr lang="pt-BR" dirty="0" smtClean="0"/>
              <a:t>, </a:t>
            </a:r>
            <a:r>
              <a:rPr lang="el-GR" i="1" dirty="0" smtClean="0"/>
              <a:t>θ</a:t>
            </a:r>
            <a:r>
              <a:rPr lang="pt-BR" dirty="0" smtClean="0"/>
              <a:t>, sujeita as condições de contorno:</a:t>
            </a:r>
          </a:p>
          <a:p>
            <a:pPr lvl="1"/>
            <a:r>
              <a:rPr lang="pt-BR" dirty="0" smtClean="0"/>
              <a:t>Não há escoamento normal ao contorno sólido:</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156</a:t>
            </a:fld>
            <a:endParaRPr lang="pt-BR"/>
          </a:p>
        </p:txBody>
      </p:sp>
      <p:sp>
        <p:nvSpPr>
          <p:cNvPr id="198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8657" name="Object 1"/>
          <p:cNvGraphicFramePr>
            <a:graphicFrameLocks noChangeAspect="1"/>
          </p:cNvGraphicFramePr>
          <p:nvPr/>
        </p:nvGraphicFramePr>
        <p:xfrm>
          <a:off x="1212804" y="3136896"/>
          <a:ext cx="6689725" cy="787400"/>
        </p:xfrm>
        <a:graphic>
          <a:graphicData uri="http://schemas.openxmlformats.org/presentationml/2006/ole">
            <p:oleObj spid="_x0000_s198657" name="Equação" r:id="rId3" imgW="3314700" imgH="393700" progId="Equation.3">
              <p:embed/>
            </p:oleObj>
          </a:graphicData>
        </a:graphic>
      </p:graphicFrame>
      <p:sp>
        <p:nvSpPr>
          <p:cNvPr id="198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8659" name="Object 3"/>
          <p:cNvGraphicFramePr>
            <a:graphicFrameLocks noChangeAspect="1"/>
          </p:cNvGraphicFramePr>
          <p:nvPr/>
        </p:nvGraphicFramePr>
        <p:xfrm>
          <a:off x="4024305" y="4437083"/>
          <a:ext cx="1204913" cy="525463"/>
        </p:xfrm>
        <a:graphic>
          <a:graphicData uri="http://schemas.openxmlformats.org/presentationml/2006/ole">
            <p:oleObj spid="_x0000_s198659" name="Equação" r:id="rId4" imgW="520700" imgH="228600" progId="Equation.3">
              <p:embed/>
            </p:oleObj>
          </a:graphicData>
        </a:graphic>
      </p:graphicFrame>
      <p:sp>
        <p:nvSpPr>
          <p:cNvPr id="1986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8661" name="Object 5"/>
          <p:cNvGraphicFramePr>
            <a:graphicFrameLocks noChangeAspect="1"/>
          </p:cNvGraphicFramePr>
          <p:nvPr/>
        </p:nvGraphicFramePr>
        <p:xfrm>
          <a:off x="3622662" y="5838858"/>
          <a:ext cx="1922463" cy="787400"/>
        </p:xfrm>
        <a:graphic>
          <a:graphicData uri="http://schemas.openxmlformats.org/presentationml/2006/ole">
            <p:oleObj spid="_x0000_s198661" name="Equação" r:id="rId5" imgW="952087" imgH="393529" progId="Equation.3">
              <p:embed/>
            </p:oleObj>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smtClean="0"/>
              <a:t>Hele-Shaw</a:t>
            </a:r>
            <a:endParaRPr lang="pt-BR"/>
          </a:p>
        </p:txBody>
      </p:sp>
      <p:sp>
        <p:nvSpPr>
          <p:cNvPr id="3" name="Espaço Reservado para Conteúdo 2"/>
          <p:cNvSpPr>
            <a:spLocks noGrp="1"/>
          </p:cNvSpPr>
          <p:nvPr>
            <p:ph idx="1"/>
          </p:nvPr>
        </p:nvSpPr>
        <p:spPr/>
        <p:txBody>
          <a:bodyPr/>
          <a:lstStyle/>
          <a:p>
            <a:pPr lvl="1"/>
            <a:r>
              <a:rPr lang="pt-BR" dirty="0" smtClean="0"/>
              <a:t>Escoamento uniforme em cada </a:t>
            </a:r>
            <a:r>
              <a:rPr lang="pt-BR" i="1" dirty="0" smtClean="0"/>
              <a:t>x</a:t>
            </a:r>
            <a:r>
              <a:rPr lang="pt-BR" dirty="0" smtClean="0"/>
              <a:t> = plano constante:</a:t>
            </a:r>
          </a:p>
          <a:p>
            <a:pPr lvl="1"/>
            <a:endParaRPr lang="pt-BR" dirty="0" smtClean="0"/>
          </a:p>
          <a:p>
            <a:pPr lvl="1"/>
            <a:endParaRPr lang="pt-BR" dirty="0" smtClean="0"/>
          </a:p>
          <a:p>
            <a:r>
              <a:rPr lang="pt-BR" dirty="0" smtClean="0"/>
              <a:t>A solução é o escoamento potencial sobre um cilindro circular</a:t>
            </a:r>
          </a:p>
          <a:p>
            <a:endParaRPr lang="pt-BR" dirty="0" smtClean="0"/>
          </a:p>
          <a:p>
            <a:endParaRPr lang="pt-BR" dirty="0" smtClean="0"/>
          </a:p>
          <a:p>
            <a:r>
              <a:rPr lang="pt-BR" dirty="0" smtClean="0"/>
              <a:t>em que </a:t>
            </a:r>
            <a:r>
              <a:rPr lang="pt-BR" i="1" dirty="0" smtClean="0"/>
              <a:t>x</a:t>
            </a:r>
            <a:r>
              <a:rPr lang="pt-BR" dirty="0" smtClean="0"/>
              <a:t> é apenas um parâmetro.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157</a:t>
            </a:fld>
            <a:endParaRPr lang="pt-BR"/>
          </a:p>
        </p:txBody>
      </p:sp>
      <p:sp>
        <p:nvSpPr>
          <p:cNvPr id="1976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7633" name="Object 1"/>
          <p:cNvGraphicFramePr>
            <a:graphicFrameLocks noChangeAspect="1"/>
          </p:cNvGraphicFramePr>
          <p:nvPr/>
        </p:nvGraphicFramePr>
        <p:xfrm>
          <a:off x="2736875" y="2151045"/>
          <a:ext cx="3660775" cy="838200"/>
        </p:xfrm>
        <a:graphic>
          <a:graphicData uri="http://schemas.openxmlformats.org/presentationml/2006/ole">
            <p:oleObj spid="_x0000_s197633" name="Equação" r:id="rId3" imgW="1828800" imgH="419100" progId="Equation.3">
              <p:embed/>
            </p:oleObj>
          </a:graphicData>
        </a:graphic>
      </p:graphicFrame>
      <p:sp>
        <p:nvSpPr>
          <p:cNvPr id="1976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7635" name="Object 3"/>
          <p:cNvGraphicFramePr>
            <a:graphicFrameLocks noChangeAspect="1"/>
          </p:cNvGraphicFramePr>
          <p:nvPr/>
        </p:nvGraphicFramePr>
        <p:xfrm>
          <a:off x="2879748" y="3930669"/>
          <a:ext cx="3371850" cy="885825"/>
        </p:xfrm>
        <a:graphic>
          <a:graphicData uri="http://schemas.openxmlformats.org/presentationml/2006/ole">
            <p:oleObj spid="_x0000_s197635" name="Equação" r:id="rId4" imgW="1701800" imgH="444500" progId="Equation.3">
              <p:embed/>
            </p:oleObj>
          </a:graphicData>
        </a:graphic>
      </p:graphicFrame>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dirty="0" err="1" smtClean="0"/>
              <a:t>Hele-Shaw</a:t>
            </a:r>
            <a:endParaRPr lang="pt-BR" dirty="0"/>
          </a:p>
        </p:txBody>
      </p:sp>
      <p:sp>
        <p:nvSpPr>
          <p:cNvPr id="3" name="Espaço Reservado para Conteúdo 2"/>
          <p:cNvSpPr>
            <a:spLocks noGrp="1"/>
          </p:cNvSpPr>
          <p:nvPr>
            <p:ph idx="1"/>
          </p:nvPr>
        </p:nvSpPr>
        <p:spPr/>
        <p:txBody>
          <a:bodyPr/>
          <a:lstStyle/>
          <a:p>
            <a:r>
              <a:rPr lang="pt-BR" dirty="0" smtClean="0"/>
              <a:t>Dessa forma, as linhas de corrente correspondentes a este potencial de velocidades é idêntico às linhas de corrente do escoamento potencial da Eq. (6.35).</a:t>
            </a:r>
          </a:p>
          <a:p>
            <a:r>
              <a:rPr lang="pt-BR" dirty="0" smtClean="0"/>
              <a:t>Isto permite a construção de um dispositivo para visualizar tais escoamentos potenciais pela injeção de tinta entre duas placas de vidro com pequeno espaçamento.</a:t>
            </a:r>
          </a:p>
          <a:p>
            <a:r>
              <a:rPr lang="pt-BR" dirty="0" smtClean="0"/>
              <a:t>A distribuição de velocidades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158</a:t>
            </a:fld>
            <a:endParaRPr lang="pt-BR"/>
          </a:p>
        </p:txBody>
      </p:sp>
      <p:sp>
        <p:nvSpPr>
          <p:cNvPr id="1966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6609" name="Object 1"/>
          <p:cNvGraphicFramePr>
            <a:graphicFrameLocks noChangeAspect="1"/>
          </p:cNvGraphicFramePr>
          <p:nvPr/>
        </p:nvGraphicFramePr>
        <p:xfrm>
          <a:off x="1066752" y="5353089"/>
          <a:ext cx="7027863" cy="960438"/>
        </p:xfrm>
        <a:graphic>
          <a:graphicData uri="http://schemas.openxmlformats.org/presentationml/2006/ole">
            <p:oleObj spid="_x0000_s196609" name="Equação" r:id="rId3" imgW="3556000" imgH="482600" progId="Equation.3">
              <p:embed/>
            </p:oleObj>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smtClean="0"/>
              <a:t>Hele-Shaw</a:t>
            </a:r>
            <a:endParaRPr lang="pt-BR"/>
          </a:p>
        </p:txBody>
      </p:sp>
      <p:sp>
        <p:nvSpPr>
          <p:cNvPr id="3" name="Espaço Reservado para Conteúdo 2"/>
          <p:cNvSpPr>
            <a:spLocks noGrp="1"/>
          </p:cNvSpPr>
          <p:nvPr>
            <p:ph idx="1"/>
          </p:nvPr>
        </p:nvSpPr>
        <p:spPr/>
        <p:txBody>
          <a:bodyPr/>
          <a:lstStyle/>
          <a:p>
            <a:r>
              <a:rPr lang="pt-BR" dirty="0" smtClean="0"/>
              <a:t>Quando </a:t>
            </a:r>
            <a:r>
              <a:rPr lang="pt-BR" i="1" dirty="0" smtClean="0"/>
              <a:t>R</a:t>
            </a:r>
            <a:r>
              <a:rPr lang="pt-BR" dirty="0" smtClean="0"/>
              <a:t> → 1, </a:t>
            </a:r>
            <a:r>
              <a:rPr lang="pt-BR" i="1" dirty="0" err="1" smtClean="0"/>
              <a:t>u</a:t>
            </a:r>
            <a:r>
              <a:rPr lang="pt-BR" i="1" baseline="-25000" dirty="0" err="1" smtClean="0"/>
              <a:t>R</a:t>
            </a:r>
            <a:r>
              <a:rPr lang="pt-BR" dirty="0" smtClean="0"/>
              <a:t> → 0 mas há uma velocidade de deslizamento </a:t>
            </a:r>
            <a:r>
              <a:rPr lang="pt-BR" i="1" dirty="0" smtClean="0"/>
              <a:t>u</a:t>
            </a:r>
            <a:r>
              <a:rPr lang="el-GR" i="1" baseline="-25000" dirty="0" smtClean="0"/>
              <a:t>θ</a:t>
            </a:r>
            <a:r>
              <a:rPr lang="pt-BR" i="1" dirty="0" smtClean="0"/>
              <a:t> </a:t>
            </a:r>
            <a:r>
              <a:rPr lang="pt-BR" dirty="0" smtClean="0"/>
              <a:t>→ −2 </a:t>
            </a:r>
            <a:r>
              <a:rPr lang="pt-BR" dirty="0" err="1" smtClean="0"/>
              <a:t>sin</a:t>
            </a:r>
            <a:r>
              <a:rPr lang="pt-BR" dirty="0" smtClean="0"/>
              <a:t> </a:t>
            </a:r>
            <a:r>
              <a:rPr lang="el-GR" i="1" dirty="0" smtClean="0"/>
              <a:t>θ</a:t>
            </a:r>
            <a:r>
              <a:rPr lang="pt-BR" dirty="0" smtClean="0"/>
              <a:t> (1 − </a:t>
            </a:r>
            <a:r>
              <a:rPr lang="pt-BR" i="1" dirty="0" smtClean="0"/>
              <a:t>x</a:t>
            </a:r>
            <a:r>
              <a:rPr lang="pt-BR" baseline="30000" dirty="0" smtClean="0"/>
              <a:t>2</a:t>
            </a:r>
            <a:r>
              <a:rPr lang="pt-BR" dirty="0" smtClean="0"/>
              <a:t>)/2.</a:t>
            </a:r>
          </a:p>
          <a:p>
            <a:r>
              <a:rPr lang="pt-BR" dirty="0" smtClean="0"/>
              <a:t>Como este é um escoamento viscoso, deve haver uma fina região próxima a </a:t>
            </a:r>
            <a:r>
              <a:rPr lang="pt-BR" i="1" dirty="0" smtClean="0"/>
              <a:t>R</a:t>
            </a:r>
            <a:r>
              <a:rPr lang="pt-BR" dirty="0" smtClean="0"/>
              <a:t> = 1 onde a velocidade de deslizamento </a:t>
            </a:r>
            <a:r>
              <a:rPr lang="pt-BR" i="1" dirty="0" smtClean="0"/>
              <a:t>u</a:t>
            </a:r>
            <a:r>
              <a:rPr lang="el-GR" i="1" baseline="-25000" dirty="0" smtClean="0"/>
              <a:t>θ</a:t>
            </a:r>
            <a:r>
              <a:rPr lang="pt-BR" i="1" dirty="0" smtClean="0"/>
              <a:t> </a:t>
            </a:r>
            <a:r>
              <a:rPr lang="pt-BR" dirty="0" smtClean="0"/>
              <a:t>diminua rapidamente para zero, satisfazendo </a:t>
            </a:r>
            <a:r>
              <a:rPr lang="pt-BR" i="1" dirty="0" smtClean="0"/>
              <a:t>u</a:t>
            </a:r>
            <a:r>
              <a:rPr lang="el-GR" i="1" baseline="-25000" dirty="0" smtClean="0"/>
              <a:t>θ</a:t>
            </a:r>
            <a:r>
              <a:rPr lang="pt-BR" i="1" dirty="0" smtClean="0"/>
              <a:t> </a:t>
            </a:r>
            <a:r>
              <a:rPr lang="pt-BR" dirty="0" smtClean="0"/>
              <a:t>= 0 em </a:t>
            </a:r>
            <a:r>
              <a:rPr lang="pt-BR" i="1" dirty="0" smtClean="0"/>
              <a:t>R</a:t>
            </a:r>
            <a:r>
              <a:rPr lang="pt-BR" dirty="0" smtClean="0"/>
              <a:t> = 1.</a:t>
            </a:r>
          </a:p>
          <a:p>
            <a:r>
              <a:rPr lang="pt-BR" dirty="0" smtClean="0"/>
              <a:t>Então, </a:t>
            </a:r>
            <a:r>
              <a:rPr lang="pt-BR" i="1" dirty="0" err="1" smtClean="0"/>
              <a:t>u</a:t>
            </a:r>
            <a:r>
              <a:rPr lang="pt-BR" i="1" baseline="-25000" dirty="0" err="1" smtClean="0"/>
              <a:t>R</a:t>
            </a:r>
            <a:r>
              <a:rPr lang="pt-BR" dirty="0" smtClean="0"/>
              <a:t> ≈ 0 e </a:t>
            </a:r>
            <a:r>
              <a:rPr lang="pt-BR" i="1" dirty="0" smtClean="0"/>
              <a:t>∂p</a:t>
            </a:r>
            <a:r>
              <a:rPr lang="pt-BR" dirty="0" smtClean="0"/>
              <a:t>/</a:t>
            </a:r>
            <a:r>
              <a:rPr lang="pt-BR" i="1" dirty="0" smtClean="0"/>
              <a:t>∂R</a:t>
            </a:r>
            <a:r>
              <a:rPr lang="pt-BR" dirty="0" smtClean="0"/>
              <a:t> ≈ 0 através da camada. Então,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159</a:t>
            </a:fld>
            <a:endParaRPr lang="pt-BR"/>
          </a:p>
        </p:txBody>
      </p:sp>
      <p:sp>
        <p:nvSpPr>
          <p:cNvPr id="195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5585" name="Object 1"/>
          <p:cNvGraphicFramePr>
            <a:graphicFrameLocks noChangeAspect="1"/>
          </p:cNvGraphicFramePr>
          <p:nvPr/>
        </p:nvGraphicFramePr>
        <p:xfrm>
          <a:off x="3165493" y="5080034"/>
          <a:ext cx="2757488" cy="868363"/>
        </p:xfrm>
        <a:graphic>
          <a:graphicData uri="http://schemas.openxmlformats.org/presentationml/2006/ole">
            <p:oleObj spid="_x0000_s195585" name="Equação" r:id="rId3" imgW="1358310" imgH="431613"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r>
              <a:rPr lang="pt-BR" dirty="0" smtClean="0"/>
              <a:t>A bidimensionalidade do escoamento requer que as derivadas </a:t>
            </a:r>
            <a:r>
              <a:rPr lang="pt-BR" i="1" dirty="0" smtClean="0"/>
              <a:t>∂</a:t>
            </a:r>
            <a:r>
              <a:rPr lang="pt-BR" dirty="0" smtClean="0"/>
              <a:t>/</a:t>
            </a:r>
            <a:r>
              <a:rPr lang="pt-BR" i="1" dirty="0" smtClean="0"/>
              <a:t>∂z</a:t>
            </a:r>
            <a:r>
              <a:rPr lang="pt-BR" dirty="0" smtClean="0"/>
              <a:t> = 0. </a:t>
            </a:r>
          </a:p>
          <a:p>
            <a:r>
              <a:rPr lang="pt-BR" dirty="0" smtClean="0"/>
              <a:t>As características do escoamento também são invariáveis na direção </a:t>
            </a:r>
            <a:r>
              <a:rPr lang="pt-BR" i="1" dirty="0" smtClean="0"/>
              <a:t>x</a:t>
            </a:r>
            <a:r>
              <a:rPr lang="pt-BR" dirty="0" smtClean="0"/>
              <a:t>, de modo que a equação da continuidade requer que </a:t>
            </a:r>
            <a:r>
              <a:rPr lang="pt-BR" i="1" dirty="0" smtClean="0"/>
              <a:t>∂v</a:t>
            </a:r>
            <a:r>
              <a:rPr lang="pt-BR" dirty="0" smtClean="0"/>
              <a:t>/</a:t>
            </a:r>
            <a:r>
              <a:rPr lang="pt-BR" i="1" dirty="0" smtClean="0"/>
              <a:t>∂y</a:t>
            </a:r>
            <a:r>
              <a:rPr lang="pt-BR" dirty="0" smtClean="0"/>
              <a:t> = 0. </a:t>
            </a:r>
          </a:p>
          <a:p>
            <a:r>
              <a:rPr lang="pt-BR" dirty="0" smtClean="0"/>
              <a:t>Como </a:t>
            </a:r>
            <a:r>
              <a:rPr lang="pt-BR" i="1" dirty="0" smtClean="0"/>
              <a:t>v</a:t>
            </a:r>
            <a:r>
              <a:rPr lang="pt-BR" dirty="0" smtClean="0"/>
              <a:t> = 0 em </a:t>
            </a:r>
            <a:r>
              <a:rPr lang="pt-BR" i="1" dirty="0" smtClean="0"/>
              <a:t>y</a:t>
            </a:r>
            <a:r>
              <a:rPr lang="pt-BR" dirty="0" smtClean="0"/>
              <a:t> = 0, segue-se que </a:t>
            </a:r>
            <a:r>
              <a:rPr lang="pt-BR" i="1" dirty="0" smtClean="0"/>
              <a:t>v</a:t>
            </a:r>
            <a:r>
              <a:rPr lang="pt-BR" dirty="0" smtClean="0"/>
              <a:t> = 0 em todo o escoamento, o que significa que o escoamento é paralelo às paredes. </a:t>
            </a:r>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a:t>
            </a:fld>
            <a:endParaRPr lang="pt-B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smtClean="0"/>
              <a:t>Hele-Shaw</a:t>
            </a:r>
            <a:endParaRPr lang="pt-BR"/>
          </a:p>
        </p:txBody>
      </p:sp>
      <p:sp>
        <p:nvSpPr>
          <p:cNvPr id="3" name="Espaço Reservado para Conteúdo 2"/>
          <p:cNvSpPr>
            <a:spLocks noGrp="1"/>
          </p:cNvSpPr>
          <p:nvPr>
            <p:ph idx="1"/>
          </p:nvPr>
        </p:nvSpPr>
        <p:spPr>
          <a:xfrm>
            <a:off x="457200" y="1600200"/>
            <a:ext cx="8229600" cy="5078457"/>
          </a:xfrm>
        </p:spPr>
        <p:txBody>
          <a:bodyPr>
            <a:normAutofit/>
          </a:bodyPr>
          <a:lstStyle/>
          <a:p>
            <a:r>
              <a:rPr lang="pt-BR" dirty="0" smtClean="0"/>
              <a:t>de modo que para </a:t>
            </a:r>
            <a:r>
              <a:rPr lang="pt-BR" i="1" dirty="0" smtClean="0"/>
              <a:t>R</a:t>
            </a:r>
            <a:r>
              <a:rPr lang="pt-BR" dirty="0" smtClean="0"/>
              <a:t> ≈ 1</a:t>
            </a:r>
          </a:p>
          <a:p>
            <a:endParaRPr lang="pt-BR" dirty="0" smtClean="0"/>
          </a:p>
          <a:p>
            <a:endParaRPr lang="pt-BR" dirty="0" smtClean="0"/>
          </a:p>
          <a:p>
            <a:r>
              <a:rPr lang="pt-BR" dirty="0" smtClean="0"/>
              <a:t>Na equação da quantidade de movimento em </a:t>
            </a:r>
            <a:r>
              <a:rPr lang="el-GR" i="1" dirty="0" smtClean="0"/>
              <a:t>θ</a:t>
            </a:r>
            <a:r>
              <a:rPr lang="pt-BR" dirty="0" smtClean="0"/>
              <a:t>, as derivadas em </a:t>
            </a:r>
            <a:r>
              <a:rPr lang="pt-BR" i="1" dirty="0" smtClean="0"/>
              <a:t>R</a:t>
            </a:r>
            <a:r>
              <a:rPr lang="pt-BR" dirty="0" smtClean="0"/>
              <a:t> se tornam muito grandes de modo que o balanço dominante é</a:t>
            </a:r>
          </a:p>
          <a:p>
            <a:endParaRPr lang="pt-BR" dirty="0" smtClean="0"/>
          </a:p>
          <a:p>
            <a:endParaRPr lang="pt-BR" dirty="0" smtClean="0"/>
          </a:p>
          <a:p>
            <a:r>
              <a:rPr lang="pt-BR" dirty="0" smtClean="0"/>
              <a:t>Pode-se, então, alterar a escala do raio fazendo-se</a:t>
            </a:r>
          </a:p>
          <a:p>
            <a:endParaRPr lang="pt-BR" dirty="0" smtClean="0"/>
          </a:p>
          <a:p>
            <a:endParaRPr lang="pt-BR" dirty="0" smtClean="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160</a:t>
            </a:fld>
            <a:endParaRPr lang="pt-BR"/>
          </a:p>
        </p:txBody>
      </p:sp>
      <p:sp>
        <p:nvSpPr>
          <p:cNvPr id="201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1729" name="Object 1"/>
          <p:cNvGraphicFramePr>
            <a:graphicFrameLocks noChangeAspect="1"/>
          </p:cNvGraphicFramePr>
          <p:nvPr/>
        </p:nvGraphicFramePr>
        <p:xfrm>
          <a:off x="3657613" y="2203444"/>
          <a:ext cx="1863725" cy="787400"/>
        </p:xfrm>
        <a:graphic>
          <a:graphicData uri="http://schemas.openxmlformats.org/presentationml/2006/ole">
            <p:oleObj spid="_x0000_s201729" name="Equação" r:id="rId3" imgW="926698" imgH="393529" progId="Equation.3">
              <p:embed/>
            </p:oleObj>
          </a:graphicData>
        </a:graphic>
      </p:graphicFrame>
      <p:sp>
        <p:nvSpPr>
          <p:cNvPr id="2017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1731" name="Object 3"/>
          <p:cNvGraphicFramePr>
            <a:graphicFrameLocks noChangeAspect="1"/>
          </p:cNvGraphicFramePr>
          <p:nvPr/>
        </p:nvGraphicFramePr>
        <p:xfrm>
          <a:off x="2595590" y="4597416"/>
          <a:ext cx="3984625" cy="838200"/>
        </p:xfrm>
        <a:graphic>
          <a:graphicData uri="http://schemas.openxmlformats.org/presentationml/2006/ole">
            <p:oleObj spid="_x0000_s201731" name="Equação" r:id="rId4" imgW="1993900" imgH="419100" progId="Equation.3">
              <p:embed/>
            </p:oleObj>
          </a:graphicData>
        </a:graphic>
      </p:graphicFrame>
      <p:sp>
        <p:nvSpPr>
          <p:cNvPr id="2017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17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173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1737" name="Object 9"/>
          <p:cNvGraphicFramePr>
            <a:graphicFrameLocks noChangeAspect="1"/>
          </p:cNvGraphicFramePr>
          <p:nvPr/>
        </p:nvGraphicFramePr>
        <p:xfrm>
          <a:off x="3768714" y="6057936"/>
          <a:ext cx="1665288" cy="482600"/>
        </p:xfrm>
        <a:graphic>
          <a:graphicData uri="http://schemas.openxmlformats.org/presentationml/2006/ole">
            <p:oleObj spid="_x0000_s201737" name="Equação" r:id="rId5" imgW="825480" imgH="241200" progId="Equation.3">
              <p:embed/>
            </p:oleObj>
          </a:graphicData>
        </a:graphic>
      </p:graphicFrame>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smtClean="0"/>
              <a:t>Hele-Shaw</a:t>
            </a:r>
            <a:endParaRPr lang="pt-BR"/>
          </a:p>
        </p:txBody>
      </p:sp>
      <p:sp>
        <p:nvSpPr>
          <p:cNvPr id="3" name="Espaço Reservado para Conteúdo 2"/>
          <p:cNvSpPr>
            <a:spLocks noGrp="1"/>
          </p:cNvSpPr>
          <p:nvPr>
            <p:ph idx="1"/>
          </p:nvPr>
        </p:nvSpPr>
        <p:spPr/>
        <p:txBody>
          <a:bodyPr/>
          <a:lstStyle/>
          <a:p>
            <a:r>
              <a:rPr lang="pt-BR" dirty="0" smtClean="0"/>
              <a:t>Dessa forma, tem-se</a:t>
            </a:r>
          </a:p>
          <a:p>
            <a:endParaRPr lang="pt-BR" dirty="0" smtClean="0"/>
          </a:p>
          <a:p>
            <a:endParaRPr lang="pt-BR" dirty="0" smtClean="0"/>
          </a:p>
          <a:p>
            <a:r>
              <a:rPr lang="pt-BR" dirty="0" smtClean="0"/>
              <a:t>sujeita a </a:t>
            </a:r>
            <a:r>
              <a:rPr lang="pt-BR" i="1" dirty="0" smtClean="0"/>
              <a:t>u</a:t>
            </a:r>
            <a:r>
              <a:rPr lang="el-GR" i="1" baseline="-25000" dirty="0" smtClean="0"/>
              <a:t>θ</a:t>
            </a:r>
            <a:r>
              <a:rPr lang="pt-BR" dirty="0" smtClean="0"/>
              <a:t> = 0 em           e </a:t>
            </a:r>
            <a:r>
              <a:rPr lang="pt-BR" i="1" dirty="0" smtClean="0"/>
              <a:t>u</a:t>
            </a:r>
            <a:r>
              <a:rPr lang="el-GR" i="1" baseline="-25000" dirty="0" smtClean="0"/>
              <a:t>θ</a:t>
            </a:r>
            <a:r>
              <a:rPr lang="pt-BR" dirty="0" smtClean="0"/>
              <a:t> → −2 </a:t>
            </a:r>
            <a:r>
              <a:rPr lang="pt-BR" dirty="0" err="1" smtClean="0"/>
              <a:t>sin</a:t>
            </a:r>
            <a:r>
              <a:rPr lang="pt-BR" i="1" dirty="0" smtClean="0"/>
              <a:t> </a:t>
            </a:r>
            <a:r>
              <a:rPr lang="el-GR" i="1" dirty="0" smtClean="0"/>
              <a:t>θ</a:t>
            </a:r>
            <a:r>
              <a:rPr lang="pt-BR" dirty="0" smtClean="0"/>
              <a:t> (1 − </a:t>
            </a:r>
            <a:r>
              <a:rPr lang="pt-BR" i="1" dirty="0" smtClean="0"/>
              <a:t>x</a:t>
            </a:r>
            <a:r>
              <a:rPr lang="pt-BR" baseline="30000" dirty="0" smtClean="0"/>
              <a:t>2</a:t>
            </a:r>
            <a:r>
              <a:rPr lang="pt-BR" dirty="0" smtClean="0"/>
              <a:t>)/2 quando            .</a:t>
            </a:r>
          </a:p>
          <a:p>
            <a:r>
              <a:rPr lang="pt-BR" dirty="0" smtClean="0"/>
              <a:t>A solução desse problema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161</a:t>
            </a:fld>
            <a:endParaRPr lang="pt-BR"/>
          </a:p>
        </p:txBody>
      </p:sp>
      <p:graphicFrame>
        <p:nvGraphicFramePr>
          <p:cNvPr id="200705" name="Object 1"/>
          <p:cNvGraphicFramePr>
            <a:graphicFrameLocks noChangeAspect="1"/>
          </p:cNvGraphicFramePr>
          <p:nvPr/>
        </p:nvGraphicFramePr>
        <p:xfrm>
          <a:off x="3751263" y="3136896"/>
          <a:ext cx="857250" cy="492125"/>
        </p:xfrm>
        <a:graphic>
          <a:graphicData uri="http://schemas.openxmlformats.org/presentationml/2006/ole">
            <p:oleObj spid="_x0000_s200705" name="Equação" r:id="rId3" imgW="380835" imgH="215806" progId="Equation.3">
              <p:embed/>
            </p:oleObj>
          </a:graphicData>
        </a:graphic>
      </p:graphicFrame>
      <p:graphicFrame>
        <p:nvGraphicFramePr>
          <p:cNvPr id="200706" name="Object 2"/>
          <p:cNvGraphicFramePr>
            <a:graphicFrameLocks noChangeAspect="1"/>
          </p:cNvGraphicFramePr>
          <p:nvPr/>
        </p:nvGraphicFramePr>
        <p:xfrm>
          <a:off x="1979613" y="3538539"/>
          <a:ext cx="1050925" cy="493712"/>
        </p:xfrm>
        <a:graphic>
          <a:graphicData uri="http://schemas.openxmlformats.org/presentationml/2006/ole">
            <p:oleObj spid="_x0000_s200706" name="Equação" r:id="rId4" imgW="469696" imgH="215806" progId="Equation.3">
              <p:embed/>
            </p:oleObj>
          </a:graphicData>
        </a:graphic>
      </p:graphicFrame>
      <p:sp>
        <p:nvSpPr>
          <p:cNvPr id="200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0707" name="Object 3"/>
          <p:cNvGraphicFramePr>
            <a:graphicFrameLocks noChangeAspect="1"/>
          </p:cNvGraphicFramePr>
          <p:nvPr/>
        </p:nvGraphicFramePr>
        <p:xfrm>
          <a:off x="3244868" y="2151045"/>
          <a:ext cx="2678113" cy="866775"/>
        </p:xfrm>
        <a:graphic>
          <a:graphicData uri="http://schemas.openxmlformats.org/presentationml/2006/ole">
            <p:oleObj spid="_x0000_s200707" name="Equação" r:id="rId5" imgW="1320227" imgH="431613" progId="Equation.3">
              <p:embed/>
            </p:oleObj>
          </a:graphicData>
        </a:graphic>
      </p:graphicFrame>
      <p:sp>
        <p:nvSpPr>
          <p:cNvPr id="2007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0709" name="Object 5"/>
          <p:cNvGraphicFramePr>
            <a:graphicFrameLocks noChangeAspect="1"/>
          </p:cNvGraphicFramePr>
          <p:nvPr/>
        </p:nvGraphicFramePr>
        <p:xfrm>
          <a:off x="1350963" y="4675229"/>
          <a:ext cx="6418262" cy="1784350"/>
        </p:xfrm>
        <a:graphic>
          <a:graphicData uri="http://schemas.openxmlformats.org/presentationml/2006/ole">
            <p:oleObj spid="_x0000_s200709" name="Equação" r:id="rId6" imgW="3174840" imgH="888840" progId="Equation.3">
              <p:embed/>
            </p:oleObj>
          </a:graphicData>
        </a:graphic>
      </p:graphicFrame>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 </a:t>
            </a:r>
            <a:r>
              <a:rPr lang="pt-BR" dirty="0" err="1" smtClean="0"/>
              <a:t>Hele-Shaw</a:t>
            </a:r>
            <a:endParaRPr lang="pt-BR" dirty="0"/>
          </a:p>
        </p:txBody>
      </p:sp>
      <p:sp>
        <p:nvSpPr>
          <p:cNvPr id="3" name="Espaço Reservado para Conteúdo 2"/>
          <p:cNvSpPr>
            <a:spLocks noGrp="1"/>
          </p:cNvSpPr>
          <p:nvPr>
            <p:ph idx="1"/>
          </p:nvPr>
        </p:nvSpPr>
        <p:spPr/>
        <p:txBody>
          <a:bodyPr/>
          <a:lstStyle/>
          <a:p>
            <a:r>
              <a:rPr lang="pt-BR" dirty="0" smtClean="0"/>
              <a:t>e</a:t>
            </a:r>
          </a:p>
          <a:p>
            <a:endParaRPr lang="pt-BR" dirty="0" smtClean="0"/>
          </a:p>
          <a:p>
            <a:endParaRPr lang="pt-BR" dirty="0" smtClean="0"/>
          </a:p>
          <a:p>
            <a:r>
              <a:rPr lang="pt-BR" dirty="0" smtClean="0"/>
              <a:t>Conclui-se que o escoamento de </a:t>
            </a:r>
            <a:r>
              <a:rPr lang="pt-BR" dirty="0" err="1" smtClean="0"/>
              <a:t>Hele-Shaw</a:t>
            </a:r>
            <a:r>
              <a:rPr lang="pt-BR" dirty="0" smtClean="0"/>
              <a:t> simula as linhas de corrente de um escoamento potencial (</a:t>
            </a:r>
            <a:r>
              <a:rPr lang="pt-BR" dirty="0" err="1" smtClean="0"/>
              <a:t>invíscido</a:t>
            </a:r>
            <a:r>
              <a:rPr lang="pt-BR" dirty="0" smtClean="0"/>
              <a:t>) exceto para uma camada-limite muito fina, da ordem da separação dos planos adjacentes à superfície do corpo.</a:t>
            </a:r>
          </a:p>
          <a:p>
            <a:endParaRPr lang="pt-BR" dirty="0" smtClean="0"/>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162</a:t>
            </a:fld>
            <a:endParaRPr lang="pt-BR" dirty="0"/>
          </a:p>
        </p:txBody>
      </p:sp>
      <p:sp>
        <p:nvSpPr>
          <p:cNvPr id="199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99681" name="Object 1"/>
          <p:cNvGraphicFramePr>
            <a:graphicFrameLocks noChangeAspect="1"/>
          </p:cNvGraphicFramePr>
          <p:nvPr/>
        </p:nvGraphicFramePr>
        <p:xfrm>
          <a:off x="2500341" y="2078019"/>
          <a:ext cx="4189413" cy="914400"/>
        </p:xfrm>
        <a:graphic>
          <a:graphicData uri="http://schemas.openxmlformats.org/presentationml/2006/ole">
            <p:oleObj spid="_x0000_s199681" name="Equação" r:id="rId3" imgW="2095500" imgH="4572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normAutofit/>
          </a:bodyPr>
          <a:lstStyle/>
          <a:p>
            <a:r>
              <a:rPr lang="pt-BR" dirty="0" smtClean="0"/>
              <a:t>As equações da conservação da quantidade de movimento nas direções </a:t>
            </a:r>
            <a:r>
              <a:rPr lang="pt-BR" i="1" dirty="0" smtClean="0"/>
              <a:t>x</a:t>
            </a:r>
            <a:r>
              <a:rPr lang="pt-BR" dirty="0" smtClean="0"/>
              <a:t> e </a:t>
            </a:r>
            <a:r>
              <a:rPr lang="pt-BR" i="1" dirty="0" smtClean="0"/>
              <a:t>y</a:t>
            </a:r>
            <a:r>
              <a:rPr lang="pt-BR" dirty="0" smtClean="0"/>
              <a:t> são</a:t>
            </a:r>
          </a:p>
          <a:p>
            <a:endParaRPr lang="pt-BR" dirty="0" smtClean="0"/>
          </a:p>
          <a:p>
            <a:endParaRPr lang="pt-BR" dirty="0" smtClean="0"/>
          </a:p>
          <a:p>
            <a:endParaRPr lang="pt-BR" dirty="0" smtClean="0"/>
          </a:p>
          <a:p>
            <a:endParaRPr lang="pt-BR" dirty="0" smtClean="0"/>
          </a:p>
          <a:p>
            <a:r>
              <a:rPr lang="pt-BR" dirty="0" smtClean="0"/>
              <a:t>A equação da quantidade de movimento na direção </a:t>
            </a:r>
            <a:r>
              <a:rPr lang="pt-BR" i="1" dirty="0" smtClean="0"/>
              <a:t>y</a:t>
            </a:r>
            <a:r>
              <a:rPr lang="pt-BR" dirty="0" smtClean="0"/>
              <a:t> mostra que </a:t>
            </a:r>
            <a:r>
              <a:rPr lang="pt-BR" i="1" dirty="0" smtClean="0"/>
              <a:t>p</a:t>
            </a:r>
            <a:r>
              <a:rPr lang="pt-BR" dirty="0" smtClean="0"/>
              <a:t> não é uma função de </a:t>
            </a:r>
            <a:r>
              <a:rPr lang="pt-BR" i="1" dirty="0" smtClean="0"/>
              <a:t>y</a:t>
            </a:r>
            <a:r>
              <a:rPr lang="pt-BR" dirty="0" smtClean="0"/>
              <a:t>.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17</a:t>
            </a:fld>
            <a:endParaRPr lang="pt-BR"/>
          </a:p>
        </p:txBody>
      </p:sp>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649" name="Object 1"/>
          <p:cNvGraphicFramePr>
            <a:graphicFrameLocks noChangeAspect="1"/>
          </p:cNvGraphicFramePr>
          <p:nvPr/>
        </p:nvGraphicFramePr>
        <p:xfrm>
          <a:off x="3403584" y="2698740"/>
          <a:ext cx="2354263" cy="885825"/>
        </p:xfrm>
        <a:graphic>
          <a:graphicData uri="http://schemas.openxmlformats.org/presentationml/2006/ole">
            <p:oleObj spid="_x0000_s27649" name="Equação" r:id="rId3" imgW="1193800" imgH="444500" progId="Equation.3">
              <p:embed/>
            </p:oleObj>
          </a:graphicData>
        </a:graphic>
      </p:graphicFrame>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7651" name="Object 3"/>
          <p:cNvGraphicFramePr>
            <a:graphicFrameLocks noChangeAspect="1"/>
          </p:cNvGraphicFramePr>
          <p:nvPr/>
        </p:nvGraphicFramePr>
        <p:xfrm>
          <a:off x="3878253" y="3794130"/>
          <a:ext cx="1392238" cy="839788"/>
        </p:xfrm>
        <a:graphic>
          <a:graphicData uri="http://schemas.openxmlformats.org/presentationml/2006/ole">
            <p:oleObj spid="_x0000_s27651" name="Equação" r:id="rId4" imgW="698500" imgH="419100" progId="Equation.3">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normAutofit/>
          </a:bodyPr>
          <a:lstStyle/>
          <a:p>
            <a:r>
              <a:rPr lang="pt-BR" dirty="0" smtClean="0"/>
              <a:t>Na equação da quantidade de movimento na direção </a:t>
            </a:r>
            <a:r>
              <a:rPr lang="pt-BR" i="1" dirty="0" smtClean="0"/>
              <a:t>x</a:t>
            </a:r>
            <a:r>
              <a:rPr lang="pt-BR" dirty="0" smtClean="0"/>
              <a:t>, então, o primeiro termo pode ser uma função apenas de </a:t>
            </a:r>
            <a:r>
              <a:rPr lang="pt-BR" i="1" dirty="0" smtClean="0"/>
              <a:t>x</a:t>
            </a:r>
            <a:r>
              <a:rPr lang="pt-BR" dirty="0" smtClean="0"/>
              <a:t> e o segundo termo pode ser uma função apenas de </a:t>
            </a:r>
            <a:r>
              <a:rPr lang="pt-BR" i="1" dirty="0" smtClean="0"/>
              <a:t>y</a:t>
            </a:r>
            <a:r>
              <a:rPr lang="pt-BR" dirty="0" smtClean="0"/>
              <a:t>. A única maneira de que esta condição seja satisfeita é a que ambos os termos sejam constantes.</a:t>
            </a:r>
          </a:p>
          <a:p>
            <a:r>
              <a:rPr lang="pt-BR" dirty="0" smtClean="0"/>
              <a:t>Assim, o gradiente de pressão é uma constante, o implica que a pressão varia linearmente ao longo do canal.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18</a:t>
            </a:fld>
            <a:endParaRPr lang="pt-B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a:xfrm>
            <a:off x="457200" y="1600200"/>
            <a:ext cx="8229600" cy="4968918"/>
          </a:xfrm>
        </p:spPr>
        <p:txBody>
          <a:bodyPr>
            <a:normAutofit/>
          </a:bodyPr>
          <a:lstStyle/>
          <a:p>
            <a:r>
              <a:rPr lang="pt-BR" dirty="0" smtClean="0"/>
              <a:t>Integrando-se a equação da conservação da quantidade de movimento na direção </a:t>
            </a:r>
            <a:r>
              <a:rPr lang="pt-BR" i="1" dirty="0" smtClean="0"/>
              <a:t>x</a:t>
            </a:r>
            <a:r>
              <a:rPr lang="pt-BR" dirty="0" smtClean="0"/>
              <a:t> duas vezes, obtém-se</a:t>
            </a:r>
          </a:p>
          <a:p>
            <a:endParaRPr lang="pt-BR" dirty="0" smtClean="0"/>
          </a:p>
          <a:p>
            <a:endParaRPr lang="pt-BR" dirty="0" smtClean="0"/>
          </a:p>
          <a:p>
            <a:r>
              <a:rPr lang="pt-BR" dirty="0" smtClean="0"/>
              <a:t>tendo-se escrito </a:t>
            </a:r>
            <a:r>
              <a:rPr lang="pt-BR" i="1" dirty="0" err="1" smtClean="0"/>
              <a:t>dp</a:t>
            </a:r>
            <a:r>
              <a:rPr lang="pt-BR" dirty="0" smtClean="0"/>
              <a:t>/</a:t>
            </a:r>
            <a:r>
              <a:rPr lang="pt-BR" i="1" dirty="0" smtClean="0"/>
              <a:t>dx</a:t>
            </a:r>
            <a:r>
              <a:rPr lang="pt-BR" dirty="0" smtClean="0"/>
              <a:t> pois </a:t>
            </a:r>
            <a:r>
              <a:rPr lang="pt-BR" i="1" dirty="0" smtClean="0"/>
              <a:t>p</a:t>
            </a:r>
            <a:r>
              <a:rPr lang="pt-BR" dirty="0" smtClean="0"/>
              <a:t> é uma função apenas de </a:t>
            </a:r>
            <a:r>
              <a:rPr lang="pt-BR" i="1" dirty="0" smtClean="0"/>
              <a:t>x</a:t>
            </a:r>
            <a:r>
              <a:rPr lang="pt-BR" dirty="0" smtClean="0"/>
              <a:t>. As constantes de integração </a:t>
            </a:r>
            <a:r>
              <a:rPr lang="pt-BR" i="1" dirty="0" smtClean="0"/>
              <a:t>A</a:t>
            </a:r>
            <a:r>
              <a:rPr lang="pt-BR" dirty="0" smtClean="0"/>
              <a:t> e </a:t>
            </a:r>
            <a:r>
              <a:rPr lang="pt-BR" i="1" dirty="0" smtClean="0"/>
              <a:t>B</a:t>
            </a:r>
            <a:r>
              <a:rPr lang="pt-BR" dirty="0" smtClean="0"/>
              <a:t> devem então ser determinadas.</a:t>
            </a:r>
          </a:p>
          <a:p>
            <a:r>
              <a:rPr lang="pt-BR" dirty="0" smtClean="0"/>
              <a:t>A condição de contorno inferior </a:t>
            </a:r>
            <a:r>
              <a:rPr lang="pt-BR" i="1" dirty="0" smtClean="0"/>
              <a:t>u</a:t>
            </a:r>
            <a:r>
              <a:rPr lang="pt-BR" dirty="0" smtClean="0"/>
              <a:t> = 0 em </a:t>
            </a:r>
            <a:r>
              <a:rPr lang="pt-BR" i="1" dirty="0" smtClean="0"/>
              <a:t>y</a:t>
            </a:r>
            <a:r>
              <a:rPr lang="pt-BR" dirty="0" smtClean="0"/>
              <a:t> = 0 requer </a:t>
            </a:r>
            <a:r>
              <a:rPr lang="pt-BR" i="1" dirty="0" smtClean="0"/>
              <a:t>B</a:t>
            </a:r>
            <a:r>
              <a:rPr lang="pt-BR" dirty="0" smtClean="0"/>
              <a:t> = 0.</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19</a:t>
            </a:fld>
            <a:endParaRPr lang="pt-BR"/>
          </a:p>
        </p:txBody>
      </p:sp>
      <p:sp>
        <p:nvSpPr>
          <p:cNvPr id="256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5601" name="Object 1"/>
          <p:cNvGraphicFramePr>
            <a:graphicFrameLocks noChangeAspect="1"/>
          </p:cNvGraphicFramePr>
          <p:nvPr/>
        </p:nvGraphicFramePr>
        <p:xfrm>
          <a:off x="2917847" y="3063870"/>
          <a:ext cx="3297238" cy="838200"/>
        </p:xfrm>
        <a:graphic>
          <a:graphicData uri="http://schemas.openxmlformats.org/presentationml/2006/ole">
            <p:oleObj spid="_x0000_s25601" name="Equação" r:id="rId3" imgW="1651000" imgH="419100" progId="Equation.3">
              <p:embed/>
            </p:oleObj>
          </a:graphicData>
        </a:graphic>
      </p:graphicFrame>
      <p:sp>
        <p:nvSpPr>
          <p:cNvPr id="7" name="CaixaDeTexto 6"/>
          <p:cNvSpPr txBox="1"/>
          <p:nvPr/>
        </p:nvSpPr>
        <p:spPr>
          <a:xfrm>
            <a:off x="8314541" y="3295952"/>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a:t>
            </a:r>
            <a:endParaRPr lang="pt-BR" sz="24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a:xfrm>
            <a:off x="457200" y="1600200"/>
            <a:ext cx="8229600" cy="4900634"/>
          </a:xfrm>
        </p:spPr>
        <p:txBody>
          <a:bodyPr>
            <a:normAutofit/>
          </a:bodyPr>
          <a:lstStyle/>
          <a:p>
            <a:r>
              <a:rPr lang="pt-BR" dirty="0" smtClean="0"/>
              <a:t>Escoamentos </a:t>
            </a:r>
            <a:r>
              <a:rPr lang="pt-BR" dirty="0" err="1" smtClean="0"/>
              <a:t>invíscidos</a:t>
            </a:r>
            <a:r>
              <a:rPr lang="pt-BR" dirty="0" smtClean="0"/>
              <a:t> são aqueles em que os termos viscosos das equações de </a:t>
            </a:r>
            <a:r>
              <a:rPr lang="pt-BR" dirty="0" err="1" smtClean="0"/>
              <a:t>Navier-Stokes</a:t>
            </a:r>
            <a:r>
              <a:rPr lang="pt-BR" dirty="0" smtClean="0"/>
              <a:t> são desconsiderados. </a:t>
            </a:r>
          </a:p>
          <a:p>
            <a:r>
              <a:rPr lang="pt-BR" dirty="0" smtClean="0"/>
              <a:t>Uma justificativa para desprezar tais termos é a de que as forças viscosas estão confinadas em uma pequena região próxima a superfícies sólidas, de modo que a maior parte do escoamento pudesse ser modelada como </a:t>
            </a:r>
            <a:r>
              <a:rPr lang="pt-BR" dirty="0" err="1" smtClean="0"/>
              <a:t>invíscida</a:t>
            </a:r>
            <a:r>
              <a:rPr lang="pt-BR" dirty="0" smtClean="0"/>
              <a:t>.</a:t>
            </a:r>
          </a:p>
          <a:p>
            <a:r>
              <a:rPr lang="pt-BR" dirty="0" smtClean="0"/>
              <a:t>Tal condição também é válida se o número de Reynolds for bastante elevado.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a:t>
            </a:fld>
            <a:endParaRPr lang="pt-B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r>
              <a:rPr lang="pt-BR" dirty="0" smtClean="0"/>
              <a:t>A condição de contorno superior, </a:t>
            </a:r>
            <a:r>
              <a:rPr lang="pt-BR" i="1" dirty="0" smtClean="0"/>
              <a:t>u</a:t>
            </a:r>
            <a:r>
              <a:rPr lang="pt-BR" dirty="0" smtClean="0"/>
              <a:t> = </a:t>
            </a:r>
            <a:r>
              <a:rPr lang="pt-BR" i="1" dirty="0" smtClean="0"/>
              <a:t>U</a:t>
            </a:r>
            <a:r>
              <a:rPr lang="pt-BR" dirty="0" smtClean="0"/>
              <a:t> em </a:t>
            </a:r>
            <a:r>
              <a:rPr lang="pt-BR" i="1" dirty="0" smtClean="0"/>
              <a:t>y</a:t>
            </a:r>
            <a:r>
              <a:rPr lang="pt-BR" dirty="0" smtClean="0"/>
              <a:t> = 2</a:t>
            </a:r>
            <a:r>
              <a:rPr lang="pt-BR" i="1" dirty="0" smtClean="0"/>
              <a:t>b</a:t>
            </a:r>
            <a:r>
              <a:rPr lang="pt-BR" dirty="0" smtClean="0"/>
              <a:t> requer                                       . </a:t>
            </a:r>
          </a:p>
          <a:p>
            <a:r>
              <a:rPr lang="pt-BR" dirty="0" smtClean="0"/>
              <a:t>O perfil de velocidades da Eq. (3) se torna</a:t>
            </a:r>
          </a:p>
          <a:p>
            <a:endParaRPr lang="pt-BR" dirty="0" smtClean="0"/>
          </a:p>
          <a:p>
            <a:endParaRPr lang="pt-BR" dirty="0" smtClean="0"/>
          </a:p>
          <a:p>
            <a:endParaRPr lang="pt-BR" dirty="0" smtClean="0"/>
          </a:p>
          <a:p>
            <a:r>
              <a:rPr lang="pt-BR" dirty="0" smtClean="0"/>
              <a:t>A vazão volumétrica por profundidade do canal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20</a:t>
            </a:fld>
            <a:endParaRPr lang="pt-B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577" name="Object 1"/>
          <p:cNvGraphicFramePr>
            <a:graphicFrameLocks noChangeAspect="1"/>
          </p:cNvGraphicFramePr>
          <p:nvPr/>
        </p:nvGraphicFramePr>
        <p:xfrm>
          <a:off x="1833525" y="2078019"/>
          <a:ext cx="3429000" cy="493713"/>
        </p:xfrm>
        <a:graphic>
          <a:graphicData uri="http://schemas.openxmlformats.org/presentationml/2006/ole">
            <p:oleObj spid="_x0000_s24577" name="Equação" r:id="rId3" imgW="1523339" imgH="215806" progId="Equation.3">
              <p:embed/>
            </p:oleObj>
          </a:graphicData>
        </a:graphic>
      </p:graphicFrame>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579" name="Object 3"/>
          <p:cNvGraphicFramePr>
            <a:graphicFrameLocks noChangeAspect="1"/>
          </p:cNvGraphicFramePr>
          <p:nvPr/>
        </p:nvGraphicFramePr>
        <p:xfrm>
          <a:off x="3084532" y="3365511"/>
          <a:ext cx="2947988" cy="866775"/>
        </p:xfrm>
        <a:graphic>
          <a:graphicData uri="http://schemas.openxmlformats.org/presentationml/2006/ole">
            <p:oleObj spid="_x0000_s24579" name="Equação" r:id="rId4" imgW="1459866" imgH="431613" progId="Equation.3">
              <p:embed/>
            </p:oleObj>
          </a:graphicData>
        </a:graphic>
      </p:graphicFrame>
      <p:sp>
        <p:nvSpPr>
          <p:cNvPr id="9" name="CaixaDeTexto 8"/>
          <p:cNvSpPr txBox="1"/>
          <p:nvPr/>
        </p:nvSpPr>
        <p:spPr>
          <a:xfrm>
            <a:off x="8314541" y="3611565"/>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a:t>
            </a:r>
            <a:endParaRPr lang="pt-BR" sz="2400" dirty="0">
              <a:latin typeface="Times New Roman" pitchFamily="18" charset="0"/>
              <a:cs typeface="Times New Roman" pitchFamily="18" charset="0"/>
            </a:endParaRPr>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4581" name="Object 5"/>
          <p:cNvGraphicFramePr>
            <a:graphicFrameLocks noChangeAspect="1"/>
          </p:cNvGraphicFramePr>
          <p:nvPr/>
        </p:nvGraphicFramePr>
        <p:xfrm>
          <a:off x="2624164" y="5254650"/>
          <a:ext cx="3919538" cy="960438"/>
        </p:xfrm>
        <a:graphic>
          <a:graphicData uri="http://schemas.openxmlformats.org/presentationml/2006/ole">
            <p:oleObj spid="_x0000_s24581" name="Equação" r:id="rId5" imgW="1981200" imgH="482600" progId="Equation.3">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r>
              <a:rPr lang="pt-BR" dirty="0" smtClean="0"/>
              <a:t>A velocidade média é</a:t>
            </a:r>
          </a:p>
          <a:p>
            <a:endParaRPr lang="pt-BR" dirty="0" smtClean="0"/>
          </a:p>
          <a:p>
            <a:endParaRPr lang="pt-BR" dirty="0" smtClean="0"/>
          </a:p>
          <a:p>
            <a:r>
              <a:rPr lang="pt-BR" dirty="0" smtClean="0"/>
              <a:t>Vários casos de escoamento paralelo em um canal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21</a:t>
            </a:fld>
            <a:endParaRPr lang="pt-B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0721" name="Object 1"/>
          <p:cNvGraphicFramePr>
            <a:graphicFrameLocks noChangeAspect="1"/>
          </p:cNvGraphicFramePr>
          <p:nvPr/>
        </p:nvGraphicFramePr>
        <p:xfrm>
          <a:off x="2965428" y="2078019"/>
          <a:ext cx="3221038" cy="960438"/>
        </p:xfrm>
        <a:graphic>
          <a:graphicData uri="http://schemas.openxmlformats.org/presentationml/2006/ole">
            <p:oleObj spid="_x0000_s30721" name="Equação" r:id="rId3" imgW="1625600" imgH="482600" progId="Equation.3">
              <p:embed/>
            </p:oleObj>
          </a:graphicData>
        </a:graphic>
      </p:graphicFrame>
      <p:pic>
        <p:nvPicPr>
          <p:cNvPr id="7" name="Imagem 6" descr="Fig09.04.png"/>
          <p:cNvPicPr>
            <a:picLocks noChangeAspect="1"/>
          </p:cNvPicPr>
          <p:nvPr/>
        </p:nvPicPr>
        <p:blipFill>
          <a:blip r:embed="rId4" cstate="print"/>
          <a:stretch>
            <a:fillRect/>
          </a:stretch>
        </p:blipFill>
        <p:spPr>
          <a:xfrm>
            <a:off x="2016090" y="3650304"/>
            <a:ext cx="5063245" cy="310082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a:xfrm>
            <a:off x="457200" y="1600200"/>
            <a:ext cx="8229600" cy="4749840"/>
          </a:xfrm>
        </p:spPr>
        <p:txBody>
          <a:bodyPr>
            <a:normAutofit/>
          </a:bodyPr>
          <a:lstStyle/>
          <a:p>
            <a:r>
              <a:rPr lang="pt-BR" dirty="0" smtClean="0"/>
              <a:t>Escoamento plano de </a:t>
            </a:r>
            <a:r>
              <a:rPr lang="pt-BR" dirty="0" err="1" smtClean="0"/>
              <a:t>Couette</a:t>
            </a:r>
            <a:endParaRPr lang="pt-BR" dirty="0" smtClean="0"/>
          </a:p>
          <a:p>
            <a:pPr lvl="1"/>
            <a:r>
              <a:rPr lang="pt-BR" dirty="0" smtClean="0"/>
              <a:t>O escoamento conduzido apenas pelo movimento da placa superior sem nenhum gradiente de pressão imposto externamente é chamado de escoamento plano de </a:t>
            </a:r>
            <a:r>
              <a:rPr lang="pt-BR" dirty="0" err="1" smtClean="0"/>
              <a:t>Couette</a:t>
            </a:r>
            <a:r>
              <a:rPr lang="pt-BR" dirty="0" smtClean="0"/>
              <a:t>. Neste caso, a Eq. (4) se reduz a</a:t>
            </a:r>
          </a:p>
          <a:p>
            <a:pPr lvl="1"/>
            <a:endParaRPr lang="pt-BR" dirty="0" smtClean="0"/>
          </a:p>
          <a:p>
            <a:pPr lvl="1"/>
            <a:endParaRPr lang="pt-BR" dirty="0" smtClean="0"/>
          </a:p>
          <a:p>
            <a:pPr lvl="1"/>
            <a:r>
              <a:rPr lang="pt-BR" dirty="0" smtClean="0"/>
              <a:t>A magnitude da tensão de cisalhamento é</a:t>
            </a:r>
          </a:p>
          <a:p>
            <a:pPr lvl="1"/>
            <a:endParaRPr lang="pt-BR" dirty="0" smtClean="0"/>
          </a:p>
          <a:p>
            <a:pPr lvl="1"/>
            <a:endParaRPr lang="pt-BR" dirty="0" smtClean="0"/>
          </a:p>
          <a:p>
            <a:pPr lvl="1"/>
            <a:r>
              <a:rPr lang="pt-BR" dirty="0" smtClean="0"/>
              <a:t>sendo uniforme através do canal.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22</a:t>
            </a:fld>
            <a:endParaRPr lang="pt-B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0961" name="Object 1"/>
          <p:cNvGraphicFramePr>
            <a:graphicFrameLocks noChangeAspect="1"/>
          </p:cNvGraphicFramePr>
          <p:nvPr/>
        </p:nvGraphicFramePr>
        <p:xfrm>
          <a:off x="4024305" y="3698889"/>
          <a:ext cx="1057275" cy="788988"/>
        </p:xfrm>
        <a:graphic>
          <a:graphicData uri="http://schemas.openxmlformats.org/presentationml/2006/ole">
            <p:oleObj spid="_x0000_s40961" name="Equação" r:id="rId3" imgW="520474" imgH="393529" progId="Equation.3">
              <p:embed/>
            </p:oleObj>
          </a:graphicData>
        </a:graphic>
      </p:graphicFrame>
      <p:sp>
        <p:nvSpPr>
          <p:cNvPr id="7" name="CaixaDeTexto 6"/>
          <p:cNvSpPr txBox="1"/>
          <p:nvPr/>
        </p:nvSpPr>
        <p:spPr>
          <a:xfrm>
            <a:off x="8314541" y="3916673"/>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a:t>
            </a:r>
            <a:endParaRPr lang="pt-BR" sz="2400" dirty="0">
              <a:latin typeface="Times New Roman" pitchFamily="18" charset="0"/>
              <a:cs typeface="Times New Roman" pitchFamily="18" charset="0"/>
            </a:endParaRPr>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0963" name="Object 3"/>
          <p:cNvGraphicFramePr>
            <a:graphicFrameLocks noChangeAspect="1"/>
          </p:cNvGraphicFramePr>
          <p:nvPr/>
        </p:nvGraphicFramePr>
        <p:xfrm>
          <a:off x="3586149" y="5035572"/>
          <a:ext cx="1965325" cy="839788"/>
        </p:xfrm>
        <a:graphic>
          <a:graphicData uri="http://schemas.openxmlformats.org/presentationml/2006/ole">
            <p:oleObj spid="_x0000_s40963" name="Equação" r:id="rId4" imgW="977900" imgH="419100" progId="Equation.3">
              <p:embed/>
            </p:oleObj>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r>
              <a:rPr lang="pt-BR" dirty="0" smtClean="0"/>
              <a:t>Escoamento plano de </a:t>
            </a:r>
            <a:r>
              <a:rPr lang="pt-BR" dirty="0" err="1" smtClean="0"/>
              <a:t>Poiseuille</a:t>
            </a:r>
            <a:endParaRPr lang="pt-BR" dirty="0" smtClean="0"/>
          </a:p>
          <a:p>
            <a:pPr lvl="1"/>
            <a:r>
              <a:rPr lang="pt-BR" dirty="0" smtClean="0"/>
              <a:t>O escoamento conduzido por um gradiente de pressão externo imposto através de duas placas planas estacionárias é chamado de escoamento plano de </a:t>
            </a:r>
            <a:r>
              <a:rPr lang="pt-BR" dirty="0" err="1" smtClean="0"/>
              <a:t>Poiseuille</a:t>
            </a:r>
            <a:r>
              <a:rPr lang="pt-BR" dirty="0" smtClean="0"/>
              <a:t>. Neste caso, a Eq. (4) se reduz a um perfil parabólico</a:t>
            </a:r>
          </a:p>
          <a:p>
            <a:pPr lvl="1"/>
            <a:endParaRPr lang="pt-BR" dirty="0" smtClean="0"/>
          </a:p>
          <a:p>
            <a:pPr lvl="1"/>
            <a:endParaRPr lang="pt-BR" dirty="0" smtClean="0"/>
          </a:p>
          <a:p>
            <a:pPr lvl="1"/>
            <a:endParaRPr lang="pt-BR" dirty="0" smtClean="0"/>
          </a:p>
          <a:p>
            <a:pPr lvl="1"/>
            <a:r>
              <a:rPr lang="pt-BR" dirty="0" smtClean="0"/>
              <a:t>A magnitude da tensão de cisalhamento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23</a:t>
            </a:fld>
            <a:endParaRPr lang="pt-B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8913" name="Object 1"/>
          <p:cNvGraphicFramePr>
            <a:graphicFrameLocks noChangeAspect="1"/>
          </p:cNvGraphicFramePr>
          <p:nvPr/>
        </p:nvGraphicFramePr>
        <p:xfrm>
          <a:off x="3367071" y="3840180"/>
          <a:ext cx="2408238" cy="866775"/>
        </p:xfrm>
        <a:graphic>
          <a:graphicData uri="http://schemas.openxmlformats.org/presentationml/2006/ole">
            <p:oleObj spid="_x0000_s38913" name="Equação" r:id="rId3" imgW="1193800" imgH="431800" progId="Equation.3">
              <p:embed/>
            </p:oleObj>
          </a:graphicData>
        </a:graphic>
      </p:graphicFrame>
      <p:sp>
        <p:nvSpPr>
          <p:cNvPr id="7" name="CaixaDeTexto 6"/>
          <p:cNvSpPr txBox="1"/>
          <p:nvPr/>
        </p:nvSpPr>
        <p:spPr>
          <a:xfrm>
            <a:off x="8314541" y="4026212"/>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(6)</a:t>
            </a:r>
            <a:endParaRPr lang="pt-BR" sz="2400" dirty="0">
              <a:latin typeface="Times New Roman" pitchFamily="18" charset="0"/>
              <a:cs typeface="Times New Roman" pitchFamily="18" charset="0"/>
            </a:endParaRPr>
          </a:p>
        </p:txBody>
      </p:sp>
      <p:sp>
        <p:nvSpPr>
          <p:cNvPr id="389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8915" name="Object 3"/>
          <p:cNvGraphicFramePr>
            <a:graphicFrameLocks noChangeAspect="1"/>
          </p:cNvGraphicFramePr>
          <p:nvPr/>
        </p:nvGraphicFramePr>
        <p:xfrm>
          <a:off x="3257532" y="5546754"/>
          <a:ext cx="2649538" cy="838200"/>
        </p:xfrm>
        <a:graphic>
          <a:graphicData uri="http://schemas.openxmlformats.org/presentationml/2006/ole">
            <p:oleObj spid="_x0000_s38915" name="Equação" r:id="rId4" imgW="1320227" imgH="418918" progId="Equation.3">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pPr lvl="1"/>
            <a:r>
              <a:rPr lang="pt-BR" dirty="0" smtClean="0"/>
              <a:t>A distribuição da tensão é linear com uma magnitude igual a </a:t>
            </a:r>
            <a:r>
              <a:rPr lang="pt-BR" i="1" dirty="0" smtClean="0"/>
              <a:t>b</a:t>
            </a:r>
            <a:r>
              <a:rPr lang="pt-BR" dirty="0" smtClean="0"/>
              <a:t>(</a:t>
            </a:r>
            <a:r>
              <a:rPr lang="pt-BR" i="1" dirty="0" err="1" smtClean="0"/>
              <a:t>dp</a:t>
            </a:r>
            <a:r>
              <a:rPr lang="pt-BR" dirty="0" smtClean="0"/>
              <a:t>/</a:t>
            </a:r>
            <a:r>
              <a:rPr lang="pt-BR" i="1" dirty="0" smtClean="0"/>
              <a:t>dx</a:t>
            </a:r>
            <a:r>
              <a:rPr lang="pt-BR" dirty="0" smtClean="0"/>
              <a:t>) nas paredes.</a:t>
            </a:r>
          </a:p>
          <a:p>
            <a:pPr lvl="1"/>
            <a:r>
              <a:rPr lang="pt-BR" dirty="0" smtClean="0"/>
              <a:t>É importante notar que a constância do gradiente de pressão e a linearidade da distribuição de tensões cisalhantes são resultados gerais para o escoamento completamente desenvolvido em um canal e são válidos mesmo que o escoamento seja turbulento.</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24</a:t>
            </a:fld>
            <a:endParaRPr lang="pt-BR"/>
          </a:p>
        </p:txBody>
      </p:sp>
      <p:pic>
        <p:nvPicPr>
          <p:cNvPr id="5" name="Imagem 4" descr="Fig09.03.png"/>
          <p:cNvPicPr>
            <a:picLocks noChangeAspect="1"/>
          </p:cNvPicPr>
          <p:nvPr/>
        </p:nvPicPr>
        <p:blipFill>
          <a:blip r:embed="rId2" cstate="print"/>
          <a:stretch>
            <a:fillRect/>
          </a:stretch>
        </p:blipFill>
        <p:spPr>
          <a:xfrm>
            <a:off x="2029895" y="4305310"/>
            <a:ext cx="5098015" cy="229489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pPr lvl="1"/>
            <a:r>
              <a:rPr lang="pt-BR" dirty="0" smtClean="0"/>
              <a:t>Considerando-se o volume de controle </a:t>
            </a:r>
            <a:r>
              <a:rPr lang="pt-BR" i="1" dirty="0" smtClean="0"/>
              <a:t>ABCD</a:t>
            </a:r>
            <a:r>
              <a:rPr lang="pt-BR" dirty="0" smtClean="0"/>
              <a:t> e aplicando-se o princípio da conservação de quantidade de movimento, que estabelece que a força resultante sobre o volume de controle é igual à saída líquida de quantidade de movimento através das superfícies.</a:t>
            </a:r>
          </a:p>
          <a:p>
            <a:pPr lvl="1"/>
            <a:r>
              <a:rPr lang="pt-BR" dirty="0" smtClean="0"/>
              <a:t>Como os fluxos de quantidade de movimento através das superfícies </a:t>
            </a:r>
            <a:r>
              <a:rPr lang="pt-BR" i="1" dirty="0" smtClean="0"/>
              <a:t>AD</a:t>
            </a:r>
            <a:r>
              <a:rPr lang="pt-BR" dirty="0" smtClean="0"/>
              <a:t> e </a:t>
            </a:r>
            <a:r>
              <a:rPr lang="pt-BR" i="1" dirty="0" smtClean="0"/>
              <a:t>BC</a:t>
            </a:r>
            <a:r>
              <a:rPr lang="pt-BR" dirty="0" smtClean="0"/>
              <a:t> se cancelam, as forças sobre o volume de controle devem estar em equilíbrio; o balanço de forças por unidade de profundidade fornece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25</a:t>
            </a:fld>
            <a:endParaRPr lang="pt-BR"/>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7889" name="Object 1"/>
          <p:cNvGraphicFramePr>
            <a:graphicFrameLocks noChangeAspect="1"/>
          </p:cNvGraphicFramePr>
          <p:nvPr/>
        </p:nvGraphicFramePr>
        <p:xfrm>
          <a:off x="2819376" y="5218137"/>
          <a:ext cx="3448050" cy="914400"/>
        </p:xfrm>
        <a:graphic>
          <a:graphicData uri="http://schemas.openxmlformats.org/presentationml/2006/ole">
            <p:oleObj spid="_x0000_s37889" name="Equação" r:id="rId3" imgW="1727200" imgH="457200" progId="Equation.3">
              <p:embed/>
            </p:oleObj>
          </a:graphicData>
        </a:graphic>
      </p:graphicFrame>
      <p:sp>
        <p:nvSpPr>
          <p:cNvPr id="7" name="CaixaDeTexto 6"/>
          <p:cNvSpPr txBox="1"/>
          <p:nvPr/>
        </p:nvSpPr>
        <p:spPr>
          <a:xfrm>
            <a:off x="8314541" y="5413706"/>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(7)</a:t>
            </a:r>
            <a:endParaRPr lang="pt-BR" sz="24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pPr lvl="1"/>
            <a:r>
              <a:rPr lang="pt-BR" dirty="0" smtClean="0"/>
              <a:t>sendo     a distância medida a partir do centro do canal. Na Eq. (7),        é a área das superfícies </a:t>
            </a:r>
            <a:r>
              <a:rPr lang="pt-BR" i="1" dirty="0" smtClean="0"/>
              <a:t>AD</a:t>
            </a:r>
            <a:r>
              <a:rPr lang="pt-BR" dirty="0" smtClean="0"/>
              <a:t> e </a:t>
            </a:r>
            <a:r>
              <a:rPr lang="pt-BR" i="1" dirty="0" smtClean="0"/>
              <a:t>BC</a:t>
            </a:r>
            <a:r>
              <a:rPr lang="pt-BR" dirty="0" smtClean="0"/>
              <a:t>, e </a:t>
            </a:r>
            <a:r>
              <a:rPr lang="pt-BR" i="1" dirty="0" smtClean="0"/>
              <a:t>L</a:t>
            </a:r>
            <a:r>
              <a:rPr lang="pt-BR" dirty="0" smtClean="0"/>
              <a:t> é a área da superfície </a:t>
            </a:r>
            <a:r>
              <a:rPr lang="pt-BR" i="1" dirty="0" smtClean="0"/>
              <a:t>AB</a:t>
            </a:r>
            <a:r>
              <a:rPr lang="pt-BR" dirty="0" smtClean="0"/>
              <a:t> ou </a:t>
            </a:r>
            <a:r>
              <a:rPr lang="pt-BR" i="1" dirty="0" smtClean="0"/>
              <a:t>DC</a:t>
            </a:r>
            <a:r>
              <a:rPr lang="pt-BR" dirty="0" smtClean="0"/>
              <a:t>. Aplicando-se a Eq. (7) à parede, obtém-se </a:t>
            </a:r>
          </a:p>
          <a:p>
            <a:pPr lvl="1"/>
            <a:endParaRPr lang="pt-BR" dirty="0" smtClean="0"/>
          </a:p>
          <a:p>
            <a:pPr lvl="1"/>
            <a:endParaRPr lang="pt-BR" dirty="0" smtClean="0"/>
          </a:p>
          <a:p>
            <a:pPr lvl="1"/>
            <a:endParaRPr lang="pt-BR" dirty="0" smtClean="0"/>
          </a:p>
          <a:p>
            <a:pPr lvl="1"/>
            <a:r>
              <a:rPr lang="pt-BR" dirty="0" smtClean="0"/>
              <a:t>que mostra que o gradiente de pressão </a:t>
            </a:r>
            <a:r>
              <a:rPr lang="pt-BR" i="1" dirty="0" err="1" smtClean="0"/>
              <a:t>dp</a:t>
            </a:r>
            <a:r>
              <a:rPr lang="pt-BR" dirty="0" smtClean="0"/>
              <a:t>/</a:t>
            </a:r>
            <a:r>
              <a:rPr lang="pt-BR" i="1" dirty="0" smtClean="0"/>
              <a:t>dx</a:t>
            </a:r>
            <a:r>
              <a:rPr lang="pt-BR" dirty="0" smtClean="0"/>
              <a:t> é constante. As </a:t>
            </a:r>
            <a:r>
              <a:rPr lang="pt-BR" dirty="0" err="1" smtClean="0"/>
              <a:t>Eqs</a:t>
            </a:r>
            <a:r>
              <a:rPr lang="pt-BR" dirty="0" smtClean="0"/>
              <a:t>. (7) e (8) fornecem</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26</a:t>
            </a:fld>
            <a:endParaRPr lang="pt-BR"/>
          </a:p>
        </p:txBody>
      </p:sp>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6865" name="Object 1"/>
          <p:cNvGraphicFramePr>
            <a:graphicFrameLocks noChangeAspect="1"/>
          </p:cNvGraphicFramePr>
          <p:nvPr/>
        </p:nvGraphicFramePr>
        <p:xfrm>
          <a:off x="2016090" y="1639863"/>
          <a:ext cx="352425" cy="434975"/>
        </p:xfrm>
        <a:graphic>
          <a:graphicData uri="http://schemas.openxmlformats.org/presentationml/2006/ole">
            <p:oleObj spid="_x0000_s36865" name="Equação" r:id="rId3" imgW="164957" imgH="203024" progId="Equation.3">
              <p:embed/>
            </p:oleObj>
          </a:graphicData>
        </a:graphic>
      </p:graphicFrame>
      <p:sp>
        <p:nvSpPr>
          <p:cNvPr id="368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6867" name="Object 3"/>
          <p:cNvGraphicFramePr>
            <a:graphicFrameLocks noChangeAspect="1"/>
          </p:cNvGraphicFramePr>
          <p:nvPr/>
        </p:nvGraphicFramePr>
        <p:xfrm>
          <a:off x="2268513" y="2004993"/>
          <a:ext cx="514350" cy="434975"/>
        </p:xfrm>
        <a:graphic>
          <a:graphicData uri="http://schemas.openxmlformats.org/presentationml/2006/ole">
            <p:oleObj spid="_x0000_s36867" name="Equação" r:id="rId4" imgW="241200" imgH="203040" progId="Equation.3">
              <p:embed/>
            </p:oleObj>
          </a:graphicData>
        </a:graphic>
      </p:graphicFrame>
      <p:sp>
        <p:nvSpPr>
          <p:cNvPr id="3687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6869" name="Object 5"/>
          <p:cNvGraphicFramePr>
            <a:graphicFrameLocks noChangeAspect="1"/>
          </p:cNvGraphicFramePr>
          <p:nvPr/>
        </p:nvGraphicFramePr>
        <p:xfrm>
          <a:off x="3987792" y="3443298"/>
          <a:ext cx="1173163" cy="788988"/>
        </p:xfrm>
        <a:graphic>
          <a:graphicData uri="http://schemas.openxmlformats.org/presentationml/2006/ole">
            <p:oleObj spid="_x0000_s36869" name="Equação" r:id="rId5" imgW="583947" imgH="393529" progId="Equation.3">
              <p:embed/>
            </p:oleObj>
          </a:graphicData>
        </a:graphic>
      </p:graphicFrame>
      <p:sp>
        <p:nvSpPr>
          <p:cNvPr id="11" name="CaixaDeTexto 10"/>
          <p:cNvSpPr txBox="1"/>
          <p:nvPr/>
        </p:nvSpPr>
        <p:spPr>
          <a:xfrm>
            <a:off x="8314541" y="3611565"/>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(8)</a:t>
            </a:r>
            <a:endParaRPr lang="pt-BR" sz="2400" dirty="0">
              <a:latin typeface="Times New Roman" pitchFamily="18" charset="0"/>
              <a:cs typeface="Times New Roman" pitchFamily="18" charset="0"/>
            </a:endParaRPr>
          </a:p>
        </p:txBody>
      </p:sp>
      <p:sp>
        <p:nvSpPr>
          <p:cNvPr id="3687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36871" name="Object 7"/>
          <p:cNvGraphicFramePr>
            <a:graphicFrameLocks noChangeAspect="1"/>
          </p:cNvGraphicFramePr>
          <p:nvPr/>
        </p:nvGraphicFramePr>
        <p:xfrm>
          <a:off x="3987792" y="5380075"/>
          <a:ext cx="1133475" cy="787400"/>
        </p:xfrm>
        <a:graphic>
          <a:graphicData uri="http://schemas.openxmlformats.org/presentationml/2006/ole">
            <p:oleObj spid="_x0000_s36871" name="Equação" r:id="rId6" imgW="558558" imgH="393529" progId="Equation.3">
              <p:embed/>
            </p:oleObj>
          </a:graphicData>
        </a:graphic>
      </p:graphicFrame>
      <p:sp>
        <p:nvSpPr>
          <p:cNvPr id="14" name="CaixaDeTexto 13"/>
          <p:cNvSpPr txBox="1"/>
          <p:nvPr/>
        </p:nvSpPr>
        <p:spPr>
          <a:xfrm>
            <a:off x="8336795" y="5619780"/>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(9)</a:t>
            </a:r>
            <a:endParaRPr lang="pt-BR" sz="2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pPr lvl="1"/>
            <a:r>
              <a:rPr lang="pt-BR" dirty="0" smtClean="0"/>
              <a:t>que mostra que a magnitude da tensão cisalhante aumenta linearmente a partir do centro do canal. Nota-se que nenhuma hipótese sobre a natureza do escoamento (laminar ou turbulento) foi feita para se obter as </a:t>
            </a:r>
            <a:r>
              <a:rPr lang="pt-BR" dirty="0" err="1" smtClean="0"/>
              <a:t>Eqs</a:t>
            </a:r>
            <a:r>
              <a:rPr lang="pt-BR" dirty="0" smtClean="0"/>
              <a:t>. (8) e (9).</a:t>
            </a:r>
          </a:p>
          <a:p>
            <a:pPr lvl="1"/>
            <a:r>
              <a:rPr lang="pt-BR" dirty="0" smtClean="0"/>
              <a:t>Ao invés de aplicar o princípio da conservação da quantidade de movimento, pode-se obter tais conclusões a partir da equação do movimento na forma</a:t>
            </a:r>
          </a:p>
          <a:p>
            <a:pPr lvl="1"/>
            <a:endParaRPr lang="pt-BR" dirty="0" smtClean="0"/>
          </a:p>
          <a:p>
            <a:pPr lvl="1"/>
            <a:endParaRPr lang="pt-BR" dirty="0" smtClean="0"/>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27</a:t>
            </a:fld>
            <a:endParaRPr lang="pt-B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1985" name="Object 1"/>
          <p:cNvGraphicFramePr>
            <a:graphicFrameLocks noChangeAspect="1"/>
          </p:cNvGraphicFramePr>
          <p:nvPr/>
        </p:nvGraphicFramePr>
        <p:xfrm>
          <a:off x="3330558" y="4478364"/>
          <a:ext cx="2486025" cy="885825"/>
        </p:xfrm>
        <a:graphic>
          <a:graphicData uri="http://schemas.openxmlformats.org/presentationml/2006/ole">
            <p:oleObj spid="_x0000_s41985" name="Equação" r:id="rId3" imgW="1256755" imgH="444307"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placas paralelas</a:t>
            </a:r>
            <a:endParaRPr lang="pt-BR" dirty="0"/>
          </a:p>
        </p:txBody>
      </p:sp>
      <p:sp>
        <p:nvSpPr>
          <p:cNvPr id="3" name="Espaço Reservado para Conteúdo 2"/>
          <p:cNvSpPr>
            <a:spLocks noGrp="1"/>
          </p:cNvSpPr>
          <p:nvPr>
            <p:ph idx="1"/>
          </p:nvPr>
        </p:nvSpPr>
        <p:spPr/>
        <p:txBody>
          <a:bodyPr/>
          <a:lstStyle/>
          <a:p>
            <a:pPr lvl="1"/>
            <a:r>
              <a:rPr lang="pt-BR" dirty="0" smtClean="0"/>
              <a:t>tendo-se introduzido os subíndices para </a:t>
            </a:r>
            <a:r>
              <a:rPr lang="el-GR" i="1" dirty="0" smtClean="0"/>
              <a:t>τ</a:t>
            </a:r>
            <a:r>
              <a:rPr lang="pt-BR" dirty="0" smtClean="0"/>
              <a:t> e observando-se que  os outros componentes do tensor de tensões são nulos.</a:t>
            </a:r>
          </a:p>
          <a:p>
            <a:pPr lvl="1"/>
            <a:r>
              <a:rPr lang="pt-BR" dirty="0" smtClean="0"/>
              <a:t>Como o lado esquerdo da equação é nulo, segue-se que </a:t>
            </a:r>
            <a:r>
              <a:rPr lang="pt-BR" i="1" dirty="0" err="1" smtClean="0"/>
              <a:t>dp</a:t>
            </a:r>
            <a:r>
              <a:rPr lang="pt-BR" dirty="0" smtClean="0"/>
              <a:t>/</a:t>
            </a:r>
            <a:r>
              <a:rPr lang="pt-BR" i="1" dirty="0" smtClean="0"/>
              <a:t>dx</a:t>
            </a:r>
            <a:r>
              <a:rPr lang="pt-BR" dirty="0" smtClean="0"/>
              <a:t> precisa ser uma constante e que </a:t>
            </a:r>
            <a:r>
              <a:rPr lang="el-GR" i="1" dirty="0" smtClean="0"/>
              <a:t>τ</a:t>
            </a:r>
            <a:r>
              <a:rPr lang="pt-BR" i="1" baseline="-25000" dirty="0" err="1" smtClean="0"/>
              <a:t>xy</a:t>
            </a:r>
            <a:r>
              <a:rPr lang="pt-BR" dirty="0" smtClean="0"/>
              <a:t> precisa ser linear em relação a </a:t>
            </a:r>
            <a:r>
              <a:rPr lang="pt-BR" i="1" dirty="0" smtClean="0"/>
              <a:t>y</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28</a:t>
            </a:fld>
            <a:endParaRPr lang="pt-B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em um duto</a:t>
            </a:r>
            <a:endParaRPr lang="pt-BR" dirty="0"/>
          </a:p>
        </p:txBody>
      </p:sp>
      <p:sp>
        <p:nvSpPr>
          <p:cNvPr id="3" name="Espaço Reservado para Conteúdo 2"/>
          <p:cNvSpPr>
            <a:spLocks noGrp="1"/>
          </p:cNvSpPr>
          <p:nvPr>
            <p:ph idx="1"/>
          </p:nvPr>
        </p:nvSpPr>
        <p:spPr/>
        <p:txBody>
          <a:bodyPr/>
          <a:lstStyle/>
          <a:p>
            <a:r>
              <a:rPr lang="pt-BR" dirty="0" smtClean="0"/>
              <a:t>Considere um escoamento laminar plenamente desenvolvido através de um duto de raio </a:t>
            </a:r>
            <a:r>
              <a:rPr lang="pt-BR" i="1" dirty="0" smtClean="0"/>
              <a:t>a</a:t>
            </a:r>
            <a:r>
              <a:rPr lang="pt-BR" dirty="0" smtClean="0"/>
              <a:t>. O escoamento através de um duto é frequentemente chamado de escoamento circular de </a:t>
            </a:r>
            <a:r>
              <a:rPr lang="pt-BR" dirty="0" err="1" smtClean="0"/>
              <a:t>Poiseuille</a:t>
            </a:r>
            <a:r>
              <a:rPr lang="pt-BR" dirty="0" smtClean="0"/>
              <a:t>.</a:t>
            </a:r>
          </a:p>
          <a:p>
            <a:r>
              <a:rPr lang="pt-BR" dirty="0" smtClean="0"/>
              <a:t>Empregam-se coordenadas cilíndricas (</a:t>
            </a:r>
            <a:r>
              <a:rPr lang="pt-BR" i="1" dirty="0" smtClean="0"/>
              <a:t>r</a:t>
            </a:r>
            <a:r>
              <a:rPr lang="pt-BR" dirty="0" smtClean="0"/>
              <a:t>, </a:t>
            </a:r>
            <a:r>
              <a:rPr lang="el-GR" i="1" dirty="0" smtClean="0"/>
              <a:t>θ</a:t>
            </a:r>
            <a:r>
              <a:rPr lang="pt-BR" dirty="0" smtClean="0"/>
              <a:t>, </a:t>
            </a:r>
            <a:r>
              <a:rPr lang="pt-BR" i="1" dirty="0" smtClean="0"/>
              <a:t>x</a:t>
            </a:r>
            <a:r>
              <a:rPr lang="pt-BR" dirty="0" smtClean="0"/>
              <a:t>), com o eixo </a:t>
            </a:r>
            <a:r>
              <a:rPr lang="pt-BR" i="1" dirty="0" smtClean="0"/>
              <a:t>x</a:t>
            </a:r>
            <a:r>
              <a:rPr lang="pt-BR" dirty="0" smtClean="0"/>
              <a:t> coincidente com o eixo do duto.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29</a:t>
            </a:fld>
            <a:endParaRPr lang="pt-BR"/>
          </a:p>
        </p:txBody>
      </p:sp>
      <p:pic>
        <p:nvPicPr>
          <p:cNvPr id="5" name="Imagem 4" descr="Fig09.05.png"/>
          <p:cNvPicPr>
            <a:picLocks noChangeAspect="1"/>
          </p:cNvPicPr>
          <p:nvPr/>
        </p:nvPicPr>
        <p:blipFill>
          <a:blip r:embed="rId2" cstate="print"/>
          <a:stretch>
            <a:fillRect/>
          </a:stretch>
        </p:blipFill>
        <p:spPr>
          <a:xfrm>
            <a:off x="1322343" y="4341820"/>
            <a:ext cx="6455042" cy="22863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lstStyle/>
          <a:p>
            <a:r>
              <a:rPr lang="pt-BR" dirty="0" smtClean="0"/>
              <a:t>No caso de escoamentos a baixo número de Reynolds, no entanto, o escoamento inteiro pode ser dominado pela viscosidade, de modo que a teoria de escoamento </a:t>
            </a:r>
            <a:r>
              <a:rPr lang="pt-BR" dirty="0" err="1" smtClean="0"/>
              <a:t>invíscido</a:t>
            </a:r>
            <a:r>
              <a:rPr lang="pt-BR" dirty="0" smtClean="0"/>
              <a:t> não é apropriada.</a:t>
            </a:r>
          </a:p>
          <a:p>
            <a:r>
              <a:rPr lang="pt-BR" dirty="0" smtClean="0"/>
              <a:t>Enquanto a teoria de escoamento </a:t>
            </a:r>
            <a:r>
              <a:rPr lang="pt-BR" dirty="0" err="1" smtClean="0"/>
              <a:t>invíscido</a:t>
            </a:r>
            <a:r>
              <a:rPr lang="pt-BR" dirty="0" smtClean="0"/>
              <a:t> permite que o fluido deslize sobre uma superfície sólida, fluidos reais aderem à superfície devido a interações intermoleculares, de modo que fluidos reais satisfaçam a condição de velocidade relativa nula em superfícies sólidas (condição de </a:t>
            </a:r>
            <a:r>
              <a:rPr lang="pt-BR" dirty="0" err="1" smtClean="0"/>
              <a:t>não-deslizamento</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a:t>
            </a:fld>
            <a:endParaRPr lang="pt-B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a:t>
            </a:r>
            <a:r>
              <a:rPr lang="pt-BR" smtClean="0"/>
              <a:t>regime permanente em um duto</a:t>
            </a:r>
            <a:endParaRPr lang="pt-BR"/>
          </a:p>
        </p:txBody>
      </p:sp>
      <p:sp>
        <p:nvSpPr>
          <p:cNvPr id="3" name="Espaço Reservado para Conteúdo 2"/>
          <p:cNvSpPr>
            <a:spLocks noGrp="1"/>
          </p:cNvSpPr>
          <p:nvPr>
            <p:ph idx="1"/>
          </p:nvPr>
        </p:nvSpPr>
        <p:spPr/>
        <p:txBody>
          <a:bodyPr/>
          <a:lstStyle/>
          <a:p>
            <a:r>
              <a:rPr lang="pt-BR" dirty="0" smtClean="0"/>
              <a:t>A única componente não nula da velocidade é a velocidade axial </a:t>
            </a:r>
            <a:r>
              <a:rPr lang="pt-BR" i="1" dirty="0" smtClean="0"/>
              <a:t>u</a:t>
            </a:r>
            <a:r>
              <a:rPr lang="pt-BR" dirty="0" smtClean="0"/>
              <a:t>(</a:t>
            </a:r>
            <a:r>
              <a:rPr lang="pt-BR" i="1" dirty="0" smtClean="0"/>
              <a:t>r</a:t>
            </a:r>
            <a:r>
              <a:rPr lang="pt-BR" dirty="0" smtClean="0"/>
              <a:t>) e nenhuma variável do escoamento depende de </a:t>
            </a:r>
            <a:r>
              <a:rPr lang="el-GR" i="1" dirty="0" smtClean="0"/>
              <a:t>θ</a:t>
            </a:r>
            <a:r>
              <a:rPr lang="pt-BR" dirty="0" smtClean="0"/>
              <a:t>. A equação radial do movimento fornece</a:t>
            </a:r>
          </a:p>
          <a:p>
            <a:endParaRPr lang="pt-BR" dirty="0" smtClean="0"/>
          </a:p>
          <a:p>
            <a:endParaRPr lang="pt-BR" dirty="0" smtClean="0"/>
          </a:p>
          <a:p>
            <a:r>
              <a:rPr lang="pt-BR" dirty="0" smtClean="0"/>
              <a:t>mostrando que </a:t>
            </a:r>
            <a:r>
              <a:rPr lang="pt-BR" i="1" dirty="0" smtClean="0"/>
              <a:t>p</a:t>
            </a:r>
            <a:r>
              <a:rPr lang="pt-BR" dirty="0" smtClean="0"/>
              <a:t> é uma função apenas de </a:t>
            </a:r>
            <a:r>
              <a:rPr lang="pt-BR" i="1" dirty="0" smtClean="0"/>
              <a:t>x</a:t>
            </a:r>
            <a:r>
              <a:rPr lang="pt-BR" dirty="0" smtClean="0"/>
              <a:t>. A equação da conservação da quantidade de movimento na direção </a:t>
            </a:r>
            <a:r>
              <a:rPr lang="pt-BR" i="1" dirty="0" smtClean="0"/>
              <a:t>x</a:t>
            </a:r>
            <a:r>
              <a:rPr lang="pt-BR" dirty="0" smtClean="0"/>
              <a:t> fornece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30</a:t>
            </a:fld>
            <a:endParaRPr lang="pt-BR"/>
          </a:p>
        </p:txBody>
      </p:sp>
      <p:sp>
        <p:nvSpPr>
          <p:cNvPr id="471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7105" name="Object 1"/>
          <p:cNvGraphicFramePr>
            <a:graphicFrameLocks noChangeAspect="1"/>
          </p:cNvGraphicFramePr>
          <p:nvPr/>
        </p:nvGraphicFramePr>
        <p:xfrm>
          <a:off x="3987792" y="3444886"/>
          <a:ext cx="1133475" cy="787400"/>
        </p:xfrm>
        <a:graphic>
          <a:graphicData uri="http://schemas.openxmlformats.org/presentationml/2006/ole">
            <p:oleObj spid="_x0000_s47105" name="Equação" r:id="rId3" imgW="558558" imgH="393529" progId="Equation.3">
              <p:embed/>
            </p:oleObj>
          </a:graphicData>
        </a:graphic>
      </p:graphicFrame>
      <p:sp>
        <p:nvSpPr>
          <p:cNvPr id="471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7107" name="Object 3"/>
          <p:cNvGraphicFramePr>
            <a:graphicFrameLocks noChangeAspect="1"/>
          </p:cNvGraphicFramePr>
          <p:nvPr/>
        </p:nvGraphicFramePr>
        <p:xfrm>
          <a:off x="3111480" y="5775369"/>
          <a:ext cx="2928938" cy="866775"/>
        </p:xfrm>
        <a:graphic>
          <a:graphicData uri="http://schemas.openxmlformats.org/presentationml/2006/ole">
            <p:oleObj spid="_x0000_s47107" name="Equação" r:id="rId4" imgW="1447800" imgH="431800" progId="Equation.3">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em um duto</a:t>
            </a:r>
            <a:endParaRPr lang="pt-BR" dirty="0"/>
          </a:p>
        </p:txBody>
      </p:sp>
      <p:sp>
        <p:nvSpPr>
          <p:cNvPr id="3" name="Espaço Reservado para Conteúdo 2"/>
          <p:cNvSpPr>
            <a:spLocks noGrp="1"/>
          </p:cNvSpPr>
          <p:nvPr>
            <p:ph idx="1"/>
          </p:nvPr>
        </p:nvSpPr>
        <p:spPr/>
        <p:txBody>
          <a:bodyPr/>
          <a:lstStyle/>
          <a:p>
            <a:r>
              <a:rPr lang="pt-BR" dirty="0" smtClean="0"/>
              <a:t>Como o primeiro termo é uma função apenas de </a:t>
            </a:r>
            <a:r>
              <a:rPr lang="pt-BR" i="1" dirty="0" smtClean="0"/>
              <a:t>x</a:t>
            </a:r>
            <a:r>
              <a:rPr lang="pt-BR" dirty="0" smtClean="0"/>
              <a:t>, o segundo termo deve ser uma função apenas de </a:t>
            </a:r>
            <a:r>
              <a:rPr lang="pt-BR" i="1" dirty="0" smtClean="0"/>
              <a:t>r</a:t>
            </a:r>
            <a:r>
              <a:rPr lang="pt-BR" dirty="0" smtClean="0"/>
              <a:t>, de modo que ambos os termos devem ser constantes. A pressão, então, diminui linearmente ao longo do duto. Integrando duas vezes, obtém-se</a:t>
            </a:r>
          </a:p>
          <a:p>
            <a:endParaRPr lang="pt-BR" dirty="0" smtClean="0"/>
          </a:p>
          <a:p>
            <a:endParaRPr lang="pt-BR" dirty="0" smtClean="0"/>
          </a:p>
          <a:p>
            <a:endParaRPr lang="pt-BR" dirty="0" smtClean="0"/>
          </a:p>
          <a:p>
            <a:r>
              <a:rPr lang="pt-BR" dirty="0" smtClean="0"/>
              <a:t>Como </a:t>
            </a:r>
            <a:r>
              <a:rPr lang="pt-BR" i="1" dirty="0" smtClean="0"/>
              <a:t>u</a:t>
            </a:r>
            <a:r>
              <a:rPr lang="pt-BR" dirty="0" smtClean="0"/>
              <a:t> deve ser limitado em </a:t>
            </a:r>
            <a:r>
              <a:rPr lang="pt-BR" i="1" dirty="0" smtClean="0"/>
              <a:t>r</a:t>
            </a:r>
            <a:r>
              <a:rPr lang="pt-BR" dirty="0" smtClean="0"/>
              <a:t> = 0, deve-se ter </a:t>
            </a:r>
            <a:r>
              <a:rPr lang="pt-BR" i="1" dirty="0" smtClean="0"/>
              <a:t>A</a:t>
            </a:r>
            <a:r>
              <a:rPr lang="pt-BR" dirty="0" smtClean="0"/>
              <a:t> = 0.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31</a:t>
            </a:fld>
            <a:endParaRPr lang="pt-BR"/>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6081" name="Object 1"/>
          <p:cNvGraphicFramePr>
            <a:graphicFrameLocks noChangeAspect="1"/>
          </p:cNvGraphicFramePr>
          <p:nvPr/>
        </p:nvGraphicFramePr>
        <p:xfrm>
          <a:off x="3184506" y="4151334"/>
          <a:ext cx="2767013" cy="884238"/>
        </p:xfrm>
        <a:graphic>
          <a:graphicData uri="http://schemas.openxmlformats.org/presentationml/2006/ole">
            <p:oleObj spid="_x0000_s46081" name="Equação" r:id="rId3" imgW="1396394" imgH="444307"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a:t>
            </a:r>
            <a:r>
              <a:rPr lang="pt-BR" smtClean="0"/>
              <a:t>regime permanente em um duto</a:t>
            </a:r>
            <a:endParaRPr lang="pt-BR"/>
          </a:p>
        </p:txBody>
      </p:sp>
      <p:sp>
        <p:nvSpPr>
          <p:cNvPr id="3" name="Espaço Reservado para Conteúdo 2"/>
          <p:cNvSpPr>
            <a:spLocks noGrp="1"/>
          </p:cNvSpPr>
          <p:nvPr>
            <p:ph idx="1"/>
          </p:nvPr>
        </p:nvSpPr>
        <p:spPr/>
        <p:txBody>
          <a:bodyPr/>
          <a:lstStyle/>
          <a:p>
            <a:r>
              <a:rPr lang="pt-BR" dirty="0" smtClean="0"/>
              <a:t>A condição de que </a:t>
            </a:r>
            <a:r>
              <a:rPr lang="pt-BR" i="1" dirty="0" smtClean="0"/>
              <a:t>u</a:t>
            </a:r>
            <a:r>
              <a:rPr lang="pt-BR" dirty="0" smtClean="0"/>
              <a:t> = 0 em </a:t>
            </a:r>
            <a:r>
              <a:rPr lang="pt-BR" i="1" dirty="0" smtClean="0"/>
              <a:t>r</a:t>
            </a:r>
            <a:r>
              <a:rPr lang="pt-BR" dirty="0" smtClean="0"/>
              <a:t> = </a:t>
            </a:r>
            <a:r>
              <a:rPr lang="pt-BR" i="1" dirty="0" smtClean="0"/>
              <a:t>a </a:t>
            </a:r>
            <a:r>
              <a:rPr lang="pt-BR" dirty="0" smtClean="0"/>
              <a:t>fornece</a:t>
            </a:r>
          </a:p>
          <a:p>
            <a:endParaRPr lang="pt-BR" dirty="0" smtClean="0"/>
          </a:p>
          <a:p>
            <a:endParaRPr lang="pt-BR" dirty="0" smtClean="0"/>
          </a:p>
          <a:p>
            <a:r>
              <a:rPr lang="pt-BR" dirty="0" smtClean="0"/>
              <a:t>A distribuição de velocidades então apresenta um formato parabólico </a:t>
            </a:r>
          </a:p>
          <a:p>
            <a:endParaRPr lang="pt-BR" dirty="0" smtClean="0"/>
          </a:p>
          <a:p>
            <a:endParaRPr lang="pt-BR" dirty="0" smtClean="0"/>
          </a:p>
          <a:p>
            <a:r>
              <a:rPr lang="pt-BR" dirty="0" smtClean="0"/>
              <a:t>A tensão de cisalhamento em qualquer ponto é</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32</a:t>
            </a:fld>
            <a:endParaRPr lang="pt-BR"/>
          </a:p>
        </p:txBody>
      </p:sp>
      <p:sp>
        <p:nvSpPr>
          <p:cNvPr id="450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5057" name="Object 1"/>
          <p:cNvGraphicFramePr>
            <a:graphicFrameLocks noChangeAspect="1"/>
          </p:cNvGraphicFramePr>
          <p:nvPr/>
        </p:nvGraphicFramePr>
        <p:xfrm>
          <a:off x="3773498" y="2187558"/>
          <a:ext cx="1601788" cy="885825"/>
        </p:xfrm>
        <a:graphic>
          <a:graphicData uri="http://schemas.openxmlformats.org/presentationml/2006/ole">
            <p:oleObj spid="_x0000_s45057" name="Equação" r:id="rId3" imgW="812447" imgH="444307" progId="Equation.3">
              <p:embed/>
            </p:oleObj>
          </a:graphicData>
        </a:graphic>
      </p:graphicFrame>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5059" name="Object 3"/>
          <p:cNvGraphicFramePr>
            <a:graphicFrameLocks noChangeAspect="1"/>
          </p:cNvGraphicFramePr>
          <p:nvPr/>
        </p:nvGraphicFramePr>
        <p:xfrm>
          <a:off x="3659175" y="4159260"/>
          <a:ext cx="1828800" cy="885825"/>
        </p:xfrm>
        <a:graphic>
          <a:graphicData uri="http://schemas.openxmlformats.org/presentationml/2006/ole">
            <p:oleObj spid="_x0000_s45059" name="Equação" r:id="rId4" imgW="926698" imgH="444307" progId="Equation.3">
              <p:embed/>
            </p:oleObj>
          </a:graphicData>
        </a:graphic>
      </p:graphicFrame>
      <p:sp>
        <p:nvSpPr>
          <p:cNvPr id="9" name="CaixaDeTexto 8"/>
          <p:cNvSpPr txBox="1"/>
          <p:nvPr/>
        </p:nvSpPr>
        <p:spPr>
          <a:xfrm>
            <a:off x="8186787" y="435482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(10)</a:t>
            </a:r>
            <a:endParaRPr lang="pt-BR" sz="2400" dirty="0">
              <a:latin typeface="Times New Roman" pitchFamily="18" charset="0"/>
              <a:cs typeface="Times New Roman" pitchFamily="18" charset="0"/>
            </a:endParaRPr>
          </a:p>
        </p:txBody>
      </p:sp>
      <p:sp>
        <p:nvSpPr>
          <p:cNvPr id="450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5061" name="Object 5"/>
          <p:cNvGraphicFramePr>
            <a:graphicFrameLocks noChangeAspect="1"/>
          </p:cNvGraphicFramePr>
          <p:nvPr/>
        </p:nvGraphicFramePr>
        <p:xfrm>
          <a:off x="3367071" y="5656293"/>
          <a:ext cx="2389188" cy="866775"/>
        </p:xfrm>
        <a:graphic>
          <a:graphicData uri="http://schemas.openxmlformats.org/presentationml/2006/ole">
            <p:oleObj spid="_x0000_s45061" name="Equação" r:id="rId5" imgW="1180588" imgH="431613" progId="Equation.3">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em um duto</a:t>
            </a:r>
            <a:endParaRPr lang="pt-BR" dirty="0"/>
          </a:p>
        </p:txBody>
      </p:sp>
      <p:sp>
        <p:nvSpPr>
          <p:cNvPr id="3" name="Espaço Reservado para Conteúdo 2"/>
          <p:cNvSpPr>
            <a:spLocks noGrp="1"/>
          </p:cNvSpPr>
          <p:nvPr>
            <p:ph idx="1"/>
          </p:nvPr>
        </p:nvSpPr>
        <p:spPr>
          <a:xfrm>
            <a:off x="457200" y="1600200"/>
            <a:ext cx="8229600" cy="5005431"/>
          </a:xfrm>
        </p:spPr>
        <p:txBody>
          <a:bodyPr>
            <a:normAutofit/>
          </a:bodyPr>
          <a:lstStyle/>
          <a:p>
            <a:r>
              <a:rPr lang="pt-BR" dirty="0" smtClean="0"/>
              <a:t>No presente caso, a velocidade radial </a:t>
            </a:r>
            <a:r>
              <a:rPr lang="pt-BR" i="1" dirty="0" err="1" smtClean="0"/>
              <a:t>u</a:t>
            </a:r>
            <a:r>
              <a:rPr lang="pt-BR" i="1" baseline="-25000" dirty="0" err="1" smtClean="0"/>
              <a:t>r</a:t>
            </a:r>
            <a:r>
              <a:rPr lang="pt-BR" dirty="0" smtClean="0"/>
              <a:t> é nula. Abandonando-se o subíndice de </a:t>
            </a:r>
            <a:r>
              <a:rPr lang="el-GR" i="1" dirty="0" smtClean="0"/>
              <a:t>τ</a:t>
            </a:r>
            <a:r>
              <a:rPr lang="pt-BR" dirty="0" smtClean="0"/>
              <a:t>, obtém-se</a:t>
            </a:r>
          </a:p>
          <a:p>
            <a:endParaRPr lang="pt-BR" dirty="0" smtClean="0"/>
          </a:p>
          <a:p>
            <a:endParaRPr lang="pt-BR" dirty="0" smtClean="0"/>
          </a:p>
          <a:p>
            <a:r>
              <a:rPr lang="pt-BR" dirty="0" smtClean="0"/>
              <a:t>que mostra que a distribuição de tensões é linear, apresentando um valor máximo na parede igual a</a:t>
            </a:r>
          </a:p>
          <a:p>
            <a:endParaRPr lang="pt-BR" dirty="0" smtClean="0"/>
          </a:p>
          <a:p>
            <a:endParaRPr lang="pt-BR" dirty="0" smtClean="0"/>
          </a:p>
          <a:p>
            <a:r>
              <a:rPr lang="pt-BR" dirty="0" smtClean="0"/>
              <a:t>Como para o escoamento entre placas planas, tal resultado é válido para escoamentos turbulentos.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33</a:t>
            </a:fld>
            <a:endParaRPr lang="pt-BR"/>
          </a:p>
        </p:txBody>
      </p:sp>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4033" name="Object 1"/>
          <p:cNvGraphicFramePr>
            <a:graphicFrameLocks noChangeAspect="1"/>
          </p:cNvGraphicFramePr>
          <p:nvPr/>
        </p:nvGraphicFramePr>
        <p:xfrm>
          <a:off x="3536964" y="2662227"/>
          <a:ext cx="2093913" cy="787400"/>
        </p:xfrm>
        <a:graphic>
          <a:graphicData uri="http://schemas.openxmlformats.org/presentationml/2006/ole">
            <p:oleObj spid="_x0000_s44033" name="Equação" r:id="rId3" imgW="1040948" imgH="393529" progId="Equation.3">
              <p:embed/>
            </p:oleObj>
          </a:graphicData>
        </a:graphic>
      </p:graphicFrame>
      <p:sp>
        <p:nvSpPr>
          <p:cNvPr id="7" name="CaixaDeTexto 6"/>
          <p:cNvSpPr txBox="1"/>
          <p:nvPr/>
        </p:nvSpPr>
        <p:spPr>
          <a:xfrm>
            <a:off x="8186787" y="282128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(11)</a:t>
            </a:r>
            <a:endParaRPr lang="pt-BR" sz="2400" dirty="0">
              <a:latin typeface="Times New Roman" pitchFamily="18" charset="0"/>
              <a:cs typeface="Times New Roman" pitchFamily="18" charset="0"/>
            </a:endParaRP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4035" name="Object 3"/>
          <p:cNvGraphicFramePr>
            <a:graphicFrameLocks noChangeAspect="1"/>
          </p:cNvGraphicFramePr>
          <p:nvPr/>
        </p:nvGraphicFramePr>
        <p:xfrm>
          <a:off x="3914766" y="4670442"/>
          <a:ext cx="1289050" cy="788988"/>
        </p:xfrm>
        <a:graphic>
          <a:graphicData uri="http://schemas.openxmlformats.org/presentationml/2006/ole">
            <p:oleObj spid="_x0000_s44035" name="Equação" r:id="rId4" imgW="634725" imgH="393529" progId="Equation.3">
              <p:embed/>
            </p:oleObj>
          </a:graphicData>
        </a:graphic>
      </p:graphicFrame>
      <p:sp>
        <p:nvSpPr>
          <p:cNvPr id="10" name="CaixaDeTexto 9"/>
          <p:cNvSpPr txBox="1"/>
          <p:nvPr/>
        </p:nvSpPr>
        <p:spPr>
          <a:xfrm>
            <a:off x="8186787" y="486601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(12)</a:t>
            </a:r>
            <a:endParaRPr lang="pt-BR" sz="2400"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a:t>
            </a:r>
            <a:r>
              <a:rPr lang="pt-BR" smtClean="0"/>
              <a:t>regime permanente em um duto</a:t>
            </a:r>
            <a:endParaRPr lang="pt-BR"/>
          </a:p>
        </p:txBody>
      </p:sp>
      <p:sp>
        <p:nvSpPr>
          <p:cNvPr id="3" name="Espaço Reservado para Conteúdo 2"/>
          <p:cNvSpPr>
            <a:spLocks noGrp="1"/>
          </p:cNvSpPr>
          <p:nvPr>
            <p:ph idx="1"/>
          </p:nvPr>
        </p:nvSpPr>
        <p:spPr/>
        <p:txBody>
          <a:bodyPr/>
          <a:lstStyle/>
          <a:p>
            <a:r>
              <a:rPr lang="pt-BR" dirty="0" smtClean="0"/>
              <a:t>A vazão volumétrica é</a:t>
            </a:r>
          </a:p>
          <a:p>
            <a:endParaRPr lang="pt-BR" dirty="0" smtClean="0"/>
          </a:p>
          <a:p>
            <a:endParaRPr lang="pt-BR" dirty="0" smtClean="0"/>
          </a:p>
          <a:p>
            <a:r>
              <a:rPr lang="pt-BR" dirty="0" smtClean="0"/>
              <a:t>sendo o sinal negativo a compensação do valor negativo de </a:t>
            </a:r>
            <a:r>
              <a:rPr lang="pt-BR" i="1" dirty="0" err="1" smtClean="0"/>
              <a:t>dp</a:t>
            </a:r>
            <a:r>
              <a:rPr lang="pt-BR" dirty="0" smtClean="0"/>
              <a:t>/</a:t>
            </a:r>
            <a:r>
              <a:rPr lang="pt-BR" i="1" dirty="0" smtClean="0"/>
              <a:t>dx</a:t>
            </a:r>
            <a:r>
              <a:rPr lang="pt-BR" dirty="0" smtClean="0"/>
              <a:t>. A velocidade média através da seção reta do duto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34</a:t>
            </a:fld>
            <a:endParaRPr lang="pt-B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43009" name="Object 1"/>
          <p:cNvGraphicFramePr>
            <a:graphicFrameLocks noChangeAspect="1"/>
          </p:cNvGraphicFramePr>
          <p:nvPr/>
        </p:nvGraphicFramePr>
        <p:xfrm>
          <a:off x="2822598" y="2187558"/>
          <a:ext cx="3465513" cy="884238"/>
        </p:xfrm>
        <a:graphic>
          <a:graphicData uri="http://schemas.openxmlformats.org/presentationml/2006/ole">
            <p:oleObj spid="_x0000_s43009" name="Equação" r:id="rId3" imgW="1752600" imgH="444500" progId="Equation.3">
              <p:embed/>
            </p:oleObj>
          </a:graphicData>
        </a:graphic>
      </p:graphicFrame>
      <p:sp>
        <p:nvSpPr>
          <p:cNvPr id="4301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5" name="Object 2"/>
          <p:cNvGraphicFramePr>
            <a:graphicFrameLocks noChangeAspect="1"/>
          </p:cNvGraphicFramePr>
          <p:nvPr/>
        </p:nvGraphicFramePr>
        <p:xfrm>
          <a:off x="3319479" y="4597416"/>
          <a:ext cx="2493963" cy="914400"/>
        </p:xfrm>
        <a:graphic>
          <a:graphicData uri="http://schemas.openxmlformats.org/presentationml/2006/ole">
            <p:oleObj spid="_x0000_s43010" name="Equação" r:id="rId4" imgW="1244600" imgH="457200" progId="Equation.3">
              <p:embed/>
            </p:oleObj>
          </a:graphicData>
        </a:graphic>
      </p:graphicFrame>
      <p:sp>
        <p:nvSpPr>
          <p:cNvPr id="43012" name="Rectangle 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cilindros concêntricos</a:t>
            </a:r>
            <a:endParaRPr lang="pt-BR" dirty="0"/>
          </a:p>
        </p:txBody>
      </p:sp>
      <p:sp>
        <p:nvSpPr>
          <p:cNvPr id="3" name="Espaço Reservado para Conteúdo 2"/>
          <p:cNvSpPr>
            <a:spLocks noGrp="1"/>
          </p:cNvSpPr>
          <p:nvPr>
            <p:ph idx="1"/>
          </p:nvPr>
        </p:nvSpPr>
        <p:spPr/>
        <p:txBody>
          <a:bodyPr/>
          <a:lstStyle/>
          <a:p>
            <a:r>
              <a:rPr lang="pt-BR" dirty="0" smtClean="0"/>
              <a:t>Outro exemplo no qual os termos de </a:t>
            </a:r>
            <a:r>
              <a:rPr lang="pt-BR" dirty="0" err="1" smtClean="0"/>
              <a:t>advecção</a:t>
            </a:r>
            <a:r>
              <a:rPr lang="pt-BR" dirty="0" smtClean="0"/>
              <a:t> </a:t>
            </a:r>
            <a:r>
              <a:rPr lang="pt-BR" dirty="0" err="1" smtClean="0"/>
              <a:t>não-lineares</a:t>
            </a:r>
            <a:r>
              <a:rPr lang="pt-BR" dirty="0" smtClean="0"/>
              <a:t> desaparecem das equações do movimento é no caso de escoamentos em regime permanente entre cilindros concêntricos em rotação. </a:t>
            </a:r>
          </a:p>
          <a:p>
            <a:r>
              <a:rPr lang="pt-BR" dirty="0" smtClean="0"/>
              <a:t>Tal escoamento é normalmente chamado de escoamento circular de </a:t>
            </a:r>
            <a:r>
              <a:rPr lang="pt-BR" dirty="0" err="1" smtClean="0"/>
              <a:t>Couette</a:t>
            </a:r>
            <a:r>
              <a:rPr lang="pt-BR" dirty="0" smtClean="0"/>
              <a:t> para distingui-lo do escoamento plano de </a:t>
            </a:r>
            <a:r>
              <a:rPr lang="pt-BR" dirty="0" err="1" smtClean="0"/>
              <a:t>Couette</a:t>
            </a:r>
            <a:r>
              <a:rPr lang="pt-BR" dirty="0" smtClean="0"/>
              <a:t>, no qual as paredes são superfícies planas.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35</a:t>
            </a:fld>
            <a:endParaRPr lang="pt-B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cilindros concêntricos</a:t>
            </a:r>
            <a:endParaRPr lang="pt-BR" dirty="0"/>
          </a:p>
        </p:txBody>
      </p:sp>
      <p:sp>
        <p:nvSpPr>
          <p:cNvPr id="3" name="Espaço Reservado para Conteúdo 2"/>
          <p:cNvSpPr>
            <a:spLocks noGrp="1"/>
          </p:cNvSpPr>
          <p:nvPr>
            <p:ph idx="1"/>
          </p:nvPr>
        </p:nvSpPr>
        <p:spPr/>
        <p:txBody>
          <a:bodyPr/>
          <a:lstStyle/>
          <a:p>
            <a:r>
              <a:rPr lang="pt-BR" dirty="0" smtClean="0"/>
              <a:t>Sejam o raio e a velocidade angular do cilindro interno </a:t>
            </a:r>
            <a:r>
              <a:rPr lang="pt-BR" i="1" dirty="0" smtClean="0"/>
              <a:t>R</a:t>
            </a:r>
            <a:r>
              <a:rPr lang="pt-BR" baseline="-25000" dirty="0" smtClean="0"/>
              <a:t>1</a:t>
            </a:r>
            <a:r>
              <a:rPr lang="pt-BR" dirty="0" smtClean="0"/>
              <a:t> e </a:t>
            </a:r>
            <a:r>
              <a:rPr lang="el-GR" dirty="0" smtClean="0"/>
              <a:t>Ω</a:t>
            </a:r>
            <a:r>
              <a:rPr lang="pt-BR" baseline="-25000" dirty="0" smtClean="0"/>
              <a:t>1</a:t>
            </a:r>
            <a:r>
              <a:rPr lang="pt-BR" dirty="0" smtClean="0"/>
              <a:t>, enquanto o raio e a velocidade angular do cilindro externo são </a:t>
            </a:r>
            <a:r>
              <a:rPr lang="pt-BR" i="1" dirty="0" smtClean="0"/>
              <a:t>R</a:t>
            </a:r>
            <a:r>
              <a:rPr lang="pt-BR" baseline="-25000" dirty="0" smtClean="0"/>
              <a:t>2</a:t>
            </a:r>
            <a:r>
              <a:rPr lang="pt-BR" dirty="0" smtClean="0"/>
              <a:t> e </a:t>
            </a:r>
            <a:r>
              <a:rPr lang="el-GR" dirty="0" smtClean="0"/>
              <a:t>Ω</a:t>
            </a:r>
            <a:r>
              <a:rPr lang="pt-BR" baseline="-25000" dirty="0" smtClean="0"/>
              <a:t>2</a:t>
            </a:r>
            <a:r>
              <a:rPr lang="pt-BR" dirty="0" smtClean="0"/>
              <a:t>.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36</a:t>
            </a:fld>
            <a:endParaRPr lang="pt-BR"/>
          </a:p>
        </p:txBody>
      </p:sp>
      <p:pic>
        <p:nvPicPr>
          <p:cNvPr id="5" name="Imagem 4" descr="Fig09.06.png"/>
          <p:cNvPicPr>
            <a:picLocks noChangeAspect="1"/>
          </p:cNvPicPr>
          <p:nvPr/>
        </p:nvPicPr>
        <p:blipFill>
          <a:blip r:embed="rId2" cstate="print"/>
          <a:stretch>
            <a:fillRect/>
          </a:stretch>
        </p:blipFill>
        <p:spPr>
          <a:xfrm>
            <a:off x="2746350" y="3027357"/>
            <a:ext cx="3620958" cy="317417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cilindros concêntricos</a:t>
            </a:r>
            <a:endParaRPr lang="pt-BR" dirty="0"/>
          </a:p>
        </p:txBody>
      </p:sp>
      <p:sp>
        <p:nvSpPr>
          <p:cNvPr id="3" name="Espaço Reservado para Conteúdo 2"/>
          <p:cNvSpPr>
            <a:spLocks noGrp="1"/>
          </p:cNvSpPr>
          <p:nvPr>
            <p:ph idx="1"/>
          </p:nvPr>
        </p:nvSpPr>
        <p:spPr/>
        <p:txBody>
          <a:bodyPr/>
          <a:lstStyle/>
          <a:p>
            <a:r>
              <a:rPr lang="pt-BR" dirty="0" smtClean="0"/>
              <a:t>Utilizando coordenadas cilíndricas, as equações do movimento nas direções radial e tangencial são</a:t>
            </a:r>
          </a:p>
          <a:p>
            <a:endParaRPr lang="pt-BR" dirty="0" smtClean="0"/>
          </a:p>
          <a:p>
            <a:endParaRPr lang="pt-BR" dirty="0" smtClean="0"/>
          </a:p>
          <a:p>
            <a:endParaRPr lang="pt-BR" dirty="0" smtClean="0"/>
          </a:p>
          <a:p>
            <a:endParaRPr lang="pt-BR" dirty="0" smtClean="0"/>
          </a:p>
          <a:p>
            <a:r>
              <a:rPr lang="pt-BR" dirty="0" smtClean="0"/>
              <a:t>A equação da quantidade de movimento na direção </a:t>
            </a:r>
            <a:r>
              <a:rPr lang="pt-BR" i="1" dirty="0" smtClean="0"/>
              <a:t>r</a:t>
            </a:r>
            <a:r>
              <a:rPr lang="pt-BR" dirty="0" smtClean="0"/>
              <a:t> mostra que a pressão aumenta radialmente para fora devido à força centrífuga.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37</a:t>
            </a:fld>
            <a:endParaRPr lang="pt-BR"/>
          </a:p>
        </p:txBody>
      </p:sp>
      <p:sp>
        <p:nvSpPr>
          <p:cNvPr id="624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2465" name="Object 1"/>
          <p:cNvGraphicFramePr>
            <a:graphicFrameLocks noChangeAspect="1"/>
          </p:cNvGraphicFramePr>
          <p:nvPr/>
        </p:nvGraphicFramePr>
        <p:xfrm>
          <a:off x="3038454" y="2662227"/>
          <a:ext cx="3065463" cy="1771650"/>
        </p:xfrm>
        <a:graphic>
          <a:graphicData uri="http://schemas.openxmlformats.org/presentationml/2006/ole">
            <p:oleObj spid="_x0000_s62465" name="Equação" r:id="rId3" imgW="1536700" imgH="889000" progId="Equation.3">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cilindros concêntricos</a:t>
            </a:r>
            <a:endParaRPr lang="pt-BR" dirty="0"/>
          </a:p>
        </p:txBody>
      </p:sp>
      <p:sp>
        <p:nvSpPr>
          <p:cNvPr id="3" name="Espaço Reservado para Conteúdo 2"/>
          <p:cNvSpPr>
            <a:spLocks noGrp="1"/>
          </p:cNvSpPr>
          <p:nvPr>
            <p:ph idx="1"/>
          </p:nvPr>
        </p:nvSpPr>
        <p:spPr/>
        <p:txBody>
          <a:bodyPr/>
          <a:lstStyle/>
          <a:p>
            <a:r>
              <a:rPr lang="pt-BR" dirty="0" smtClean="0"/>
              <a:t>A distribuição de pressões pode ser determinada uma vez que </a:t>
            </a:r>
            <a:r>
              <a:rPr lang="pt-BR" i="1" dirty="0" smtClean="0"/>
              <a:t>u</a:t>
            </a:r>
            <a:r>
              <a:rPr lang="el-GR" i="1" baseline="-25000" dirty="0" smtClean="0"/>
              <a:t>θ</a:t>
            </a:r>
            <a:r>
              <a:rPr lang="pt-BR" dirty="0" smtClean="0"/>
              <a:t>(</a:t>
            </a:r>
            <a:r>
              <a:rPr lang="pt-BR" i="1" dirty="0" smtClean="0"/>
              <a:t>r</a:t>
            </a:r>
            <a:r>
              <a:rPr lang="pt-BR" dirty="0" smtClean="0"/>
              <a:t>) tenha sido encontrada. Integrando-se a equação da quantidade de movimento na direção </a:t>
            </a:r>
            <a:r>
              <a:rPr lang="el-GR" i="1" dirty="0" smtClean="0"/>
              <a:t>θ</a:t>
            </a:r>
            <a:r>
              <a:rPr lang="pt-BR" dirty="0" smtClean="0"/>
              <a:t> duas vezes, obtém-se</a:t>
            </a:r>
          </a:p>
          <a:p>
            <a:endParaRPr lang="pt-BR" dirty="0" smtClean="0"/>
          </a:p>
          <a:p>
            <a:endParaRPr lang="pt-BR" dirty="0" smtClean="0"/>
          </a:p>
          <a:p>
            <a:r>
              <a:rPr lang="pt-BR" dirty="0" smtClean="0"/>
              <a:t>Empregando-se as condições de contorno: </a:t>
            </a:r>
            <a:r>
              <a:rPr lang="pt-BR" i="1" dirty="0" smtClean="0"/>
              <a:t>u</a:t>
            </a:r>
            <a:r>
              <a:rPr lang="el-GR" i="1" baseline="-25000" dirty="0" smtClean="0"/>
              <a:t>θ</a:t>
            </a:r>
            <a:r>
              <a:rPr lang="pt-BR" dirty="0" smtClean="0"/>
              <a:t> = </a:t>
            </a:r>
            <a:r>
              <a:rPr lang="el-GR" dirty="0" smtClean="0"/>
              <a:t>Ω</a:t>
            </a:r>
            <a:r>
              <a:rPr lang="pt-BR" baseline="-25000" dirty="0" smtClean="0"/>
              <a:t>1</a:t>
            </a:r>
            <a:r>
              <a:rPr lang="pt-BR" i="1" dirty="0" smtClean="0"/>
              <a:t>R</a:t>
            </a:r>
            <a:r>
              <a:rPr lang="pt-BR" baseline="-25000" dirty="0" smtClean="0"/>
              <a:t>1</a:t>
            </a:r>
            <a:r>
              <a:rPr lang="pt-BR" dirty="0" smtClean="0"/>
              <a:t> em </a:t>
            </a:r>
            <a:r>
              <a:rPr lang="pt-BR" i="1" dirty="0" smtClean="0"/>
              <a:t>r</a:t>
            </a:r>
            <a:r>
              <a:rPr lang="pt-BR" dirty="0" smtClean="0"/>
              <a:t> = </a:t>
            </a:r>
            <a:r>
              <a:rPr lang="pt-BR" i="1" dirty="0" smtClean="0"/>
              <a:t>R</a:t>
            </a:r>
            <a:r>
              <a:rPr lang="pt-BR" baseline="-25000" dirty="0" smtClean="0"/>
              <a:t>1</a:t>
            </a:r>
            <a:r>
              <a:rPr lang="pt-BR" dirty="0" smtClean="0"/>
              <a:t> e </a:t>
            </a:r>
            <a:r>
              <a:rPr lang="pt-BR" i="1" dirty="0" smtClean="0"/>
              <a:t>u</a:t>
            </a:r>
            <a:r>
              <a:rPr lang="el-GR" i="1" baseline="-25000" dirty="0" smtClean="0"/>
              <a:t>θ</a:t>
            </a:r>
            <a:r>
              <a:rPr lang="pt-BR" dirty="0" smtClean="0"/>
              <a:t> = </a:t>
            </a:r>
            <a:r>
              <a:rPr lang="el-GR" dirty="0" smtClean="0"/>
              <a:t>Ω</a:t>
            </a:r>
            <a:r>
              <a:rPr lang="pt-BR" baseline="-25000" dirty="0" smtClean="0"/>
              <a:t>2</a:t>
            </a:r>
            <a:r>
              <a:rPr lang="pt-BR" i="1" dirty="0" smtClean="0"/>
              <a:t>R</a:t>
            </a:r>
            <a:r>
              <a:rPr lang="pt-BR" baseline="-25000" dirty="0" smtClean="0"/>
              <a:t>2</a:t>
            </a:r>
            <a:r>
              <a:rPr lang="pt-BR" dirty="0" smtClean="0"/>
              <a:t> em </a:t>
            </a:r>
            <a:r>
              <a:rPr lang="pt-BR" i="1" dirty="0" smtClean="0"/>
              <a:t>r</a:t>
            </a:r>
            <a:r>
              <a:rPr lang="pt-BR" dirty="0" smtClean="0"/>
              <a:t> = </a:t>
            </a:r>
            <a:r>
              <a:rPr lang="pt-BR" i="1" dirty="0" smtClean="0"/>
              <a:t>R</a:t>
            </a:r>
            <a:r>
              <a:rPr lang="pt-BR" baseline="-25000" dirty="0" smtClean="0"/>
              <a:t>2</a:t>
            </a:r>
            <a:r>
              <a:rPr lang="pt-BR" dirty="0" smtClean="0"/>
              <a:t>, obtém-se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38</a:t>
            </a:fld>
            <a:endParaRPr lang="pt-BR"/>
          </a:p>
        </p:txBody>
      </p:sp>
      <p:sp>
        <p:nvSpPr>
          <p:cNvPr id="614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1441" name="Object 1"/>
          <p:cNvGraphicFramePr>
            <a:graphicFrameLocks noChangeAspect="1"/>
          </p:cNvGraphicFramePr>
          <p:nvPr/>
        </p:nvGraphicFramePr>
        <p:xfrm>
          <a:off x="3779848" y="3479811"/>
          <a:ext cx="1558925" cy="788988"/>
        </p:xfrm>
        <a:graphic>
          <a:graphicData uri="http://schemas.openxmlformats.org/presentationml/2006/ole">
            <p:oleObj spid="_x0000_s61441" name="Equação" r:id="rId3" imgW="774364" imgH="393529" progId="Equation.3">
              <p:embed/>
            </p:oleObj>
          </a:graphicData>
        </a:graphic>
      </p:graphicFrame>
      <p:sp>
        <p:nvSpPr>
          <p:cNvPr id="7" name="CaixaDeTexto 6"/>
          <p:cNvSpPr txBox="1"/>
          <p:nvPr/>
        </p:nvSpPr>
        <p:spPr>
          <a:xfrm>
            <a:off x="8186787" y="361156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(13)</a:t>
            </a:r>
            <a:endParaRPr lang="pt-BR" sz="2400" dirty="0">
              <a:latin typeface="Times New Roman" pitchFamily="18" charset="0"/>
              <a:cs typeface="Times New Roman" pitchFamily="18" charset="0"/>
            </a:endParaRPr>
          </a:p>
        </p:txBody>
      </p:sp>
      <p:sp>
        <p:nvSpPr>
          <p:cNvPr id="614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1443" name="Object 3"/>
          <p:cNvGraphicFramePr>
            <a:graphicFrameLocks noChangeAspect="1"/>
          </p:cNvGraphicFramePr>
          <p:nvPr/>
        </p:nvGraphicFramePr>
        <p:xfrm>
          <a:off x="3440097" y="5510241"/>
          <a:ext cx="2266950" cy="914400"/>
        </p:xfrm>
        <a:graphic>
          <a:graphicData uri="http://schemas.openxmlformats.org/presentationml/2006/ole">
            <p:oleObj spid="_x0000_s61443" name="Equação" r:id="rId4" imgW="1130300" imgH="457200" progId="Equation.3">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cilindros concêntricos</a:t>
            </a:r>
            <a:endParaRPr lang="pt-BR" dirty="0"/>
          </a:p>
        </p:txBody>
      </p:sp>
      <p:sp>
        <p:nvSpPr>
          <p:cNvPr id="3" name="Espaço Reservado para Conteúdo 2"/>
          <p:cNvSpPr>
            <a:spLocks noGrp="1"/>
          </p:cNvSpPr>
          <p:nvPr>
            <p:ph idx="1"/>
          </p:nvPr>
        </p:nvSpPr>
        <p:spPr>
          <a:xfrm>
            <a:off x="457200" y="1600200"/>
            <a:ext cx="8229600" cy="4895892"/>
          </a:xfrm>
        </p:spPr>
        <p:txBody>
          <a:bodyPr>
            <a:normAutofit lnSpcReduction="10000"/>
          </a:bodyPr>
          <a:lstStyle/>
          <a:p>
            <a:r>
              <a:rPr lang="pt-BR" dirty="0" smtClean="0"/>
              <a:t>e</a:t>
            </a:r>
          </a:p>
          <a:p>
            <a:endParaRPr lang="pt-BR" dirty="0" smtClean="0"/>
          </a:p>
          <a:p>
            <a:endParaRPr lang="pt-BR" dirty="0" smtClean="0"/>
          </a:p>
          <a:p>
            <a:r>
              <a:rPr lang="pt-BR" dirty="0" smtClean="0"/>
              <a:t>A substituição na Eq. (13) fornece, então, a distribuição de velocidades</a:t>
            </a:r>
          </a:p>
          <a:p>
            <a:endParaRPr lang="pt-BR" dirty="0" smtClean="0"/>
          </a:p>
          <a:p>
            <a:endParaRPr lang="pt-BR" dirty="0" smtClean="0"/>
          </a:p>
          <a:p>
            <a:endParaRPr lang="pt-BR" dirty="0" smtClean="0"/>
          </a:p>
          <a:p>
            <a:r>
              <a:rPr lang="pt-BR" dirty="0" smtClean="0"/>
              <a:t>Dois casos limites de distribuição de velocidades são apresentados na sequência.</a:t>
            </a:r>
          </a:p>
          <a:p>
            <a:endParaRPr lang="pt-BR" dirty="0" smtClean="0"/>
          </a:p>
          <a:p>
            <a:endParaRPr lang="pt-BR" dirty="0" smtClean="0"/>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39</a:t>
            </a:fld>
            <a:endParaRPr lang="pt-B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0417" name="Object 1"/>
          <p:cNvGraphicFramePr>
            <a:graphicFrameLocks noChangeAspect="1"/>
          </p:cNvGraphicFramePr>
          <p:nvPr/>
        </p:nvGraphicFramePr>
        <p:xfrm>
          <a:off x="3330558" y="2078019"/>
          <a:ext cx="2457450" cy="914400"/>
        </p:xfrm>
        <a:graphic>
          <a:graphicData uri="http://schemas.openxmlformats.org/presentationml/2006/ole">
            <p:oleObj spid="_x0000_s60417" name="Equação" r:id="rId3" imgW="1231900" imgH="457200" progId="Equation.3">
              <p:embed/>
            </p:oleObj>
          </a:graphicData>
        </a:graphic>
      </p:graphicFrame>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0419" name="Object 3"/>
          <p:cNvGraphicFramePr>
            <a:graphicFrameLocks noChangeAspect="1"/>
          </p:cNvGraphicFramePr>
          <p:nvPr/>
        </p:nvGraphicFramePr>
        <p:xfrm>
          <a:off x="1276395" y="3940182"/>
          <a:ext cx="6618288" cy="1263650"/>
        </p:xfrm>
        <a:graphic>
          <a:graphicData uri="http://schemas.openxmlformats.org/presentationml/2006/ole">
            <p:oleObj spid="_x0000_s60419" name="Equação" r:id="rId4" imgW="3340100" imgH="635000" progId="Equation.3">
              <p:embed/>
            </p:oleObj>
          </a:graphicData>
        </a:graphic>
      </p:graphicFrame>
      <p:sp>
        <p:nvSpPr>
          <p:cNvPr id="9" name="CaixaDeTexto 8"/>
          <p:cNvSpPr txBox="1"/>
          <p:nvPr/>
        </p:nvSpPr>
        <p:spPr>
          <a:xfrm>
            <a:off x="8186787" y="430531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(14)</a:t>
            </a:r>
            <a:endParaRPr lang="pt-BR"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Introdução</a:t>
            </a:r>
            <a:endParaRPr lang="pt-BR" dirty="0"/>
          </a:p>
        </p:txBody>
      </p:sp>
      <p:sp>
        <p:nvSpPr>
          <p:cNvPr id="3" name="Espaço Reservado para Conteúdo 2"/>
          <p:cNvSpPr>
            <a:spLocks noGrp="1"/>
          </p:cNvSpPr>
          <p:nvPr>
            <p:ph idx="1"/>
          </p:nvPr>
        </p:nvSpPr>
        <p:spPr/>
        <p:txBody>
          <a:bodyPr/>
          <a:lstStyle/>
          <a:p>
            <a:r>
              <a:rPr lang="pt-BR" dirty="0" smtClean="0"/>
              <a:t>Escoamentos nos quais a viscosidade possui papel importante podem ser classificados em duas grandes categorias: laminares e turbulentos. </a:t>
            </a:r>
          </a:p>
          <a:p>
            <a:r>
              <a:rPr lang="pt-BR" dirty="0" smtClean="0"/>
              <a:t>A diferença básica entre os dois tipos de escoamento foram mostrados em 1883 por Reynolds, que injetou um fino fluxo de tinta no escoamento de água através de um tubo (experimento de Reynolds).</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a:t>
            </a:fld>
            <a:endParaRPr lang="pt-B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cilindros concêntricos</a:t>
            </a:r>
            <a:endParaRPr lang="pt-BR" dirty="0"/>
          </a:p>
        </p:txBody>
      </p:sp>
      <p:sp>
        <p:nvSpPr>
          <p:cNvPr id="3" name="Espaço Reservado para Conteúdo 2"/>
          <p:cNvSpPr>
            <a:spLocks noGrp="1"/>
          </p:cNvSpPr>
          <p:nvPr>
            <p:ph idx="1"/>
          </p:nvPr>
        </p:nvSpPr>
        <p:spPr/>
        <p:txBody>
          <a:bodyPr/>
          <a:lstStyle/>
          <a:p>
            <a:r>
              <a:rPr lang="pt-BR" dirty="0" smtClean="0"/>
              <a:t>Escoamento externo a um cilindro em rotação em um fluido infinito</a:t>
            </a:r>
          </a:p>
          <a:p>
            <a:pPr lvl="1"/>
            <a:r>
              <a:rPr lang="pt-BR" dirty="0" smtClean="0"/>
              <a:t>Considere um longo cilindro circular de raio </a:t>
            </a:r>
            <a:r>
              <a:rPr lang="pt-BR" i="1" dirty="0" smtClean="0"/>
              <a:t>R</a:t>
            </a:r>
            <a:r>
              <a:rPr lang="pt-BR" dirty="0" smtClean="0"/>
              <a:t> em rotação com uma velocidade angular </a:t>
            </a:r>
            <a:r>
              <a:rPr lang="el-GR" dirty="0" smtClean="0"/>
              <a:t>Ω</a:t>
            </a:r>
            <a:r>
              <a:rPr lang="pt-BR" dirty="0" smtClean="0"/>
              <a:t> em um corpo infinito de fluido viscoso.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40</a:t>
            </a:fld>
            <a:endParaRPr lang="pt-BR"/>
          </a:p>
        </p:txBody>
      </p:sp>
      <p:pic>
        <p:nvPicPr>
          <p:cNvPr id="5" name="Imagem 4" descr="Fig09.07.png"/>
          <p:cNvPicPr>
            <a:picLocks noChangeAspect="1"/>
          </p:cNvPicPr>
          <p:nvPr/>
        </p:nvPicPr>
        <p:blipFill>
          <a:blip r:embed="rId2" cstate="print"/>
          <a:stretch>
            <a:fillRect/>
          </a:stretch>
        </p:blipFill>
        <p:spPr>
          <a:xfrm>
            <a:off x="2490759" y="3648078"/>
            <a:ext cx="4186822" cy="316274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cilindros concêntricos</a:t>
            </a:r>
            <a:endParaRPr lang="pt-BR" dirty="0"/>
          </a:p>
        </p:txBody>
      </p:sp>
      <p:sp>
        <p:nvSpPr>
          <p:cNvPr id="3" name="Espaço Reservado para Conteúdo 2"/>
          <p:cNvSpPr>
            <a:spLocks noGrp="1"/>
          </p:cNvSpPr>
          <p:nvPr>
            <p:ph idx="1"/>
          </p:nvPr>
        </p:nvSpPr>
        <p:spPr>
          <a:xfrm>
            <a:off x="457200" y="1600200"/>
            <a:ext cx="8229600" cy="4895892"/>
          </a:xfrm>
        </p:spPr>
        <p:txBody>
          <a:bodyPr>
            <a:normAutofit/>
          </a:bodyPr>
          <a:lstStyle/>
          <a:p>
            <a:pPr lvl="1"/>
            <a:r>
              <a:rPr lang="pt-BR" dirty="0" smtClean="0"/>
              <a:t>A distribuição de velocidades para o problema proposto pode  ser  obtida  da  Eq.  (14)  caso  se  substitua  </a:t>
            </a:r>
            <a:r>
              <a:rPr lang="el-GR" dirty="0" smtClean="0"/>
              <a:t>Ω</a:t>
            </a:r>
            <a:r>
              <a:rPr lang="pt-BR" baseline="-25000" dirty="0" smtClean="0"/>
              <a:t>2</a:t>
            </a:r>
            <a:r>
              <a:rPr lang="pt-BR" dirty="0" smtClean="0"/>
              <a:t> = 0, </a:t>
            </a:r>
            <a:r>
              <a:rPr lang="pt-BR" i="1" dirty="0" smtClean="0"/>
              <a:t>R</a:t>
            </a:r>
            <a:r>
              <a:rPr lang="pt-BR" baseline="-25000" dirty="0" smtClean="0"/>
              <a:t>2</a:t>
            </a:r>
            <a:r>
              <a:rPr lang="pt-BR" dirty="0" smtClean="0"/>
              <a:t> →∞, </a:t>
            </a:r>
            <a:r>
              <a:rPr lang="el-GR" dirty="0" smtClean="0"/>
              <a:t>Ω</a:t>
            </a:r>
            <a:r>
              <a:rPr lang="pt-BR" baseline="-25000" dirty="0" smtClean="0"/>
              <a:t>1</a:t>
            </a:r>
            <a:r>
              <a:rPr lang="pt-BR" dirty="0" smtClean="0"/>
              <a:t> = </a:t>
            </a:r>
            <a:r>
              <a:rPr lang="el-GR" dirty="0" smtClean="0"/>
              <a:t>Ω</a:t>
            </a:r>
            <a:r>
              <a:rPr lang="pt-BR" dirty="0" smtClean="0"/>
              <a:t> e </a:t>
            </a:r>
            <a:r>
              <a:rPr lang="pt-BR" i="1" dirty="0" smtClean="0"/>
              <a:t>R</a:t>
            </a:r>
            <a:r>
              <a:rPr lang="pt-BR" baseline="-25000" dirty="0" smtClean="0"/>
              <a:t>1</a:t>
            </a:r>
            <a:r>
              <a:rPr lang="pt-BR" dirty="0" smtClean="0"/>
              <a:t> </a:t>
            </a:r>
            <a:r>
              <a:rPr lang="pt-BR" i="1" dirty="0" smtClean="0"/>
              <a:t>= R</a:t>
            </a:r>
            <a:r>
              <a:rPr lang="pt-BR" dirty="0" smtClean="0"/>
              <a:t>, obtendo-se</a:t>
            </a:r>
          </a:p>
          <a:p>
            <a:pPr lvl="1"/>
            <a:endParaRPr lang="pt-BR" dirty="0" smtClean="0"/>
          </a:p>
          <a:p>
            <a:pPr lvl="1"/>
            <a:endParaRPr lang="pt-BR" dirty="0" smtClean="0"/>
          </a:p>
          <a:p>
            <a:pPr lvl="1"/>
            <a:r>
              <a:rPr lang="pt-BR" dirty="0" smtClean="0"/>
              <a:t>que mostra que a distribuição de velocidades é a mesma que é obtida para um vórtice </a:t>
            </a:r>
            <a:r>
              <a:rPr lang="pt-BR" dirty="0" err="1" smtClean="0"/>
              <a:t>irrotacional</a:t>
            </a:r>
            <a:r>
              <a:rPr lang="pt-BR" dirty="0" smtClean="0"/>
              <a:t>, no qual a velocidade tangencial é inversamente proporcional a </a:t>
            </a:r>
            <a:r>
              <a:rPr lang="pt-BR" i="1" dirty="0" err="1" smtClean="0"/>
              <a:t>r</a:t>
            </a:r>
            <a:r>
              <a:rPr lang="pt-BR" dirty="0" err="1" smtClean="0"/>
              <a:t>.</a:t>
            </a:r>
            <a:r>
              <a:rPr lang="pt-BR" dirty="0" smtClean="0"/>
              <a:t> </a:t>
            </a:r>
          </a:p>
          <a:p>
            <a:pPr lvl="1"/>
            <a:r>
              <a:rPr lang="pt-BR" dirty="0" smtClean="0"/>
              <a:t>Este é o único exemplo no qual uma solução viscosa é completamente </a:t>
            </a:r>
            <a:r>
              <a:rPr lang="pt-BR" dirty="0" err="1" smtClean="0"/>
              <a:t>irrotacional</a:t>
            </a:r>
            <a:r>
              <a:rPr lang="pt-BR" dirty="0" smtClean="0"/>
              <a:t>; as tensões de cisalhamento existem neste escoamento, mas a força viscosa resultante em qualquer ponto é nula.</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41</a:t>
            </a:fld>
            <a:endParaRPr lang="pt-B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7585" name="Object 1"/>
          <p:cNvGraphicFramePr>
            <a:graphicFrameLocks noChangeAspect="1"/>
          </p:cNvGraphicFramePr>
          <p:nvPr/>
        </p:nvGraphicFramePr>
        <p:xfrm>
          <a:off x="3914766" y="2808279"/>
          <a:ext cx="1295400" cy="838200"/>
        </p:xfrm>
        <a:graphic>
          <a:graphicData uri="http://schemas.openxmlformats.org/presentationml/2006/ole">
            <p:oleObj spid="_x0000_s67585" name="Equação" r:id="rId3" imgW="647700" imgH="419100" progId="Equation.3">
              <p:embed/>
            </p:oleObj>
          </a:graphicData>
        </a:graphic>
      </p:graphicFrame>
      <p:sp>
        <p:nvSpPr>
          <p:cNvPr id="7" name="CaixaDeTexto 6"/>
          <p:cNvSpPr txBox="1"/>
          <p:nvPr/>
        </p:nvSpPr>
        <p:spPr>
          <a:xfrm>
            <a:off x="8186787" y="293082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(15)</a:t>
            </a:r>
            <a:endParaRPr lang="pt-BR" sz="24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cilindros concêntricos</a:t>
            </a:r>
            <a:endParaRPr lang="pt-BR" dirty="0"/>
          </a:p>
        </p:txBody>
      </p:sp>
      <p:sp>
        <p:nvSpPr>
          <p:cNvPr id="3" name="Espaço Reservado para Conteúdo 2"/>
          <p:cNvSpPr>
            <a:spLocks noGrp="1"/>
          </p:cNvSpPr>
          <p:nvPr>
            <p:ph idx="1"/>
          </p:nvPr>
        </p:nvSpPr>
        <p:spPr/>
        <p:txBody>
          <a:bodyPr/>
          <a:lstStyle/>
          <a:p>
            <a:pPr lvl="1"/>
            <a:r>
              <a:rPr lang="pt-BR" dirty="0" smtClean="0"/>
              <a:t>A tensão viscosa em qualquer ponto é dada por</a:t>
            </a:r>
          </a:p>
          <a:p>
            <a:pPr lvl="1"/>
            <a:endParaRPr lang="pt-BR" dirty="0" smtClean="0"/>
          </a:p>
          <a:p>
            <a:pPr lvl="1"/>
            <a:endParaRPr lang="pt-BR" dirty="0" smtClean="0"/>
          </a:p>
          <a:p>
            <a:pPr lvl="1"/>
            <a:endParaRPr lang="pt-BR" dirty="0" smtClean="0"/>
          </a:p>
          <a:p>
            <a:pPr lvl="1"/>
            <a:r>
              <a:rPr lang="pt-BR" dirty="0" smtClean="0"/>
              <a:t>que, para o caso presente, se reduz a</a:t>
            </a:r>
          </a:p>
          <a:p>
            <a:pPr lvl="1"/>
            <a:endParaRPr lang="pt-BR" dirty="0" smtClean="0"/>
          </a:p>
          <a:p>
            <a:pPr lvl="1"/>
            <a:endParaRPr lang="pt-BR" dirty="0" smtClean="0"/>
          </a:p>
          <a:p>
            <a:pPr lvl="1"/>
            <a:endParaRPr lang="pt-BR" dirty="0" smtClean="0"/>
          </a:p>
          <a:p>
            <a:pPr lvl="1"/>
            <a:r>
              <a:rPr lang="pt-BR" dirty="0" smtClean="0"/>
              <a:t>O agente </a:t>
            </a:r>
            <a:r>
              <a:rPr lang="pt-BR" dirty="0" err="1" smtClean="0"/>
              <a:t>forçante</a:t>
            </a:r>
            <a:r>
              <a:rPr lang="pt-BR" dirty="0" smtClean="0"/>
              <a:t> exerce trabalho sobre o fluido a uma taxa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42</a:t>
            </a:fld>
            <a:endParaRPr lang="pt-BR"/>
          </a:p>
        </p:txBody>
      </p:sp>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6561" name="Object 1"/>
          <p:cNvGraphicFramePr>
            <a:graphicFrameLocks noChangeAspect="1"/>
          </p:cNvGraphicFramePr>
          <p:nvPr/>
        </p:nvGraphicFramePr>
        <p:xfrm>
          <a:off x="2900385" y="2187558"/>
          <a:ext cx="3351213" cy="914400"/>
        </p:xfrm>
        <a:graphic>
          <a:graphicData uri="http://schemas.openxmlformats.org/presentationml/2006/ole">
            <p:oleObj spid="_x0000_s66561" name="Equação" r:id="rId3" imgW="1676400" imgH="457200" progId="Equation.3">
              <p:embed/>
            </p:oleObj>
          </a:graphicData>
        </a:graphic>
      </p:graphicFrame>
      <p:sp>
        <p:nvSpPr>
          <p:cNvPr id="66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6563" name="Object 3"/>
          <p:cNvGraphicFramePr>
            <a:graphicFrameLocks noChangeAspect="1"/>
          </p:cNvGraphicFramePr>
          <p:nvPr/>
        </p:nvGraphicFramePr>
        <p:xfrm>
          <a:off x="3557601" y="4051320"/>
          <a:ext cx="2000250" cy="838200"/>
        </p:xfrm>
        <a:graphic>
          <a:graphicData uri="http://schemas.openxmlformats.org/presentationml/2006/ole">
            <p:oleObj spid="_x0000_s66563" name="Equação" r:id="rId4" imgW="1002865" imgH="418918" progId="Equation.3">
              <p:embed/>
            </p:oleObj>
          </a:graphicData>
        </a:graphic>
      </p:graphicFrame>
      <p:sp>
        <p:nvSpPr>
          <p:cNvPr id="665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66565" name="Object 5"/>
          <p:cNvGraphicFramePr>
            <a:graphicFrameLocks noChangeAspect="1"/>
          </p:cNvGraphicFramePr>
          <p:nvPr/>
        </p:nvGraphicFramePr>
        <p:xfrm>
          <a:off x="3914766" y="5637249"/>
          <a:ext cx="1277938" cy="457200"/>
        </p:xfrm>
        <a:graphic>
          <a:graphicData uri="http://schemas.openxmlformats.org/presentationml/2006/ole">
            <p:oleObj spid="_x0000_s66565" name="Equação" r:id="rId5" imgW="634725" imgH="228501"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cilindros concêntricos</a:t>
            </a:r>
            <a:endParaRPr lang="pt-BR" dirty="0"/>
          </a:p>
        </p:txBody>
      </p:sp>
      <p:sp>
        <p:nvSpPr>
          <p:cNvPr id="3" name="Espaço Reservado para Conteúdo 2"/>
          <p:cNvSpPr>
            <a:spLocks noGrp="1"/>
          </p:cNvSpPr>
          <p:nvPr>
            <p:ph idx="1"/>
          </p:nvPr>
        </p:nvSpPr>
        <p:spPr/>
        <p:txBody>
          <a:bodyPr/>
          <a:lstStyle/>
          <a:p>
            <a:r>
              <a:rPr lang="pt-BR" dirty="0" smtClean="0"/>
              <a:t>Escoamento no interior de um cilindro em rotação</a:t>
            </a:r>
          </a:p>
          <a:p>
            <a:pPr lvl="1"/>
            <a:r>
              <a:rPr lang="pt-BR" dirty="0" smtClean="0"/>
              <a:t>Considere a rotação em regime permanente de um tanque cilíndrico contendo um fluido viscoso. O raio do cilindro é </a:t>
            </a:r>
            <a:r>
              <a:rPr lang="pt-BR" i="1" dirty="0" smtClean="0"/>
              <a:t>R</a:t>
            </a:r>
            <a:r>
              <a:rPr lang="pt-BR" dirty="0" smtClean="0"/>
              <a:t> e a velocidade angular de rotação é </a:t>
            </a:r>
            <a:r>
              <a:rPr lang="el-GR" dirty="0" smtClean="0"/>
              <a:t>Ω</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43</a:t>
            </a:fld>
            <a:endParaRPr lang="pt-BR"/>
          </a:p>
        </p:txBody>
      </p:sp>
      <p:pic>
        <p:nvPicPr>
          <p:cNvPr id="5" name="Imagem 4" descr="Fig09.08.png"/>
          <p:cNvPicPr>
            <a:picLocks noChangeAspect="1"/>
          </p:cNvPicPr>
          <p:nvPr/>
        </p:nvPicPr>
        <p:blipFill>
          <a:blip r:embed="rId2" cstate="print"/>
          <a:stretch>
            <a:fillRect/>
          </a:stretch>
        </p:blipFill>
        <p:spPr>
          <a:xfrm>
            <a:off x="3330558" y="3282947"/>
            <a:ext cx="2467796" cy="349997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em regime permanente entre cilindros concêntricos</a:t>
            </a:r>
            <a:endParaRPr lang="pt-BR" dirty="0"/>
          </a:p>
        </p:txBody>
      </p:sp>
      <p:sp>
        <p:nvSpPr>
          <p:cNvPr id="3" name="Espaço Reservado para Conteúdo 2"/>
          <p:cNvSpPr>
            <a:spLocks noGrp="1"/>
          </p:cNvSpPr>
          <p:nvPr>
            <p:ph idx="1"/>
          </p:nvPr>
        </p:nvSpPr>
        <p:spPr/>
        <p:txBody>
          <a:bodyPr/>
          <a:lstStyle/>
          <a:p>
            <a:pPr lvl="1"/>
            <a:r>
              <a:rPr lang="pt-BR" dirty="0" smtClean="0"/>
              <a:t>A distribuição de velocidades, em regime permanente, para este caso  pode  ser  obtida  da  Eq.  (14)  empregando-se </a:t>
            </a:r>
            <a:r>
              <a:rPr lang="el-GR" dirty="0" smtClean="0"/>
              <a:t>Ω</a:t>
            </a:r>
            <a:r>
              <a:rPr lang="pt-BR" baseline="-25000" dirty="0" smtClean="0"/>
              <a:t>1</a:t>
            </a:r>
            <a:r>
              <a:rPr lang="pt-BR" dirty="0" smtClean="0"/>
              <a:t> = 0, </a:t>
            </a:r>
            <a:r>
              <a:rPr lang="pt-BR" i="1" dirty="0" smtClean="0"/>
              <a:t>R</a:t>
            </a:r>
            <a:r>
              <a:rPr lang="pt-BR" baseline="-25000" dirty="0" smtClean="0"/>
              <a:t>1</a:t>
            </a:r>
            <a:r>
              <a:rPr lang="pt-BR" dirty="0" smtClean="0"/>
              <a:t> = 0, </a:t>
            </a:r>
            <a:r>
              <a:rPr lang="el-GR" dirty="0" smtClean="0"/>
              <a:t>Ω</a:t>
            </a:r>
            <a:r>
              <a:rPr lang="pt-BR" baseline="-25000" dirty="0" smtClean="0"/>
              <a:t>2</a:t>
            </a:r>
            <a:r>
              <a:rPr lang="pt-BR" dirty="0" smtClean="0"/>
              <a:t> = </a:t>
            </a:r>
            <a:r>
              <a:rPr lang="el-GR" dirty="0" smtClean="0"/>
              <a:t>Ω</a:t>
            </a:r>
            <a:r>
              <a:rPr lang="pt-BR" dirty="0" smtClean="0"/>
              <a:t>, </a:t>
            </a:r>
            <a:r>
              <a:rPr lang="pt-BR" i="1" dirty="0" smtClean="0"/>
              <a:t>R</a:t>
            </a:r>
            <a:r>
              <a:rPr lang="pt-BR" baseline="-25000" dirty="0" smtClean="0"/>
              <a:t>2</a:t>
            </a:r>
            <a:r>
              <a:rPr lang="pt-BR" dirty="0" smtClean="0"/>
              <a:t> = </a:t>
            </a:r>
            <a:r>
              <a:rPr lang="pt-BR" i="1" dirty="0" smtClean="0"/>
              <a:t>R</a:t>
            </a:r>
            <a:r>
              <a:rPr lang="pt-BR" dirty="0" smtClean="0"/>
              <a:t>, o que fornece</a:t>
            </a:r>
          </a:p>
          <a:p>
            <a:pPr lvl="1"/>
            <a:endParaRPr lang="pt-BR" dirty="0" smtClean="0"/>
          </a:p>
          <a:p>
            <a:pPr lvl="1"/>
            <a:endParaRPr lang="pt-BR" dirty="0" smtClean="0"/>
          </a:p>
          <a:p>
            <a:pPr lvl="1"/>
            <a:r>
              <a:rPr lang="pt-BR" dirty="0" smtClean="0"/>
              <a:t>o que mostra que a velocidade tangencial é diretamente proporcional ao raio, de modo que os elementos de fluido se movem como um corpo rígido.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44</a:t>
            </a:fld>
            <a:endParaRPr lang="pt-B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0657" name="Object 1"/>
          <p:cNvGraphicFramePr>
            <a:graphicFrameLocks noChangeAspect="1"/>
          </p:cNvGraphicFramePr>
          <p:nvPr/>
        </p:nvGraphicFramePr>
        <p:xfrm>
          <a:off x="4024305" y="3063870"/>
          <a:ext cx="1087438" cy="457200"/>
        </p:xfrm>
        <a:graphic>
          <a:graphicData uri="http://schemas.openxmlformats.org/presentationml/2006/ole">
            <p:oleObj spid="_x0000_s70657" name="Equação" r:id="rId3" imgW="545863" imgH="228501" progId="Equation.3">
              <p:embed/>
            </p:oleObj>
          </a:graphicData>
        </a:graphic>
      </p:graphicFrame>
      <p:sp>
        <p:nvSpPr>
          <p:cNvPr id="7" name="CaixaDeTexto 6"/>
          <p:cNvSpPr txBox="1"/>
          <p:nvPr/>
        </p:nvSpPr>
        <p:spPr>
          <a:xfrm>
            <a:off x="8186787" y="3003848"/>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(16)</a:t>
            </a:r>
            <a:endParaRPr lang="pt-BR" sz="2400"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por similaridade</a:t>
            </a:r>
            <a:endParaRPr lang="pt-BR" dirty="0"/>
          </a:p>
        </p:txBody>
      </p:sp>
      <p:sp>
        <p:nvSpPr>
          <p:cNvPr id="3" name="Espaço Reservado para Conteúdo 2"/>
          <p:cNvSpPr>
            <a:spLocks noGrp="1"/>
          </p:cNvSpPr>
          <p:nvPr>
            <p:ph idx="1"/>
          </p:nvPr>
        </p:nvSpPr>
        <p:spPr/>
        <p:txBody>
          <a:bodyPr/>
          <a:lstStyle/>
          <a:p>
            <a:r>
              <a:rPr lang="pt-BR" dirty="0" smtClean="0"/>
              <a:t>Nos casos de escoamentos transientes, nos quais o movimento é iniciado de forma impulsiva, o escoamento depende de uma coordenada espacial e do tempo. Para esses tipos de problema, existem soluções exatas uma vez que os termos </a:t>
            </a:r>
            <a:r>
              <a:rPr lang="pt-BR" dirty="0" err="1" smtClean="0"/>
              <a:t>não-lineares</a:t>
            </a:r>
            <a:r>
              <a:rPr lang="pt-BR" dirty="0" smtClean="0"/>
              <a:t> </a:t>
            </a:r>
            <a:r>
              <a:rPr lang="pt-BR" dirty="0" err="1" smtClean="0"/>
              <a:t>advectivos</a:t>
            </a:r>
            <a:r>
              <a:rPr lang="pt-BR" dirty="0" smtClean="0"/>
              <a:t> podem ser desprezados (ou se anulam).</a:t>
            </a:r>
          </a:p>
          <a:p>
            <a:r>
              <a:rPr lang="pt-BR" dirty="0" smtClean="0"/>
              <a:t>O primeiro problema a ser considerado é o escoamento devido ao movimento impulsivo de uma placa plana, chamado de primeiro problema de Stokes.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45</a:t>
            </a:fld>
            <a:endParaRPr lang="pt-B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r>
              <a:rPr lang="pt-BR" dirty="0" smtClean="0"/>
              <a:t>Formulação de um problema em termos de variáveis de similaridade</a:t>
            </a:r>
          </a:p>
          <a:p>
            <a:pPr lvl="1"/>
            <a:r>
              <a:rPr lang="pt-BR" dirty="0" smtClean="0"/>
              <a:t>Considere uma placa plana infinita ao longo de </a:t>
            </a:r>
            <a:r>
              <a:rPr lang="pt-BR" i="1" dirty="0" smtClean="0"/>
              <a:t>y</a:t>
            </a:r>
            <a:r>
              <a:rPr lang="pt-BR" dirty="0" smtClean="0"/>
              <a:t> = 0, envolta por um fluido (de </a:t>
            </a:r>
            <a:r>
              <a:rPr lang="el-GR" i="1" dirty="0" smtClean="0"/>
              <a:t>ρ</a:t>
            </a:r>
            <a:r>
              <a:rPr lang="pt-BR" dirty="0" smtClean="0"/>
              <a:t> e </a:t>
            </a:r>
            <a:r>
              <a:rPr lang="el-GR" i="1" dirty="0" smtClean="0"/>
              <a:t>μ</a:t>
            </a:r>
            <a:r>
              <a:rPr lang="pt-BR" dirty="0" smtClean="0"/>
              <a:t> constantes) para </a:t>
            </a:r>
            <a:r>
              <a:rPr lang="pt-BR" i="1" dirty="0" smtClean="0"/>
              <a:t>y</a:t>
            </a:r>
            <a:r>
              <a:rPr lang="pt-BR" dirty="0" smtClean="0"/>
              <a:t> &gt; 0. No instante </a:t>
            </a:r>
            <a:r>
              <a:rPr lang="pt-BR" i="1" dirty="0" smtClean="0"/>
              <a:t>t</a:t>
            </a:r>
            <a:r>
              <a:rPr lang="pt-BR" dirty="0" smtClean="0"/>
              <a:t> = 0, é dada à placa uma velocidade </a:t>
            </a:r>
            <a:r>
              <a:rPr lang="pt-BR" i="1" dirty="0" smtClean="0"/>
              <a:t>U</a:t>
            </a:r>
            <a:r>
              <a:rPr lang="pt-BR" dirty="0" smtClean="0"/>
              <a:t>.</a:t>
            </a:r>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46</a:t>
            </a:fld>
            <a:endParaRPr lang="pt-BR"/>
          </a:p>
        </p:txBody>
      </p:sp>
      <p:pic>
        <p:nvPicPr>
          <p:cNvPr id="5" name="Imagem 4" descr="Fig09.09.png"/>
          <p:cNvPicPr>
            <a:picLocks noChangeAspect="1"/>
          </p:cNvPicPr>
          <p:nvPr/>
        </p:nvPicPr>
        <p:blipFill>
          <a:blip r:embed="rId2" cstate="print"/>
          <a:stretch>
            <a:fillRect/>
          </a:stretch>
        </p:blipFill>
        <p:spPr>
          <a:xfrm>
            <a:off x="2673324" y="3684589"/>
            <a:ext cx="3783382" cy="308491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por similaridade</a:t>
            </a:r>
            <a:endParaRPr lang="pt-BR" dirty="0"/>
          </a:p>
        </p:txBody>
      </p:sp>
      <p:sp>
        <p:nvSpPr>
          <p:cNvPr id="3" name="Espaço Reservado para Conteúdo 2"/>
          <p:cNvSpPr>
            <a:spLocks noGrp="1"/>
          </p:cNvSpPr>
          <p:nvPr>
            <p:ph idx="1"/>
          </p:nvPr>
        </p:nvSpPr>
        <p:spPr/>
        <p:txBody>
          <a:bodyPr/>
          <a:lstStyle/>
          <a:p>
            <a:pPr lvl="1"/>
            <a:r>
              <a:rPr lang="pt-BR" dirty="0" smtClean="0"/>
              <a:t>Uma vez que o escoamento resultante é invariável na direção </a:t>
            </a:r>
            <a:r>
              <a:rPr lang="pt-BR" i="1" dirty="0" smtClean="0"/>
              <a:t>x</a:t>
            </a:r>
            <a:r>
              <a:rPr lang="pt-BR" dirty="0" smtClean="0"/>
              <a:t>, a equação da continuidade</a:t>
            </a:r>
          </a:p>
          <a:p>
            <a:pPr lvl="1"/>
            <a:endParaRPr lang="pt-BR" dirty="0" smtClean="0"/>
          </a:p>
          <a:p>
            <a:pPr lvl="1"/>
            <a:endParaRPr lang="pt-BR" dirty="0" smtClean="0"/>
          </a:p>
          <a:p>
            <a:pPr lvl="1"/>
            <a:r>
              <a:rPr lang="pt-BR" dirty="0" smtClean="0"/>
              <a:t>requer que </a:t>
            </a:r>
            <a:r>
              <a:rPr lang="pt-BR" i="1" dirty="0" smtClean="0"/>
              <a:t>∂v</a:t>
            </a:r>
            <a:r>
              <a:rPr lang="pt-BR" dirty="0" smtClean="0"/>
              <a:t>/</a:t>
            </a:r>
            <a:r>
              <a:rPr lang="pt-BR" i="1" dirty="0" smtClean="0"/>
              <a:t>∂y</a:t>
            </a:r>
            <a:r>
              <a:rPr lang="pt-BR" dirty="0" smtClean="0"/>
              <a:t> = 0. Disto, segue-se que </a:t>
            </a:r>
            <a:r>
              <a:rPr lang="pt-BR" i="1" dirty="0" smtClean="0"/>
              <a:t>v</a:t>
            </a:r>
            <a:r>
              <a:rPr lang="pt-BR" dirty="0" smtClean="0"/>
              <a:t> = 0 em todos os pontos pois </a:t>
            </a:r>
            <a:r>
              <a:rPr lang="pt-BR" i="1" dirty="0" smtClean="0"/>
              <a:t>v</a:t>
            </a:r>
            <a:r>
              <a:rPr lang="pt-BR" dirty="0" smtClean="0"/>
              <a:t> = 0 em </a:t>
            </a:r>
            <a:r>
              <a:rPr lang="pt-BR" i="1" dirty="0" smtClean="0"/>
              <a:t>y </a:t>
            </a:r>
            <a:r>
              <a:rPr lang="pt-BR" dirty="0" smtClean="0"/>
              <a:t>= 0. Se a pressão em </a:t>
            </a:r>
            <a:r>
              <a:rPr lang="pt-BR" i="1" dirty="0" smtClean="0"/>
              <a:t>x</a:t>
            </a:r>
            <a:r>
              <a:rPr lang="pt-BR" dirty="0" smtClean="0"/>
              <a:t> → ±∞ é mantida em um mesmo nível, pode-se mostrar que os gradientes de pressão são nulos em todos os pontos como se segue. As equações da conservação da quantidade de movimento nas direções </a:t>
            </a:r>
            <a:r>
              <a:rPr lang="pt-BR" i="1" dirty="0" smtClean="0"/>
              <a:t>x</a:t>
            </a:r>
            <a:r>
              <a:rPr lang="pt-BR" dirty="0" smtClean="0"/>
              <a:t> e </a:t>
            </a:r>
            <a:r>
              <a:rPr lang="pt-BR" i="1" dirty="0" smtClean="0"/>
              <a:t>y </a:t>
            </a:r>
            <a:r>
              <a:rPr lang="pt-BR" dirty="0" smtClean="0"/>
              <a:t>são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47</a:t>
            </a:fld>
            <a:endParaRPr lang="pt-BR"/>
          </a:p>
        </p:txBody>
      </p:sp>
      <p:sp>
        <p:nvSpPr>
          <p:cNvPr id="768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6801" name="Object 1"/>
          <p:cNvGraphicFramePr>
            <a:graphicFrameLocks noChangeAspect="1"/>
          </p:cNvGraphicFramePr>
          <p:nvPr/>
        </p:nvGraphicFramePr>
        <p:xfrm>
          <a:off x="3813185" y="2479673"/>
          <a:ext cx="1525588" cy="839788"/>
        </p:xfrm>
        <a:graphic>
          <a:graphicData uri="http://schemas.openxmlformats.org/presentationml/2006/ole">
            <p:oleObj spid="_x0000_s76801" name="Equação" r:id="rId3" imgW="761669" imgH="418918" progId="Equation.3">
              <p:embed/>
            </p:oleObj>
          </a:graphicData>
        </a:graphic>
      </p:graphicFrame>
      <p:sp>
        <p:nvSpPr>
          <p:cNvPr id="7680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6803" name="Object 3"/>
          <p:cNvGraphicFramePr>
            <a:graphicFrameLocks noChangeAspect="1"/>
          </p:cNvGraphicFramePr>
          <p:nvPr/>
        </p:nvGraphicFramePr>
        <p:xfrm>
          <a:off x="3305192" y="5619780"/>
          <a:ext cx="2544763" cy="885825"/>
        </p:xfrm>
        <a:graphic>
          <a:graphicData uri="http://schemas.openxmlformats.org/presentationml/2006/ole">
            <p:oleObj spid="_x0000_s76803" name="Equação" r:id="rId4" imgW="1282700" imgH="444500" progId="Equation.3">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e</a:t>
            </a:r>
          </a:p>
          <a:p>
            <a:pPr lvl="1"/>
            <a:endParaRPr lang="pt-BR" dirty="0" smtClean="0"/>
          </a:p>
          <a:p>
            <a:pPr lvl="1"/>
            <a:endParaRPr lang="pt-BR" dirty="0" smtClean="0"/>
          </a:p>
          <a:p>
            <a:pPr lvl="1"/>
            <a:r>
              <a:rPr lang="pt-BR" dirty="0" smtClean="0"/>
              <a:t>A equação da conservação da quantidade de movimento na direção </a:t>
            </a:r>
            <a:r>
              <a:rPr lang="pt-BR" i="1" dirty="0" smtClean="0"/>
              <a:t>y</a:t>
            </a:r>
            <a:r>
              <a:rPr lang="pt-BR" dirty="0" smtClean="0"/>
              <a:t> mostra que </a:t>
            </a:r>
            <a:r>
              <a:rPr lang="pt-BR" i="1" dirty="0" smtClean="0"/>
              <a:t>p</a:t>
            </a:r>
            <a:r>
              <a:rPr lang="pt-BR" dirty="0" smtClean="0"/>
              <a:t> deve ser função apenas de </a:t>
            </a:r>
            <a:r>
              <a:rPr lang="pt-BR" i="1" dirty="0" smtClean="0"/>
              <a:t>x</a:t>
            </a:r>
            <a:r>
              <a:rPr lang="pt-BR" dirty="0" smtClean="0"/>
              <a:t> e de </a:t>
            </a:r>
            <a:r>
              <a:rPr lang="pt-BR" i="1" dirty="0" smtClean="0"/>
              <a:t>t</a:t>
            </a:r>
            <a:r>
              <a:rPr lang="pt-BR" dirty="0" smtClean="0"/>
              <a:t>. Isto é consistente com a equação da conservação da quantidade de movimento na direção </a:t>
            </a:r>
            <a:r>
              <a:rPr lang="pt-BR" i="1" dirty="0" smtClean="0"/>
              <a:t>x</a:t>
            </a:r>
            <a:r>
              <a:rPr lang="pt-BR" dirty="0" smtClean="0"/>
              <a:t>, para a qual o primeiro e o último termos são funções de </a:t>
            </a:r>
            <a:r>
              <a:rPr lang="pt-BR" i="1" dirty="0" smtClean="0"/>
              <a:t>y</a:t>
            </a:r>
            <a:r>
              <a:rPr lang="pt-BR" dirty="0" smtClean="0"/>
              <a:t> e de </a:t>
            </a:r>
            <a:r>
              <a:rPr lang="pt-BR" i="1" dirty="0" smtClean="0"/>
              <a:t>t</a:t>
            </a:r>
            <a:r>
              <a:rPr lang="pt-BR" dirty="0" smtClean="0"/>
              <a:t> somente se </a:t>
            </a:r>
            <a:r>
              <a:rPr lang="pt-BR" i="1" dirty="0" smtClean="0"/>
              <a:t>∂p</a:t>
            </a:r>
            <a:r>
              <a:rPr lang="pt-BR" dirty="0" smtClean="0"/>
              <a:t>/</a:t>
            </a:r>
            <a:r>
              <a:rPr lang="pt-BR" i="1" dirty="0" smtClean="0"/>
              <a:t>∂x</a:t>
            </a:r>
            <a:r>
              <a:rPr lang="pt-BR" dirty="0" smtClean="0"/>
              <a:t> é independente de </a:t>
            </a:r>
            <a:r>
              <a:rPr lang="pt-BR" i="1" dirty="0" smtClean="0"/>
              <a:t>x</a:t>
            </a:r>
            <a:r>
              <a:rPr lang="pt-BR" dirty="0" smtClean="0"/>
              <a:t>.</a:t>
            </a:r>
          </a:p>
          <a:p>
            <a:pPr lvl="1"/>
            <a:r>
              <a:rPr lang="pt-BR" dirty="0" smtClean="0"/>
              <a:t>A manutenção de pressões idênticas para </a:t>
            </a:r>
            <a:r>
              <a:rPr lang="pt-BR" i="1" dirty="0" smtClean="0"/>
              <a:t>x</a:t>
            </a:r>
            <a:r>
              <a:rPr lang="pt-BR" dirty="0" smtClean="0"/>
              <a:t> → ±∞ requer que </a:t>
            </a:r>
            <a:r>
              <a:rPr lang="pt-BR" i="1" dirty="0" smtClean="0"/>
              <a:t>∂p</a:t>
            </a:r>
            <a:r>
              <a:rPr lang="pt-BR" dirty="0" smtClean="0"/>
              <a:t>/</a:t>
            </a:r>
            <a:r>
              <a:rPr lang="pt-BR" i="1" dirty="0" smtClean="0"/>
              <a:t>∂x</a:t>
            </a:r>
            <a:r>
              <a:rPr lang="pt-BR" dirty="0" smtClean="0"/>
              <a:t> = 0.</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48</a:t>
            </a:fld>
            <a:endParaRPr lang="pt-BR"/>
          </a:p>
        </p:txBody>
      </p:sp>
      <p:sp>
        <p:nvSpPr>
          <p:cNvPr id="757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5777" name="Object 1"/>
          <p:cNvGraphicFramePr>
            <a:graphicFrameLocks noChangeAspect="1"/>
          </p:cNvGraphicFramePr>
          <p:nvPr/>
        </p:nvGraphicFramePr>
        <p:xfrm>
          <a:off x="3997332" y="2004993"/>
          <a:ext cx="1122363" cy="836613"/>
        </p:xfrm>
        <a:graphic>
          <a:graphicData uri="http://schemas.openxmlformats.org/presentationml/2006/ole">
            <p:oleObj spid="_x0000_s75777" name="Equação" r:id="rId3" imgW="558800" imgH="419100" progId="Equation.3">
              <p:embed/>
            </p:oleObj>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por similaridade</a:t>
            </a:r>
            <a:endParaRPr lang="pt-BR" dirty="0"/>
          </a:p>
        </p:txBody>
      </p:sp>
      <p:sp>
        <p:nvSpPr>
          <p:cNvPr id="3" name="Espaço Reservado para Conteúdo 2"/>
          <p:cNvSpPr>
            <a:spLocks noGrp="1"/>
          </p:cNvSpPr>
          <p:nvPr>
            <p:ph idx="1"/>
          </p:nvPr>
        </p:nvSpPr>
        <p:spPr/>
        <p:txBody>
          <a:bodyPr/>
          <a:lstStyle/>
          <a:p>
            <a:pPr lvl="1"/>
            <a:r>
              <a:rPr lang="pt-BR" dirty="0" smtClean="0"/>
              <a:t>Alternativamente, esta condição pode ser estabelecida pela observação de que para uma placa infinita o problema deve ser invariável sob a translação de coordenadas por uma constante finita em </a:t>
            </a:r>
            <a:r>
              <a:rPr lang="pt-BR" i="1" dirty="0" smtClean="0"/>
              <a:t>x</a:t>
            </a:r>
            <a:r>
              <a:rPr lang="pt-BR" dirty="0" smtClean="0"/>
              <a:t>.</a:t>
            </a:r>
          </a:p>
          <a:p>
            <a:pPr lvl="1"/>
            <a:r>
              <a:rPr lang="pt-BR" dirty="0" smtClean="0"/>
              <a:t>A equação que modela o escoamento é então</a:t>
            </a:r>
          </a:p>
          <a:p>
            <a:pPr lvl="1"/>
            <a:endParaRPr lang="pt-BR" dirty="0" smtClean="0"/>
          </a:p>
          <a:p>
            <a:pPr lvl="1"/>
            <a:endParaRPr lang="pt-BR" dirty="0" smtClean="0"/>
          </a:p>
          <a:p>
            <a:pPr lvl="1"/>
            <a:r>
              <a:rPr lang="pt-BR" dirty="0" smtClean="0"/>
              <a:t>Sujeita a:</a:t>
            </a:r>
          </a:p>
          <a:p>
            <a:pPr lvl="2"/>
            <a:r>
              <a:rPr lang="pt-BR" dirty="0" smtClean="0"/>
              <a:t>Condição inicial:</a:t>
            </a:r>
          </a:p>
          <a:p>
            <a:pPr lvl="2"/>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49</a:t>
            </a:fld>
            <a:endParaRPr lang="pt-BR"/>
          </a:p>
        </p:txBody>
      </p:sp>
      <p:sp>
        <p:nvSpPr>
          <p:cNvPr id="747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4753" name="Object 1"/>
          <p:cNvGraphicFramePr>
            <a:graphicFrameLocks noChangeAspect="1"/>
          </p:cNvGraphicFramePr>
          <p:nvPr/>
        </p:nvGraphicFramePr>
        <p:xfrm>
          <a:off x="3841740" y="3648078"/>
          <a:ext cx="1431925" cy="885825"/>
        </p:xfrm>
        <a:graphic>
          <a:graphicData uri="http://schemas.openxmlformats.org/presentationml/2006/ole">
            <p:oleObj spid="_x0000_s74753" name="Equação" r:id="rId3" imgW="723586" imgH="444307" progId="Equation.3">
              <p:embed/>
            </p:oleObj>
          </a:graphicData>
        </a:graphic>
      </p:graphicFrame>
      <p:sp>
        <p:nvSpPr>
          <p:cNvPr id="7" name="CaixaDeTexto 6"/>
          <p:cNvSpPr txBox="1"/>
          <p:nvPr/>
        </p:nvSpPr>
        <p:spPr>
          <a:xfrm>
            <a:off x="8186787" y="383064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(17)</a:t>
            </a:r>
            <a:endParaRPr lang="pt-BR" sz="2400" dirty="0">
              <a:latin typeface="Times New Roman" pitchFamily="18" charset="0"/>
              <a:cs typeface="Times New Roman" pitchFamily="18" charset="0"/>
            </a:endParaRPr>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4755" name="Object 3"/>
          <p:cNvGraphicFramePr>
            <a:graphicFrameLocks noChangeAspect="1"/>
          </p:cNvGraphicFramePr>
          <p:nvPr/>
        </p:nvGraphicFramePr>
        <p:xfrm>
          <a:off x="3925896" y="5400702"/>
          <a:ext cx="1266825" cy="428625"/>
        </p:xfrm>
        <a:graphic>
          <a:graphicData uri="http://schemas.openxmlformats.org/presentationml/2006/ole">
            <p:oleObj spid="_x0000_s74755" name="Equação" r:id="rId4" imgW="647419" imgH="215806" progId="Equation.3">
              <p:embed/>
            </p:oleObj>
          </a:graphicData>
        </a:graphic>
      </p:graphicFrame>
      <p:sp>
        <p:nvSpPr>
          <p:cNvPr id="10" name="CaixaDeTexto 9"/>
          <p:cNvSpPr txBox="1"/>
          <p:nvPr/>
        </p:nvSpPr>
        <p:spPr>
          <a:xfrm>
            <a:off x="8186787" y="537719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(18)</a:t>
            </a:r>
            <a:endParaRPr lang="pt-BR" sz="2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Analogia entre difusão de calor e de </a:t>
            </a:r>
            <a:r>
              <a:rPr lang="pt-BR" smtClean="0"/>
              <a:t>vorticidade</a:t>
            </a:r>
            <a:endParaRPr lang="pt-BR" dirty="0"/>
          </a:p>
        </p:txBody>
      </p:sp>
      <p:sp>
        <p:nvSpPr>
          <p:cNvPr id="3" name="Espaço Reservado para Conteúdo 2"/>
          <p:cNvSpPr>
            <a:spLocks noGrp="1"/>
          </p:cNvSpPr>
          <p:nvPr>
            <p:ph idx="1"/>
          </p:nvPr>
        </p:nvSpPr>
        <p:spPr/>
        <p:txBody>
          <a:bodyPr/>
          <a:lstStyle/>
          <a:p>
            <a:r>
              <a:rPr lang="pt-BR" dirty="0" smtClean="0"/>
              <a:t>Para escoamentos bidimensionais que ocorrem no plano </a:t>
            </a:r>
            <a:r>
              <a:rPr lang="pt-BR" i="1" dirty="0" err="1" smtClean="0"/>
              <a:t>xy</a:t>
            </a:r>
            <a:r>
              <a:rPr lang="pt-BR" dirty="0" smtClean="0"/>
              <a:t>, a equação da </a:t>
            </a:r>
            <a:r>
              <a:rPr lang="pt-BR" dirty="0" err="1" smtClean="0"/>
              <a:t>vorticidade</a:t>
            </a:r>
            <a:r>
              <a:rPr lang="pt-BR" dirty="0" smtClean="0"/>
              <a:t> é</a:t>
            </a:r>
          </a:p>
          <a:p>
            <a:endParaRPr lang="pt-BR" dirty="0" smtClean="0"/>
          </a:p>
          <a:p>
            <a:endParaRPr lang="pt-BR" dirty="0" smtClean="0"/>
          </a:p>
          <a:p>
            <a:r>
              <a:rPr lang="pt-BR" dirty="0" smtClean="0"/>
              <a:t>sendo                             . Tal  relação  mostra  que  a taxa de variação de </a:t>
            </a:r>
            <a:r>
              <a:rPr lang="pt-BR" dirty="0" err="1" smtClean="0"/>
              <a:t>vorticidade</a:t>
            </a:r>
            <a:r>
              <a:rPr lang="pt-BR" dirty="0" smtClean="0"/>
              <a:t>            em um ponto é devida  à  </a:t>
            </a:r>
            <a:r>
              <a:rPr lang="pt-BR" dirty="0" err="1" smtClean="0"/>
              <a:t>advecção</a:t>
            </a:r>
            <a:r>
              <a:rPr lang="pt-BR" dirty="0" smtClean="0"/>
              <a:t>                 e  difusão               de </a:t>
            </a:r>
            <a:r>
              <a:rPr lang="pt-BR" dirty="0" err="1" smtClean="0"/>
              <a:t>vorticidade</a:t>
            </a:r>
            <a:r>
              <a:rPr lang="pt-BR" dirty="0" smtClean="0"/>
              <a:t>. A equação é semelhante à equação do calor</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a:t>
            </a:fld>
            <a:endParaRPr lang="pt-B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25" name="Object 1"/>
          <p:cNvGraphicFramePr>
            <a:graphicFrameLocks noChangeAspect="1"/>
          </p:cNvGraphicFramePr>
          <p:nvPr/>
        </p:nvGraphicFramePr>
        <p:xfrm>
          <a:off x="3732201" y="2662227"/>
          <a:ext cx="1673225" cy="788988"/>
        </p:xfrm>
        <a:graphic>
          <a:graphicData uri="http://schemas.openxmlformats.org/presentationml/2006/ole">
            <p:oleObj spid="_x0000_s1025" name="Equação" r:id="rId3" imgW="825500" imgH="393700" progId="Equation.3">
              <p:embed/>
            </p:oleObj>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27" name="Object 3"/>
          <p:cNvGraphicFramePr>
            <a:graphicFrameLocks noChangeAspect="1"/>
          </p:cNvGraphicFramePr>
          <p:nvPr/>
        </p:nvGraphicFramePr>
        <p:xfrm>
          <a:off x="1962149" y="3592521"/>
          <a:ext cx="2573338" cy="493713"/>
        </p:xfrm>
        <a:graphic>
          <a:graphicData uri="http://schemas.openxmlformats.org/presentationml/2006/ole">
            <p:oleObj spid="_x0000_s1027" name="Equação" r:id="rId4" imgW="1143000" imgH="215900" progId="Equation.3">
              <p:embed/>
            </p:oleObj>
          </a:graphicData>
        </a:graphic>
      </p:graphicFrame>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29" name="Object 5"/>
          <p:cNvGraphicFramePr>
            <a:graphicFrameLocks noChangeAspect="1"/>
          </p:cNvGraphicFramePr>
          <p:nvPr/>
        </p:nvGraphicFramePr>
        <p:xfrm>
          <a:off x="5418162" y="4032265"/>
          <a:ext cx="942975" cy="492125"/>
        </p:xfrm>
        <a:graphic>
          <a:graphicData uri="http://schemas.openxmlformats.org/presentationml/2006/ole">
            <p:oleObj spid="_x0000_s1029" name="Equação" r:id="rId5" imgW="418918" imgH="215806" progId="Equation.3">
              <p:embed/>
            </p:oleObj>
          </a:graphicData>
        </a:graphic>
      </p:graphicFrame>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31" name="Object 7"/>
          <p:cNvGraphicFramePr>
            <a:graphicFrameLocks noChangeAspect="1"/>
          </p:cNvGraphicFramePr>
          <p:nvPr/>
        </p:nvGraphicFramePr>
        <p:xfrm>
          <a:off x="3800483" y="4470421"/>
          <a:ext cx="1392238" cy="492125"/>
        </p:xfrm>
        <a:graphic>
          <a:graphicData uri="http://schemas.openxmlformats.org/presentationml/2006/ole">
            <p:oleObj spid="_x0000_s1031" name="Equação" r:id="rId6" imgW="622030" imgH="215806" progId="Equation.3">
              <p:embed/>
            </p:oleObj>
          </a:graphicData>
        </a:graphic>
      </p:graphicFrame>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33" name="Object 9"/>
          <p:cNvGraphicFramePr>
            <a:graphicFrameLocks noChangeAspect="1"/>
          </p:cNvGraphicFramePr>
          <p:nvPr/>
        </p:nvGraphicFramePr>
        <p:xfrm>
          <a:off x="6940598" y="4414851"/>
          <a:ext cx="1136650" cy="525463"/>
        </p:xfrm>
        <a:graphic>
          <a:graphicData uri="http://schemas.openxmlformats.org/presentationml/2006/ole">
            <p:oleObj spid="_x0000_s1033" name="Equação" r:id="rId7" imgW="495085" imgH="228501" progId="Equation.3">
              <p:embed/>
            </p:oleObj>
          </a:graphicData>
        </a:graphic>
      </p:graphicFrame>
      <p:sp>
        <p:nvSpPr>
          <p:cNvPr id="10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35" name="Object 11"/>
          <p:cNvGraphicFramePr>
            <a:graphicFrameLocks noChangeAspect="1"/>
          </p:cNvGraphicFramePr>
          <p:nvPr/>
        </p:nvGraphicFramePr>
        <p:xfrm>
          <a:off x="3732201" y="5765832"/>
          <a:ext cx="1633538" cy="787400"/>
        </p:xfrm>
        <a:graphic>
          <a:graphicData uri="http://schemas.openxmlformats.org/presentationml/2006/ole">
            <p:oleObj spid="_x0000_s1035" name="Equação" r:id="rId8" imgW="812447" imgH="393529" progId="Equation.3">
              <p:embed/>
            </p:oleObj>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2"/>
            <a:r>
              <a:rPr lang="pt-BR" dirty="0" smtClean="0"/>
              <a:t>Condição de superfície</a:t>
            </a:r>
          </a:p>
          <a:p>
            <a:pPr lvl="2"/>
            <a:endParaRPr lang="pt-BR" dirty="0" smtClean="0"/>
          </a:p>
          <a:p>
            <a:pPr lvl="2"/>
            <a:endParaRPr lang="pt-BR" dirty="0" smtClean="0"/>
          </a:p>
          <a:p>
            <a:pPr lvl="2"/>
            <a:r>
              <a:rPr lang="pt-BR" dirty="0" smtClean="0"/>
              <a:t>Condição de escoamento livre (“</a:t>
            </a:r>
            <a:r>
              <a:rPr lang="pt-BR" i="1" dirty="0" err="1" smtClean="0"/>
              <a:t>far</a:t>
            </a:r>
            <a:r>
              <a:rPr lang="pt-BR" i="1" dirty="0" smtClean="0"/>
              <a:t> </a:t>
            </a:r>
            <a:r>
              <a:rPr lang="pt-BR" i="1" dirty="0" err="1" smtClean="0"/>
              <a:t>field</a:t>
            </a:r>
            <a:r>
              <a:rPr lang="pt-BR" dirty="0" smtClean="0"/>
              <a:t>”)</a:t>
            </a:r>
          </a:p>
          <a:p>
            <a:pPr lvl="2"/>
            <a:endParaRPr lang="pt-BR" dirty="0" smtClean="0"/>
          </a:p>
          <a:p>
            <a:pPr lvl="2"/>
            <a:endParaRPr lang="pt-BR" dirty="0" smtClean="0"/>
          </a:p>
          <a:p>
            <a:pPr lvl="1"/>
            <a:r>
              <a:rPr lang="pt-BR" dirty="0" smtClean="0"/>
              <a:t>O problema é bem posto, pois as </a:t>
            </a:r>
            <a:r>
              <a:rPr lang="pt-BR" dirty="0" err="1" smtClean="0"/>
              <a:t>Eqs</a:t>
            </a:r>
            <a:r>
              <a:rPr lang="pt-BR" dirty="0" smtClean="0"/>
              <a:t>. (19) e (20) são condições para dois valores de </a:t>
            </a:r>
            <a:r>
              <a:rPr lang="pt-BR" i="1" dirty="0" smtClean="0"/>
              <a:t>y</a:t>
            </a:r>
            <a:r>
              <a:rPr lang="pt-BR" dirty="0" smtClean="0"/>
              <a:t>, enquanto a Eq. (18) é uma condição para um valor de </a:t>
            </a:r>
            <a:r>
              <a:rPr lang="pt-BR" i="1" dirty="0" smtClean="0"/>
              <a:t>t</a:t>
            </a:r>
            <a:r>
              <a:rPr lang="pt-BR" dirty="0" smtClean="0"/>
              <a:t>. Isto é consistente com a Eq. (17), que apresenta a primeira derivada em </a:t>
            </a:r>
            <a:r>
              <a:rPr lang="pt-BR" i="1" dirty="0" smtClean="0"/>
              <a:t>t</a:t>
            </a:r>
            <a:r>
              <a:rPr lang="pt-BR" dirty="0" smtClean="0"/>
              <a:t> e a segunda derivada em </a:t>
            </a:r>
            <a:r>
              <a:rPr lang="pt-BR" i="1" dirty="0" smtClean="0"/>
              <a:t>y</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50</a:t>
            </a:fld>
            <a:endParaRPr lang="pt-BR"/>
          </a:p>
        </p:txBody>
      </p:sp>
      <p:sp>
        <p:nvSpPr>
          <p:cNvPr id="5" name="CaixaDeTexto 4"/>
          <p:cNvSpPr txBox="1"/>
          <p:nvPr/>
        </p:nvSpPr>
        <p:spPr>
          <a:xfrm>
            <a:off x="8186787" y="211453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(19)</a:t>
            </a:r>
            <a:endParaRPr lang="pt-BR" sz="2400" dirty="0">
              <a:latin typeface="Times New Roman" pitchFamily="18" charset="0"/>
              <a:cs typeface="Times New Roman" pitchFamily="18" charset="0"/>
            </a:endParaRPr>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3729" name="Object 1"/>
          <p:cNvGraphicFramePr>
            <a:graphicFrameLocks noChangeAspect="1"/>
          </p:cNvGraphicFramePr>
          <p:nvPr/>
        </p:nvGraphicFramePr>
        <p:xfrm>
          <a:off x="3914766" y="2124063"/>
          <a:ext cx="1284288" cy="428625"/>
        </p:xfrm>
        <a:graphic>
          <a:graphicData uri="http://schemas.openxmlformats.org/presentationml/2006/ole">
            <p:oleObj spid="_x0000_s73729" name="Equação" r:id="rId3" imgW="660113" imgH="215806" progId="Equation.3">
              <p:embed/>
            </p:oleObj>
          </a:graphicData>
        </a:graphic>
      </p:graphicFrame>
      <p:sp>
        <p:nvSpPr>
          <p:cNvPr id="737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3731" name="Object 3"/>
          <p:cNvGraphicFramePr>
            <a:graphicFrameLocks noChangeAspect="1"/>
          </p:cNvGraphicFramePr>
          <p:nvPr/>
        </p:nvGraphicFramePr>
        <p:xfrm>
          <a:off x="3622662" y="3282948"/>
          <a:ext cx="1860550" cy="428625"/>
        </p:xfrm>
        <a:graphic>
          <a:graphicData uri="http://schemas.openxmlformats.org/presentationml/2006/ole">
            <p:oleObj spid="_x0000_s73731" name="Equação" r:id="rId4" imgW="952087" imgH="215806" progId="Equation.3">
              <p:embed/>
            </p:oleObj>
          </a:graphicData>
        </a:graphic>
      </p:graphicFrame>
      <p:sp>
        <p:nvSpPr>
          <p:cNvPr id="10" name="CaixaDeTexto 9"/>
          <p:cNvSpPr txBox="1"/>
          <p:nvPr/>
        </p:nvSpPr>
        <p:spPr>
          <a:xfrm>
            <a:off x="8182907" y="322292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(20)</a:t>
            </a:r>
            <a:endParaRPr lang="pt-BR" sz="2400"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por similaridade</a:t>
            </a:r>
            <a:endParaRPr lang="pt-BR" dirty="0"/>
          </a:p>
        </p:txBody>
      </p:sp>
      <p:sp>
        <p:nvSpPr>
          <p:cNvPr id="3" name="Espaço Reservado para Conteúdo 2"/>
          <p:cNvSpPr>
            <a:spLocks noGrp="1"/>
          </p:cNvSpPr>
          <p:nvPr>
            <p:ph idx="1"/>
          </p:nvPr>
        </p:nvSpPr>
        <p:spPr/>
        <p:txBody>
          <a:bodyPr/>
          <a:lstStyle/>
          <a:p>
            <a:pPr lvl="1"/>
            <a:r>
              <a:rPr lang="pt-BR" dirty="0" smtClean="0"/>
              <a:t>A equação diferencial parcial, Eq. (17), pode ser transformada em uma equação diferencial ordinária através de considerações dimensionais, com a solução apresentando a forma funcional</a:t>
            </a:r>
          </a:p>
          <a:p>
            <a:pPr lvl="1"/>
            <a:endParaRPr lang="pt-BR" dirty="0" smtClean="0"/>
          </a:p>
          <a:p>
            <a:pPr lvl="1"/>
            <a:endParaRPr lang="pt-BR" dirty="0" smtClean="0"/>
          </a:p>
          <a:p>
            <a:pPr lvl="1"/>
            <a:r>
              <a:rPr lang="pt-BR" dirty="0" smtClean="0"/>
              <a:t>Um exame do conjunto de </a:t>
            </a:r>
            <a:r>
              <a:rPr lang="pt-BR" dirty="0" err="1" smtClean="0"/>
              <a:t>Eqs</a:t>
            </a:r>
            <a:r>
              <a:rPr lang="pt-BR" dirty="0" smtClean="0"/>
              <a:t>. (17) a (20) mostra que o parâmetro </a:t>
            </a:r>
            <a:r>
              <a:rPr lang="pt-BR" i="1" dirty="0" smtClean="0"/>
              <a:t>U</a:t>
            </a:r>
            <a:r>
              <a:rPr lang="pt-BR" dirty="0" smtClean="0"/>
              <a:t> aparece apenas na condição de superfície, Eq. (19). A dependência de </a:t>
            </a:r>
            <a:r>
              <a:rPr lang="pt-BR" i="1" dirty="0" smtClean="0"/>
              <a:t>U</a:t>
            </a:r>
            <a:r>
              <a:rPr lang="pt-BR" dirty="0" smtClean="0"/>
              <a:t> pode ser eliminada do problema tomando-se </a:t>
            </a:r>
            <a:r>
              <a:rPr lang="pt-BR" i="1" dirty="0" smtClean="0"/>
              <a:t>u</a:t>
            </a:r>
            <a:r>
              <a:rPr lang="pt-BR" dirty="0" smtClean="0"/>
              <a:t>/</a:t>
            </a:r>
            <a:r>
              <a:rPr lang="pt-BR" i="1" dirty="0" smtClean="0"/>
              <a:t>U</a:t>
            </a:r>
            <a:r>
              <a:rPr lang="pt-BR" dirty="0" smtClean="0"/>
              <a:t> como variável dependente.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51</a:t>
            </a:fld>
            <a:endParaRPr lang="pt-BR"/>
          </a:p>
        </p:txBody>
      </p:sp>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2705" name="Object 1"/>
          <p:cNvGraphicFramePr>
            <a:graphicFrameLocks noChangeAspect="1"/>
          </p:cNvGraphicFramePr>
          <p:nvPr/>
        </p:nvGraphicFramePr>
        <p:xfrm>
          <a:off x="3660788" y="3355974"/>
          <a:ext cx="1860550" cy="428625"/>
        </p:xfrm>
        <a:graphic>
          <a:graphicData uri="http://schemas.openxmlformats.org/presentationml/2006/ole">
            <p:oleObj spid="_x0000_s72705" name="Equação" r:id="rId3" imgW="952087" imgH="215806" progId="Equation.3">
              <p:embed/>
            </p:oleObj>
          </a:graphicData>
        </a:graphic>
      </p:graphicFrame>
      <p:sp>
        <p:nvSpPr>
          <p:cNvPr id="7" name="CaixaDeTexto 6"/>
          <p:cNvSpPr txBox="1"/>
          <p:nvPr/>
        </p:nvSpPr>
        <p:spPr>
          <a:xfrm>
            <a:off x="8182907" y="333246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(21)</a:t>
            </a:r>
            <a:endParaRPr lang="pt-BR" sz="24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Desse modo, o conjunto de </a:t>
            </a:r>
            <a:r>
              <a:rPr lang="pt-BR" dirty="0" err="1" smtClean="0"/>
              <a:t>Eqs</a:t>
            </a:r>
            <a:r>
              <a:rPr lang="pt-BR" dirty="0" smtClean="0"/>
              <a:t>. (17) a (20) pode ser escrito como</a:t>
            </a:r>
          </a:p>
          <a:p>
            <a:pPr lvl="1"/>
            <a:endParaRPr lang="pt-BR" dirty="0" smtClean="0"/>
          </a:p>
          <a:p>
            <a:pPr lvl="1"/>
            <a:endParaRPr lang="pt-BR" dirty="0" smtClean="0"/>
          </a:p>
          <a:p>
            <a:pPr lvl="1"/>
            <a:endParaRPr lang="pt-BR" dirty="0" smtClean="0"/>
          </a:p>
          <a:p>
            <a:pPr lvl="1"/>
            <a:endParaRPr lang="pt-BR" dirty="0" smtClean="0"/>
          </a:p>
          <a:p>
            <a:pPr lvl="1"/>
            <a:endParaRPr lang="pt-BR" dirty="0" smtClean="0"/>
          </a:p>
          <a:p>
            <a:pPr lvl="1"/>
            <a:endParaRPr lang="pt-BR" dirty="0" smtClean="0"/>
          </a:p>
          <a:p>
            <a:pPr lvl="1"/>
            <a:r>
              <a:rPr lang="pt-BR" dirty="0" smtClean="0"/>
              <a:t>sendo                . O conjunto anterior é independente de </a:t>
            </a:r>
            <a:r>
              <a:rPr lang="pt-BR" i="1" dirty="0" smtClean="0"/>
              <a:t>U</a:t>
            </a:r>
            <a:r>
              <a:rPr lang="pt-BR" dirty="0" smtClean="0"/>
              <a:t> e possui uma solução com a forma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52</a:t>
            </a:fld>
            <a:endParaRPr lang="pt-BR"/>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1681" name="Object 1"/>
          <p:cNvGraphicFramePr>
            <a:graphicFrameLocks noChangeAspect="1"/>
          </p:cNvGraphicFramePr>
          <p:nvPr/>
        </p:nvGraphicFramePr>
        <p:xfrm>
          <a:off x="3768714" y="2406636"/>
          <a:ext cx="1562100" cy="884238"/>
        </p:xfrm>
        <a:graphic>
          <a:graphicData uri="http://schemas.openxmlformats.org/presentationml/2006/ole">
            <p:oleObj spid="_x0000_s71681" name="Equação" r:id="rId3" imgW="787058" imgH="444307" progId="Equation.3">
              <p:embed/>
            </p:oleObj>
          </a:graphicData>
        </a:graphic>
      </p:graphicFrame>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1683" name="Object 3"/>
          <p:cNvGraphicFramePr>
            <a:graphicFrameLocks noChangeAspect="1"/>
          </p:cNvGraphicFramePr>
          <p:nvPr/>
        </p:nvGraphicFramePr>
        <p:xfrm>
          <a:off x="3914766" y="3465513"/>
          <a:ext cx="1320800" cy="428625"/>
        </p:xfrm>
        <a:graphic>
          <a:graphicData uri="http://schemas.openxmlformats.org/presentationml/2006/ole">
            <p:oleObj spid="_x0000_s71683" name="Equação" r:id="rId4" imgW="672808" imgH="215806" progId="Equation.3">
              <p:embed/>
            </p:oleObj>
          </a:graphicData>
        </a:graphic>
      </p:graphicFrame>
      <p:sp>
        <p:nvSpPr>
          <p:cNvPr id="716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1685" name="Object 5"/>
          <p:cNvGraphicFramePr>
            <a:graphicFrameLocks noChangeAspect="1"/>
          </p:cNvGraphicFramePr>
          <p:nvPr/>
        </p:nvGraphicFramePr>
        <p:xfrm>
          <a:off x="3951279" y="3976695"/>
          <a:ext cx="1209675" cy="428625"/>
        </p:xfrm>
        <a:graphic>
          <a:graphicData uri="http://schemas.openxmlformats.org/presentationml/2006/ole">
            <p:oleObj spid="_x0000_s71685" name="Equação" r:id="rId5" imgW="622030" imgH="215806" progId="Equation.3">
              <p:embed/>
            </p:oleObj>
          </a:graphicData>
        </a:graphic>
      </p:graphicFrame>
      <p:sp>
        <p:nvSpPr>
          <p:cNvPr id="716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1687" name="Object 7"/>
          <p:cNvGraphicFramePr>
            <a:graphicFrameLocks noChangeAspect="1"/>
          </p:cNvGraphicFramePr>
          <p:nvPr/>
        </p:nvGraphicFramePr>
        <p:xfrm>
          <a:off x="3586149" y="4487877"/>
          <a:ext cx="1936750" cy="428625"/>
        </p:xfrm>
        <a:graphic>
          <a:graphicData uri="http://schemas.openxmlformats.org/presentationml/2006/ole">
            <p:oleObj spid="_x0000_s71687" name="Equação" r:id="rId6" imgW="990170" imgH="215806" progId="Equation.3">
              <p:embed/>
            </p:oleObj>
          </a:graphicData>
        </a:graphic>
      </p:graphicFrame>
      <p:sp>
        <p:nvSpPr>
          <p:cNvPr id="716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1689" name="Object 9"/>
          <p:cNvGraphicFramePr>
            <a:graphicFrameLocks noChangeAspect="1"/>
          </p:cNvGraphicFramePr>
          <p:nvPr/>
        </p:nvGraphicFramePr>
        <p:xfrm>
          <a:off x="2052603" y="5049866"/>
          <a:ext cx="1201738" cy="460375"/>
        </p:xfrm>
        <a:graphic>
          <a:graphicData uri="http://schemas.openxmlformats.org/presentationml/2006/ole">
            <p:oleObj spid="_x0000_s71689" name="Equação" r:id="rId7" imgW="571252" imgH="215806" progId="Equation.3">
              <p:embed/>
            </p:oleObj>
          </a:graphicData>
        </a:graphic>
      </p:graphicFrame>
      <p:sp>
        <p:nvSpPr>
          <p:cNvPr id="7169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1691" name="Object 11"/>
          <p:cNvGraphicFramePr>
            <a:graphicFrameLocks noChangeAspect="1"/>
          </p:cNvGraphicFramePr>
          <p:nvPr/>
        </p:nvGraphicFramePr>
        <p:xfrm>
          <a:off x="3695688" y="5875371"/>
          <a:ext cx="1749425" cy="787400"/>
        </p:xfrm>
        <a:graphic>
          <a:graphicData uri="http://schemas.openxmlformats.org/presentationml/2006/ole">
            <p:oleObj spid="_x0000_s71691" name="Equação" r:id="rId8" imgW="863225" imgH="393529" progId="Equation.3">
              <p:embed/>
            </p:oleObj>
          </a:graphicData>
        </a:graphic>
      </p:graphicFrame>
      <p:sp>
        <p:nvSpPr>
          <p:cNvPr id="17" name="CaixaDeTexto 16"/>
          <p:cNvSpPr txBox="1"/>
          <p:nvPr/>
        </p:nvSpPr>
        <p:spPr>
          <a:xfrm>
            <a:off x="8182907" y="603442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(22)</a:t>
            </a:r>
            <a:endParaRPr lang="pt-BR" sz="24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por similaridade</a:t>
            </a:r>
            <a:endParaRPr lang="pt-BR" dirty="0"/>
          </a:p>
        </p:txBody>
      </p:sp>
      <p:sp>
        <p:nvSpPr>
          <p:cNvPr id="3" name="Espaço Reservado para Conteúdo 2"/>
          <p:cNvSpPr>
            <a:spLocks noGrp="1"/>
          </p:cNvSpPr>
          <p:nvPr>
            <p:ph idx="1"/>
          </p:nvPr>
        </p:nvSpPr>
        <p:spPr/>
        <p:txBody>
          <a:bodyPr/>
          <a:lstStyle/>
          <a:p>
            <a:pPr lvl="1"/>
            <a:r>
              <a:rPr lang="pt-BR" dirty="0" smtClean="0"/>
              <a:t>Como o lado esquerdo da Eq. (22) é adimensional, o lado direito deve ser uma função adimensional de </a:t>
            </a:r>
            <a:r>
              <a:rPr lang="pt-BR" i="1" dirty="0" smtClean="0"/>
              <a:t>y</a:t>
            </a:r>
            <a:r>
              <a:rPr lang="pt-BR" dirty="0" smtClean="0"/>
              <a:t>, </a:t>
            </a:r>
            <a:r>
              <a:rPr lang="pt-BR" i="1" dirty="0" smtClean="0"/>
              <a:t>t</a:t>
            </a:r>
            <a:r>
              <a:rPr lang="pt-BR" dirty="0" smtClean="0"/>
              <a:t> e </a:t>
            </a:r>
            <a:r>
              <a:rPr lang="el-GR" i="1" dirty="0" smtClean="0"/>
              <a:t>ν</a:t>
            </a:r>
            <a:r>
              <a:rPr lang="pt-BR" dirty="0" smtClean="0"/>
              <a:t>. A única variável adimensional formada por </a:t>
            </a:r>
            <a:r>
              <a:rPr lang="pt-BR" i="1" dirty="0" smtClean="0"/>
              <a:t>y</a:t>
            </a:r>
            <a:r>
              <a:rPr lang="pt-BR" dirty="0" smtClean="0"/>
              <a:t>, </a:t>
            </a:r>
            <a:r>
              <a:rPr lang="pt-BR" i="1" dirty="0" smtClean="0"/>
              <a:t>t</a:t>
            </a:r>
            <a:r>
              <a:rPr lang="pt-BR" dirty="0" smtClean="0"/>
              <a:t> e </a:t>
            </a:r>
            <a:r>
              <a:rPr lang="el-GR" i="1" dirty="0" smtClean="0"/>
              <a:t>ν</a:t>
            </a:r>
            <a:r>
              <a:rPr lang="pt-BR" i="1" dirty="0" smtClean="0"/>
              <a:t>  </a:t>
            </a:r>
            <a:r>
              <a:rPr lang="pt-BR" dirty="0" smtClean="0"/>
              <a:t>é             , de modo que a Eq. (22) deve possuir a forma</a:t>
            </a:r>
          </a:p>
          <a:p>
            <a:pPr lvl="1"/>
            <a:endParaRPr lang="pt-BR" dirty="0" smtClean="0"/>
          </a:p>
          <a:p>
            <a:pPr lvl="1"/>
            <a:endParaRPr lang="pt-BR" dirty="0" smtClean="0"/>
          </a:p>
          <a:p>
            <a:pPr lvl="1"/>
            <a:endParaRPr lang="pt-BR" dirty="0" smtClean="0"/>
          </a:p>
          <a:p>
            <a:pPr lvl="1"/>
            <a:r>
              <a:rPr lang="pt-BR" dirty="0" smtClean="0"/>
              <a:t>Pode-se escrever, então, a Eq. (23) na forma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53</a:t>
            </a:fld>
            <a:endParaRPr lang="pt-BR"/>
          </a:p>
        </p:txBody>
      </p:sp>
      <p:sp>
        <p:nvSpPr>
          <p:cNvPr id="849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4993" name="Object 1"/>
          <p:cNvGraphicFramePr>
            <a:graphicFrameLocks noChangeAspect="1"/>
          </p:cNvGraphicFramePr>
          <p:nvPr/>
        </p:nvGraphicFramePr>
        <p:xfrm>
          <a:off x="7554967" y="2297097"/>
          <a:ext cx="1033463" cy="546100"/>
        </p:xfrm>
        <a:graphic>
          <a:graphicData uri="http://schemas.openxmlformats.org/presentationml/2006/ole">
            <p:oleObj spid="_x0000_s84993" name="Equação" r:id="rId3" imgW="482391" imgH="253890" progId="Equation.3">
              <p:embed/>
            </p:oleObj>
          </a:graphicData>
        </a:graphic>
      </p:graphicFrame>
      <p:sp>
        <p:nvSpPr>
          <p:cNvPr id="849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4995" name="Object 3"/>
          <p:cNvGraphicFramePr>
            <a:graphicFrameLocks noChangeAspect="1"/>
          </p:cNvGraphicFramePr>
          <p:nvPr/>
        </p:nvGraphicFramePr>
        <p:xfrm>
          <a:off x="3659175" y="3319461"/>
          <a:ext cx="1789113" cy="1019175"/>
        </p:xfrm>
        <a:graphic>
          <a:graphicData uri="http://schemas.openxmlformats.org/presentationml/2006/ole">
            <p:oleObj spid="_x0000_s84995" name="Equação" r:id="rId4" imgW="889000" imgH="508000" progId="Equation.3">
              <p:embed/>
            </p:oleObj>
          </a:graphicData>
        </a:graphic>
      </p:graphicFrame>
      <p:sp>
        <p:nvSpPr>
          <p:cNvPr id="9" name="CaixaDeTexto 8"/>
          <p:cNvSpPr txBox="1"/>
          <p:nvPr/>
        </p:nvSpPr>
        <p:spPr>
          <a:xfrm>
            <a:off x="8182907" y="357505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(23)</a:t>
            </a:r>
            <a:endParaRPr lang="pt-BR" sz="2400" dirty="0">
              <a:latin typeface="Times New Roman" pitchFamily="18" charset="0"/>
              <a:cs typeface="Times New Roman" pitchFamily="18" charset="0"/>
            </a:endParaRPr>
          </a:p>
        </p:txBody>
      </p:sp>
      <p:sp>
        <p:nvSpPr>
          <p:cNvPr id="849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4997" name="Object 5"/>
          <p:cNvGraphicFramePr>
            <a:graphicFrameLocks noChangeAspect="1"/>
          </p:cNvGraphicFramePr>
          <p:nvPr/>
        </p:nvGraphicFramePr>
        <p:xfrm>
          <a:off x="3903671" y="5086383"/>
          <a:ext cx="1289050" cy="788988"/>
        </p:xfrm>
        <a:graphic>
          <a:graphicData uri="http://schemas.openxmlformats.org/presentationml/2006/ole">
            <p:oleObj spid="_x0000_s84997" name="Equação" r:id="rId5" imgW="634725" imgH="393529" progId="Equation.3">
              <p:embed/>
            </p:oleObj>
          </a:graphicData>
        </a:graphic>
      </p:graphicFrame>
      <p:sp>
        <p:nvSpPr>
          <p:cNvPr id="12" name="CaixaDeTexto 11"/>
          <p:cNvSpPr txBox="1"/>
          <p:nvPr/>
        </p:nvSpPr>
        <p:spPr>
          <a:xfrm>
            <a:off x="8186787" y="523114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(24)</a:t>
            </a:r>
            <a:endParaRPr lang="pt-BR" sz="2400" dirty="0">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onde </a:t>
            </a:r>
            <a:r>
              <a:rPr lang="el-GR" i="1" dirty="0" smtClean="0"/>
              <a:t>η</a:t>
            </a:r>
            <a:r>
              <a:rPr lang="pt-BR" dirty="0" smtClean="0"/>
              <a:t> é a distância adimensional dada por</a:t>
            </a:r>
          </a:p>
          <a:p>
            <a:pPr lvl="1"/>
            <a:endParaRPr lang="pt-BR" dirty="0" smtClean="0"/>
          </a:p>
          <a:p>
            <a:pPr lvl="1"/>
            <a:endParaRPr lang="pt-BR" dirty="0" smtClean="0"/>
          </a:p>
          <a:p>
            <a:pPr lvl="1"/>
            <a:r>
              <a:rPr lang="pt-BR" dirty="0" smtClean="0"/>
              <a:t>A ausência de escalas de comprimento e de tempo resulta na redução das dimensões de espaço requerido pela solução (de 2 para 1). Assim, o conjunto de </a:t>
            </a:r>
            <a:r>
              <a:rPr lang="pt-BR" dirty="0" err="1" smtClean="0"/>
              <a:t>Eqs</a:t>
            </a:r>
            <a:r>
              <a:rPr lang="pt-BR" dirty="0" smtClean="0"/>
              <a:t>. (17) a (20) pode ser escrito em termos de </a:t>
            </a:r>
            <a:r>
              <a:rPr lang="el-GR" i="1" dirty="0" smtClean="0"/>
              <a:t>η</a:t>
            </a:r>
            <a:r>
              <a:rPr lang="pt-BR" i="1" dirty="0" smtClean="0"/>
              <a:t> </a:t>
            </a:r>
            <a:r>
              <a:rPr lang="pt-BR" dirty="0" smtClean="0"/>
              <a:t>e </a:t>
            </a:r>
            <a:r>
              <a:rPr lang="pt-BR" i="1" dirty="0" smtClean="0"/>
              <a:t>F</a:t>
            </a:r>
            <a:r>
              <a:rPr lang="pt-BR" dirty="0" smtClean="0"/>
              <a:t>(</a:t>
            </a:r>
            <a:r>
              <a:rPr lang="el-GR" i="1" dirty="0" smtClean="0"/>
              <a:t>η</a:t>
            </a:r>
            <a:r>
              <a:rPr lang="pt-BR" dirty="0" smtClean="0"/>
              <a:t>). Das </a:t>
            </a:r>
            <a:r>
              <a:rPr lang="pt-BR" dirty="0" err="1" smtClean="0"/>
              <a:t>Eqs</a:t>
            </a:r>
            <a:r>
              <a:rPr lang="pt-BR" dirty="0" smtClean="0"/>
              <a:t>. (24) e (25), obtém-se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54</a:t>
            </a:fld>
            <a:endParaRPr lang="pt-BR"/>
          </a:p>
        </p:txBody>
      </p:sp>
      <p:sp>
        <p:nvSpPr>
          <p:cNvPr id="839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3969" name="Object 1"/>
          <p:cNvGraphicFramePr>
            <a:graphicFrameLocks noChangeAspect="1"/>
          </p:cNvGraphicFramePr>
          <p:nvPr/>
        </p:nvGraphicFramePr>
        <p:xfrm>
          <a:off x="4024305" y="2078019"/>
          <a:ext cx="1130300" cy="885825"/>
        </p:xfrm>
        <a:graphic>
          <a:graphicData uri="http://schemas.openxmlformats.org/presentationml/2006/ole">
            <p:oleObj spid="_x0000_s83969" name="Equação" r:id="rId3" imgW="571252" imgH="444307" progId="Equation.3">
              <p:embed/>
            </p:oleObj>
          </a:graphicData>
        </a:graphic>
      </p:graphicFrame>
      <p:sp>
        <p:nvSpPr>
          <p:cNvPr id="7" name="CaixaDeTexto 6"/>
          <p:cNvSpPr txBox="1"/>
          <p:nvPr/>
        </p:nvSpPr>
        <p:spPr>
          <a:xfrm>
            <a:off x="8186787" y="223707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(25)</a:t>
            </a:r>
            <a:endParaRPr lang="pt-BR" sz="2400" dirty="0">
              <a:latin typeface="Times New Roman" pitchFamily="18" charset="0"/>
              <a:cs typeface="Times New Roman" pitchFamily="18" charset="0"/>
            </a:endParaRPr>
          </a:p>
        </p:txBody>
      </p:sp>
      <p:sp>
        <p:nvSpPr>
          <p:cNvPr id="8397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3971" name="Object 3"/>
          <p:cNvGraphicFramePr>
            <a:graphicFrameLocks noChangeAspect="1"/>
          </p:cNvGraphicFramePr>
          <p:nvPr/>
        </p:nvGraphicFramePr>
        <p:xfrm>
          <a:off x="1620878" y="4962546"/>
          <a:ext cx="5945188" cy="942975"/>
        </p:xfrm>
        <a:graphic>
          <a:graphicData uri="http://schemas.openxmlformats.org/presentationml/2006/ole">
            <p:oleObj spid="_x0000_s83971" name="Equação" r:id="rId4" imgW="2946400" imgH="469900" progId="Equation.3">
              <p:embed/>
            </p:oleObj>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por similaridade</a:t>
            </a:r>
            <a:endParaRPr lang="pt-BR" dirty="0"/>
          </a:p>
        </p:txBody>
      </p:sp>
      <p:sp>
        <p:nvSpPr>
          <p:cNvPr id="3" name="Espaço Reservado para Conteúdo 2"/>
          <p:cNvSpPr>
            <a:spLocks noGrp="1"/>
          </p:cNvSpPr>
          <p:nvPr>
            <p:ph idx="1"/>
          </p:nvPr>
        </p:nvSpPr>
        <p:spPr/>
        <p:txBody>
          <a:bodyPr/>
          <a:lstStyle/>
          <a:p>
            <a:pPr lvl="1"/>
            <a:r>
              <a:rPr lang="pt-BR" dirty="0" smtClean="0"/>
              <a:t>bem como</a:t>
            </a:r>
          </a:p>
          <a:p>
            <a:pPr lvl="1"/>
            <a:endParaRPr lang="pt-BR" dirty="0" smtClean="0"/>
          </a:p>
          <a:p>
            <a:pPr lvl="1"/>
            <a:endParaRPr lang="pt-BR" dirty="0" smtClean="0"/>
          </a:p>
          <a:p>
            <a:pPr lvl="1"/>
            <a:r>
              <a:rPr lang="pt-BR" dirty="0" smtClean="0"/>
              <a:t>e</a:t>
            </a:r>
          </a:p>
          <a:p>
            <a:pPr lvl="1"/>
            <a:endParaRPr lang="pt-BR" dirty="0" smtClean="0"/>
          </a:p>
          <a:p>
            <a:pPr lvl="1"/>
            <a:endParaRPr lang="pt-BR" dirty="0" smtClean="0"/>
          </a:p>
          <a:p>
            <a:pPr lvl="1"/>
            <a:endParaRPr lang="pt-BR" dirty="0" smtClean="0"/>
          </a:p>
          <a:p>
            <a:pPr lvl="1"/>
            <a:r>
              <a:rPr lang="pt-BR" dirty="0" smtClean="0"/>
              <a:t>Substituindo-se as expressões anteriores na Eq. (17), chega-se à seguinte equação diferencial ordinária</a:t>
            </a:r>
          </a:p>
          <a:p>
            <a:pPr lvl="1"/>
            <a:endParaRPr lang="pt-BR" dirty="0" smtClean="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55</a:t>
            </a:fld>
            <a:endParaRPr lang="pt-B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2945" name="Object 1"/>
          <p:cNvGraphicFramePr>
            <a:graphicFrameLocks noChangeAspect="1"/>
          </p:cNvGraphicFramePr>
          <p:nvPr/>
        </p:nvGraphicFramePr>
        <p:xfrm>
          <a:off x="2490759" y="2078019"/>
          <a:ext cx="4164013" cy="885825"/>
        </p:xfrm>
        <a:graphic>
          <a:graphicData uri="http://schemas.openxmlformats.org/presentationml/2006/ole">
            <p:oleObj spid="_x0000_s82945" name="Equação" r:id="rId3" imgW="2108200" imgH="444500" progId="Equation.3">
              <p:embed/>
            </p:oleObj>
          </a:graphicData>
        </a:graphic>
      </p:graphicFrame>
      <p:sp>
        <p:nvSpPr>
          <p:cNvPr id="829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2948" name="Object 4"/>
          <p:cNvGraphicFramePr>
            <a:graphicFrameLocks noChangeAspect="1"/>
          </p:cNvGraphicFramePr>
          <p:nvPr/>
        </p:nvGraphicFramePr>
        <p:xfrm>
          <a:off x="2722587" y="3471876"/>
          <a:ext cx="3638550" cy="942975"/>
        </p:xfrm>
        <a:graphic>
          <a:graphicData uri="http://schemas.openxmlformats.org/presentationml/2006/ole">
            <p:oleObj spid="_x0000_s82948" name="Equação" r:id="rId4" imgW="1803400" imgH="469900" progId="Equation.3">
              <p:embed/>
            </p:oleObj>
          </a:graphicData>
        </a:graphic>
      </p:graphicFrame>
      <p:sp>
        <p:nvSpPr>
          <p:cNvPr id="8295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2950" name="Object 6"/>
          <p:cNvGraphicFramePr>
            <a:graphicFrameLocks noChangeAspect="1"/>
          </p:cNvGraphicFramePr>
          <p:nvPr/>
        </p:nvGraphicFramePr>
        <p:xfrm>
          <a:off x="3805227" y="5729319"/>
          <a:ext cx="1554163" cy="403225"/>
        </p:xfrm>
        <a:graphic>
          <a:graphicData uri="http://schemas.openxmlformats.org/presentationml/2006/ole">
            <p:oleObj spid="_x0000_s82950" name="Equação" r:id="rId5" imgW="774364" imgH="203112" progId="Equation.3">
              <p:embed/>
            </p:oleObj>
          </a:graphicData>
        </a:graphic>
      </p:graphicFrame>
      <p:sp>
        <p:nvSpPr>
          <p:cNvPr id="12" name="CaixaDeTexto 11"/>
          <p:cNvSpPr txBox="1"/>
          <p:nvPr/>
        </p:nvSpPr>
        <p:spPr>
          <a:xfrm>
            <a:off x="8186787" y="570581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(26)</a:t>
            </a:r>
            <a:endParaRPr lang="pt-BR" sz="2400" dirty="0">
              <a:latin typeface="Times New Roman" pitchFamily="18" charset="0"/>
              <a:cs typeface="Times New Roman"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As condições de contorno, </a:t>
            </a:r>
            <a:r>
              <a:rPr lang="pt-BR" dirty="0" err="1" smtClean="0"/>
              <a:t>Eqs</a:t>
            </a:r>
            <a:r>
              <a:rPr lang="pt-BR" dirty="0" smtClean="0"/>
              <a:t>. (18) a (20), se reduzem a</a:t>
            </a:r>
          </a:p>
          <a:p>
            <a:pPr lvl="1"/>
            <a:endParaRPr lang="pt-BR" dirty="0" smtClean="0"/>
          </a:p>
          <a:p>
            <a:pPr lvl="1"/>
            <a:endParaRPr lang="pt-BR" dirty="0" smtClean="0"/>
          </a:p>
          <a:p>
            <a:pPr lvl="1"/>
            <a:endParaRPr lang="pt-BR" dirty="0" smtClean="0"/>
          </a:p>
          <a:p>
            <a:r>
              <a:rPr lang="pt-BR" dirty="0" smtClean="0"/>
              <a:t>Solução por similaridade</a:t>
            </a:r>
          </a:p>
          <a:p>
            <a:pPr lvl="1"/>
            <a:r>
              <a:rPr lang="pt-BR" dirty="0" smtClean="0"/>
              <a:t>A Eq. (26) pode ser integrada da seguinte forma:</a:t>
            </a:r>
          </a:p>
          <a:p>
            <a:pPr lvl="1"/>
            <a:endParaRPr lang="pt-BR" dirty="0" smtClean="0"/>
          </a:p>
          <a:p>
            <a:pPr lvl="1"/>
            <a:endParaRPr lang="pt-BR" dirty="0" smtClean="0"/>
          </a:p>
          <a:p>
            <a:pPr lvl="1"/>
            <a:r>
              <a:rPr lang="pt-BR" dirty="0" smtClean="0"/>
              <a:t>Integrando-se a primeira vez, obtém-se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56</a:t>
            </a:fld>
            <a:endParaRPr lang="pt-B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1921" name="Object 1"/>
          <p:cNvGraphicFramePr>
            <a:graphicFrameLocks noChangeAspect="1"/>
          </p:cNvGraphicFramePr>
          <p:nvPr/>
        </p:nvGraphicFramePr>
        <p:xfrm>
          <a:off x="3717937" y="2260584"/>
          <a:ext cx="1730375" cy="428625"/>
        </p:xfrm>
        <a:graphic>
          <a:graphicData uri="http://schemas.openxmlformats.org/presentationml/2006/ole">
            <p:oleObj spid="_x0000_s81921" name="Equação" r:id="rId3" imgW="888614" imgH="215806" progId="Equation.3">
              <p:embed/>
            </p:oleObj>
          </a:graphicData>
        </a:graphic>
      </p:graphicFrame>
      <p:sp>
        <p:nvSpPr>
          <p:cNvPr id="7" name="CaixaDeTexto 6"/>
          <p:cNvSpPr txBox="1"/>
          <p:nvPr/>
        </p:nvSpPr>
        <p:spPr>
          <a:xfrm>
            <a:off x="8186787" y="222407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(27)</a:t>
            </a:r>
            <a:endParaRPr lang="pt-BR" sz="2400" dirty="0">
              <a:latin typeface="Times New Roman" pitchFamily="18" charset="0"/>
              <a:cs typeface="Times New Roman" pitchFamily="18" charset="0"/>
            </a:endParaRPr>
          </a:p>
        </p:txBody>
      </p:sp>
      <p:sp>
        <p:nvSpPr>
          <p:cNvPr id="8192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1923" name="Object 3"/>
          <p:cNvGraphicFramePr>
            <a:graphicFrameLocks noChangeAspect="1"/>
          </p:cNvGraphicFramePr>
          <p:nvPr/>
        </p:nvGraphicFramePr>
        <p:xfrm>
          <a:off x="4060818" y="2854323"/>
          <a:ext cx="1042988" cy="428625"/>
        </p:xfrm>
        <a:graphic>
          <a:graphicData uri="http://schemas.openxmlformats.org/presentationml/2006/ole">
            <p:oleObj spid="_x0000_s81923" name="Equação" r:id="rId4" imgW="532937" imgH="215713" progId="Equation.3">
              <p:embed/>
            </p:oleObj>
          </a:graphicData>
        </a:graphic>
      </p:graphicFrame>
      <p:sp>
        <p:nvSpPr>
          <p:cNvPr id="10" name="CaixaDeTexto 9"/>
          <p:cNvSpPr txBox="1"/>
          <p:nvPr/>
        </p:nvSpPr>
        <p:spPr>
          <a:xfrm>
            <a:off x="8186787" y="282128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(28)</a:t>
            </a:r>
            <a:endParaRPr lang="pt-BR" sz="2400" dirty="0">
              <a:latin typeface="Times New Roman" pitchFamily="18" charset="0"/>
              <a:cs typeface="Times New Roman" pitchFamily="18" charset="0"/>
            </a:endParaRPr>
          </a:p>
        </p:txBody>
      </p:sp>
      <p:sp>
        <p:nvSpPr>
          <p:cNvPr id="8192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1925" name="Object 5"/>
          <p:cNvGraphicFramePr>
            <a:graphicFrameLocks noChangeAspect="1"/>
          </p:cNvGraphicFramePr>
          <p:nvPr/>
        </p:nvGraphicFramePr>
        <p:xfrm>
          <a:off x="3695712" y="4414851"/>
          <a:ext cx="1789113" cy="788988"/>
        </p:xfrm>
        <a:graphic>
          <a:graphicData uri="http://schemas.openxmlformats.org/presentationml/2006/ole">
            <p:oleObj spid="_x0000_s81925" name="Equação" r:id="rId5" imgW="888614" imgH="393529" progId="Equation.3">
              <p:embed/>
            </p:oleObj>
          </a:graphicData>
        </a:graphic>
      </p:graphicFrame>
      <p:sp>
        <p:nvSpPr>
          <p:cNvPr id="8192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1927" name="Object 7"/>
          <p:cNvGraphicFramePr>
            <a:graphicFrameLocks noChangeAspect="1"/>
          </p:cNvGraphicFramePr>
          <p:nvPr/>
        </p:nvGraphicFramePr>
        <p:xfrm>
          <a:off x="3367071" y="5875371"/>
          <a:ext cx="2382838" cy="457200"/>
        </p:xfrm>
        <a:graphic>
          <a:graphicData uri="http://schemas.openxmlformats.org/presentationml/2006/ole">
            <p:oleObj spid="_x0000_s81927" name="Equação" r:id="rId6" imgW="1193800" imgH="228600" progId="Equation.3">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por similaridade</a:t>
            </a:r>
            <a:endParaRPr lang="pt-BR" dirty="0"/>
          </a:p>
        </p:txBody>
      </p:sp>
      <p:sp>
        <p:nvSpPr>
          <p:cNvPr id="3" name="Espaço Reservado para Conteúdo 2"/>
          <p:cNvSpPr>
            <a:spLocks noGrp="1"/>
          </p:cNvSpPr>
          <p:nvPr>
            <p:ph idx="1"/>
          </p:nvPr>
        </p:nvSpPr>
        <p:spPr>
          <a:xfrm>
            <a:off x="457200" y="1600200"/>
            <a:ext cx="8229600" cy="5041944"/>
          </a:xfrm>
        </p:spPr>
        <p:txBody>
          <a:bodyPr/>
          <a:lstStyle/>
          <a:p>
            <a:pPr lvl="1"/>
            <a:r>
              <a:rPr lang="pt-BR" dirty="0" smtClean="0"/>
              <a:t>que pode ser escrita como</a:t>
            </a:r>
          </a:p>
          <a:p>
            <a:pPr lvl="1"/>
            <a:endParaRPr lang="pt-BR" dirty="0" smtClean="0"/>
          </a:p>
          <a:p>
            <a:pPr lvl="1"/>
            <a:endParaRPr lang="pt-BR" dirty="0" smtClean="0"/>
          </a:p>
          <a:p>
            <a:pPr lvl="1"/>
            <a:r>
              <a:rPr lang="pt-BR" dirty="0" smtClean="0"/>
              <a:t>sendo </a:t>
            </a:r>
            <a:r>
              <a:rPr lang="pt-BR" i="1" dirty="0" smtClean="0"/>
              <a:t>A</a:t>
            </a:r>
            <a:r>
              <a:rPr lang="pt-BR" dirty="0" smtClean="0"/>
              <a:t> uma constante de integração. Integrando-se pela segunda vez, obtém-se</a:t>
            </a:r>
          </a:p>
          <a:p>
            <a:pPr lvl="1"/>
            <a:endParaRPr lang="pt-BR" dirty="0" smtClean="0"/>
          </a:p>
          <a:p>
            <a:pPr lvl="1"/>
            <a:endParaRPr lang="pt-BR" dirty="0" smtClean="0"/>
          </a:p>
          <a:p>
            <a:pPr lvl="1"/>
            <a:r>
              <a:rPr lang="pt-BR" dirty="0" smtClean="0"/>
              <a:t>A condição da Eq. (28) fornece</a:t>
            </a:r>
          </a:p>
          <a:p>
            <a:pPr lvl="1"/>
            <a:endParaRPr lang="pt-BR" dirty="0" smtClean="0"/>
          </a:p>
          <a:p>
            <a:pPr lvl="1"/>
            <a:endParaRPr lang="pt-BR" dirty="0" smtClean="0"/>
          </a:p>
          <a:p>
            <a:pPr lvl="1"/>
            <a:r>
              <a:rPr lang="pt-BR" dirty="0" smtClean="0"/>
              <a:t>de onde se obtém </a:t>
            </a:r>
            <a:r>
              <a:rPr lang="pt-BR" i="1" dirty="0" smtClean="0"/>
              <a:t>B</a:t>
            </a:r>
            <a:r>
              <a:rPr lang="pt-BR" dirty="0" smtClean="0"/>
              <a:t> = 1.</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57</a:t>
            </a:fld>
            <a:endParaRPr lang="pt-BR"/>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0897" name="Object 1"/>
          <p:cNvGraphicFramePr>
            <a:graphicFrameLocks noChangeAspect="1"/>
          </p:cNvGraphicFramePr>
          <p:nvPr/>
        </p:nvGraphicFramePr>
        <p:xfrm>
          <a:off x="3805227" y="2114532"/>
          <a:ext cx="1504950" cy="838200"/>
        </p:xfrm>
        <a:graphic>
          <a:graphicData uri="http://schemas.openxmlformats.org/presentationml/2006/ole">
            <p:oleObj spid="_x0000_s80897" name="Equação" r:id="rId3" imgW="749300" imgH="419100" progId="Equation.3">
              <p:embed/>
            </p:oleObj>
          </a:graphicData>
        </a:graphic>
      </p:graphicFrame>
      <p:sp>
        <p:nvSpPr>
          <p:cNvPr id="809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0899" name="Object 3"/>
          <p:cNvGraphicFramePr>
            <a:graphicFrameLocks noChangeAspect="1"/>
          </p:cNvGraphicFramePr>
          <p:nvPr/>
        </p:nvGraphicFramePr>
        <p:xfrm>
          <a:off x="3184506" y="3867156"/>
          <a:ext cx="2727325" cy="658813"/>
        </p:xfrm>
        <a:graphic>
          <a:graphicData uri="http://schemas.openxmlformats.org/presentationml/2006/ole">
            <p:oleObj spid="_x0000_s80899" name="Equação" r:id="rId4" imgW="1384300" imgH="330200" progId="Equation.3">
              <p:embed/>
            </p:oleObj>
          </a:graphicData>
        </a:graphic>
      </p:graphicFrame>
      <p:sp>
        <p:nvSpPr>
          <p:cNvPr id="9" name="CaixaDeTexto 8"/>
          <p:cNvSpPr txBox="1"/>
          <p:nvPr/>
        </p:nvSpPr>
        <p:spPr>
          <a:xfrm>
            <a:off x="8186787" y="398969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(29)</a:t>
            </a:r>
            <a:endParaRPr lang="pt-BR" sz="2400" dirty="0">
              <a:latin typeface="Times New Roman" pitchFamily="18" charset="0"/>
              <a:cs typeface="Times New Roman" pitchFamily="18" charset="0"/>
            </a:endParaRPr>
          </a:p>
        </p:txBody>
      </p:sp>
      <p:sp>
        <p:nvSpPr>
          <p:cNvPr id="809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0901" name="Object 5"/>
          <p:cNvGraphicFramePr>
            <a:graphicFrameLocks noChangeAspect="1"/>
          </p:cNvGraphicFramePr>
          <p:nvPr/>
        </p:nvGraphicFramePr>
        <p:xfrm>
          <a:off x="3036909" y="5181624"/>
          <a:ext cx="3105150" cy="658813"/>
        </p:xfrm>
        <a:graphic>
          <a:graphicData uri="http://schemas.openxmlformats.org/presentationml/2006/ole">
            <p:oleObj spid="_x0000_s80901" name="Equação" r:id="rId5" imgW="1574800" imgH="330200" progId="Equation.3">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Aplicando-se a condição da Eq. (27), tem-se</a:t>
            </a:r>
          </a:p>
          <a:p>
            <a:pPr lvl="1"/>
            <a:endParaRPr lang="pt-BR" dirty="0" smtClean="0"/>
          </a:p>
          <a:p>
            <a:pPr lvl="1"/>
            <a:endParaRPr lang="pt-BR" dirty="0" smtClean="0"/>
          </a:p>
          <a:p>
            <a:pPr lvl="1"/>
            <a:r>
              <a:rPr lang="pt-BR" dirty="0" smtClean="0"/>
              <a:t>sendo empregado o resultado de uma integral definida padrão, obtendo-se que                      . A solução dada pela Eq. (29) então se torna</a:t>
            </a:r>
          </a:p>
          <a:p>
            <a:pPr lvl="1"/>
            <a:endParaRPr lang="pt-BR" dirty="0" smtClean="0"/>
          </a:p>
          <a:p>
            <a:pPr lvl="1"/>
            <a:endParaRPr lang="pt-BR" dirty="0" smtClean="0"/>
          </a:p>
          <a:p>
            <a:pPr lvl="1"/>
            <a:r>
              <a:rPr lang="pt-BR" dirty="0" smtClean="0"/>
              <a:t>A função</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58</a:t>
            </a:fld>
            <a:endParaRPr lang="pt-BR"/>
          </a:p>
        </p:txBody>
      </p:sp>
      <p:sp>
        <p:nvSpPr>
          <p:cNvPr id="798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9873" name="Object 1"/>
          <p:cNvGraphicFramePr>
            <a:graphicFrameLocks noChangeAspect="1"/>
          </p:cNvGraphicFramePr>
          <p:nvPr/>
        </p:nvGraphicFramePr>
        <p:xfrm>
          <a:off x="1943064" y="2087556"/>
          <a:ext cx="5221288" cy="866775"/>
        </p:xfrm>
        <a:graphic>
          <a:graphicData uri="http://schemas.openxmlformats.org/presentationml/2006/ole">
            <p:oleObj spid="_x0000_s79873" name="Equação" r:id="rId3" imgW="2578100" imgH="431800" progId="Equation.3">
              <p:embed/>
            </p:oleObj>
          </a:graphicData>
        </a:graphic>
      </p:graphicFrame>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9875" name="Object 3"/>
          <p:cNvGraphicFramePr>
            <a:graphicFrameLocks noChangeAspect="1"/>
          </p:cNvGraphicFramePr>
          <p:nvPr/>
        </p:nvGraphicFramePr>
        <p:xfrm>
          <a:off x="4278331" y="3246435"/>
          <a:ext cx="1681163" cy="519113"/>
        </p:xfrm>
        <a:graphic>
          <a:graphicData uri="http://schemas.openxmlformats.org/presentationml/2006/ole">
            <p:oleObj spid="_x0000_s79875" name="Equação" r:id="rId4" imgW="774364" imgH="241195" progId="Equation.3">
              <p:embed/>
            </p:oleObj>
          </a:graphicData>
        </a:graphic>
      </p:graphicFrame>
      <p:sp>
        <p:nvSpPr>
          <p:cNvPr id="798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9877" name="Object 5"/>
          <p:cNvGraphicFramePr>
            <a:graphicFrameLocks noChangeAspect="1"/>
          </p:cNvGraphicFramePr>
          <p:nvPr/>
        </p:nvGraphicFramePr>
        <p:xfrm>
          <a:off x="3257532" y="4195773"/>
          <a:ext cx="2613025" cy="839788"/>
        </p:xfrm>
        <a:graphic>
          <a:graphicData uri="http://schemas.openxmlformats.org/presentationml/2006/ole">
            <p:oleObj spid="_x0000_s79877" name="Equação" r:id="rId5" imgW="1308100" imgH="419100" progId="Equation.3">
              <p:embed/>
            </p:oleObj>
          </a:graphicData>
        </a:graphic>
      </p:graphicFrame>
      <p:sp>
        <p:nvSpPr>
          <p:cNvPr id="11" name="CaixaDeTexto 10"/>
          <p:cNvSpPr txBox="1"/>
          <p:nvPr/>
        </p:nvSpPr>
        <p:spPr>
          <a:xfrm>
            <a:off x="8186787" y="435482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(30)</a:t>
            </a:r>
            <a:endParaRPr lang="pt-BR" sz="2400" dirty="0">
              <a:latin typeface="Times New Roman" pitchFamily="18" charset="0"/>
              <a:cs typeface="Times New Roman" pitchFamily="18" charset="0"/>
            </a:endParaRPr>
          </a:p>
        </p:txBody>
      </p:sp>
      <p:sp>
        <p:nvSpPr>
          <p:cNvPr id="798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79879" name="Object 7"/>
          <p:cNvGraphicFramePr>
            <a:graphicFrameLocks noChangeAspect="1"/>
          </p:cNvGraphicFramePr>
          <p:nvPr/>
        </p:nvGraphicFramePr>
        <p:xfrm>
          <a:off x="3192482" y="5510241"/>
          <a:ext cx="2803525" cy="839788"/>
        </p:xfrm>
        <a:graphic>
          <a:graphicData uri="http://schemas.openxmlformats.org/presentationml/2006/ole">
            <p:oleObj spid="_x0000_s79879" name="Equação" r:id="rId6" imgW="1397000" imgH="419100" progId="Equation.3">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é chamada de função erro e possui valores tabulados. A solução da Eq. (30) pode então ser expressa como</a:t>
            </a:r>
          </a:p>
          <a:p>
            <a:pPr lvl="1"/>
            <a:endParaRPr lang="pt-BR" dirty="0" smtClean="0"/>
          </a:p>
          <a:p>
            <a:pPr lvl="1"/>
            <a:endParaRPr lang="pt-BR" dirty="0" smtClean="0"/>
          </a:p>
          <a:p>
            <a:pPr lvl="1"/>
            <a:endParaRPr lang="pt-BR" dirty="0" smtClean="0"/>
          </a:p>
          <a:p>
            <a:pPr lvl="1"/>
            <a:r>
              <a:rPr lang="pt-BR" dirty="0" smtClean="0"/>
              <a:t>Nota-se que as soluções referentes a diferentes instantes de tempo colapsam em uma única curva de </a:t>
            </a:r>
            <a:r>
              <a:rPr lang="pt-BR" i="1" dirty="0" smtClean="0"/>
              <a:t>u</a:t>
            </a:r>
            <a:r>
              <a:rPr lang="pt-BR" dirty="0" smtClean="0"/>
              <a:t>/</a:t>
            </a:r>
            <a:r>
              <a:rPr lang="pt-BR" i="1" dirty="0" smtClean="0"/>
              <a:t>U</a:t>
            </a:r>
            <a:r>
              <a:rPr lang="pt-BR" dirty="0" smtClean="0"/>
              <a:t> </a:t>
            </a:r>
            <a:r>
              <a:rPr lang="pt-BR" i="1" dirty="0" smtClean="0"/>
              <a:t>versus </a:t>
            </a:r>
            <a:r>
              <a:rPr lang="el-GR" i="1" dirty="0" smtClean="0"/>
              <a:t>η</a:t>
            </a:r>
            <a:r>
              <a:rPr lang="pt-BR" dirty="0" smtClean="0"/>
              <a:t>.</a:t>
            </a:r>
          </a:p>
          <a:p>
            <a:pPr lvl="1"/>
            <a:r>
              <a:rPr lang="pt-BR" dirty="0" smtClean="0"/>
              <a:t>A solução possui clara natureza </a:t>
            </a:r>
            <a:r>
              <a:rPr lang="pt-BR" dirty="0" err="1" smtClean="0"/>
              <a:t>difusiva</a:t>
            </a:r>
            <a:r>
              <a:rPr lang="pt-BR" dirty="0" smtClean="0"/>
              <a:t>. No instante </a:t>
            </a:r>
            <a:r>
              <a:rPr lang="pt-BR" i="1" dirty="0" smtClean="0"/>
              <a:t>t</a:t>
            </a:r>
            <a:r>
              <a:rPr lang="pt-BR" dirty="0" smtClean="0"/>
              <a:t> = 0, uma superfície de vórtices (que é uma descontinuidade na velocidade) é criada sobre a superfície da placa.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59</a:t>
            </a:fld>
            <a:endParaRPr lang="pt-B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0113" name="Object 1"/>
          <p:cNvGraphicFramePr>
            <a:graphicFrameLocks noChangeAspect="1"/>
          </p:cNvGraphicFramePr>
          <p:nvPr/>
        </p:nvGraphicFramePr>
        <p:xfrm>
          <a:off x="3333767" y="2589201"/>
          <a:ext cx="2479675" cy="1019175"/>
        </p:xfrm>
        <a:graphic>
          <a:graphicData uri="http://schemas.openxmlformats.org/presentationml/2006/ole">
            <p:oleObj spid="_x0000_s90113" name="Equação" r:id="rId3" imgW="1231366" imgH="507780" progId="Equation.3">
              <p:embed/>
            </p:oleObj>
          </a:graphicData>
        </a:graphic>
      </p:graphicFrame>
      <p:sp>
        <p:nvSpPr>
          <p:cNvPr id="7" name="CaixaDeTexto 6"/>
          <p:cNvSpPr txBox="1"/>
          <p:nvPr/>
        </p:nvSpPr>
        <p:spPr>
          <a:xfrm>
            <a:off x="8186787" y="285779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(31)</a:t>
            </a:r>
            <a:endParaRPr lang="pt-BR"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Analogia entre difusão de calor e de </a:t>
            </a:r>
            <a:r>
              <a:rPr lang="pt-BR" dirty="0" err="1" smtClean="0"/>
              <a:t>vorticidade</a:t>
            </a:r>
            <a:endParaRPr lang="pt-BR" dirty="0"/>
          </a:p>
        </p:txBody>
      </p:sp>
      <p:sp>
        <p:nvSpPr>
          <p:cNvPr id="3" name="Espaço Reservado para Conteúdo 2"/>
          <p:cNvSpPr>
            <a:spLocks noGrp="1"/>
          </p:cNvSpPr>
          <p:nvPr>
            <p:ph idx="1"/>
          </p:nvPr>
        </p:nvSpPr>
        <p:spPr/>
        <p:txBody>
          <a:bodyPr/>
          <a:lstStyle/>
          <a:p>
            <a:r>
              <a:rPr lang="pt-BR" dirty="0" smtClean="0"/>
              <a:t>onde </a:t>
            </a:r>
            <a:r>
              <a:rPr lang="el-GR" i="1" dirty="0" smtClean="0"/>
              <a:t>κ</a:t>
            </a:r>
            <a:r>
              <a:rPr lang="pt-BR" dirty="0" smtClean="0"/>
              <a:t> = </a:t>
            </a:r>
            <a:r>
              <a:rPr lang="pt-BR" i="1" dirty="0" smtClean="0"/>
              <a:t>k</a:t>
            </a:r>
            <a:r>
              <a:rPr lang="pt-BR" dirty="0" smtClean="0"/>
              <a:t>/(</a:t>
            </a:r>
            <a:r>
              <a:rPr lang="el-GR" i="1" dirty="0" smtClean="0"/>
              <a:t>ρ</a:t>
            </a:r>
            <a:r>
              <a:rPr lang="pt-BR" i="1" dirty="0" err="1" smtClean="0"/>
              <a:t>c</a:t>
            </a:r>
            <a:r>
              <a:rPr lang="pt-BR" i="1" baseline="-25000" dirty="0" err="1" smtClean="0"/>
              <a:t>p</a:t>
            </a:r>
            <a:r>
              <a:rPr lang="pt-BR" dirty="0" smtClean="0"/>
              <a:t>) é a difusividade térmica.</a:t>
            </a:r>
          </a:p>
          <a:p>
            <a:r>
              <a:rPr lang="pt-BR" dirty="0" smtClean="0"/>
              <a:t>A similaridade entre as equações sugere que a difusão de </a:t>
            </a:r>
            <a:r>
              <a:rPr lang="pt-BR" dirty="0" err="1" smtClean="0"/>
              <a:t>vorticidade</a:t>
            </a:r>
            <a:r>
              <a:rPr lang="pt-BR" dirty="0" smtClean="0"/>
              <a:t> ocorre de modo análogo à difusão de calor. A similaridade também mostra que os efeitos </a:t>
            </a:r>
            <a:r>
              <a:rPr lang="pt-BR" dirty="0" err="1" smtClean="0"/>
              <a:t>difusivos</a:t>
            </a:r>
            <a:r>
              <a:rPr lang="pt-BR" dirty="0" smtClean="0"/>
              <a:t> são controlados por </a:t>
            </a:r>
            <a:r>
              <a:rPr lang="el-GR" i="1" dirty="0" smtClean="0"/>
              <a:t>ν</a:t>
            </a:r>
            <a:r>
              <a:rPr lang="pt-BR" i="1" dirty="0" smtClean="0"/>
              <a:t> </a:t>
            </a:r>
            <a:r>
              <a:rPr lang="pt-BR" dirty="0" smtClean="0"/>
              <a:t>e </a:t>
            </a:r>
            <a:r>
              <a:rPr lang="el-GR" i="1" dirty="0" smtClean="0"/>
              <a:t>κ</a:t>
            </a:r>
            <a:r>
              <a:rPr lang="pt-BR" dirty="0" smtClean="0"/>
              <a:t>, e não por </a:t>
            </a:r>
            <a:r>
              <a:rPr lang="el-GR" i="1" dirty="0" smtClean="0"/>
              <a:t>μ</a:t>
            </a:r>
            <a:r>
              <a:rPr lang="pt-BR" dirty="0" smtClean="0"/>
              <a:t> e </a:t>
            </a:r>
            <a:r>
              <a:rPr lang="pt-BR" i="1" dirty="0" smtClean="0"/>
              <a:t>k</a:t>
            </a:r>
            <a:r>
              <a:rPr lang="pt-BR" dirty="0" smtClean="0"/>
              <a:t>.</a:t>
            </a:r>
          </a:p>
          <a:p>
            <a:r>
              <a:rPr lang="pt-BR" dirty="0" smtClean="0"/>
              <a:t>De fato, a equação da conservação da quantidade de movimento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a:t>
            </a:fld>
            <a:endParaRPr lang="pt-B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049" name="Object 1"/>
          <p:cNvGraphicFramePr>
            <a:graphicFrameLocks noChangeAspect="1"/>
          </p:cNvGraphicFramePr>
          <p:nvPr/>
        </p:nvGraphicFramePr>
        <p:xfrm>
          <a:off x="3316304" y="5073684"/>
          <a:ext cx="2497138" cy="838200"/>
        </p:xfrm>
        <a:graphic>
          <a:graphicData uri="http://schemas.openxmlformats.org/presentationml/2006/ole">
            <p:oleObj spid="_x0000_s2049" name="Equação" r:id="rId3" imgW="1244600" imgH="419100" progId="Equation.3">
              <p:embed/>
            </p:oleObj>
          </a:graphicData>
        </a:graphic>
      </p:graphicFrame>
      <p:sp>
        <p:nvSpPr>
          <p:cNvPr id="7" name="CaixaDeTexto 6"/>
          <p:cNvSpPr txBox="1"/>
          <p:nvPr/>
        </p:nvSpPr>
        <p:spPr>
          <a:xfrm>
            <a:off x="8314541" y="5254650"/>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(1)</a:t>
            </a:r>
            <a:endParaRPr lang="pt-BR" sz="2400" dirty="0">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Solução por similaridade do escoamento laminar devido a uma placa plana sujeita a um movimento impulsivo.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60</a:t>
            </a:fld>
            <a:endParaRPr lang="pt-BR"/>
          </a:p>
        </p:txBody>
      </p:sp>
      <p:pic>
        <p:nvPicPr>
          <p:cNvPr id="5" name="Imagem 4" descr="Fig09.10.png"/>
          <p:cNvPicPr>
            <a:picLocks noChangeAspect="1"/>
          </p:cNvPicPr>
          <p:nvPr/>
        </p:nvPicPr>
        <p:blipFill>
          <a:blip r:embed="rId2" cstate="print"/>
          <a:stretch>
            <a:fillRect/>
          </a:stretch>
        </p:blipFill>
        <p:spPr>
          <a:xfrm>
            <a:off x="2198655" y="2406634"/>
            <a:ext cx="4765546" cy="435801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a:xfrm>
            <a:off x="457200" y="1600200"/>
            <a:ext cx="8229600" cy="4932405"/>
          </a:xfrm>
        </p:spPr>
        <p:txBody>
          <a:bodyPr>
            <a:normAutofit/>
          </a:bodyPr>
          <a:lstStyle/>
          <a:p>
            <a:pPr lvl="1"/>
            <a:r>
              <a:rPr lang="pt-BR" dirty="0" smtClean="0"/>
              <a:t>A </a:t>
            </a:r>
            <a:r>
              <a:rPr lang="pt-BR" dirty="0" err="1" smtClean="0"/>
              <a:t>vorticidade</a:t>
            </a:r>
            <a:r>
              <a:rPr lang="pt-BR" dirty="0" smtClean="0"/>
              <a:t> inicial é na forma de uma função delta (de Dirac), que é infinita na superfície da placa e zero em todos os demais pontos.</a:t>
            </a:r>
          </a:p>
          <a:p>
            <a:pPr lvl="1"/>
            <a:r>
              <a:rPr lang="pt-BR" dirty="0" smtClean="0"/>
              <a:t>Pode-se mostrar que a integral               é independente do tempo, de modo que nenhuma </a:t>
            </a:r>
            <a:r>
              <a:rPr lang="pt-BR" dirty="0" err="1" smtClean="0"/>
              <a:t>vorticidade</a:t>
            </a:r>
            <a:r>
              <a:rPr lang="pt-BR" dirty="0" smtClean="0"/>
              <a:t> adicional é criada após o instante de tempo inicial.</a:t>
            </a:r>
          </a:p>
          <a:p>
            <a:pPr lvl="1"/>
            <a:r>
              <a:rPr lang="pt-BR" dirty="0" smtClean="0"/>
              <a:t>A </a:t>
            </a:r>
            <a:r>
              <a:rPr lang="pt-BR" dirty="0" err="1" smtClean="0"/>
              <a:t>vorticidade</a:t>
            </a:r>
            <a:r>
              <a:rPr lang="pt-BR" dirty="0" smtClean="0"/>
              <a:t> inicial é simplesmente difundida para longe da placa, aumentando a espessura do escoamento.</a:t>
            </a:r>
          </a:p>
          <a:p>
            <a:pPr lvl="1"/>
            <a:r>
              <a:rPr lang="pt-BR" dirty="0" smtClean="0"/>
              <a:t>A situação é análoga ao problema de difusão de calor em um sólido semi-infinito, no qual o sólido inicialmente a uma temperatura uniforme possui sua face </a:t>
            </a:r>
            <a:r>
              <a:rPr lang="pt-BR" i="1" dirty="0" smtClean="0"/>
              <a:t>y</a:t>
            </a:r>
            <a:r>
              <a:rPr lang="pt-BR" dirty="0" smtClean="0"/>
              <a:t> = 0 submetida a uma temperatura diferente.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61</a:t>
            </a:fld>
            <a:endParaRPr lang="pt-BR"/>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8065" name="Object 1"/>
          <p:cNvGraphicFramePr>
            <a:graphicFrameLocks noChangeAspect="1"/>
          </p:cNvGraphicFramePr>
          <p:nvPr/>
        </p:nvGraphicFramePr>
        <p:xfrm>
          <a:off x="5156208" y="2625714"/>
          <a:ext cx="1033463" cy="709613"/>
        </p:xfrm>
        <a:graphic>
          <a:graphicData uri="http://schemas.openxmlformats.org/presentationml/2006/ole">
            <p:oleObj spid="_x0000_s88065" name="Equação" r:id="rId3" imgW="482391" imgH="330057" progId="Equation.3">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Pode-se, arbitrariamente, definir a espessura da camada </a:t>
            </a:r>
            <a:r>
              <a:rPr lang="pt-BR" dirty="0" err="1" smtClean="0"/>
              <a:t>difusiva</a:t>
            </a:r>
            <a:r>
              <a:rPr lang="pt-BR" dirty="0" smtClean="0"/>
              <a:t> como sendo a distância na qual </a:t>
            </a:r>
            <a:r>
              <a:rPr lang="pt-BR" i="1" dirty="0" smtClean="0"/>
              <a:t>u</a:t>
            </a:r>
            <a:r>
              <a:rPr lang="pt-BR" dirty="0" smtClean="0"/>
              <a:t> se reduz a 5% de </a:t>
            </a:r>
            <a:r>
              <a:rPr lang="pt-BR" i="1" dirty="0" smtClean="0"/>
              <a:t>U</a:t>
            </a:r>
            <a:r>
              <a:rPr lang="pt-BR" dirty="0" smtClean="0"/>
              <a:t>. Pelo gráfico, tem-se que </a:t>
            </a:r>
            <a:r>
              <a:rPr lang="pt-BR" i="1" dirty="0" smtClean="0"/>
              <a:t>u</a:t>
            </a:r>
            <a:r>
              <a:rPr lang="pt-BR" dirty="0" smtClean="0"/>
              <a:t>/</a:t>
            </a:r>
            <a:r>
              <a:rPr lang="pt-BR" i="1" dirty="0" smtClean="0"/>
              <a:t>U</a:t>
            </a:r>
            <a:r>
              <a:rPr lang="pt-BR" dirty="0" smtClean="0"/>
              <a:t> corresponde a </a:t>
            </a:r>
            <a:r>
              <a:rPr lang="el-GR" i="1" dirty="0" smtClean="0"/>
              <a:t>η</a:t>
            </a:r>
            <a:r>
              <a:rPr lang="pt-BR" dirty="0" smtClean="0"/>
              <a:t> = 1,38. Então, em um instante </a:t>
            </a:r>
            <a:r>
              <a:rPr lang="pt-BR" i="1" dirty="0" smtClean="0"/>
              <a:t>t</a:t>
            </a:r>
            <a:r>
              <a:rPr lang="pt-BR" dirty="0" smtClean="0"/>
              <a:t> os efeitos </a:t>
            </a:r>
            <a:r>
              <a:rPr lang="pt-BR" dirty="0" err="1" smtClean="0"/>
              <a:t>difusivos</a:t>
            </a:r>
            <a:r>
              <a:rPr lang="pt-BR" dirty="0" smtClean="0"/>
              <a:t> se propagam a uma distância da ordem de</a:t>
            </a:r>
          </a:p>
          <a:p>
            <a:pPr lvl="1"/>
            <a:endParaRPr lang="pt-BR" dirty="0" smtClean="0"/>
          </a:p>
          <a:p>
            <a:pPr lvl="1"/>
            <a:endParaRPr lang="pt-BR" dirty="0" smtClean="0"/>
          </a:p>
          <a:p>
            <a:pPr lvl="1"/>
            <a:r>
              <a:rPr lang="pt-BR" dirty="0" smtClean="0"/>
              <a:t>que cresce com      . Obviamente, o fator de 2,76 é de certo modo arbitrário e pode ser modificado ao se escolher um valor diferente para a razão </a:t>
            </a:r>
            <a:r>
              <a:rPr lang="pt-BR" i="1" dirty="0" smtClean="0"/>
              <a:t>u</a:t>
            </a:r>
            <a:r>
              <a:rPr lang="pt-BR" dirty="0" smtClean="0"/>
              <a:t>/</a:t>
            </a:r>
            <a:r>
              <a:rPr lang="pt-BR" i="1" dirty="0" smtClean="0"/>
              <a:t>U</a:t>
            </a:r>
            <a:r>
              <a:rPr lang="pt-BR" dirty="0" smtClean="0"/>
              <a:t> como definição do limite da camada </a:t>
            </a:r>
            <a:r>
              <a:rPr lang="pt-BR" dirty="0" err="1" smtClean="0"/>
              <a:t>difusiva</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62</a:t>
            </a:fld>
            <a:endParaRPr lang="pt-BR"/>
          </a:p>
        </p:txBody>
      </p:sp>
      <p:sp>
        <p:nvSpPr>
          <p:cNvPr id="870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7041" name="Object 1"/>
          <p:cNvGraphicFramePr>
            <a:graphicFrameLocks noChangeAspect="1"/>
          </p:cNvGraphicFramePr>
          <p:nvPr/>
        </p:nvGraphicFramePr>
        <p:xfrm>
          <a:off x="3732201" y="3684591"/>
          <a:ext cx="1647825" cy="511175"/>
        </p:xfrm>
        <a:graphic>
          <a:graphicData uri="http://schemas.openxmlformats.org/presentationml/2006/ole">
            <p:oleObj spid="_x0000_s87041" name="Equação" r:id="rId3" imgW="825500" imgH="254000" progId="Equation.3">
              <p:embed/>
            </p:oleObj>
          </a:graphicData>
        </a:graphic>
      </p:graphicFrame>
      <p:sp>
        <p:nvSpPr>
          <p:cNvPr id="7" name="CaixaDeTexto 6"/>
          <p:cNvSpPr txBox="1"/>
          <p:nvPr/>
        </p:nvSpPr>
        <p:spPr>
          <a:xfrm>
            <a:off x="8186787" y="369759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(32)</a:t>
            </a:r>
            <a:endParaRPr lang="pt-BR" sz="2400" dirty="0">
              <a:latin typeface="Times New Roman" pitchFamily="18" charset="0"/>
              <a:cs typeface="Times New Roman" pitchFamily="18" charset="0"/>
            </a:endParaRPr>
          </a:p>
        </p:txBody>
      </p:sp>
      <p:sp>
        <p:nvSpPr>
          <p:cNvPr id="870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7043" name="Object 3"/>
          <p:cNvGraphicFramePr>
            <a:graphicFrameLocks noChangeAspect="1"/>
          </p:cNvGraphicFramePr>
          <p:nvPr/>
        </p:nvGraphicFramePr>
        <p:xfrm>
          <a:off x="3260713" y="4324369"/>
          <a:ext cx="471488" cy="492125"/>
        </p:xfrm>
        <a:graphic>
          <a:graphicData uri="http://schemas.openxmlformats.org/presentationml/2006/ole">
            <p:oleObj spid="_x0000_s87043" name="Equação" r:id="rId4" imgW="215806" imgH="228501" progId="Equation.3">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a:xfrm>
            <a:off x="457200" y="1600201"/>
            <a:ext cx="8229600" cy="4822866"/>
          </a:xfrm>
        </p:spPr>
        <p:txBody>
          <a:bodyPr>
            <a:normAutofit/>
          </a:bodyPr>
          <a:lstStyle/>
          <a:p>
            <a:pPr lvl="1"/>
            <a:r>
              <a:rPr lang="pt-BR" dirty="0" smtClean="0"/>
              <a:t>O presente problema ilustra uma importante classe de problemas da mecânica dos fluidos que possuem soluções por similaridade. </a:t>
            </a:r>
          </a:p>
          <a:p>
            <a:pPr lvl="1"/>
            <a:r>
              <a:rPr lang="pt-BR" dirty="0" smtClean="0"/>
              <a:t>Por causa da ausência de escalas adequadas para tornar as variáveis independentes adimensionais, a única possibilidade era a combinação de variáveis que resultou em uma redução de variáveis independentes necessárias para descrever o problema.</a:t>
            </a:r>
          </a:p>
          <a:p>
            <a:pPr lvl="1"/>
            <a:r>
              <a:rPr lang="pt-BR" dirty="0" smtClean="0"/>
              <a:t>As soluções para diferentes instantes de tempo são similares no senso de que todas colapsam em uma mesma curva se a velocidade é dividida por </a:t>
            </a:r>
            <a:r>
              <a:rPr lang="pt-BR" i="1" dirty="0" smtClean="0"/>
              <a:t>U</a:t>
            </a:r>
            <a:r>
              <a:rPr lang="pt-BR" dirty="0" smtClean="0"/>
              <a:t> e </a:t>
            </a:r>
            <a:r>
              <a:rPr lang="pt-BR" i="1" dirty="0" smtClean="0"/>
              <a:t>y</a:t>
            </a:r>
            <a:r>
              <a:rPr lang="pt-BR" dirty="0" smtClean="0"/>
              <a:t> é dividida pela espessura da camada tomada como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63</a:t>
            </a:fld>
            <a:endParaRPr lang="pt-BR"/>
          </a:p>
        </p:txBody>
      </p:sp>
      <p:sp>
        <p:nvSpPr>
          <p:cNvPr id="860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86017" name="Object 1"/>
          <p:cNvGraphicFramePr>
            <a:graphicFrameLocks noChangeAspect="1"/>
          </p:cNvGraphicFramePr>
          <p:nvPr/>
        </p:nvGraphicFramePr>
        <p:xfrm>
          <a:off x="5594364" y="5729319"/>
          <a:ext cx="1641475" cy="547688"/>
        </p:xfrm>
        <a:graphic>
          <a:graphicData uri="http://schemas.openxmlformats.org/presentationml/2006/ole">
            <p:oleObj spid="_x0000_s86017" name="Equação" r:id="rId3" imgW="774364" imgH="253890" progId="Equation.3">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a:xfrm>
            <a:off x="457200" y="1600200"/>
            <a:ext cx="8229600" cy="5005431"/>
          </a:xfrm>
        </p:spPr>
        <p:txBody>
          <a:bodyPr>
            <a:normAutofit/>
          </a:bodyPr>
          <a:lstStyle/>
          <a:p>
            <a:pPr lvl="1"/>
            <a:r>
              <a:rPr lang="pt-BR" dirty="0" smtClean="0"/>
              <a:t>Soluções por similaridade existem em situações nas quais não há escala natural na direção da similaridade. No presente problema, as soluções para diferentes instantes </a:t>
            </a:r>
            <a:r>
              <a:rPr lang="pt-BR" i="1" dirty="0" smtClean="0"/>
              <a:t>t</a:t>
            </a:r>
            <a:r>
              <a:rPr lang="pt-BR" dirty="0" smtClean="0"/>
              <a:t> e posições </a:t>
            </a:r>
            <a:r>
              <a:rPr lang="pt-BR" i="1" dirty="0" smtClean="0"/>
              <a:t>y</a:t>
            </a:r>
            <a:r>
              <a:rPr lang="pt-BR" dirty="0" smtClean="0"/>
              <a:t> são similares pois nenhuma escala de comprimento ou de tempo são impostas através das condições de contorno.</a:t>
            </a:r>
          </a:p>
          <a:p>
            <a:pPr lvl="1"/>
            <a:r>
              <a:rPr lang="pt-BR" dirty="0" smtClean="0"/>
              <a:t>A similaridade seria violada se, por exemplo, as condições de contorno mudassem após um certo instante de tempo </a:t>
            </a:r>
            <a:r>
              <a:rPr lang="pt-BR" i="1" dirty="0" smtClean="0"/>
              <a:t>t</a:t>
            </a:r>
            <a:r>
              <a:rPr lang="pt-BR" baseline="-25000" dirty="0" smtClean="0"/>
              <a:t>1</a:t>
            </a:r>
            <a:r>
              <a:rPr lang="pt-BR" dirty="0" smtClean="0"/>
              <a:t>, o que introduziria uma escala de tempo ao problema. De modo semelhante, se o escoamento fosse limitado por uma placa plana superior em </a:t>
            </a:r>
            <a:r>
              <a:rPr lang="pt-BR" i="1" dirty="0" smtClean="0"/>
              <a:t>y</a:t>
            </a:r>
            <a:r>
              <a:rPr lang="pt-BR" dirty="0" smtClean="0"/>
              <a:t> = </a:t>
            </a:r>
            <a:r>
              <a:rPr lang="pt-BR" i="1" dirty="0" smtClean="0"/>
              <a:t>b</a:t>
            </a:r>
            <a:r>
              <a:rPr lang="pt-BR" dirty="0" smtClean="0"/>
              <a:t>, então não haveria solução por similaridade.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64</a:t>
            </a:fld>
            <a:endParaRPr lang="pt-B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r>
              <a:rPr lang="pt-BR" dirty="0" smtClean="0"/>
              <a:t>Um método alternativo de dedução da forma de </a:t>
            </a:r>
            <a:r>
              <a:rPr lang="el-GR" i="1" dirty="0" smtClean="0"/>
              <a:t>η</a:t>
            </a:r>
            <a:endParaRPr lang="pt-BR" dirty="0" smtClean="0"/>
          </a:p>
          <a:p>
            <a:pPr lvl="1"/>
            <a:r>
              <a:rPr lang="pt-BR" dirty="0" smtClean="0"/>
              <a:t>Ao invés de obter a forma de </a:t>
            </a:r>
            <a:r>
              <a:rPr lang="el-GR" i="1" dirty="0" smtClean="0"/>
              <a:t>η</a:t>
            </a:r>
            <a:r>
              <a:rPr lang="pt-BR" dirty="0" smtClean="0"/>
              <a:t> por meio de considerações dimensionais, pode-se obtê-la por um método diferente, apresentado a seguir.</a:t>
            </a:r>
          </a:p>
          <a:p>
            <a:pPr lvl="1"/>
            <a:r>
              <a:rPr lang="pt-BR" dirty="0" smtClean="0"/>
              <a:t>Denotando-se a espessura do escoamento por </a:t>
            </a:r>
            <a:r>
              <a:rPr lang="el-GR" i="1" dirty="0" smtClean="0"/>
              <a:t>δ</a:t>
            </a:r>
            <a:r>
              <a:rPr lang="pt-BR" dirty="0" smtClean="0"/>
              <a:t>(</a:t>
            </a:r>
            <a:r>
              <a:rPr lang="pt-BR" i="1" dirty="0" smtClean="0"/>
              <a:t>t</a:t>
            </a:r>
            <a:r>
              <a:rPr lang="pt-BR" dirty="0" smtClean="0"/>
              <a:t>) e assumindo-se soluções por similaridade na forma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65</a:t>
            </a:fld>
            <a:endParaRPr lang="pt-BR"/>
          </a:p>
        </p:txBody>
      </p:sp>
      <p:sp>
        <p:nvSpPr>
          <p:cNvPr id="921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2161" name="Object 1"/>
          <p:cNvGraphicFramePr>
            <a:graphicFrameLocks noChangeAspect="1"/>
          </p:cNvGraphicFramePr>
          <p:nvPr/>
        </p:nvGraphicFramePr>
        <p:xfrm>
          <a:off x="3914766" y="4319610"/>
          <a:ext cx="1289050" cy="788988"/>
        </p:xfrm>
        <a:graphic>
          <a:graphicData uri="http://schemas.openxmlformats.org/presentationml/2006/ole">
            <p:oleObj spid="_x0000_s92161" name="Equação" r:id="rId3" imgW="634725" imgH="393529" progId="Equation.3">
              <p:embed/>
            </p:oleObj>
          </a:graphicData>
        </a:graphic>
      </p:graphicFrame>
      <p:sp>
        <p:nvSpPr>
          <p:cNvPr id="921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2163" name="Object 3"/>
          <p:cNvGraphicFramePr>
            <a:graphicFrameLocks noChangeAspect="1"/>
          </p:cNvGraphicFramePr>
          <p:nvPr/>
        </p:nvGraphicFramePr>
        <p:xfrm>
          <a:off x="4032257" y="5218148"/>
          <a:ext cx="1087438" cy="839788"/>
        </p:xfrm>
        <a:graphic>
          <a:graphicData uri="http://schemas.openxmlformats.org/presentationml/2006/ole">
            <p:oleObj spid="_x0000_s92163" name="Equação" r:id="rId4" imgW="545863" imgH="418918" progId="Equation.3">
              <p:embed/>
            </p:oleObj>
          </a:graphicData>
        </a:graphic>
      </p:graphicFrame>
      <p:sp>
        <p:nvSpPr>
          <p:cNvPr id="9" name="CaixaDeTexto 8"/>
          <p:cNvSpPr txBox="1"/>
          <p:nvPr/>
        </p:nvSpPr>
        <p:spPr>
          <a:xfrm>
            <a:off x="8186787" y="497555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(33)</a:t>
            </a:r>
            <a:endParaRPr lang="pt-BR" sz="24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Então, a Eq. (17) se torna</a:t>
            </a:r>
          </a:p>
          <a:p>
            <a:pPr lvl="1"/>
            <a:endParaRPr lang="pt-BR" dirty="0" smtClean="0"/>
          </a:p>
          <a:p>
            <a:pPr lvl="1"/>
            <a:endParaRPr lang="pt-BR" dirty="0" smtClean="0"/>
          </a:p>
          <a:p>
            <a:pPr lvl="1"/>
            <a:r>
              <a:rPr lang="pt-BR" dirty="0" smtClean="0"/>
              <a:t>As derivadas na Eq. (34) são avaliadas a partir da Eq. (33):</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66</a:t>
            </a:fld>
            <a:endParaRPr lang="pt-BR"/>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1137" name="Object 1"/>
          <p:cNvGraphicFramePr>
            <a:graphicFrameLocks noChangeAspect="1"/>
          </p:cNvGraphicFramePr>
          <p:nvPr/>
        </p:nvGraphicFramePr>
        <p:xfrm>
          <a:off x="3403584" y="2031993"/>
          <a:ext cx="2317750" cy="885825"/>
        </p:xfrm>
        <a:graphic>
          <a:graphicData uri="http://schemas.openxmlformats.org/presentationml/2006/ole">
            <p:oleObj spid="_x0000_s91137" name="Equação" r:id="rId3" imgW="1167893" imgH="444307" progId="Equation.3">
              <p:embed/>
            </p:oleObj>
          </a:graphicData>
        </a:graphic>
      </p:graphicFrame>
      <p:sp>
        <p:nvSpPr>
          <p:cNvPr id="7" name="CaixaDeTexto 6"/>
          <p:cNvSpPr txBox="1"/>
          <p:nvPr/>
        </p:nvSpPr>
        <p:spPr>
          <a:xfrm>
            <a:off x="8186787" y="223707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(34)</a:t>
            </a:r>
            <a:endParaRPr lang="pt-BR" sz="2400" dirty="0">
              <a:latin typeface="Times New Roman" pitchFamily="18" charset="0"/>
              <a:cs typeface="Times New Roman" pitchFamily="18" charset="0"/>
            </a:endParaRPr>
          </a:p>
        </p:txBody>
      </p:sp>
      <p:sp>
        <p:nvSpPr>
          <p:cNvPr id="911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1139" name="Object 3"/>
          <p:cNvGraphicFramePr>
            <a:graphicFrameLocks noChangeAspect="1"/>
          </p:cNvGraphicFramePr>
          <p:nvPr/>
        </p:nvGraphicFramePr>
        <p:xfrm>
          <a:off x="3038454" y="3465513"/>
          <a:ext cx="3019425" cy="788988"/>
        </p:xfrm>
        <a:graphic>
          <a:graphicData uri="http://schemas.openxmlformats.org/presentationml/2006/ole">
            <p:oleObj spid="_x0000_s91139" name="Equação" r:id="rId4" imgW="1497950" imgH="393529" progId="Equation.3">
              <p:embed/>
            </p:oleObj>
          </a:graphicData>
        </a:graphic>
      </p:graphicFrame>
      <p:sp>
        <p:nvSpPr>
          <p:cNvPr id="911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1141" name="Object 5"/>
          <p:cNvGraphicFramePr>
            <a:graphicFrameLocks noChangeAspect="1"/>
          </p:cNvGraphicFramePr>
          <p:nvPr/>
        </p:nvGraphicFramePr>
        <p:xfrm>
          <a:off x="4035432" y="4489476"/>
          <a:ext cx="1047750" cy="838200"/>
        </p:xfrm>
        <a:graphic>
          <a:graphicData uri="http://schemas.openxmlformats.org/presentationml/2006/ole">
            <p:oleObj spid="_x0000_s91141" name="Equação" r:id="rId5" imgW="520700" imgH="419100" progId="Equation.3">
              <p:embed/>
            </p:oleObj>
          </a:graphicData>
        </a:graphic>
      </p:graphicFrame>
      <p:sp>
        <p:nvSpPr>
          <p:cNvPr id="911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1143" name="Object 7"/>
          <p:cNvGraphicFramePr>
            <a:graphicFrameLocks noChangeAspect="1"/>
          </p:cNvGraphicFramePr>
          <p:nvPr/>
        </p:nvGraphicFramePr>
        <p:xfrm>
          <a:off x="3457590" y="5511840"/>
          <a:ext cx="2209800" cy="838200"/>
        </p:xfrm>
        <a:graphic>
          <a:graphicData uri="http://schemas.openxmlformats.org/presentationml/2006/ole">
            <p:oleObj spid="_x0000_s91143" name="Equação" r:id="rId6" imgW="1104900" imgH="419100" progId="Equation.3">
              <p:embed/>
            </p:oleObj>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a:xfrm>
            <a:off x="457200" y="1600200"/>
            <a:ext cx="8229600" cy="4932405"/>
          </a:xfrm>
        </p:spPr>
        <p:txBody>
          <a:bodyPr>
            <a:normAutofit/>
          </a:bodyPr>
          <a:lstStyle/>
          <a:p>
            <a:pPr lvl="1"/>
            <a:r>
              <a:rPr lang="pt-BR" dirty="0" smtClean="0"/>
              <a:t>e</a:t>
            </a:r>
          </a:p>
          <a:p>
            <a:pPr lvl="1"/>
            <a:endParaRPr lang="pt-BR" dirty="0" smtClean="0"/>
          </a:p>
          <a:p>
            <a:pPr lvl="1"/>
            <a:endParaRPr lang="pt-BR" dirty="0" smtClean="0"/>
          </a:p>
          <a:p>
            <a:pPr lvl="1"/>
            <a:r>
              <a:rPr lang="pt-BR" dirty="0" smtClean="0"/>
              <a:t>A substituição na Eq. (34) e o cancelamento de termos conduz a</a:t>
            </a:r>
          </a:p>
          <a:p>
            <a:pPr lvl="1"/>
            <a:endParaRPr lang="pt-BR" dirty="0" smtClean="0"/>
          </a:p>
          <a:p>
            <a:pPr lvl="1"/>
            <a:endParaRPr lang="pt-BR" dirty="0" smtClean="0"/>
          </a:p>
          <a:p>
            <a:pPr lvl="1"/>
            <a:endParaRPr lang="pt-BR" dirty="0" smtClean="0"/>
          </a:p>
          <a:p>
            <a:pPr lvl="1"/>
            <a:r>
              <a:rPr lang="pt-BR" dirty="0" smtClean="0"/>
              <a:t>Como o lado direito é uma função explícita somente de </a:t>
            </a:r>
            <a:r>
              <a:rPr lang="el-GR" i="1" dirty="0" smtClean="0"/>
              <a:t>η</a:t>
            </a:r>
            <a:r>
              <a:rPr lang="pt-BR" dirty="0" smtClean="0"/>
              <a:t>, o coeficiente entre parênteses do lado esquerdo deve ser independente de </a:t>
            </a:r>
            <a:r>
              <a:rPr lang="pt-BR" i="1" dirty="0" smtClean="0"/>
              <a:t>t</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67</a:t>
            </a:fld>
            <a:endParaRPr lang="pt-BR"/>
          </a:p>
        </p:txBody>
      </p:sp>
      <p:sp>
        <p:nvSpPr>
          <p:cNvPr id="993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9329" name="Object 1"/>
          <p:cNvGraphicFramePr>
            <a:graphicFrameLocks noChangeAspect="1"/>
          </p:cNvGraphicFramePr>
          <p:nvPr/>
        </p:nvGraphicFramePr>
        <p:xfrm>
          <a:off x="3386153" y="2004993"/>
          <a:ext cx="2354263" cy="885825"/>
        </p:xfrm>
        <a:graphic>
          <a:graphicData uri="http://schemas.openxmlformats.org/presentationml/2006/ole">
            <p:oleObj spid="_x0000_s99329" name="Equação" r:id="rId3" imgW="1193800" imgH="444500" progId="Equation.3">
              <p:embed/>
            </p:oleObj>
          </a:graphicData>
        </a:graphic>
      </p:graphicFrame>
      <p:sp>
        <p:nvSpPr>
          <p:cNvPr id="993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9331" name="Object 3"/>
          <p:cNvGraphicFramePr>
            <a:graphicFrameLocks noChangeAspect="1"/>
          </p:cNvGraphicFramePr>
          <p:nvPr/>
        </p:nvGraphicFramePr>
        <p:xfrm>
          <a:off x="3330558" y="3903669"/>
          <a:ext cx="2447925" cy="874713"/>
        </p:xfrm>
        <a:graphic>
          <a:graphicData uri="http://schemas.openxmlformats.org/presentationml/2006/ole">
            <p:oleObj spid="_x0000_s99331" name="Equação" r:id="rId4" imgW="1206500" imgH="431800" progId="Equation.3">
              <p:embed/>
            </p:oleObj>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Desta forma</a:t>
            </a:r>
          </a:p>
          <a:p>
            <a:pPr lvl="1"/>
            <a:endParaRPr lang="pt-BR" dirty="0" smtClean="0"/>
          </a:p>
          <a:p>
            <a:pPr lvl="1"/>
            <a:endParaRPr lang="pt-BR" dirty="0" smtClean="0"/>
          </a:p>
          <a:p>
            <a:pPr lvl="1"/>
            <a:r>
              <a:rPr lang="pt-BR" dirty="0" smtClean="0"/>
              <a:t>Da integração obtém-se                , de modo que a espessura do escoamento é                      .</a:t>
            </a:r>
          </a:p>
          <a:p>
            <a:pPr lvl="1"/>
            <a:r>
              <a:rPr lang="pt-BR" dirty="0" smtClean="0"/>
              <a:t>A Eq. (33) então fornece </a:t>
            </a:r>
          </a:p>
          <a:p>
            <a:pPr lvl="1"/>
            <a:endParaRPr lang="pt-BR" dirty="0" smtClean="0"/>
          </a:p>
          <a:p>
            <a:pPr lvl="1"/>
            <a:endParaRPr lang="pt-BR" dirty="0" smtClean="0"/>
          </a:p>
          <a:p>
            <a:pPr lvl="1"/>
            <a:r>
              <a:rPr lang="pt-BR" dirty="0" smtClean="0"/>
              <a:t>o que concorda com o resultado anteriormente encontrado.</a:t>
            </a:r>
          </a:p>
          <a:p>
            <a:pPr lvl="1"/>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68</a:t>
            </a:fld>
            <a:endParaRPr lang="pt-B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8305" name="Object 1"/>
          <p:cNvGraphicFramePr>
            <a:graphicFrameLocks noChangeAspect="1"/>
          </p:cNvGraphicFramePr>
          <p:nvPr/>
        </p:nvGraphicFramePr>
        <p:xfrm>
          <a:off x="2603527" y="2078019"/>
          <a:ext cx="3940175" cy="787400"/>
        </p:xfrm>
        <a:graphic>
          <a:graphicData uri="http://schemas.openxmlformats.org/presentationml/2006/ole">
            <p:oleObj spid="_x0000_s98305" name="Equação" r:id="rId3" imgW="1955800" imgH="393700" progId="Equation.3">
              <p:embed/>
            </p:oleObj>
          </a:graphicData>
        </a:graphic>
      </p:graphicFrame>
      <p:sp>
        <p:nvSpPr>
          <p:cNvPr id="98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8307" name="Object 3"/>
          <p:cNvGraphicFramePr>
            <a:graphicFrameLocks noChangeAspect="1"/>
          </p:cNvGraphicFramePr>
          <p:nvPr/>
        </p:nvGraphicFramePr>
        <p:xfrm>
          <a:off x="4230700" y="2917825"/>
          <a:ext cx="1254125" cy="493713"/>
        </p:xfrm>
        <a:graphic>
          <a:graphicData uri="http://schemas.openxmlformats.org/presentationml/2006/ole">
            <p:oleObj spid="_x0000_s98307" name="Equação" r:id="rId4" imgW="583920" imgH="228600" progId="Equation.3">
              <p:embed/>
            </p:oleObj>
          </a:graphicData>
        </a:graphic>
      </p:graphicFrame>
      <p:sp>
        <p:nvSpPr>
          <p:cNvPr id="9831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8309" name="Object 5"/>
          <p:cNvGraphicFramePr>
            <a:graphicFrameLocks noChangeAspect="1"/>
          </p:cNvGraphicFramePr>
          <p:nvPr/>
        </p:nvGraphicFramePr>
        <p:xfrm>
          <a:off x="3367071" y="3246435"/>
          <a:ext cx="1641475" cy="547688"/>
        </p:xfrm>
        <a:graphic>
          <a:graphicData uri="http://schemas.openxmlformats.org/presentationml/2006/ole">
            <p:oleObj spid="_x0000_s98309" name="Equação" r:id="rId5" imgW="774364" imgH="253890" progId="Equation.3">
              <p:embed/>
            </p:oleObj>
          </a:graphicData>
        </a:graphic>
      </p:graphicFrame>
      <p:sp>
        <p:nvSpPr>
          <p:cNvPr id="9831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8311" name="Object 7"/>
          <p:cNvGraphicFramePr>
            <a:graphicFrameLocks noChangeAspect="1"/>
          </p:cNvGraphicFramePr>
          <p:nvPr/>
        </p:nvGraphicFramePr>
        <p:xfrm>
          <a:off x="4025908" y="4159260"/>
          <a:ext cx="1130300" cy="885825"/>
        </p:xfrm>
        <a:graphic>
          <a:graphicData uri="http://schemas.openxmlformats.org/presentationml/2006/ole">
            <p:oleObj spid="_x0000_s98311" name="Equação" r:id="rId6" imgW="571320" imgH="444240" progId="Equation.3">
              <p:embed/>
            </p:oleObj>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r>
              <a:rPr lang="pt-BR" dirty="0" smtClean="0"/>
              <a:t>Método da transformada de </a:t>
            </a:r>
            <a:r>
              <a:rPr lang="pt-BR" dirty="0" err="1" smtClean="0"/>
              <a:t>Laplace</a:t>
            </a:r>
            <a:endParaRPr lang="pt-BR" dirty="0" smtClean="0"/>
          </a:p>
          <a:p>
            <a:pPr lvl="1"/>
            <a:r>
              <a:rPr lang="pt-BR" dirty="0" smtClean="0"/>
              <a:t>Por último, será apresentado o método da transformada de </a:t>
            </a:r>
            <a:r>
              <a:rPr lang="pt-BR" dirty="0" err="1" smtClean="0"/>
              <a:t>Laplace</a:t>
            </a:r>
            <a:r>
              <a:rPr lang="pt-BR" dirty="0" smtClean="0"/>
              <a:t> para resolver o problema.</a:t>
            </a:r>
          </a:p>
          <a:p>
            <a:pPr lvl="1"/>
            <a:r>
              <a:rPr lang="pt-BR" dirty="0" smtClean="0"/>
              <a:t>Seja             a transformada de </a:t>
            </a:r>
            <a:r>
              <a:rPr lang="pt-BR" dirty="0" err="1" smtClean="0"/>
              <a:t>Laplace</a:t>
            </a:r>
            <a:r>
              <a:rPr lang="pt-BR" dirty="0" smtClean="0"/>
              <a:t> de           .Tomando-se a transformação da Eq. (17), obtém-se</a:t>
            </a:r>
          </a:p>
          <a:p>
            <a:pPr lvl="1"/>
            <a:endParaRPr lang="pt-BR" dirty="0" smtClean="0"/>
          </a:p>
          <a:p>
            <a:pPr lvl="1"/>
            <a:endParaRPr lang="pt-BR" dirty="0" smtClean="0"/>
          </a:p>
          <a:p>
            <a:pPr lvl="1"/>
            <a:endParaRPr lang="pt-BR" dirty="0" smtClean="0"/>
          </a:p>
          <a:p>
            <a:pPr lvl="1"/>
            <a:r>
              <a:rPr lang="pt-BR" dirty="0" smtClean="0"/>
              <a:t>tendo sido empregada a condição inicial, Eq. (18), de velocidade nula.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69</a:t>
            </a:fld>
            <a:endParaRPr lang="pt-BR"/>
          </a:p>
        </p:txBody>
      </p:sp>
      <p:sp>
        <p:nvSpPr>
          <p:cNvPr id="972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7281" name="Object 1"/>
          <p:cNvGraphicFramePr>
            <a:graphicFrameLocks noChangeAspect="1"/>
          </p:cNvGraphicFramePr>
          <p:nvPr/>
        </p:nvGraphicFramePr>
        <p:xfrm>
          <a:off x="1870038" y="2917818"/>
          <a:ext cx="900113" cy="460375"/>
        </p:xfrm>
        <a:graphic>
          <a:graphicData uri="http://schemas.openxmlformats.org/presentationml/2006/ole">
            <p:oleObj spid="_x0000_s97281" name="Equação" r:id="rId3" imgW="431613" imgH="215806" progId="Equation.3">
              <p:embed/>
            </p:oleObj>
          </a:graphicData>
        </a:graphic>
      </p:graphicFrame>
      <p:sp>
        <p:nvSpPr>
          <p:cNvPr id="972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7283" name="Object 3"/>
          <p:cNvGraphicFramePr>
            <a:graphicFrameLocks noChangeAspect="1"/>
          </p:cNvGraphicFramePr>
          <p:nvPr/>
        </p:nvGraphicFramePr>
        <p:xfrm>
          <a:off x="6407187" y="2917818"/>
          <a:ext cx="866775" cy="465138"/>
        </p:xfrm>
        <a:graphic>
          <a:graphicData uri="http://schemas.openxmlformats.org/presentationml/2006/ole">
            <p:oleObj spid="_x0000_s97283" name="Equação" r:id="rId4" imgW="406048" imgH="215713" progId="Equation.3">
              <p:embed/>
            </p:oleObj>
          </a:graphicData>
        </a:graphic>
      </p:graphicFrame>
      <p:sp>
        <p:nvSpPr>
          <p:cNvPr id="972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7285" name="Object 5"/>
          <p:cNvGraphicFramePr>
            <a:graphicFrameLocks noChangeAspect="1"/>
          </p:cNvGraphicFramePr>
          <p:nvPr/>
        </p:nvGraphicFramePr>
        <p:xfrm>
          <a:off x="3878253" y="3830643"/>
          <a:ext cx="1374775" cy="884238"/>
        </p:xfrm>
        <a:graphic>
          <a:graphicData uri="http://schemas.openxmlformats.org/presentationml/2006/ole">
            <p:oleObj spid="_x0000_s97285" name="Equação" r:id="rId5" imgW="698197" imgH="444307" progId="Equation.3">
              <p:embed/>
            </p:oleObj>
          </a:graphicData>
        </a:graphic>
      </p:graphicFrame>
      <p:sp>
        <p:nvSpPr>
          <p:cNvPr id="11" name="CaixaDeTexto 10"/>
          <p:cNvSpPr txBox="1"/>
          <p:nvPr/>
        </p:nvSpPr>
        <p:spPr>
          <a:xfrm>
            <a:off x="8186787" y="404972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(35)</a:t>
            </a:r>
            <a:endParaRPr lang="pt-BR" sz="24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Analogia entre difusão de calor e de </a:t>
            </a:r>
            <a:r>
              <a:rPr lang="pt-BR" dirty="0" err="1" smtClean="0"/>
              <a:t>vorticidade</a:t>
            </a:r>
            <a:endParaRPr lang="pt-BR" dirty="0"/>
          </a:p>
        </p:txBody>
      </p:sp>
      <p:sp>
        <p:nvSpPr>
          <p:cNvPr id="3" name="Espaço Reservado para Conteúdo 2"/>
          <p:cNvSpPr>
            <a:spLocks noGrp="1"/>
          </p:cNvSpPr>
          <p:nvPr>
            <p:ph idx="1"/>
          </p:nvPr>
        </p:nvSpPr>
        <p:spPr/>
        <p:txBody>
          <a:bodyPr/>
          <a:lstStyle/>
          <a:p>
            <a:r>
              <a:rPr lang="pt-BR" dirty="0" smtClean="0"/>
              <a:t>também mostra que a aceleração devida à difusão viscosa é proporcional a </a:t>
            </a:r>
            <a:r>
              <a:rPr lang="el-GR" i="1" dirty="0" smtClean="0"/>
              <a:t>ν</a:t>
            </a:r>
            <a:r>
              <a:rPr lang="pt-BR" i="1" dirty="0" smtClean="0"/>
              <a:t>.</a:t>
            </a:r>
            <a:r>
              <a:rPr lang="pt-BR" dirty="0" smtClean="0"/>
              <a:t> Assim, ar (</a:t>
            </a:r>
            <a:r>
              <a:rPr lang="el-GR" i="1" dirty="0" smtClean="0"/>
              <a:t>ν</a:t>
            </a:r>
            <a:r>
              <a:rPr lang="pt-BR" dirty="0" smtClean="0"/>
              <a:t> = 15×10</a:t>
            </a:r>
            <a:r>
              <a:rPr lang="pt-BR" baseline="30000" dirty="0" smtClean="0"/>
              <a:t>-6</a:t>
            </a:r>
            <a:r>
              <a:rPr lang="pt-BR" dirty="0" smtClean="0"/>
              <a:t> m</a:t>
            </a:r>
            <a:r>
              <a:rPr lang="pt-BR" baseline="30000" dirty="0" smtClean="0"/>
              <a:t>2</a:t>
            </a:r>
            <a:r>
              <a:rPr lang="pt-BR" dirty="0" smtClean="0"/>
              <a:t>/s) é mais </a:t>
            </a:r>
            <a:r>
              <a:rPr lang="pt-BR" dirty="0" err="1" smtClean="0"/>
              <a:t>difusiva</a:t>
            </a:r>
            <a:r>
              <a:rPr lang="pt-BR" dirty="0" smtClean="0"/>
              <a:t> que a água (</a:t>
            </a:r>
            <a:r>
              <a:rPr lang="el-GR" i="1" dirty="0" smtClean="0"/>
              <a:t>ν</a:t>
            </a:r>
            <a:r>
              <a:rPr lang="pt-BR" dirty="0" smtClean="0"/>
              <a:t> = 10</a:t>
            </a:r>
            <a:r>
              <a:rPr lang="pt-BR" baseline="30000" dirty="0" smtClean="0"/>
              <a:t>-6</a:t>
            </a:r>
            <a:r>
              <a:rPr lang="pt-BR" dirty="0" smtClean="0"/>
              <a:t> m</a:t>
            </a:r>
            <a:r>
              <a:rPr lang="pt-BR" baseline="30000" dirty="0" smtClean="0"/>
              <a:t>2</a:t>
            </a:r>
            <a:r>
              <a:rPr lang="pt-BR" dirty="0" smtClean="0"/>
              <a:t>/s), embora o </a:t>
            </a:r>
            <a:r>
              <a:rPr lang="el-GR" i="1" dirty="0" smtClean="0"/>
              <a:t>μ</a:t>
            </a:r>
            <a:r>
              <a:rPr lang="pt-BR" dirty="0" smtClean="0"/>
              <a:t> da água seja maior.</a:t>
            </a:r>
          </a:p>
          <a:p>
            <a:r>
              <a:rPr lang="pt-BR" dirty="0" smtClean="0"/>
              <a:t>Tanto </a:t>
            </a:r>
            <a:r>
              <a:rPr lang="el-GR" i="1" dirty="0" smtClean="0"/>
              <a:t>ν</a:t>
            </a:r>
            <a:r>
              <a:rPr lang="pt-BR" i="1" dirty="0" smtClean="0"/>
              <a:t> </a:t>
            </a:r>
            <a:r>
              <a:rPr lang="pt-BR" dirty="0" smtClean="0"/>
              <a:t>quanto </a:t>
            </a:r>
            <a:r>
              <a:rPr lang="el-GR" i="1" dirty="0" smtClean="0"/>
              <a:t>κ</a:t>
            </a:r>
            <a:r>
              <a:rPr lang="pt-BR" dirty="0" smtClean="0"/>
              <a:t> possuem como unidade m</a:t>
            </a:r>
            <a:r>
              <a:rPr lang="pt-BR" baseline="30000" dirty="0" smtClean="0"/>
              <a:t>2</a:t>
            </a:r>
            <a:r>
              <a:rPr lang="pt-BR" dirty="0" smtClean="0"/>
              <a:t>/s; a viscosidade cinemática </a:t>
            </a:r>
            <a:r>
              <a:rPr lang="el-GR" i="1" dirty="0" smtClean="0"/>
              <a:t>ν</a:t>
            </a:r>
            <a:r>
              <a:rPr lang="pt-BR" i="1" dirty="0" smtClean="0"/>
              <a:t> </a:t>
            </a:r>
            <a:r>
              <a:rPr lang="pt-BR" dirty="0" smtClean="0"/>
              <a:t>também é chamada de difusividade de momento, em analogia com </a:t>
            </a:r>
            <a:r>
              <a:rPr lang="el-GR" i="1" dirty="0" smtClean="0"/>
              <a:t>κ</a:t>
            </a:r>
            <a:r>
              <a:rPr lang="pt-BR" dirty="0" smtClean="0"/>
              <a:t> que é chamada de difusividade térmica.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a:t>
            </a:fld>
            <a:endParaRPr lang="pt-B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a:xfrm>
            <a:off x="457200" y="1600200"/>
            <a:ext cx="8229600" cy="4895892"/>
          </a:xfrm>
        </p:spPr>
        <p:txBody>
          <a:bodyPr>
            <a:normAutofit/>
          </a:bodyPr>
          <a:lstStyle/>
          <a:p>
            <a:pPr lvl="1"/>
            <a:r>
              <a:rPr lang="pt-BR" dirty="0" smtClean="0"/>
              <a:t>A transformação das condições de contorno, </a:t>
            </a:r>
            <a:r>
              <a:rPr lang="pt-BR" dirty="0" err="1" smtClean="0"/>
              <a:t>Eqs</a:t>
            </a:r>
            <a:r>
              <a:rPr lang="pt-BR" dirty="0" smtClean="0"/>
              <a:t>. (19) e (20) conduz a</a:t>
            </a:r>
          </a:p>
          <a:p>
            <a:pPr lvl="1"/>
            <a:endParaRPr lang="pt-BR" dirty="0" smtClean="0"/>
          </a:p>
          <a:p>
            <a:pPr lvl="1"/>
            <a:endParaRPr lang="pt-BR" dirty="0" smtClean="0"/>
          </a:p>
          <a:p>
            <a:pPr lvl="1"/>
            <a:endParaRPr lang="pt-BR" dirty="0" smtClean="0"/>
          </a:p>
          <a:p>
            <a:pPr lvl="1"/>
            <a:endParaRPr lang="pt-BR" dirty="0" smtClean="0"/>
          </a:p>
          <a:p>
            <a:pPr lvl="1"/>
            <a:r>
              <a:rPr lang="pt-BR" dirty="0" smtClean="0"/>
              <a:t>A Eq. (35) possui solução geral na forma</a:t>
            </a:r>
          </a:p>
          <a:p>
            <a:pPr lvl="1"/>
            <a:endParaRPr lang="pt-BR" dirty="0" smtClean="0"/>
          </a:p>
          <a:p>
            <a:pPr lvl="1"/>
            <a:endParaRPr lang="pt-BR" dirty="0" smtClean="0"/>
          </a:p>
          <a:p>
            <a:pPr lvl="1"/>
            <a:r>
              <a:rPr lang="pt-BR" dirty="0" smtClean="0"/>
              <a:t>sendo as constantes </a:t>
            </a:r>
            <a:r>
              <a:rPr lang="pt-BR" i="1" dirty="0" smtClean="0"/>
              <a:t>A</a:t>
            </a:r>
            <a:r>
              <a:rPr lang="pt-BR" dirty="0" smtClean="0"/>
              <a:t>(</a:t>
            </a:r>
            <a:r>
              <a:rPr lang="pt-BR" i="1" dirty="0" smtClean="0"/>
              <a:t>s</a:t>
            </a:r>
            <a:r>
              <a:rPr lang="pt-BR" dirty="0" smtClean="0"/>
              <a:t>) e </a:t>
            </a:r>
            <a:r>
              <a:rPr lang="pt-BR" i="1" dirty="0" smtClean="0"/>
              <a:t>B</a:t>
            </a:r>
            <a:r>
              <a:rPr lang="pt-BR" dirty="0" smtClean="0"/>
              <a:t>(</a:t>
            </a:r>
            <a:r>
              <a:rPr lang="pt-BR" i="1" dirty="0" smtClean="0"/>
              <a:t>s</a:t>
            </a:r>
            <a:r>
              <a:rPr lang="pt-BR" dirty="0" smtClean="0"/>
              <a:t>) determinadas a partir das condições de contorno.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70</a:t>
            </a:fld>
            <a:endParaRPr lang="pt-BR"/>
          </a:p>
        </p:txBody>
      </p:sp>
      <p:sp>
        <p:nvSpPr>
          <p:cNvPr id="962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6257" name="Object 1"/>
          <p:cNvGraphicFramePr>
            <a:graphicFrameLocks noChangeAspect="1"/>
          </p:cNvGraphicFramePr>
          <p:nvPr/>
        </p:nvGraphicFramePr>
        <p:xfrm>
          <a:off x="3859222" y="2443149"/>
          <a:ext cx="1443038" cy="788988"/>
        </p:xfrm>
        <a:graphic>
          <a:graphicData uri="http://schemas.openxmlformats.org/presentationml/2006/ole">
            <p:oleObj spid="_x0000_s96257" name="Equação" r:id="rId3" imgW="710891" imgH="393529" progId="Equation.3">
              <p:embed/>
            </p:oleObj>
          </a:graphicData>
        </a:graphic>
      </p:graphicFrame>
      <p:sp>
        <p:nvSpPr>
          <p:cNvPr id="962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6259" name="Object 3"/>
          <p:cNvGraphicFramePr>
            <a:graphicFrameLocks noChangeAspect="1"/>
          </p:cNvGraphicFramePr>
          <p:nvPr/>
        </p:nvGraphicFramePr>
        <p:xfrm>
          <a:off x="3603638" y="3475044"/>
          <a:ext cx="1917700" cy="428625"/>
        </p:xfrm>
        <a:graphic>
          <a:graphicData uri="http://schemas.openxmlformats.org/presentationml/2006/ole">
            <p:oleObj spid="_x0000_s96259" name="Equação" r:id="rId4" imgW="977476" imgH="215806" progId="Equation.3">
              <p:embed/>
            </p:oleObj>
          </a:graphicData>
        </a:graphic>
      </p:graphicFrame>
      <p:sp>
        <p:nvSpPr>
          <p:cNvPr id="9" name="CaixaDeTexto 8"/>
          <p:cNvSpPr txBox="1"/>
          <p:nvPr/>
        </p:nvSpPr>
        <p:spPr>
          <a:xfrm>
            <a:off x="8186787" y="266222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(36)</a:t>
            </a:r>
            <a:endParaRPr lang="pt-BR" sz="2400" dirty="0">
              <a:latin typeface="Times New Roman" pitchFamily="18" charset="0"/>
              <a:cs typeface="Times New Roman" pitchFamily="18" charset="0"/>
            </a:endParaRPr>
          </a:p>
        </p:txBody>
      </p:sp>
      <p:sp>
        <p:nvSpPr>
          <p:cNvPr id="10" name="CaixaDeTexto 9"/>
          <p:cNvSpPr txBox="1"/>
          <p:nvPr/>
        </p:nvSpPr>
        <p:spPr>
          <a:xfrm>
            <a:off x="8186787" y="3429000"/>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(37)</a:t>
            </a:r>
            <a:endParaRPr lang="pt-BR" sz="2400" dirty="0">
              <a:latin typeface="Times New Roman" pitchFamily="18" charset="0"/>
              <a:cs typeface="Times New Roman" pitchFamily="18" charset="0"/>
            </a:endParaRPr>
          </a:p>
        </p:txBody>
      </p:sp>
      <p:sp>
        <p:nvSpPr>
          <p:cNvPr id="9626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6262" name="Object 6"/>
          <p:cNvGraphicFramePr>
            <a:graphicFrameLocks noChangeAspect="1"/>
          </p:cNvGraphicFramePr>
          <p:nvPr/>
        </p:nvGraphicFramePr>
        <p:xfrm>
          <a:off x="3221019" y="4797450"/>
          <a:ext cx="2684463" cy="457200"/>
        </p:xfrm>
        <a:graphic>
          <a:graphicData uri="http://schemas.openxmlformats.org/presentationml/2006/ole">
            <p:oleObj spid="_x0000_s96262" name="Equação" r:id="rId5" imgW="1346200" imgH="228600" progId="Equation.3">
              <p:embed/>
            </p:oleObj>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Placa submetida a um movimento impulsivo: soluções </a:t>
            </a:r>
            <a:r>
              <a:rPr lang="pt-BR" smtClean="0"/>
              <a:t>por similaridade</a:t>
            </a:r>
            <a:endParaRPr lang="pt-BR"/>
          </a:p>
        </p:txBody>
      </p:sp>
      <p:sp>
        <p:nvSpPr>
          <p:cNvPr id="3" name="Espaço Reservado para Conteúdo 2"/>
          <p:cNvSpPr>
            <a:spLocks noGrp="1"/>
          </p:cNvSpPr>
          <p:nvPr>
            <p:ph idx="1"/>
          </p:nvPr>
        </p:nvSpPr>
        <p:spPr/>
        <p:txBody>
          <a:bodyPr/>
          <a:lstStyle/>
          <a:p>
            <a:pPr lvl="1"/>
            <a:r>
              <a:rPr lang="pt-BR" dirty="0" smtClean="0"/>
              <a:t>A condição dada pela Eq. (37) requer que </a:t>
            </a:r>
            <a:r>
              <a:rPr lang="pt-BR" i="1" dirty="0" smtClean="0"/>
              <a:t>A</a:t>
            </a:r>
            <a:r>
              <a:rPr lang="pt-BR" dirty="0" smtClean="0"/>
              <a:t> = 0, enquanto a condição dada pela Eq. (36) requer </a:t>
            </a:r>
            <a:r>
              <a:rPr lang="pt-BR" i="1" dirty="0" smtClean="0"/>
              <a:t>B</a:t>
            </a:r>
            <a:r>
              <a:rPr lang="pt-BR" dirty="0" smtClean="0"/>
              <a:t> = </a:t>
            </a:r>
            <a:r>
              <a:rPr lang="pt-BR" i="1" dirty="0" smtClean="0"/>
              <a:t>U</a:t>
            </a:r>
            <a:r>
              <a:rPr lang="pt-BR" dirty="0" smtClean="0"/>
              <a:t>/</a:t>
            </a:r>
            <a:r>
              <a:rPr lang="pt-BR" i="1" dirty="0" smtClean="0"/>
              <a:t>s</a:t>
            </a:r>
            <a:r>
              <a:rPr lang="pt-BR" dirty="0" smtClean="0"/>
              <a:t>. Assim,</a:t>
            </a:r>
          </a:p>
          <a:p>
            <a:pPr lvl="1"/>
            <a:endParaRPr lang="pt-BR" dirty="0" smtClean="0"/>
          </a:p>
          <a:p>
            <a:pPr lvl="1"/>
            <a:endParaRPr lang="pt-BR" dirty="0" smtClean="0"/>
          </a:p>
          <a:p>
            <a:pPr lvl="1"/>
            <a:endParaRPr lang="pt-BR" dirty="0" smtClean="0"/>
          </a:p>
          <a:p>
            <a:pPr lvl="1"/>
            <a:r>
              <a:rPr lang="pt-BR" dirty="0" smtClean="0"/>
              <a:t>A transformada inversa da equação anterior resulta na Eq. (31).</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71</a:t>
            </a:fld>
            <a:endParaRPr lang="pt-BR"/>
          </a:p>
        </p:txBody>
      </p:sp>
      <p:sp>
        <p:nvSpPr>
          <p:cNvPr id="952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5233" name="Object 1"/>
          <p:cNvGraphicFramePr>
            <a:graphicFrameLocks noChangeAspect="1"/>
          </p:cNvGraphicFramePr>
          <p:nvPr/>
        </p:nvGraphicFramePr>
        <p:xfrm>
          <a:off x="3741748" y="2662227"/>
          <a:ext cx="1633538" cy="787400"/>
        </p:xfrm>
        <a:graphic>
          <a:graphicData uri="http://schemas.openxmlformats.org/presentationml/2006/ole">
            <p:oleObj spid="_x0000_s95233" name="Equação" r:id="rId3" imgW="812447" imgH="393529" progId="Equation.3">
              <p:embed/>
            </p:oleObj>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Difusão de uma superfície de vórtices</a:t>
            </a:r>
            <a:endParaRPr lang="pt-BR" dirty="0"/>
          </a:p>
        </p:txBody>
      </p:sp>
      <p:sp>
        <p:nvSpPr>
          <p:cNvPr id="3" name="Espaço Reservado para Conteúdo 2"/>
          <p:cNvSpPr>
            <a:spLocks noGrp="1"/>
          </p:cNvSpPr>
          <p:nvPr>
            <p:ph idx="1"/>
          </p:nvPr>
        </p:nvSpPr>
        <p:spPr/>
        <p:txBody>
          <a:bodyPr/>
          <a:lstStyle/>
          <a:p>
            <a:r>
              <a:rPr lang="pt-BR" dirty="0" smtClean="0"/>
              <a:t>Considere o caso no qual o campo de velocidades inicial é dado por uma superfície de vórtices, na qual se tem </a:t>
            </a:r>
            <a:r>
              <a:rPr lang="pt-BR" i="1" dirty="0" smtClean="0"/>
              <a:t>u</a:t>
            </a:r>
            <a:r>
              <a:rPr lang="pt-BR" dirty="0" smtClean="0"/>
              <a:t> = </a:t>
            </a:r>
            <a:r>
              <a:rPr lang="pt-BR" i="1" dirty="0" smtClean="0"/>
              <a:t>U</a:t>
            </a:r>
            <a:r>
              <a:rPr lang="pt-BR" dirty="0" smtClean="0"/>
              <a:t> para </a:t>
            </a:r>
            <a:r>
              <a:rPr lang="pt-BR" i="1" dirty="0" smtClean="0"/>
              <a:t>y</a:t>
            </a:r>
            <a:r>
              <a:rPr lang="pt-BR" dirty="0" smtClean="0"/>
              <a:t> &gt; 0 e </a:t>
            </a:r>
            <a:r>
              <a:rPr lang="pt-BR" i="1" dirty="0" smtClean="0"/>
              <a:t>u</a:t>
            </a:r>
            <a:r>
              <a:rPr lang="pt-BR" dirty="0" smtClean="0"/>
              <a:t> = − </a:t>
            </a:r>
            <a:r>
              <a:rPr lang="pt-BR" i="1" dirty="0" smtClean="0"/>
              <a:t>U</a:t>
            </a:r>
            <a:r>
              <a:rPr lang="pt-BR" dirty="0" smtClean="0"/>
              <a:t> para </a:t>
            </a:r>
            <a:r>
              <a:rPr lang="pt-BR" i="1" dirty="0" smtClean="0"/>
              <a:t>y</a:t>
            </a:r>
            <a:r>
              <a:rPr lang="pt-BR" dirty="0" smtClean="0"/>
              <a:t> &lt; 0.</a:t>
            </a:r>
          </a:p>
          <a:p>
            <a:r>
              <a:rPr lang="pt-BR" dirty="0" smtClean="0"/>
              <a:t>Deseja-se investigar como a superfície de vórtices enfraquece pela difusão viscosa.</a:t>
            </a:r>
          </a:p>
          <a:p>
            <a:r>
              <a:rPr lang="pt-BR" dirty="0" smtClean="0"/>
              <a:t>A equação que modela o fenômeno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72</a:t>
            </a:fld>
            <a:endParaRPr lang="pt-BR"/>
          </a:p>
        </p:txBody>
      </p:sp>
      <p:sp>
        <p:nvSpPr>
          <p:cNvPr id="942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94209" name="Object 1"/>
          <p:cNvGraphicFramePr>
            <a:graphicFrameLocks noChangeAspect="1"/>
          </p:cNvGraphicFramePr>
          <p:nvPr/>
        </p:nvGraphicFramePr>
        <p:xfrm>
          <a:off x="3870335" y="4524390"/>
          <a:ext cx="1431925" cy="885825"/>
        </p:xfrm>
        <a:graphic>
          <a:graphicData uri="http://schemas.openxmlformats.org/presentationml/2006/ole">
            <p:oleObj spid="_x0000_s94209" name="Equação" r:id="rId3" imgW="723586" imgH="444307" progId="Equation.3">
              <p:embed/>
            </p:oleObj>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Difusão de uma superfície de vórtices</a:t>
            </a:r>
            <a:endParaRPr lang="pt-BR" dirty="0"/>
          </a:p>
        </p:txBody>
      </p:sp>
      <p:sp>
        <p:nvSpPr>
          <p:cNvPr id="3" name="Espaço Reservado para Conteúdo 2"/>
          <p:cNvSpPr>
            <a:spLocks noGrp="1"/>
          </p:cNvSpPr>
          <p:nvPr>
            <p:ph idx="1"/>
          </p:nvPr>
        </p:nvSpPr>
        <p:spPr/>
        <p:txBody>
          <a:bodyPr/>
          <a:lstStyle/>
          <a:p>
            <a:r>
              <a:rPr lang="pt-BR" dirty="0" smtClean="0"/>
              <a:t>sujeita a</a:t>
            </a:r>
          </a:p>
          <a:p>
            <a:endParaRPr lang="pt-BR" dirty="0" smtClean="0"/>
          </a:p>
          <a:p>
            <a:endParaRPr lang="pt-BR" dirty="0" smtClean="0"/>
          </a:p>
          <a:p>
            <a:endParaRPr lang="pt-BR" dirty="0" smtClean="0"/>
          </a:p>
          <a:p>
            <a:r>
              <a:rPr lang="pt-BR" dirty="0" smtClean="0"/>
              <a:t>A função </a:t>
            </a:r>
            <a:r>
              <a:rPr lang="pt-BR" dirty="0" err="1" smtClean="0"/>
              <a:t>sgn</a:t>
            </a:r>
            <a:r>
              <a:rPr lang="pt-BR" dirty="0" smtClean="0"/>
              <a:t>(</a:t>
            </a:r>
            <a:r>
              <a:rPr lang="pt-BR" i="1" dirty="0" smtClean="0"/>
              <a:t>y</a:t>
            </a:r>
            <a:r>
              <a:rPr lang="pt-BR" dirty="0" smtClean="0"/>
              <a:t>) é a função sinal, definida como sendo 1 para valores positivos de </a:t>
            </a:r>
            <a:r>
              <a:rPr lang="pt-BR" i="1" dirty="0" smtClean="0"/>
              <a:t>y</a:t>
            </a:r>
            <a:r>
              <a:rPr lang="pt-BR" dirty="0" smtClean="0"/>
              <a:t> e −1 para valores negativos de </a:t>
            </a:r>
            <a:r>
              <a:rPr lang="pt-BR" i="1" dirty="0" smtClean="0"/>
              <a:t>y</a:t>
            </a:r>
            <a:r>
              <a:rPr lang="pt-BR" dirty="0" smtClean="0"/>
              <a:t>.</a:t>
            </a:r>
          </a:p>
          <a:p>
            <a:r>
              <a:rPr lang="pt-BR" dirty="0" smtClean="0"/>
              <a:t>Como anteriormente feito, o parâmetro </a:t>
            </a:r>
            <a:r>
              <a:rPr lang="pt-BR" i="1" dirty="0" smtClean="0"/>
              <a:t>U</a:t>
            </a:r>
            <a:r>
              <a:rPr lang="pt-BR" dirty="0" smtClean="0"/>
              <a:t> pode ser eliminado tomando-se </a:t>
            </a:r>
            <a:r>
              <a:rPr lang="pt-BR" i="1" dirty="0" smtClean="0"/>
              <a:t>u</a:t>
            </a:r>
            <a:r>
              <a:rPr lang="pt-BR" dirty="0" smtClean="0"/>
              <a:t>/</a:t>
            </a:r>
            <a:r>
              <a:rPr lang="pt-BR" i="1" dirty="0" smtClean="0"/>
              <a:t>U</a:t>
            </a:r>
            <a:r>
              <a:rPr lang="pt-BR" dirty="0" smtClean="0"/>
              <a:t> como variável dependente.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73</a:t>
            </a:fld>
            <a:endParaRPr lang="pt-BR"/>
          </a:p>
        </p:txBody>
      </p:sp>
      <p:sp>
        <p:nvSpPr>
          <p:cNvPr id="1044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4449" name="Object 1"/>
          <p:cNvGraphicFramePr>
            <a:graphicFrameLocks noChangeAspect="1"/>
          </p:cNvGraphicFramePr>
          <p:nvPr/>
        </p:nvGraphicFramePr>
        <p:xfrm>
          <a:off x="3476610" y="2004993"/>
          <a:ext cx="2159000" cy="428625"/>
        </p:xfrm>
        <a:graphic>
          <a:graphicData uri="http://schemas.openxmlformats.org/presentationml/2006/ole">
            <p:oleObj spid="_x0000_s104449" name="Equação" r:id="rId3" imgW="1104421" imgH="215806" progId="Equation.3">
              <p:embed/>
            </p:oleObj>
          </a:graphicData>
        </a:graphic>
      </p:graphicFrame>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4451" name="Object 3"/>
          <p:cNvGraphicFramePr>
            <a:graphicFrameLocks noChangeAspect="1"/>
          </p:cNvGraphicFramePr>
          <p:nvPr/>
        </p:nvGraphicFramePr>
        <p:xfrm>
          <a:off x="3586149" y="2589201"/>
          <a:ext cx="1954213" cy="428625"/>
        </p:xfrm>
        <a:graphic>
          <a:graphicData uri="http://schemas.openxmlformats.org/presentationml/2006/ole">
            <p:oleObj spid="_x0000_s104451" name="Equação" r:id="rId4" imgW="1002865" imgH="215806" progId="Equation.3">
              <p:embed/>
            </p:oleObj>
          </a:graphicData>
        </a:graphic>
      </p:graphicFrame>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4453" name="Object 5"/>
          <p:cNvGraphicFramePr>
            <a:graphicFrameLocks noChangeAspect="1"/>
          </p:cNvGraphicFramePr>
          <p:nvPr/>
        </p:nvGraphicFramePr>
        <p:xfrm>
          <a:off x="3430603" y="3173409"/>
          <a:ext cx="2309813" cy="428625"/>
        </p:xfrm>
        <a:graphic>
          <a:graphicData uri="http://schemas.openxmlformats.org/presentationml/2006/ole">
            <p:oleObj spid="_x0000_s104453" name="Equação" r:id="rId5" imgW="1180588" imgH="215806" progId="Equation.3">
              <p:embed/>
            </p:oleObj>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Difusão de uma superfície de vórtices</a:t>
            </a:r>
            <a:endParaRPr lang="pt-BR" dirty="0"/>
          </a:p>
        </p:txBody>
      </p:sp>
      <p:sp>
        <p:nvSpPr>
          <p:cNvPr id="3" name="Espaço Reservado para Conteúdo 2"/>
          <p:cNvSpPr>
            <a:spLocks noGrp="1"/>
          </p:cNvSpPr>
          <p:nvPr>
            <p:ph idx="1"/>
          </p:nvPr>
        </p:nvSpPr>
        <p:spPr>
          <a:xfrm>
            <a:off x="457200" y="1600200"/>
            <a:ext cx="8229600" cy="4822866"/>
          </a:xfrm>
        </p:spPr>
        <p:txBody>
          <a:bodyPr>
            <a:normAutofit/>
          </a:bodyPr>
          <a:lstStyle/>
          <a:p>
            <a:r>
              <a:rPr lang="pt-BR" dirty="0" smtClean="0"/>
              <a:t>Então, </a:t>
            </a:r>
            <a:r>
              <a:rPr lang="pt-BR" i="1" dirty="0" smtClean="0"/>
              <a:t>u</a:t>
            </a:r>
            <a:r>
              <a:rPr lang="pt-BR" dirty="0" smtClean="0"/>
              <a:t>/</a:t>
            </a:r>
            <a:r>
              <a:rPr lang="pt-BR" i="1" dirty="0" smtClean="0"/>
              <a:t>U</a:t>
            </a:r>
            <a:r>
              <a:rPr lang="pt-BR" dirty="0" smtClean="0"/>
              <a:t> deve ser uma função de (</a:t>
            </a:r>
            <a:r>
              <a:rPr lang="pt-BR" i="1" dirty="0" smtClean="0"/>
              <a:t>y</a:t>
            </a:r>
            <a:r>
              <a:rPr lang="pt-BR" dirty="0" smtClean="0"/>
              <a:t>, </a:t>
            </a:r>
            <a:r>
              <a:rPr lang="pt-BR" i="1" dirty="0" smtClean="0"/>
              <a:t>t</a:t>
            </a:r>
            <a:r>
              <a:rPr lang="pt-BR" dirty="0" smtClean="0"/>
              <a:t>, </a:t>
            </a:r>
            <a:r>
              <a:rPr lang="el-GR" i="1" dirty="0" smtClean="0"/>
              <a:t>ν</a:t>
            </a:r>
            <a:r>
              <a:rPr lang="pt-BR" dirty="0" smtClean="0"/>
              <a:t>) e uma análise dimensional mostra que deve existir uma solução por similaridade com a forma</a:t>
            </a:r>
          </a:p>
          <a:p>
            <a:endParaRPr lang="pt-BR" dirty="0" smtClean="0"/>
          </a:p>
          <a:p>
            <a:endParaRPr lang="pt-BR" dirty="0" smtClean="0"/>
          </a:p>
          <a:p>
            <a:endParaRPr lang="pt-BR" dirty="0" smtClean="0"/>
          </a:p>
          <a:p>
            <a:endParaRPr lang="pt-BR" dirty="0" smtClean="0"/>
          </a:p>
          <a:p>
            <a:r>
              <a:rPr lang="pt-BR" dirty="0" smtClean="0"/>
              <a:t>A substituição da forma de similaridade no conjunto de equações que modelam o fenômeno as transforma em uma equação diferencial ordinária.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74</a:t>
            </a:fld>
            <a:endParaRPr lang="pt-BR"/>
          </a:p>
        </p:txBody>
      </p:sp>
      <p:sp>
        <p:nvSpPr>
          <p:cNvPr id="1034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3425" name="Object 1"/>
          <p:cNvGraphicFramePr>
            <a:graphicFrameLocks noChangeAspect="1"/>
          </p:cNvGraphicFramePr>
          <p:nvPr/>
        </p:nvGraphicFramePr>
        <p:xfrm>
          <a:off x="3940184" y="3027357"/>
          <a:ext cx="1289050" cy="788988"/>
        </p:xfrm>
        <a:graphic>
          <a:graphicData uri="http://schemas.openxmlformats.org/presentationml/2006/ole">
            <p:oleObj spid="_x0000_s103425" name="Equação" r:id="rId3" imgW="634725" imgH="393529" progId="Equation.3">
              <p:embed/>
            </p:oleObj>
          </a:graphicData>
        </a:graphic>
      </p:graphicFrame>
      <p:sp>
        <p:nvSpPr>
          <p:cNvPr id="1034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3427" name="Object 3"/>
          <p:cNvGraphicFramePr>
            <a:graphicFrameLocks noChangeAspect="1"/>
          </p:cNvGraphicFramePr>
          <p:nvPr/>
        </p:nvGraphicFramePr>
        <p:xfrm>
          <a:off x="3948121" y="3930669"/>
          <a:ext cx="1281113" cy="885825"/>
        </p:xfrm>
        <a:graphic>
          <a:graphicData uri="http://schemas.openxmlformats.org/presentationml/2006/ole">
            <p:oleObj spid="_x0000_s103427" name="Equação" r:id="rId4" imgW="647419" imgH="444307" progId="Equation.3">
              <p:embed/>
            </p:oleObj>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Difusão de uma superfície de vórtices</a:t>
            </a:r>
            <a:endParaRPr lang="pt-BR" dirty="0"/>
          </a:p>
        </p:txBody>
      </p:sp>
      <p:sp>
        <p:nvSpPr>
          <p:cNvPr id="3" name="Espaço Reservado para Conteúdo 2"/>
          <p:cNvSpPr>
            <a:spLocks noGrp="1"/>
          </p:cNvSpPr>
          <p:nvPr>
            <p:ph idx="1"/>
          </p:nvPr>
        </p:nvSpPr>
        <p:spPr/>
        <p:txBody>
          <a:bodyPr/>
          <a:lstStyle/>
          <a:p>
            <a:r>
              <a:rPr lang="pt-BR" dirty="0" smtClean="0"/>
              <a:t>Assim</a:t>
            </a:r>
          </a:p>
          <a:p>
            <a:endParaRPr lang="pt-BR" dirty="0" smtClean="0"/>
          </a:p>
          <a:p>
            <a:endParaRPr lang="pt-BR" dirty="0" smtClean="0"/>
          </a:p>
          <a:p>
            <a:endParaRPr lang="pt-BR" dirty="0" smtClean="0"/>
          </a:p>
          <a:p>
            <a:r>
              <a:rPr lang="pt-BR" dirty="0" smtClean="0"/>
              <a:t>cuja solução é</a:t>
            </a:r>
          </a:p>
          <a:p>
            <a:endParaRPr lang="pt-BR" dirty="0" smtClean="0"/>
          </a:p>
          <a:p>
            <a:r>
              <a:rPr lang="pt-BR" dirty="0" smtClean="0"/>
              <a:t>A distribuição de velocidades é, então,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75</a:t>
            </a:fld>
            <a:endParaRPr lang="pt-BR"/>
          </a:p>
        </p:txBody>
      </p:sp>
      <p:sp>
        <p:nvSpPr>
          <p:cNvPr id="1064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6497" name="Object 1"/>
          <p:cNvGraphicFramePr>
            <a:graphicFrameLocks noChangeAspect="1"/>
          </p:cNvGraphicFramePr>
          <p:nvPr/>
        </p:nvGraphicFramePr>
        <p:xfrm>
          <a:off x="3241693" y="2189163"/>
          <a:ext cx="2644775" cy="1312863"/>
        </p:xfrm>
        <a:graphic>
          <a:graphicData uri="http://schemas.openxmlformats.org/presentationml/2006/ole">
            <p:oleObj spid="_x0000_s106497" name="Equação" r:id="rId3" imgW="1320480" imgH="660240" progId="Equation.3">
              <p:embed/>
            </p:oleObj>
          </a:graphicData>
        </a:graphic>
      </p:graphicFrame>
      <p:sp>
        <p:nvSpPr>
          <p:cNvPr id="1065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6499" name="Object 3"/>
          <p:cNvGraphicFramePr>
            <a:graphicFrameLocks noChangeAspect="1"/>
          </p:cNvGraphicFramePr>
          <p:nvPr/>
        </p:nvGraphicFramePr>
        <p:xfrm>
          <a:off x="3698886" y="4195773"/>
          <a:ext cx="1712913" cy="428625"/>
        </p:xfrm>
        <a:graphic>
          <a:graphicData uri="http://schemas.openxmlformats.org/presentationml/2006/ole">
            <p:oleObj spid="_x0000_s106499" name="Equação" r:id="rId4" imgW="875920" imgH="215806" progId="Equation.3">
              <p:embed/>
            </p:oleObj>
          </a:graphicData>
        </a:graphic>
      </p:graphicFrame>
      <p:sp>
        <p:nvSpPr>
          <p:cNvPr id="1065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6501" name="Object 5"/>
          <p:cNvGraphicFramePr>
            <a:graphicFrameLocks noChangeAspect="1"/>
          </p:cNvGraphicFramePr>
          <p:nvPr/>
        </p:nvGraphicFramePr>
        <p:xfrm>
          <a:off x="3403584" y="5294352"/>
          <a:ext cx="2306638" cy="1019175"/>
        </p:xfrm>
        <a:graphic>
          <a:graphicData uri="http://schemas.openxmlformats.org/presentationml/2006/ole">
            <p:oleObj spid="_x0000_s106501" name="Equação" r:id="rId5" imgW="1143000" imgH="508000" progId="Equation.3">
              <p:embed/>
            </p:oleObj>
          </a:graphicData>
        </a:graphic>
      </p:graphicFrame>
      <p:sp>
        <p:nvSpPr>
          <p:cNvPr id="11" name="CaixaDeTexto 10"/>
          <p:cNvSpPr txBox="1"/>
          <p:nvPr/>
        </p:nvSpPr>
        <p:spPr>
          <a:xfrm>
            <a:off x="8186787" y="559627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(38)</a:t>
            </a:r>
            <a:endParaRPr lang="pt-BR" sz="2400" dirty="0">
              <a:latin typeface="Times New Roman" pitchFamily="18" charset="0"/>
              <a:cs typeface="Times New Roman"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Difusão de uma superfície de vórtices</a:t>
            </a:r>
            <a:endParaRPr lang="pt-BR" dirty="0"/>
          </a:p>
        </p:txBody>
      </p:sp>
      <p:sp>
        <p:nvSpPr>
          <p:cNvPr id="3" name="Espaço Reservado para Conteúdo 2"/>
          <p:cNvSpPr>
            <a:spLocks noGrp="1"/>
          </p:cNvSpPr>
          <p:nvPr>
            <p:ph idx="1"/>
          </p:nvPr>
        </p:nvSpPr>
        <p:spPr/>
        <p:txBody>
          <a:bodyPr/>
          <a:lstStyle/>
          <a:p>
            <a:r>
              <a:rPr lang="pt-BR" dirty="0" smtClean="0"/>
              <a:t>Decaimento viscoso de uma superfície de vórtices:</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76</a:t>
            </a:fld>
            <a:endParaRPr lang="pt-BR"/>
          </a:p>
        </p:txBody>
      </p:sp>
      <p:pic>
        <p:nvPicPr>
          <p:cNvPr id="5" name="Imagem 4" descr="Fig09.11.png"/>
          <p:cNvPicPr>
            <a:picLocks noChangeAspect="1"/>
          </p:cNvPicPr>
          <p:nvPr/>
        </p:nvPicPr>
        <p:blipFill>
          <a:blip r:embed="rId2" cstate="print"/>
          <a:stretch>
            <a:fillRect/>
          </a:stretch>
        </p:blipFill>
        <p:spPr>
          <a:xfrm>
            <a:off x="1249317" y="2114532"/>
            <a:ext cx="6638899" cy="4680095"/>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Difusão de uma superfície de vórtices</a:t>
            </a:r>
            <a:endParaRPr lang="pt-BR" dirty="0"/>
          </a:p>
        </p:txBody>
      </p:sp>
      <p:sp>
        <p:nvSpPr>
          <p:cNvPr id="3" name="Espaço Reservado para Conteúdo 2"/>
          <p:cNvSpPr>
            <a:spLocks noGrp="1"/>
          </p:cNvSpPr>
          <p:nvPr>
            <p:ph idx="1"/>
          </p:nvPr>
        </p:nvSpPr>
        <p:spPr/>
        <p:txBody>
          <a:bodyPr/>
          <a:lstStyle/>
          <a:p>
            <a:r>
              <a:rPr lang="pt-BR" dirty="0" smtClean="0"/>
              <a:t>Definindo-se a espessura da camada de transição como a distância entre os pontos em que </a:t>
            </a:r>
            <a:r>
              <a:rPr lang="pt-BR" i="1" dirty="0" smtClean="0"/>
              <a:t>u</a:t>
            </a:r>
            <a:r>
              <a:rPr lang="pt-BR" dirty="0" smtClean="0"/>
              <a:t> = ± 0,95</a:t>
            </a:r>
            <a:r>
              <a:rPr lang="pt-BR" i="1" dirty="0" smtClean="0"/>
              <a:t>U</a:t>
            </a:r>
            <a:r>
              <a:rPr lang="pt-BR" dirty="0" smtClean="0"/>
              <a:t>, tem-se um valor correspondente de </a:t>
            </a:r>
            <a:r>
              <a:rPr lang="el-GR" i="1" dirty="0" smtClean="0"/>
              <a:t>η</a:t>
            </a:r>
            <a:r>
              <a:rPr lang="pt-BR" dirty="0" smtClean="0"/>
              <a:t> = 1,38 e consequentemente a espessura da camada de transição é              .</a:t>
            </a:r>
          </a:p>
          <a:p>
            <a:r>
              <a:rPr lang="pt-BR" dirty="0" smtClean="0"/>
              <a:t>É claro que o escoamento apresentado é essencialmente idêntico ao de uma placa plana submetida a um impulso inicial. Em ambos os problemas a função delta inicial de </a:t>
            </a:r>
            <a:r>
              <a:rPr lang="pt-BR" dirty="0" err="1" smtClean="0"/>
              <a:t>vorticidade</a:t>
            </a:r>
            <a:r>
              <a:rPr lang="pt-BR" dirty="0" smtClean="0"/>
              <a:t> é difundida para longe da placa.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77</a:t>
            </a:fld>
            <a:endParaRPr lang="pt-BR"/>
          </a:p>
        </p:txBody>
      </p:sp>
      <p:sp>
        <p:nvSpPr>
          <p:cNvPr id="1095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09569" name="Object 1"/>
          <p:cNvGraphicFramePr>
            <a:graphicFrameLocks noChangeAspect="1"/>
          </p:cNvGraphicFramePr>
          <p:nvPr/>
        </p:nvGraphicFramePr>
        <p:xfrm>
          <a:off x="2454246" y="3282948"/>
          <a:ext cx="1238250" cy="587375"/>
        </p:xfrm>
        <a:graphic>
          <a:graphicData uri="http://schemas.openxmlformats.org/presentationml/2006/ole">
            <p:oleObj spid="_x0000_s109569" name="Equação" r:id="rId3" imgW="545626" imgH="253780" progId="Equation.3">
              <p:embed/>
            </p:oleObj>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Difusão de uma superfície de vórtices</a:t>
            </a:r>
            <a:endParaRPr lang="pt-BR" dirty="0"/>
          </a:p>
        </p:txBody>
      </p:sp>
      <p:sp>
        <p:nvSpPr>
          <p:cNvPr id="3" name="Espaço Reservado para Conteúdo 2"/>
          <p:cNvSpPr>
            <a:spLocks noGrp="1"/>
          </p:cNvSpPr>
          <p:nvPr>
            <p:ph idx="1"/>
          </p:nvPr>
        </p:nvSpPr>
        <p:spPr/>
        <p:txBody>
          <a:bodyPr/>
          <a:lstStyle/>
          <a:p>
            <a:r>
              <a:rPr lang="pt-BR" dirty="0" smtClean="0"/>
              <a:t>No presente problema, a magnitude da </a:t>
            </a:r>
            <a:r>
              <a:rPr lang="pt-BR" dirty="0" err="1" smtClean="0"/>
              <a:t>vorticidade</a:t>
            </a:r>
            <a:r>
              <a:rPr lang="pt-BR" dirty="0" smtClean="0"/>
              <a:t> em qualquer instante é dada por</a:t>
            </a:r>
          </a:p>
          <a:p>
            <a:endParaRPr lang="pt-BR" dirty="0" smtClean="0"/>
          </a:p>
          <a:p>
            <a:endParaRPr lang="pt-BR" dirty="0" smtClean="0"/>
          </a:p>
          <a:p>
            <a:r>
              <a:rPr lang="pt-BR" dirty="0" smtClean="0"/>
              <a:t>Esta é uma distribuição Gaussiana, cuja espessura aumenta com o tempo de acordo com     , enquanto o valor máximo  se  reduz  a  uma  taxa  de        . A </a:t>
            </a:r>
            <a:r>
              <a:rPr lang="pt-BR" dirty="0" err="1" smtClean="0"/>
              <a:t>vorticidade</a:t>
            </a:r>
            <a:r>
              <a:rPr lang="pt-BR" dirty="0" smtClean="0"/>
              <a:t> total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78</a:t>
            </a:fld>
            <a:endParaRPr lang="pt-BR"/>
          </a:p>
        </p:txBody>
      </p:sp>
      <p:sp>
        <p:nvSpPr>
          <p:cNvPr id="1116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1617" name="Object 1"/>
          <p:cNvGraphicFramePr>
            <a:graphicFrameLocks noChangeAspect="1"/>
          </p:cNvGraphicFramePr>
          <p:nvPr/>
        </p:nvGraphicFramePr>
        <p:xfrm>
          <a:off x="3074967" y="2652714"/>
          <a:ext cx="2957513" cy="885825"/>
        </p:xfrm>
        <a:graphic>
          <a:graphicData uri="http://schemas.openxmlformats.org/presentationml/2006/ole">
            <p:oleObj spid="_x0000_s111617" name="Equação" r:id="rId3" imgW="1497950" imgH="444307" progId="Equation.3">
              <p:embed/>
            </p:oleObj>
          </a:graphicData>
        </a:graphic>
      </p:graphicFrame>
      <p:sp>
        <p:nvSpPr>
          <p:cNvPr id="7" name="CaixaDeTexto 6"/>
          <p:cNvSpPr txBox="1"/>
          <p:nvPr/>
        </p:nvSpPr>
        <p:spPr>
          <a:xfrm>
            <a:off x="8186787" y="280827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(39)</a:t>
            </a:r>
            <a:endParaRPr lang="pt-BR" sz="2400" dirty="0">
              <a:latin typeface="Times New Roman" pitchFamily="18" charset="0"/>
              <a:cs typeface="Times New Roman" pitchFamily="18" charset="0"/>
            </a:endParaRPr>
          </a:p>
        </p:txBody>
      </p:sp>
      <p:sp>
        <p:nvSpPr>
          <p:cNvPr id="1116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1619" name="Object 3"/>
          <p:cNvGraphicFramePr>
            <a:graphicFrameLocks noChangeAspect="1"/>
          </p:cNvGraphicFramePr>
          <p:nvPr/>
        </p:nvGraphicFramePr>
        <p:xfrm>
          <a:off x="6369081" y="3940182"/>
          <a:ext cx="503238" cy="525463"/>
        </p:xfrm>
        <a:graphic>
          <a:graphicData uri="http://schemas.openxmlformats.org/presentationml/2006/ole">
            <p:oleObj spid="_x0000_s111619" name="Equação" r:id="rId4" imgW="215806" imgH="228501" progId="Equation.3">
              <p:embed/>
            </p:oleObj>
          </a:graphicData>
        </a:graphic>
      </p:graphicFrame>
      <p:sp>
        <p:nvSpPr>
          <p:cNvPr id="11162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1621" name="Object 5"/>
          <p:cNvGraphicFramePr>
            <a:graphicFrameLocks noChangeAspect="1"/>
          </p:cNvGraphicFramePr>
          <p:nvPr/>
        </p:nvGraphicFramePr>
        <p:xfrm>
          <a:off x="7361286" y="4378338"/>
          <a:ext cx="752475" cy="552450"/>
        </p:xfrm>
        <a:graphic>
          <a:graphicData uri="http://schemas.openxmlformats.org/presentationml/2006/ole">
            <p:oleObj spid="_x0000_s111621" name="Equação" r:id="rId5" imgW="330057" imgH="241195" progId="Equation.3">
              <p:embed/>
            </p:oleObj>
          </a:graphicData>
        </a:graphic>
      </p:graphicFrame>
      <p:sp>
        <p:nvSpPr>
          <p:cNvPr id="111623" name="Rectangle 7"/>
          <p:cNvSpPr>
            <a:spLocks noChangeArrowheads="1"/>
          </p:cNvSpPr>
          <p:nvPr/>
        </p:nvSpPr>
        <p:spPr bwMode="auto">
          <a:xfrm>
            <a:off x="0" y="238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1162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1624" name="Object 8"/>
          <p:cNvGraphicFramePr>
            <a:graphicFrameLocks noChangeAspect="1"/>
          </p:cNvGraphicFramePr>
          <p:nvPr/>
        </p:nvGraphicFramePr>
        <p:xfrm>
          <a:off x="1682789" y="5510241"/>
          <a:ext cx="5737225" cy="838200"/>
        </p:xfrm>
        <a:graphic>
          <a:graphicData uri="http://schemas.openxmlformats.org/presentationml/2006/ole">
            <p:oleObj spid="_x0000_s111624" name="Equação" r:id="rId6" imgW="2870200" imgH="419100" progId="Equation.3">
              <p:embed/>
            </p:oleObj>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Difusão de uma superfície de vórtices</a:t>
            </a:r>
            <a:endParaRPr lang="pt-BR" dirty="0"/>
          </a:p>
        </p:txBody>
      </p:sp>
      <p:sp>
        <p:nvSpPr>
          <p:cNvPr id="3" name="Espaço Reservado para Conteúdo 2"/>
          <p:cNvSpPr>
            <a:spLocks noGrp="1"/>
          </p:cNvSpPr>
          <p:nvPr>
            <p:ph idx="1"/>
          </p:nvPr>
        </p:nvSpPr>
        <p:spPr/>
        <p:txBody>
          <a:bodyPr/>
          <a:lstStyle/>
          <a:p>
            <a:r>
              <a:rPr lang="pt-BR" dirty="0" smtClean="0"/>
              <a:t>que é independente do tempo e igual à integral em </a:t>
            </a:r>
            <a:r>
              <a:rPr lang="pt-BR" i="1" dirty="0" smtClean="0"/>
              <a:t>y</a:t>
            </a:r>
            <a:r>
              <a:rPr lang="pt-BR" dirty="0" smtClean="0"/>
              <a:t> da </a:t>
            </a:r>
            <a:r>
              <a:rPr lang="pt-BR" dirty="0" err="1" smtClean="0"/>
              <a:t>vorticidade</a:t>
            </a:r>
            <a:r>
              <a:rPr lang="pt-BR" dirty="0" smtClean="0"/>
              <a:t> inicial.</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79</a:t>
            </a:fld>
            <a:endParaRPr 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Variação de pressão devido a </a:t>
            </a:r>
            <a:r>
              <a:rPr lang="pt-BR" smtClean="0"/>
              <a:t>efeitos dinâmicos</a:t>
            </a:r>
            <a:endParaRPr lang="pt-BR" dirty="0"/>
          </a:p>
        </p:txBody>
      </p:sp>
      <p:sp>
        <p:nvSpPr>
          <p:cNvPr id="3" name="Espaço Reservado para Conteúdo 2"/>
          <p:cNvSpPr>
            <a:spLocks noGrp="1"/>
          </p:cNvSpPr>
          <p:nvPr>
            <p:ph idx="1"/>
          </p:nvPr>
        </p:nvSpPr>
        <p:spPr/>
        <p:txBody>
          <a:bodyPr/>
          <a:lstStyle/>
          <a:p>
            <a:r>
              <a:rPr lang="pt-BR" dirty="0" smtClean="0"/>
              <a:t>A equação do movimento para um escoamento de fluido com densidade uniforme é</a:t>
            </a:r>
          </a:p>
          <a:p>
            <a:endParaRPr lang="pt-BR" dirty="0" smtClean="0"/>
          </a:p>
          <a:p>
            <a:endParaRPr lang="pt-BR" dirty="0" smtClean="0"/>
          </a:p>
          <a:p>
            <a:r>
              <a:rPr lang="pt-BR" dirty="0" smtClean="0"/>
              <a:t>Se o corpo de fluido estiver em repouso, a pressão é hidrostática:</a:t>
            </a:r>
          </a:p>
          <a:p>
            <a:endParaRPr lang="pt-BR" dirty="0" smtClean="0"/>
          </a:p>
          <a:p>
            <a:r>
              <a:rPr lang="pt-BR" dirty="0" smtClean="0"/>
              <a:t>Subtraindo-se a expressão anterior, obtém-se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a:t>
            </a:fld>
            <a:endParaRPr lang="pt-BR"/>
          </a:p>
        </p:txBody>
      </p:sp>
      <p:sp>
        <p:nvSpPr>
          <p:cNvPr id="225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529" name="Object 1"/>
          <p:cNvGraphicFramePr>
            <a:graphicFrameLocks noChangeAspect="1"/>
          </p:cNvGraphicFramePr>
          <p:nvPr/>
        </p:nvGraphicFramePr>
        <p:xfrm>
          <a:off x="2989284" y="2698740"/>
          <a:ext cx="3152775" cy="788988"/>
        </p:xfrm>
        <a:graphic>
          <a:graphicData uri="http://schemas.openxmlformats.org/presentationml/2006/ole">
            <p:oleObj spid="_x0000_s22529" name="Equação" r:id="rId3" imgW="1562100" imgH="393700" progId="Equation.3">
              <p:embed/>
            </p:oleObj>
          </a:graphicData>
        </a:graphic>
      </p:graphicFrame>
      <p:sp>
        <p:nvSpPr>
          <p:cNvPr id="225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531" name="Object 3"/>
          <p:cNvGraphicFramePr>
            <a:graphicFrameLocks noChangeAspect="1"/>
          </p:cNvGraphicFramePr>
          <p:nvPr/>
        </p:nvGraphicFramePr>
        <p:xfrm>
          <a:off x="3768714" y="4651398"/>
          <a:ext cx="1619250" cy="457200"/>
        </p:xfrm>
        <a:graphic>
          <a:graphicData uri="http://schemas.openxmlformats.org/presentationml/2006/ole">
            <p:oleObj spid="_x0000_s22531" name="Equação" r:id="rId4" imgW="812447" imgH="228501" progId="Equation.3">
              <p:embed/>
            </p:oleObj>
          </a:graphicData>
        </a:graphic>
      </p:graphicFrame>
      <p:sp>
        <p:nvSpPr>
          <p:cNvPr id="225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22533" name="Object 5"/>
          <p:cNvGraphicFramePr>
            <a:graphicFrameLocks noChangeAspect="1"/>
          </p:cNvGraphicFramePr>
          <p:nvPr/>
        </p:nvGraphicFramePr>
        <p:xfrm>
          <a:off x="3147993" y="5692806"/>
          <a:ext cx="2825750" cy="788988"/>
        </p:xfrm>
        <a:graphic>
          <a:graphicData uri="http://schemas.openxmlformats.org/presentationml/2006/ole">
            <p:oleObj spid="_x0000_s22533" name="Equação" r:id="rId5" imgW="1396394" imgH="393529" progId="Equation.3">
              <p:embed/>
            </p:oleObj>
          </a:graphicData>
        </a:graphic>
      </p:graphicFrame>
      <p:sp>
        <p:nvSpPr>
          <p:cNvPr id="11" name="CaixaDeTexto 10"/>
          <p:cNvSpPr txBox="1"/>
          <p:nvPr/>
        </p:nvSpPr>
        <p:spPr>
          <a:xfrm>
            <a:off x="8314541" y="5838858"/>
            <a:ext cx="543739"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(2)</a:t>
            </a:r>
            <a:endParaRPr lang="pt-BR" sz="2400" dirty="0">
              <a:latin typeface="Times New Roman" pitchFamily="18" charset="0"/>
              <a:cs typeface="Times New Roman"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Decaimento de uma linha de vórtices</a:t>
            </a:r>
            <a:endParaRPr lang="pt-BR" dirty="0"/>
          </a:p>
        </p:txBody>
      </p:sp>
      <p:sp>
        <p:nvSpPr>
          <p:cNvPr id="3" name="Espaço Reservado para Conteúdo 2"/>
          <p:cNvSpPr>
            <a:spLocks noGrp="1"/>
          </p:cNvSpPr>
          <p:nvPr>
            <p:ph idx="1"/>
          </p:nvPr>
        </p:nvSpPr>
        <p:spPr/>
        <p:txBody>
          <a:bodyPr/>
          <a:lstStyle/>
          <a:p>
            <a:r>
              <a:rPr lang="pt-BR" dirty="0" smtClean="0"/>
              <a:t>Quando um cilindro sólido de raio </a:t>
            </a:r>
            <a:r>
              <a:rPr lang="pt-BR" i="1" dirty="0" smtClean="0"/>
              <a:t>R</a:t>
            </a:r>
            <a:r>
              <a:rPr lang="pt-BR" dirty="0" smtClean="0"/>
              <a:t> é </a:t>
            </a:r>
            <a:r>
              <a:rPr lang="pt-BR" dirty="0" err="1" smtClean="0"/>
              <a:t>rotacionado</a:t>
            </a:r>
            <a:r>
              <a:rPr lang="pt-BR" dirty="0" smtClean="0"/>
              <a:t> a uma velocidade angular </a:t>
            </a:r>
            <a:r>
              <a:rPr lang="el-GR" dirty="0" smtClean="0"/>
              <a:t>Ω</a:t>
            </a:r>
            <a:r>
              <a:rPr lang="pt-BR" dirty="0" smtClean="0"/>
              <a:t> em um fluido viscoso, o movimento resultante é </a:t>
            </a:r>
            <a:r>
              <a:rPr lang="pt-BR" dirty="0" err="1" smtClean="0"/>
              <a:t>irrotacional</a:t>
            </a:r>
            <a:r>
              <a:rPr lang="pt-BR" dirty="0" smtClean="0"/>
              <a:t> com uma distribuição de velocidades </a:t>
            </a:r>
            <a:r>
              <a:rPr lang="pt-BR" i="1" dirty="0" smtClean="0"/>
              <a:t>u</a:t>
            </a:r>
            <a:r>
              <a:rPr lang="el-GR" i="1" baseline="-25000" dirty="0" smtClean="0"/>
              <a:t>θ</a:t>
            </a:r>
            <a:r>
              <a:rPr lang="pt-BR" dirty="0" smtClean="0"/>
              <a:t> = </a:t>
            </a:r>
            <a:r>
              <a:rPr lang="el-GR" dirty="0" smtClean="0"/>
              <a:t>Ω</a:t>
            </a:r>
            <a:r>
              <a:rPr lang="pt-BR" i="1" dirty="0" smtClean="0"/>
              <a:t>R</a:t>
            </a:r>
            <a:r>
              <a:rPr lang="pt-BR" baseline="30000" dirty="0" smtClean="0"/>
              <a:t>2</a:t>
            </a:r>
            <a:r>
              <a:rPr lang="pt-BR" dirty="0" smtClean="0"/>
              <a:t>/</a:t>
            </a:r>
            <a:r>
              <a:rPr lang="pt-BR" i="1" dirty="0" err="1" smtClean="0"/>
              <a:t>r</a:t>
            </a:r>
            <a:r>
              <a:rPr lang="pt-BR" dirty="0" err="1" smtClean="0"/>
              <a:t>.</a:t>
            </a:r>
            <a:r>
              <a:rPr lang="pt-BR" dirty="0" smtClean="0"/>
              <a:t> A distribuição de velocidades pode ser escrita como</a:t>
            </a:r>
          </a:p>
          <a:p>
            <a:endParaRPr lang="pt-BR" dirty="0" smtClean="0"/>
          </a:p>
          <a:p>
            <a:endParaRPr lang="pt-BR" dirty="0" smtClean="0"/>
          </a:p>
          <a:p>
            <a:r>
              <a:rPr lang="pt-BR" dirty="0" smtClean="0"/>
              <a:t>sendo                     a  circulação  ao  longo  de  um caminho ao redor do cilindro.</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80</a:t>
            </a:fld>
            <a:endParaRPr lang="pt-BR"/>
          </a:p>
        </p:txBody>
      </p:sp>
      <p:sp>
        <p:nvSpPr>
          <p:cNvPr id="117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7761" name="Object 1"/>
          <p:cNvGraphicFramePr>
            <a:graphicFrameLocks noChangeAspect="1"/>
          </p:cNvGraphicFramePr>
          <p:nvPr/>
        </p:nvGraphicFramePr>
        <p:xfrm>
          <a:off x="3914766" y="3911618"/>
          <a:ext cx="1292225" cy="868363"/>
        </p:xfrm>
        <a:graphic>
          <a:graphicData uri="http://schemas.openxmlformats.org/presentationml/2006/ole">
            <p:oleObj spid="_x0000_s117761" name="Equação" r:id="rId3" imgW="634725" imgH="431613" progId="Equation.3">
              <p:embed/>
            </p:oleObj>
          </a:graphicData>
        </a:graphic>
      </p:graphicFrame>
      <p:sp>
        <p:nvSpPr>
          <p:cNvPr id="117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7763" name="Object 3"/>
          <p:cNvGraphicFramePr>
            <a:graphicFrameLocks noChangeAspect="1"/>
          </p:cNvGraphicFramePr>
          <p:nvPr/>
        </p:nvGraphicFramePr>
        <p:xfrm>
          <a:off x="2016114" y="4853007"/>
          <a:ext cx="1752600" cy="525463"/>
        </p:xfrm>
        <a:graphic>
          <a:graphicData uri="http://schemas.openxmlformats.org/presentationml/2006/ole">
            <p:oleObj spid="_x0000_s117763" name="Equação" r:id="rId4" imgW="761669" imgH="228501" progId="Equation.3">
              <p:embed/>
            </p:oleObj>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Decaimento de uma linha de vórtices</a:t>
            </a:r>
            <a:endParaRPr lang="pt-BR" dirty="0"/>
          </a:p>
        </p:txBody>
      </p:sp>
      <p:sp>
        <p:nvSpPr>
          <p:cNvPr id="3" name="Espaço Reservado para Conteúdo 2"/>
          <p:cNvSpPr>
            <a:spLocks noGrp="1"/>
          </p:cNvSpPr>
          <p:nvPr>
            <p:ph idx="1"/>
          </p:nvPr>
        </p:nvSpPr>
        <p:spPr>
          <a:xfrm>
            <a:off x="457200" y="1600201"/>
            <a:ext cx="8229600" cy="4676814"/>
          </a:xfrm>
        </p:spPr>
        <p:txBody>
          <a:bodyPr>
            <a:normAutofit/>
          </a:bodyPr>
          <a:lstStyle/>
          <a:p>
            <a:r>
              <a:rPr lang="pt-BR" dirty="0" smtClean="0"/>
              <a:t>Suponha que o raio do cilindro tenda a zero enquanto a velocidade angular correspondente aumente de modo  que  o  produto                    permaneça constante. </a:t>
            </a:r>
          </a:p>
          <a:p>
            <a:r>
              <a:rPr lang="pt-BR" dirty="0" smtClean="0"/>
              <a:t>No limite, obtém-se uma linha de vórtices de circulação </a:t>
            </a:r>
            <a:r>
              <a:rPr lang="el-GR" dirty="0" smtClean="0"/>
              <a:t>Γ</a:t>
            </a:r>
            <a:r>
              <a:rPr lang="pt-BR" dirty="0" smtClean="0"/>
              <a:t>, que possui uma descontinuidade (velocidade infinita) na origem.</a:t>
            </a:r>
          </a:p>
          <a:p>
            <a:r>
              <a:rPr lang="pt-BR" dirty="0" smtClean="0"/>
              <a:t>Suponha, então, que o esse cilindro-limite pare sua rotação repentinamente no instante </a:t>
            </a:r>
            <a:r>
              <a:rPr lang="pt-BR" i="1" dirty="0" smtClean="0"/>
              <a:t>t</a:t>
            </a:r>
            <a:r>
              <a:rPr lang="pt-BR" dirty="0" smtClean="0"/>
              <a:t> = 0, reduzindo a velocidade a zero na origem instantaneamente.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81</a:t>
            </a:fld>
            <a:endParaRPr lang="pt-BR"/>
          </a:p>
        </p:txBody>
      </p:sp>
      <p:graphicFrame>
        <p:nvGraphicFramePr>
          <p:cNvPr id="116737" name="Object 1"/>
          <p:cNvGraphicFramePr>
            <a:graphicFrameLocks noChangeAspect="1"/>
          </p:cNvGraphicFramePr>
          <p:nvPr/>
        </p:nvGraphicFramePr>
        <p:xfrm>
          <a:off x="4827591" y="2465382"/>
          <a:ext cx="1752600" cy="525462"/>
        </p:xfrm>
        <a:graphic>
          <a:graphicData uri="http://schemas.openxmlformats.org/presentationml/2006/ole">
            <p:oleObj spid="_x0000_s116737" name="Equação" r:id="rId3" imgW="761669" imgH="228501" progId="Equation.3">
              <p:embed/>
            </p:oleObj>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Decaimento de uma linha de vórtices</a:t>
            </a:r>
            <a:endParaRPr lang="pt-BR" dirty="0"/>
          </a:p>
        </p:txBody>
      </p:sp>
      <p:sp>
        <p:nvSpPr>
          <p:cNvPr id="3" name="Espaço Reservado para Conteúdo 2"/>
          <p:cNvSpPr>
            <a:spLocks noGrp="1"/>
          </p:cNvSpPr>
          <p:nvPr>
            <p:ph idx="1"/>
          </p:nvPr>
        </p:nvSpPr>
        <p:spPr/>
        <p:txBody>
          <a:bodyPr/>
          <a:lstStyle/>
          <a:p>
            <a:r>
              <a:rPr lang="pt-BR" dirty="0" smtClean="0"/>
              <a:t>O fluido então deve desacelerar a partir da distribuição inicial de velocidades por meio da difusão viscosa a partir da região próxima à origem.</a:t>
            </a:r>
          </a:p>
          <a:p>
            <a:r>
              <a:rPr lang="pt-BR" dirty="0" smtClean="0"/>
              <a:t>O escoamento então será observado como o decaimento viscoso de uma linha de vórtices, para a qual toda a viscosidade está inicialmente concentrada na origem.</a:t>
            </a:r>
          </a:p>
          <a:p>
            <a:r>
              <a:rPr lang="pt-BR" dirty="0" smtClean="0"/>
              <a:t>Este é o problema circular análogo ao decaimento de uma superfície de vórtices, discutido anteriormente.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82</a:t>
            </a:fld>
            <a:endParaRPr lang="pt-B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Decaimento de uma linha de vórtices</a:t>
            </a:r>
            <a:endParaRPr lang="pt-BR" dirty="0"/>
          </a:p>
        </p:txBody>
      </p:sp>
      <p:sp>
        <p:nvSpPr>
          <p:cNvPr id="3" name="Espaço Reservado para Conteúdo 2"/>
          <p:cNvSpPr>
            <a:spLocks noGrp="1"/>
          </p:cNvSpPr>
          <p:nvPr>
            <p:ph idx="1"/>
          </p:nvPr>
        </p:nvSpPr>
        <p:spPr/>
        <p:txBody>
          <a:bodyPr/>
          <a:lstStyle/>
          <a:p>
            <a:r>
              <a:rPr lang="pt-BR" dirty="0" smtClean="0"/>
              <a:t>Empregando coordenadas cilíndricas, a equação que modela o movimento é</a:t>
            </a:r>
          </a:p>
          <a:p>
            <a:endParaRPr lang="pt-BR" dirty="0" smtClean="0"/>
          </a:p>
          <a:p>
            <a:endParaRPr lang="pt-BR" dirty="0" smtClean="0"/>
          </a:p>
          <a:p>
            <a:r>
              <a:rPr lang="pt-BR" dirty="0" smtClean="0"/>
              <a:t>sujeita 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83</a:t>
            </a:fld>
            <a:endParaRPr lang="pt-BR"/>
          </a:p>
        </p:txBody>
      </p:sp>
      <p:sp>
        <p:nvSpPr>
          <p:cNvPr id="1146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4689" name="Object 1"/>
          <p:cNvGraphicFramePr>
            <a:graphicFrameLocks noChangeAspect="1"/>
          </p:cNvGraphicFramePr>
          <p:nvPr/>
        </p:nvGraphicFramePr>
        <p:xfrm>
          <a:off x="3074967" y="2598738"/>
          <a:ext cx="2987675" cy="866775"/>
        </p:xfrm>
        <a:graphic>
          <a:graphicData uri="http://schemas.openxmlformats.org/presentationml/2006/ole">
            <p:oleObj spid="_x0000_s114689" name="Equação" r:id="rId3" imgW="1473200" imgH="431800" progId="Equation.3">
              <p:embed/>
            </p:oleObj>
          </a:graphicData>
        </a:graphic>
      </p:graphicFrame>
      <p:sp>
        <p:nvSpPr>
          <p:cNvPr id="7" name="CaixaDeTexto 6"/>
          <p:cNvSpPr txBox="1"/>
          <p:nvPr/>
        </p:nvSpPr>
        <p:spPr>
          <a:xfrm>
            <a:off x="8186787" y="2808279"/>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(40)</a:t>
            </a:r>
            <a:endParaRPr lang="pt-BR" sz="2400" dirty="0">
              <a:latin typeface="Times New Roman" pitchFamily="18" charset="0"/>
              <a:cs typeface="Times New Roman" pitchFamily="18" charset="0"/>
            </a:endParaRPr>
          </a:p>
        </p:txBody>
      </p:sp>
      <p:sp>
        <p:nvSpPr>
          <p:cNvPr id="1146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4691" name="Object 3"/>
          <p:cNvGraphicFramePr>
            <a:graphicFrameLocks noChangeAspect="1"/>
          </p:cNvGraphicFramePr>
          <p:nvPr/>
        </p:nvGraphicFramePr>
        <p:xfrm>
          <a:off x="3440097" y="4341825"/>
          <a:ext cx="2227263" cy="457200"/>
        </p:xfrm>
        <a:graphic>
          <a:graphicData uri="http://schemas.openxmlformats.org/presentationml/2006/ole">
            <p:oleObj spid="_x0000_s114691" name="Equação" r:id="rId4" imgW="1117600" imgH="228600" progId="Equation.3">
              <p:embed/>
            </p:oleObj>
          </a:graphicData>
        </a:graphic>
      </p:graphicFrame>
      <p:sp>
        <p:nvSpPr>
          <p:cNvPr id="1146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4693" name="Object 5"/>
          <p:cNvGraphicFramePr>
            <a:graphicFrameLocks noChangeAspect="1"/>
          </p:cNvGraphicFramePr>
          <p:nvPr/>
        </p:nvGraphicFramePr>
        <p:xfrm>
          <a:off x="3894147" y="5035572"/>
          <a:ext cx="1371600" cy="457200"/>
        </p:xfrm>
        <a:graphic>
          <a:graphicData uri="http://schemas.openxmlformats.org/presentationml/2006/ole">
            <p:oleObj spid="_x0000_s114693" name="Equação" r:id="rId5" imgW="685800" imgH="228600" progId="Equation.3">
              <p:embed/>
            </p:oleObj>
          </a:graphicData>
        </a:graphic>
      </p:graphicFrame>
      <p:sp>
        <p:nvSpPr>
          <p:cNvPr id="11469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4695" name="Object 7"/>
          <p:cNvGraphicFramePr>
            <a:graphicFrameLocks noChangeAspect="1"/>
          </p:cNvGraphicFramePr>
          <p:nvPr/>
        </p:nvGraphicFramePr>
        <p:xfrm>
          <a:off x="3111480" y="5692806"/>
          <a:ext cx="2874963" cy="457200"/>
        </p:xfrm>
        <a:graphic>
          <a:graphicData uri="http://schemas.openxmlformats.org/presentationml/2006/ole">
            <p:oleObj spid="_x0000_s114695" name="Equação" r:id="rId6" imgW="1435100" imgH="228600" progId="Equation.3">
              <p:embed/>
            </p:oleObj>
          </a:graphicData>
        </a:graphic>
      </p:graphicFrame>
      <p:sp>
        <p:nvSpPr>
          <p:cNvPr id="14" name="CaixaDeTexto 13"/>
          <p:cNvSpPr txBox="1"/>
          <p:nvPr/>
        </p:nvSpPr>
        <p:spPr>
          <a:xfrm>
            <a:off x="8182907" y="430531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(41)</a:t>
            </a:r>
            <a:endParaRPr lang="pt-BR" sz="2400" dirty="0">
              <a:latin typeface="Times New Roman" pitchFamily="18" charset="0"/>
              <a:cs typeface="Times New Roman" pitchFamily="18" charset="0"/>
            </a:endParaRPr>
          </a:p>
        </p:txBody>
      </p:sp>
      <p:sp>
        <p:nvSpPr>
          <p:cNvPr id="15" name="CaixaDeTexto 14"/>
          <p:cNvSpPr txBox="1"/>
          <p:nvPr/>
        </p:nvSpPr>
        <p:spPr>
          <a:xfrm>
            <a:off x="8186787" y="496254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(42)</a:t>
            </a:r>
            <a:endParaRPr lang="pt-BR" sz="2400" dirty="0">
              <a:latin typeface="Times New Roman" pitchFamily="18" charset="0"/>
              <a:cs typeface="Times New Roman" pitchFamily="18" charset="0"/>
            </a:endParaRPr>
          </a:p>
        </p:txBody>
      </p:sp>
      <p:sp>
        <p:nvSpPr>
          <p:cNvPr id="16" name="CaixaDeTexto 15"/>
          <p:cNvSpPr txBox="1"/>
          <p:nvPr/>
        </p:nvSpPr>
        <p:spPr>
          <a:xfrm>
            <a:off x="8182907" y="563278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(43)</a:t>
            </a:r>
            <a:endParaRPr lang="pt-BR" sz="2400"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Decaimento de uma linha de vórtices</a:t>
            </a:r>
            <a:endParaRPr lang="pt-BR" dirty="0"/>
          </a:p>
        </p:txBody>
      </p:sp>
      <p:sp>
        <p:nvSpPr>
          <p:cNvPr id="3" name="Espaço Reservado para Conteúdo 2"/>
          <p:cNvSpPr>
            <a:spLocks noGrp="1"/>
          </p:cNvSpPr>
          <p:nvPr>
            <p:ph idx="1"/>
          </p:nvPr>
        </p:nvSpPr>
        <p:spPr/>
        <p:txBody>
          <a:bodyPr/>
          <a:lstStyle/>
          <a:p>
            <a:r>
              <a:rPr lang="pt-BR" dirty="0" smtClean="0"/>
              <a:t>São esperadas soluções por similaridade pois não existem escalas naturais para </a:t>
            </a:r>
            <a:r>
              <a:rPr lang="pt-BR" i="1" dirty="0" smtClean="0"/>
              <a:t>r</a:t>
            </a:r>
            <a:r>
              <a:rPr lang="pt-BR" dirty="0" smtClean="0"/>
              <a:t> e </a:t>
            </a:r>
            <a:r>
              <a:rPr lang="pt-BR" i="1" dirty="0" smtClean="0"/>
              <a:t>t</a:t>
            </a:r>
            <a:r>
              <a:rPr lang="pt-BR" dirty="0" smtClean="0"/>
              <a:t> introduzidas pelas condições de contorno. As condições dadas pelas </a:t>
            </a:r>
            <a:r>
              <a:rPr lang="pt-BR" dirty="0" err="1" smtClean="0"/>
              <a:t>Eqs</a:t>
            </a:r>
            <a:r>
              <a:rPr lang="pt-BR" dirty="0" smtClean="0"/>
              <a:t>. (41) e (43) mostram que a dependência da solução em relação ao parâmetro </a:t>
            </a:r>
            <a:r>
              <a:rPr lang="el-GR" dirty="0" smtClean="0"/>
              <a:t>Γ</a:t>
            </a:r>
            <a:r>
              <a:rPr lang="pt-BR" dirty="0" smtClean="0"/>
              <a:t>/(2</a:t>
            </a:r>
            <a:r>
              <a:rPr lang="el-GR" i="1" dirty="0" smtClean="0"/>
              <a:t>π</a:t>
            </a:r>
            <a:r>
              <a:rPr lang="pt-BR" i="1" dirty="0" smtClean="0"/>
              <a:t>r</a:t>
            </a:r>
            <a:r>
              <a:rPr lang="pt-BR" dirty="0" smtClean="0"/>
              <a:t>) pode ser eliminado definindo-se a velocidade adimensional</a:t>
            </a:r>
          </a:p>
          <a:p>
            <a:endParaRPr lang="pt-BR" dirty="0" smtClean="0"/>
          </a:p>
          <a:p>
            <a:endParaRPr lang="pt-BR" dirty="0" smtClean="0"/>
          </a:p>
          <a:p>
            <a:r>
              <a:rPr lang="pt-BR" dirty="0" smtClean="0"/>
              <a:t>que possui dependência da forma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84</a:t>
            </a:fld>
            <a:endParaRPr lang="pt-BR"/>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3665" name="Object 1"/>
          <p:cNvGraphicFramePr>
            <a:graphicFrameLocks noChangeAspect="1"/>
          </p:cNvGraphicFramePr>
          <p:nvPr/>
        </p:nvGraphicFramePr>
        <p:xfrm>
          <a:off x="3716349" y="4341825"/>
          <a:ext cx="1695450" cy="866775"/>
        </p:xfrm>
        <a:graphic>
          <a:graphicData uri="http://schemas.openxmlformats.org/presentationml/2006/ole">
            <p:oleObj spid="_x0000_s113665" name="Equação" r:id="rId3" imgW="837836" imgH="431613" progId="Equation.3">
              <p:embed/>
            </p:oleObj>
          </a:graphicData>
        </a:graphic>
      </p:graphicFrame>
      <p:sp>
        <p:nvSpPr>
          <p:cNvPr id="7" name="CaixaDeTexto 6"/>
          <p:cNvSpPr txBox="1"/>
          <p:nvPr/>
        </p:nvSpPr>
        <p:spPr>
          <a:xfrm>
            <a:off x="8182907" y="456090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(44)</a:t>
            </a:r>
            <a:endParaRPr lang="pt-BR" sz="2400" dirty="0">
              <a:latin typeface="Times New Roman" pitchFamily="18" charset="0"/>
              <a:cs typeface="Times New Roman" pitchFamily="18" charset="0"/>
            </a:endParaRPr>
          </a:p>
        </p:txBody>
      </p:sp>
      <p:sp>
        <p:nvSpPr>
          <p:cNvPr id="11366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3667" name="Object 3"/>
          <p:cNvGraphicFramePr>
            <a:graphicFrameLocks noChangeAspect="1"/>
          </p:cNvGraphicFramePr>
          <p:nvPr/>
        </p:nvGraphicFramePr>
        <p:xfrm>
          <a:off x="3792548" y="5911884"/>
          <a:ext cx="1582738" cy="428625"/>
        </p:xfrm>
        <a:graphic>
          <a:graphicData uri="http://schemas.openxmlformats.org/presentationml/2006/ole">
            <p:oleObj spid="_x0000_s113667" name="Equação" r:id="rId4" imgW="812447" imgH="215806" progId="Equation.3">
              <p:embed/>
            </p:oleObj>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Decaimento de uma linha de vórtices</a:t>
            </a:r>
            <a:endParaRPr lang="pt-BR" dirty="0"/>
          </a:p>
        </p:txBody>
      </p:sp>
      <p:sp>
        <p:nvSpPr>
          <p:cNvPr id="3" name="Espaço Reservado para Conteúdo 2"/>
          <p:cNvSpPr>
            <a:spLocks noGrp="1"/>
          </p:cNvSpPr>
          <p:nvPr>
            <p:ph idx="1"/>
          </p:nvPr>
        </p:nvSpPr>
        <p:spPr/>
        <p:txBody>
          <a:bodyPr/>
          <a:lstStyle/>
          <a:p>
            <a:r>
              <a:rPr lang="pt-BR" dirty="0" smtClean="0"/>
              <a:t>Como o lado esquerdo da equação anterior é adimensional, o lado direito deve ser uma função adimensional de </a:t>
            </a:r>
            <a:r>
              <a:rPr lang="pt-BR" i="1" dirty="0" smtClean="0"/>
              <a:t>r</a:t>
            </a:r>
            <a:r>
              <a:rPr lang="pt-BR" dirty="0" smtClean="0"/>
              <a:t>, </a:t>
            </a:r>
            <a:r>
              <a:rPr lang="pt-BR" i="1" dirty="0" smtClean="0"/>
              <a:t>t</a:t>
            </a:r>
            <a:r>
              <a:rPr lang="pt-BR" dirty="0" smtClean="0"/>
              <a:t> e </a:t>
            </a:r>
            <a:r>
              <a:rPr lang="el-GR" i="1" dirty="0" smtClean="0"/>
              <a:t>ν</a:t>
            </a:r>
            <a:r>
              <a:rPr lang="pt-BR" dirty="0" smtClean="0"/>
              <a:t>. Uma análise dimensional mostra que o único grupo adimensional formado por essas variáveis é            . </a:t>
            </a:r>
          </a:p>
          <a:p>
            <a:r>
              <a:rPr lang="pt-BR" dirty="0" smtClean="0"/>
              <a:t>O problema deve então possuir uma solução por similaridade na forma</a:t>
            </a:r>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85</a:t>
            </a:fld>
            <a:endParaRPr lang="pt-BR"/>
          </a:p>
        </p:txBody>
      </p:sp>
      <p:sp>
        <p:nvSpPr>
          <p:cNvPr id="1126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2641" name="Object 1"/>
          <p:cNvGraphicFramePr>
            <a:graphicFrameLocks noChangeAspect="1"/>
          </p:cNvGraphicFramePr>
          <p:nvPr/>
        </p:nvGraphicFramePr>
        <p:xfrm>
          <a:off x="3330558" y="3282948"/>
          <a:ext cx="1019175" cy="584200"/>
        </p:xfrm>
        <a:graphic>
          <a:graphicData uri="http://schemas.openxmlformats.org/presentationml/2006/ole">
            <p:oleObj spid="_x0000_s112641" name="Equação" r:id="rId3" imgW="444114" imgH="253780" progId="Equation.3">
              <p:embed/>
            </p:oleObj>
          </a:graphicData>
        </a:graphic>
      </p:graphicFrame>
      <p:sp>
        <p:nvSpPr>
          <p:cNvPr id="1126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2643" name="Object 3"/>
          <p:cNvGraphicFramePr>
            <a:graphicFrameLocks noChangeAspect="1"/>
          </p:cNvGraphicFramePr>
          <p:nvPr/>
        </p:nvGraphicFramePr>
        <p:xfrm>
          <a:off x="3987792" y="4862538"/>
          <a:ext cx="1190625" cy="428625"/>
        </p:xfrm>
        <a:graphic>
          <a:graphicData uri="http://schemas.openxmlformats.org/presentationml/2006/ole">
            <p:oleObj spid="_x0000_s112643" name="Equação" r:id="rId4" imgW="609336" imgH="215806" progId="Equation.3">
              <p:embed/>
            </p:oleObj>
          </a:graphicData>
        </a:graphic>
      </p:graphicFrame>
      <p:sp>
        <p:nvSpPr>
          <p:cNvPr id="11264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2645" name="Object 5"/>
          <p:cNvGraphicFramePr>
            <a:graphicFrameLocks noChangeAspect="1"/>
          </p:cNvGraphicFramePr>
          <p:nvPr/>
        </p:nvGraphicFramePr>
        <p:xfrm>
          <a:off x="4024305" y="5437215"/>
          <a:ext cx="1065213" cy="912813"/>
        </p:xfrm>
        <a:graphic>
          <a:graphicData uri="http://schemas.openxmlformats.org/presentationml/2006/ole">
            <p:oleObj spid="_x0000_s112645" name="Equação" r:id="rId5" imgW="533169" imgH="457002" progId="Equation.3">
              <p:embed/>
            </p:oleObj>
          </a:graphicData>
        </a:graphic>
      </p:graphicFrame>
      <p:sp>
        <p:nvSpPr>
          <p:cNvPr id="11" name="CaixaDeTexto 10"/>
          <p:cNvSpPr txBox="1"/>
          <p:nvPr/>
        </p:nvSpPr>
        <p:spPr>
          <a:xfrm>
            <a:off x="8182907" y="532767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(45)</a:t>
            </a:r>
            <a:endParaRPr lang="pt-BR" sz="2400" dirty="0">
              <a:latin typeface="Times New Roman" pitchFamily="18" charset="0"/>
              <a:cs typeface="Times New Roman"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Decaimento de uma linha de vórtices</a:t>
            </a:r>
            <a:endParaRPr lang="pt-BR" dirty="0"/>
          </a:p>
        </p:txBody>
      </p:sp>
      <p:sp>
        <p:nvSpPr>
          <p:cNvPr id="3" name="Espaço Reservado para Conteúdo 2"/>
          <p:cNvSpPr>
            <a:spLocks noGrp="1"/>
          </p:cNvSpPr>
          <p:nvPr>
            <p:ph idx="1"/>
          </p:nvPr>
        </p:nvSpPr>
        <p:spPr/>
        <p:txBody>
          <a:bodyPr/>
          <a:lstStyle/>
          <a:p>
            <a:r>
              <a:rPr lang="pt-BR" dirty="0" smtClean="0"/>
              <a:t>A substituição da solução por similaridade, Eq. (45), no conjunto de equações que modelam o fenômeno, </a:t>
            </a:r>
            <a:r>
              <a:rPr lang="pt-BR" dirty="0" err="1" smtClean="0"/>
              <a:t>Eqs</a:t>
            </a:r>
            <a:r>
              <a:rPr lang="pt-BR" dirty="0" smtClean="0"/>
              <a:t>. (40) a (43), fornece</a:t>
            </a:r>
          </a:p>
          <a:p>
            <a:endParaRPr lang="pt-BR" dirty="0" smtClean="0"/>
          </a:p>
          <a:p>
            <a:r>
              <a:rPr lang="pt-BR" dirty="0" smtClean="0"/>
              <a:t>sujeita a</a:t>
            </a:r>
          </a:p>
          <a:p>
            <a:endParaRPr lang="pt-BR" dirty="0" smtClean="0"/>
          </a:p>
          <a:p>
            <a:endParaRPr lang="pt-BR" dirty="0" smtClean="0"/>
          </a:p>
          <a:p>
            <a:r>
              <a:rPr lang="pt-BR" dirty="0" smtClean="0"/>
              <a:t>A solução é</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86</a:t>
            </a:fld>
            <a:endParaRPr lang="pt-BR"/>
          </a:p>
        </p:txBody>
      </p:sp>
      <p:sp>
        <p:nvSpPr>
          <p:cNvPr id="1218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1857" name="Object 1"/>
          <p:cNvGraphicFramePr>
            <a:graphicFrameLocks noChangeAspect="1"/>
          </p:cNvGraphicFramePr>
          <p:nvPr/>
        </p:nvGraphicFramePr>
        <p:xfrm>
          <a:off x="3841740" y="3217864"/>
          <a:ext cx="1425575" cy="357188"/>
        </p:xfrm>
        <a:graphic>
          <a:graphicData uri="http://schemas.openxmlformats.org/presentationml/2006/ole">
            <p:oleObj spid="_x0000_s121857" name="Equação" r:id="rId3" imgW="723272" imgH="177646" progId="Equation.3">
              <p:embed/>
            </p:oleObj>
          </a:graphicData>
        </a:graphic>
      </p:graphicFrame>
      <p:sp>
        <p:nvSpPr>
          <p:cNvPr id="1218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1859" name="Object 3"/>
          <p:cNvGraphicFramePr>
            <a:graphicFrameLocks noChangeAspect="1"/>
          </p:cNvGraphicFramePr>
          <p:nvPr/>
        </p:nvGraphicFramePr>
        <p:xfrm>
          <a:off x="3716349" y="4086234"/>
          <a:ext cx="1695450" cy="428625"/>
        </p:xfrm>
        <a:graphic>
          <a:graphicData uri="http://schemas.openxmlformats.org/presentationml/2006/ole">
            <p:oleObj spid="_x0000_s121859" name="Equação" r:id="rId4" imgW="863225" imgH="215806" progId="Equation.3">
              <p:embed/>
            </p:oleObj>
          </a:graphicData>
        </a:graphic>
      </p:graphicFrame>
      <p:sp>
        <p:nvSpPr>
          <p:cNvPr id="1218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1861" name="Object 5"/>
          <p:cNvGraphicFramePr>
            <a:graphicFrameLocks noChangeAspect="1"/>
          </p:cNvGraphicFramePr>
          <p:nvPr/>
        </p:nvGraphicFramePr>
        <p:xfrm>
          <a:off x="4024305" y="4670442"/>
          <a:ext cx="1096963" cy="427038"/>
        </p:xfrm>
        <a:graphic>
          <a:graphicData uri="http://schemas.openxmlformats.org/presentationml/2006/ole">
            <p:oleObj spid="_x0000_s121861" name="Equação" r:id="rId5" imgW="558558" imgH="215806" progId="Equation.3">
              <p:embed/>
            </p:oleObj>
          </a:graphicData>
        </a:graphic>
      </p:graphicFrame>
      <p:sp>
        <p:nvSpPr>
          <p:cNvPr id="12186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1863" name="Object 7"/>
          <p:cNvGraphicFramePr>
            <a:graphicFrameLocks noChangeAspect="1"/>
          </p:cNvGraphicFramePr>
          <p:nvPr/>
        </p:nvGraphicFramePr>
        <p:xfrm>
          <a:off x="3902084" y="5656293"/>
          <a:ext cx="1363663" cy="403225"/>
        </p:xfrm>
        <a:graphic>
          <a:graphicData uri="http://schemas.openxmlformats.org/presentationml/2006/ole">
            <p:oleObj spid="_x0000_s121863" name="Equação" r:id="rId6" imgW="672808" imgH="203112" progId="Equation.3">
              <p:embed/>
            </p:oleObj>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Decaimento de uma linha de vórtices</a:t>
            </a:r>
            <a:endParaRPr lang="pt-BR" dirty="0"/>
          </a:p>
        </p:txBody>
      </p:sp>
      <p:sp>
        <p:nvSpPr>
          <p:cNvPr id="3" name="Espaço Reservado para Conteúdo 2"/>
          <p:cNvSpPr>
            <a:spLocks noGrp="1"/>
          </p:cNvSpPr>
          <p:nvPr>
            <p:ph idx="1"/>
          </p:nvPr>
        </p:nvSpPr>
        <p:spPr/>
        <p:txBody>
          <a:bodyPr/>
          <a:lstStyle/>
          <a:p>
            <a:r>
              <a:rPr lang="pt-BR" dirty="0" smtClean="0"/>
              <a:t>A distribuição dimensional da velocidade é</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87</a:t>
            </a:fld>
            <a:endParaRPr lang="pt-BR"/>
          </a:p>
        </p:txBody>
      </p:sp>
      <p:sp>
        <p:nvSpPr>
          <p:cNvPr id="1208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0833" name="Object 1"/>
          <p:cNvGraphicFramePr>
            <a:graphicFrameLocks noChangeAspect="1"/>
          </p:cNvGraphicFramePr>
          <p:nvPr/>
        </p:nvGraphicFramePr>
        <p:xfrm>
          <a:off x="3167063" y="2187575"/>
          <a:ext cx="2795587" cy="866775"/>
        </p:xfrm>
        <a:graphic>
          <a:graphicData uri="http://schemas.openxmlformats.org/presentationml/2006/ole">
            <p:oleObj spid="_x0000_s120833" name="Equação" r:id="rId3" imgW="1384200" imgH="431640" progId="Equation.3">
              <p:embed/>
            </p:oleObj>
          </a:graphicData>
        </a:graphic>
      </p:graphicFrame>
      <p:sp>
        <p:nvSpPr>
          <p:cNvPr id="7" name="CaixaDeTexto 6"/>
          <p:cNvSpPr txBox="1"/>
          <p:nvPr/>
        </p:nvSpPr>
        <p:spPr>
          <a:xfrm>
            <a:off x="8182907" y="2370123"/>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(46)</a:t>
            </a:r>
            <a:endParaRPr lang="pt-BR" sz="2400" dirty="0">
              <a:latin typeface="Times New Roman" pitchFamily="18" charset="0"/>
              <a:cs typeface="Times New Roman" pitchFamily="18" charset="0"/>
            </a:endParaRPr>
          </a:p>
        </p:txBody>
      </p:sp>
      <p:pic>
        <p:nvPicPr>
          <p:cNvPr id="8" name="Imagem 7" descr="Fig09.12.png"/>
          <p:cNvPicPr>
            <a:picLocks noChangeAspect="1"/>
          </p:cNvPicPr>
          <p:nvPr/>
        </p:nvPicPr>
        <p:blipFill>
          <a:blip r:embed="rId4" cstate="print"/>
          <a:stretch>
            <a:fillRect/>
          </a:stretch>
        </p:blipFill>
        <p:spPr>
          <a:xfrm>
            <a:off x="2598209" y="2990844"/>
            <a:ext cx="3982006" cy="3845779"/>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Decaimento de uma linha de vórtices</a:t>
            </a:r>
            <a:endParaRPr lang="pt-BR" dirty="0"/>
          </a:p>
        </p:txBody>
      </p:sp>
      <p:sp>
        <p:nvSpPr>
          <p:cNvPr id="3" name="Espaço Reservado para Conteúdo 2"/>
          <p:cNvSpPr>
            <a:spLocks noGrp="1"/>
          </p:cNvSpPr>
          <p:nvPr>
            <p:ph idx="1"/>
          </p:nvPr>
        </p:nvSpPr>
        <p:spPr/>
        <p:txBody>
          <a:bodyPr/>
          <a:lstStyle/>
          <a:p>
            <a:r>
              <a:rPr lang="pt-BR" dirty="0" smtClean="0"/>
              <a:t>Próximo à origem,                  , o escoamento possui a forma da rotação de um corpo rígido, enquanto na região externa,                  , o comportamento é o de um vórtice </a:t>
            </a:r>
            <a:r>
              <a:rPr lang="pt-BR" dirty="0" err="1" smtClean="0"/>
              <a:t>irrotacional</a:t>
            </a:r>
            <a:r>
              <a:rPr lang="pt-BR" dirty="0" smtClean="0"/>
              <a:t>.</a:t>
            </a:r>
          </a:p>
          <a:p>
            <a:r>
              <a:rPr lang="pt-BR" dirty="0" smtClean="0"/>
              <a:t>Considerando-se, então, o caso de uma linha de vórtices que é repentinamente introduzida em um fluido em repouso. É fácil mostrar que a distribuição de velocidades é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88</a:t>
            </a:fld>
            <a:endParaRPr lang="pt-BR"/>
          </a:p>
        </p:txBody>
      </p:sp>
      <p:sp>
        <p:nvSpPr>
          <p:cNvPr id="1198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9809" name="Object 1"/>
          <p:cNvGraphicFramePr>
            <a:graphicFrameLocks noChangeAspect="1"/>
          </p:cNvGraphicFramePr>
          <p:nvPr/>
        </p:nvGraphicFramePr>
        <p:xfrm>
          <a:off x="3627446" y="1566837"/>
          <a:ext cx="1565275" cy="587375"/>
        </p:xfrm>
        <a:graphic>
          <a:graphicData uri="http://schemas.openxmlformats.org/presentationml/2006/ole">
            <p:oleObj spid="_x0000_s119809" name="Equação" r:id="rId3" imgW="685800" imgH="254000" progId="Equation.3">
              <p:embed/>
            </p:oleObj>
          </a:graphicData>
        </a:graphic>
      </p:graphicFrame>
      <p:sp>
        <p:nvSpPr>
          <p:cNvPr id="11981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9811" name="Object 3"/>
          <p:cNvGraphicFramePr>
            <a:graphicFrameLocks noChangeAspect="1"/>
          </p:cNvGraphicFramePr>
          <p:nvPr/>
        </p:nvGraphicFramePr>
        <p:xfrm>
          <a:off x="3038454" y="2439982"/>
          <a:ext cx="1587500" cy="587375"/>
        </p:xfrm>
        <a:graphic>
          <a:graphicData uri="http://schemas.openxmlformats.org/presentationml/2006/ole">
            <p:oleObj spid="_x0000_s119811" name="Equação" r:id="rId4" imgW="698197" imgH="253890" progId="Equation.3">
              <p:embed/>
            </p:oleObj>
          </a:graphicData>
        </a:graphic>
      </p:graphicFrame>
      <p:sp>
        <p:nvSpPr>
          <p:cNvPr id="11981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19813" name="Object 5"/>
          <p:cNvGraphicFramePr>
            <a:graphicFrameLocks noChangeAspect="1"/>
          </p:cNvGraphicFramePr>
          <p:nvPr/>
        </p:nvGraphicFramePr>
        <p:xfrm>
          <a:off x="3476610" y="5364189"/>
          <a:ext cx="2216150" cy="866775"/>
        </p:xfrm>
        <a:graphic>
          <a:graphicData uri="http://schemas.openxmlformats.org/presentationml/2006/ole">
            <p:oleObj spid="_x0000_s119813" name="Equação" r:id="rId5" imgW="1091726" imgH="431613" progId="Equation.3">
              <p:embed/>
            </p:oleObj>
          </a:graphicData>
        </a:graphic>
      </p:graphicFrame>
      <p:sp>
        <p:nvSpPr>
          <p:cNvPr id="11" name="CaixaDeTexto 10"/>
          <p:cNvSpPr txBox="1"/>
          <p:nvPr/>
        </p:nvSpPr>
        <p:spPr>
          <a:xfrm>
            <a:off x="8182907" y="5583267"/>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(47)</a:t>
            </a:r>
            <a:endParaRPr lang="pt-BR" sz="2400" dirty="0">
              <a:latin typeface="Times New Roman" pitchFamily="18" charset="0"/>
              <a:cs typeface="Times New Roman"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Decaimento de uma linha de vórtices</a:t>
            </a:r>
            <a:endParaRPr lang="pt-BR" dirty="0"/>
          </a:p>
        </p:txBody>
      </p:sp>
      <p:sp>
        <p:nvSpPr>
          <p:cNvPr id="3" name="Espaço Reservado para Conteúdo 2"/>
          <p:cNvSpPr>
            <a:spLocks noGrp="1"/>
          </p:cNvSpPr>
          <p:nvPr>
            <p:ph idx="1"/>
          </p:nvPr>
        </p:nvSpPr>
        <p:spPr/>
        <p:txBody>
          <a:bodyPr/>
          <a:lstStyle/>
          <a:p>
            <a:r>
              <a:rPr lang="pt-BR" dirty="0" smtClean="0"/>
              <a:t>que pode ser comparada à Eq. (46). </a:t>
            </a:r>
          </a:p>
          <a:p>
            <a:r>
              <a:rPr lang="pt-BR" dirty="0" smtClean="0"/>
              <a:t>O problema análogo em difusão de calor é a introdução repentina de um cilindro infinitamente fino e quente (contendo uma quantidade finita de calor) em um líquido que apresente uma temperatura diferente.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89</a:t>
            </a:fld>
            <a:endParaRPr lang="pt-B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Variação de pressão devido a efeitos dinâmicos</a:t>
            </a:r>
            <a:endParaRPr lang="pt-BR" dirty="0"/>
          </a:p>
        </p:txBody>
      </p:sp>
      <p:sp>
        <p:nvSpPr>
          <p:cNvPr id="3" name="Espaço Reservado para Conteúdo 2"/>
          <p:cNvSpPr>
            <a:spLocks noGrp="1"/>
          </p:cNvSpPr>
          <p:nvPr>
            <p:ph idx="1"/>
          </p:nvPr>
        </p:nvSpPr>
        <p:spPr>
          <a:xfrm>
            <a:off x="457200" y="1600200"/>
            <a:ext cx="8229600" cy="4786353"/>
          </a:xfrm>
        </p:spPr>
        <p:txBody>
          <a:bodyPr>
            <a:normAutofit/>
          </a:bodyPr>
          <a:lstStyle/>
          <a:p>
            <a:r>
              <a:rPr lang="pt-BR" dirty="0" smtClean="0"/>
              <a:t>sendo </a:t>
            </a:r>
            <a:r>
              <a:rPr lang="pt-BR" i="1" dirty="0" err="1" smtClean="0"/>
              <a:t>p</a:t>
            </a:r>
            <a:r>
              <a:rPr lang="pt-BR" i="1" baseline="-25000" dirty="0" err="1" smtClean="0"/>
              <a:t>d</a:t>
            </a:r>
            <a:r>
              <a:rPr lang="pt-BR" i="1" dirty="0" smtClean="0"/>
              <a:t> </a:t>
            </a:r>
            <a:r>
              <a:rPr lang="pt-BR" dirty="0" smtClean="0"/>
              <a:t>≡ </a:t>
            </a:r>
            <a:r>
              <a:rPr lang="pt-BR" i="1" dirty="0" smtClean="0"/>
              <a:t>p </a:t>
            </a:r>
            <a:r>
              <a:rPr lang="pt-BR" dirty="0" smtClean="0"/>
              <a:t>−</a:t>
            </a:r>
            <a:r>
              <a:rPr lang="pt-BR" i="1" dirty="0" smtClean="0"/>
              <a:t> </a:t>
            </a:r>
            <a:r>
              <a:rPr lang="pt-BR" i="1" dirty="0" err="1" smtClean="0"/>
              <a:t>p</a:t>
            </a:r>
            <a:r>
              <a:rPr lang="pt-BR" i="1" baseline="-25000" dirty="0" err="1" smtClean="0"/>
              <a:t>s</a:t>
            </a:r>
            <a:r>
              <a:rPr lang="pt-BR" dirty="0" smtClean="0"/>
              <a:t> a variação de pressão devido a efeitos dinâmicos. </a:t>
            </a:r>
          </a:p>
          <a:p>
            <a:r>
              <a:rPr lang="pt-BR" dirty="0" smtClean="0"/>
              <a:t>Como não existe uma terminologia única para </a:t>
            </a:r>
            <a:r>
              <a:rPr lang="pt-BR" i="1" dirty="0" err="1" smtClean="0"/>
              <a:t>p</a:t>
            </a:r>
            <a:r>
              <a:rPr lang="pt-BR" i="1" baseline="-25000" dirty="0" err="1" smtClean="0"/>
              <a:t>d</a:t>
            </a:r>
            <a:r>
              <a:rPr lang="pt-BR" dirty="0" smtClean="0"/>
              <a:t>, </a:t>
            </a:r>
            <a:r>
              <a:rPr lang="pt-BR" dirty="0" err="1" smtClean="0"/>
              <a:t>Kundu</a:t>
            </a:r>
            <a:r>
              <a:rPr lang="pt-BR" dirty="0" smtClean="0"/>
              <a:t> e Cohen (2008) a chamam de pressão dinâmica, embora tal termo também seja utilizado para a expressão </a:t>
            </a:r>
            <a:r>
              <a:rPr lang="el-GR" i="1" dirty="0" smtClean="0"/>
              <a:t>ρ</a:t>
            </a:r>
            <a:r>
              <a:rPr lang="pt-BR" i="1" dirty="0" smtClean="0"/>
              <a:t>q</a:t>
            </a:r>
            <a:r>
              <a:rPr lang="pt-BR" baseline="30000" dirty="0" smtClean="0"/>
              <a:t>2</a:t>
            </a:r>
            <a:r>
              <a:rPr lang="pt-BR" dirty="0" smtClean="0"/>
              <a:t>/2, sendo </a:t>
            </a:r>
            <a:r>
              <a:rPr lang="pt-BR" i="1" dirty="0" smtClean="0"/>
              <a:t>q</a:t>
            </a:r>
            <a:r>
              <a:rPr lang="pt-BR" dirty="0" smtClean="0"/>
              <a:t> o módulo da velocidade. </a:t>
            </a:r>
          </a:p>
          <a:p>
            <a:r>
              <a:rPr lang="pt-BR" dirty="0" smtClean="0"/>
              <a:t>Outros termos empregados para </a:t>
            </a:r>
            <a:r>
              <a:rPr lang="pt-BR" i="1" dirty="0" err="1" smtClean="0"/>
              <a:t>p</a:t>
            </a:r>
            <a:r>
              <a:rPr lang="pt-BR" i="1" baseline="-25000" dirty="0" err="1" smtClean="0"/>
              <a:t>d</a:t>
            </a:r>
            <a:r>
              <a:rPr lang="pt-BR" i="1" dirty="0" smtClean="0"/>
              <a:t> </a:t>
            </a:r>
            <a:r>
              <a:rPr lang="pt-BR" dirty="0" smtClean="0"/>
              <a:t>são “pressão modificada” (</a:t>
            </a:r>
            <a:r>
              <a:rPr lang="pt-BR" dirty="0" err="1" smtClean="0"/>
              <a:t>Batchelor</a:t>
            </a:r>
            <a:r>
              <a:rPr lang="pt-BR" dirty="0" smtClean="0"/>
              <a:t>, 1967) e “excesso de pressão” (</a:t>
            </a:r>
            <a:r>
              <a:rPr lang="pt-BR" dirty="0" err="1" smtClean="0"/>
              <a:t>Lighthill</a:t>
            </a:r>
            <a:r>
              <a:rPr lang="pt-BR" dirty="0" smtClean="0"/>
              <a:t>, 1986).</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a:t>
            </a:fld>
            <a:endParaRPr lang="pt-B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devido a uma placa oscilante</a:t>
            </a:r>
            <a:endParaRPr lang="pt-BR" dirty="0"/>
          </a:p>
        </p:txBody>
      </p:sp>
      <p:sp>
        <p:nvSpPr>
          <p:cNvPr id="3" name="Espaço Reservado para Conteúdo 2"/>
          <p:cNvSpPr>
            <a:spLocks noGrp="1"/>
          </p:cNvSpPr>
          <p:nvPr>
            <p:ph idx="1"/>
          </p:nvPr>
        </p:nvSpPr>
        <p:spPr/>
        <p:txBody>
          <a:bodyPr/>
          <a:lstStyle/>
          <a:p>
            <a:r>
              <a:rPr lang="pt-BR" dirty="0" smtClean="0"/>
              <a:t>Considere uma placa plana infinita que executa oscilações </a:t>
            </a:r>
            <a:r>
              <a:rPr lang="pt-BR" dirty="0" err="1" smtClean="0"/>
              <a:t>senoidais</a:t>
            </a:r>
            <a:r>
              <a:rPr lang="pt-BR" dirty="0" smtClean="0"/>
              <a:t> paralelas a ela mesma. (Este é conhecido como segundo problema de Stokes). A equação que modela o fenômeno é</a:t>
            </a:r>
          </a:p>
          <a:p>
            <a:endParaRPr lang="pt-BR" dirty="0" smtClean="0"/>
          </a:p>
          <a:p>
            <a:endParaRPr lang="pt-BR" dirty="0" smtClean="0"/>
          </a:p>
          <a:p>
            <a:r>
              <a:rPr lang="pt-BR" dirty="0" smtClean="0"/>
              <a:t>sujeita 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90</a:t>
            </a:fld>
            <a:endParaRPr lang="pt-BR"/>
          </a:p>
        </p:txBody>
      </p:sp>
      <p:sp>
        <p:nvSpPr>
          <p:cNvPr id="129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9025" name="Object 1"/>
          <p:cNvGraphicFramePr>
            <a:graphicFrameLocks noChangeAspect="1"/>
          </p:cNvGraphicFramePr>
          <p:nvPr/>
        </p:nvGraphicFramePr>
        <p:xfrm>
          <a:off x="3841740" y="3575052"/>
          <a:ext cx="1431925" cy="885825"/>
        </p:xfrm>
        <a:graphic>
          <a:graphicData uri="http://schemas.openxmlformats.org/presentationml/2006/ole">
            <p:oleObj spid="_x0000_s129025" name="Equação" r:id="rId3" imgW="723586" imgH="444307" progId="Equation.3">
              <p:embed/>
            </p:oleObj>
          </a:graphicData>
        </a:graphic>
      </p:graphicFrame>
      <p:sp>
        <p:nvSpPr>
          <p:cNvPr id="7" name="CaixaDeTexto 6"/>
          <p:cNvSpPr txBox="1"/>
          <p:nvPr/>
        </p:nvSpPr>
        <p:spPr>
          <a:xfrm>
            <a:off x="8182907" y="3721104"/>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(48)</a:t>
            </a:r>
            <a:endParaRPr lang="pt-BR" sz="2400" dirty="0">
              <a:latin typeface="Times New Roman" pitchFamily="18" charset="0"/>
              <a:cs typeface="Times New Roman" pitchFamily="18" charset="0"/>
            </a:endParaRPr>
          </a:p>
        </p:txBody>
      </p:sp>
      <p:sp>
        <p:nvSpPr>
          <p:cNvPr id="129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9027" name="Object 3"/>
          <p:cNvGraphicFramePr>
            <a:graphicFrameLocks noChangeAspect="1"/>
          </p:cNvGraphicFramePr>
          <p:nvPr/>
        </p:nvGraphicFramePr>
        <p:xfrm>
          <a:off x="3529026" y="5108598"/>
          <a:ext cx="2065338" cy="428625"/>
        </p:xfrm>
        <a:graphic>
          <a:graphicData uri="http://schemas.openxmlformats.org/presentationml/2006/ole">
            <p:oleObj spid="_x0000_s129027" name="Equação" r:id="rId4" imgW="1053643" imgH="215806" progId="Equation.3">
              <p:embed/>
            </p:oleObj>
          </a:graphicData>
        </a:graphic>
      </p:graphicFrame>
      <p:sp>
        <p:nvSpPr>
          <p:cNvPr id="129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9029" name="Object 5"/>
          <p:cNvGraphicFramePr>
            <a:graphicFrameLocks noChangeAspect="1"/>
          </p:cNvGraphicFramePr>
          <p:nvPr/>
        </p:nvGraphicFramePr>
        <p:xfrm>
          <a:off x="3221019" y="5765832"/>
          <a:ext cx="2698750" cy="428625"/>
        </p:xfrm>
        <a:graphic>
          <a:graphicData uri="http://schemas.openxmlformats.org/presentationml/2006/ole">
            <p:oleObj spid="_x0000_s129029" name="Equação" r:id="rId5" imgW="1383699" imgH="215806" progId="Equation.3">
              <p:embed/>
            </p:oleObj>
          </a:graphicData>
        </a:graphic>
      </p:graphicFrame>
      <p:sp>
        <p:nvSpPr>
          <p:cNvPr id="12" name="CaixaDeTexto 11"/>
          <p:cNvSpPr txBox="1"/>
          <p:nvPr/>
        </p:nvSpPr>
        <p:spPr>
          <a:xfrm>
            <a:off x="8186787" y="507208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(49)</a:t>
            </a:r>
            <a:endParaRPr lang="pt-BR" sz="2400" dirty="0">
              <a:latin typeface="Times New Roman" pitchFamily="18" charset="0"/>
              <a:cs typeface="Times New Roman" pitchFamily="18" charset="0"/>
            </a:endParaRPr>
          </a:p>
        </p:txBody>
      </p:sp>
      <p:sp>
        <p:nvSpPr>
          <p:cNvPr id="13" name="CaixaDeTexto 12"/>
          <p:cNvSpPr txBox="1"/>
          <p:nvPr/>
        </p:nvSpPr>
        <p:spPr>
          <a:xfrm>
            <a:off x="8186787" y="569280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(50)</a:t>
            </a:r>
            <a:endParaRPr lang="pt-BR" sz="2400" dirty="0">
              <a:latin typeface="Times New Roman" pitchFamily="18" charset="0"/>
              <a:cs typeface="Times New Roman"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devido a uma </a:t>
            </a:r>
            <a:r>
              <a:rPr lang="pt-BR" dirty="0" smtClean="0"/>
              <a:t>placa </a:t>
            </a:r>
            <a:r>
              <a:rPr lang="pt-BR" dirty="0" smtClean="0"/>
              <a:t>oscilante</a:t>
            </a:r>
            <a:endParaRPr lang="pt-BR" dirty="0"/>
          </a:p>
        </p:txBody>
      </p:sp>
      <p:sp>
        <p:nvSpPr>
          <p:cNvPr id="3" name="Espaço Reservado para Conteúdo 2"/>
          <p:cNvSpPr>
            <a:spLocks noGrp="1"/>
          </p:cNvSpPr>
          <p:nvPr>
            <p:ph idx="1"/>
          </p:nvPr>
        </p:nvSpPr>
        <p:spPr>
          <a:xfrm>
            <a:off x="457200" y="1600200"/>
            <a:ext cx="8229600" cy="4822866"/>
          </a:xfrm>
        </p:spPr>
        <p:txBody>
          <a:bodyPr>
            <a:normAutofit/>
          </a:bodyPr>
          <a:lstStyle/>
          <a:p>
            <a:r>
              <a:rPr lang="pt-BR" dirty="0" smtClean="0"/>
              <a:t>No regime permanente, as variáveis do escoamento precisam ter uma periodicidade igual à periodicidade do movimento do contorno. Consequentemente, deve-se usar uma solução separável da forma</a:t>
            </a:r>
          </a:p>
          <a:p>
            <a:endParaRPr lang="pt-BR" dirty="0" smtClean="0"/>
          </a:p>
          <a:p>
            <a:endParaRPr lang="pt-BR" dirty="0" smtClean="0"/>
          </a:p>
          <a:p>
            <a:r>
              <a:rPr lang="pt-BR" dirty="0" smtClean="0"/>
              <a:t>onde o que possui significado físico é a parte real do lado direito da equação. Aqui, </a:t>
            </a:r>
            <a:r>
              <a:rPr lang="pt-BR" i="1" dirty="0" smtClean="0"/>
              <a:t>f</a:t>
            </a:r>
            <a:r>
              <a:rPr lang="pt-BR" dirty="0" smtClean="0"/>
              <a:t>(</a:t>
            </a:r>
            <a:r>
              <a:rPr lang="pt-BR" i="1" dirty="0" smtClean="0"/>
              <a:t>y</a:t>
            </a:r>
            <a:r>
              <a:rPr lang="pt-BR" dirty="0" smtClean="0"/>
              <a:t>) é complexa, então </a:t>
            </a:r>
            <a:r>
              <a:rPr lang="pt-BR" i="1" dirty="0" smtClean="0"/>
              <a:t>u</a:t>
            </a:r>
            <a:r>
              <a:rPr lang="pt-BR" dirty="0" smtClean="0"/>
              <a:t>(</a:t>
            </a:r>
            <a:r>
              <a:rPr lang="pt-BR" i="1" dirty="0" smtClean="0"/>
              <a:t>y</a:t>
            </a:r>
            <a:r>
              <a:rPr lang="pt-BR" dirty="0" smtClean="0"/>
              <a:t>, </a:t>
            </a:r>
            <a:r>
              <a:rPr lang="pt-BR" i="1" dirty="0" smtClean="0"/>
              <a:t>t</a:t>
            </a:r>
            <a:r>
              <a:rPr lang="pt-BR" dirty="0" smtClean="0"/>
              <a:t>) pode possuir uma diferença de fase com a velocidade de parede </a:t>
            </a:r>
            <a:r>
              <a:rPr lang="pt-BR" i="1" dirty="0" smtClean="0"/>
              <a:t>U</a:t>
            </a:r>
            <a:r>
              <a:rPr lang="pt-BR" dirty="0" smtClean="0"/>
              <a:t> </a:t>
            </a:r>
            <a:r>
              <a:rPr lang="pt-BR" dirty="0" err="1" smtClean="0"/>
              <a:t>cos</a:t>
            </a:r>
            <a:r>
              <a:rPr lang="pt-BR" dirty="0" smtClean="0"/>
              <a:t> </a:t>
            </a:r>
            <a:r>
              <a:rPr lang="el-GR" i="1" dirty="0" smtClean="0"/>
              <a:t>ω</a:t>
            </a:r>
            <a:r>
              <a:rPr lang="pt-BR" i="1" dirty="0" smtClean="0"/>
              <a:t>t</a:t>
            </a:r>
            <a:r>
              <a:rPr lang="pt-BR" dirty="0" smtClean="0"/>
              <a:t>.</a:t>
            </a:r>
            <a:endParaRPr lang="pt-BR" i="1"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91</a:t>
            </a:fld>
            <a:endParaRPr lang="pt-BR"/>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8001" name="Object 1"/>
          <p:cNvGraphicFramePr>
            <a:graphicFrameLocks noChangeAspect="1"/>
          </p:cNvGraphicFramePr>
          <p:nvPr/>
        </p:nvGraphicFramePr>
        <p:xfrm>
          <a:off x="3794135" y="3648078"/>
          <a:ext cx="1544638" cy="457200"/>
        </p:xfrm>
        <a:graphic>
          <a:graphicData uri="http://schemas.openxmlformats.org/presentationml/2006/ole">
            <p:oleObj spid="_x0000_s128001" name="Equação" r:id="rId3" imgW="774364" imgH="228501" progId="Equation.3">
              <p:embed/>
            </p:oleObj>
          </a:graphicData>
        </a:graphic>
      </p:graphicFrame>
      <p:sp>
        <p:nvSpPr>
          <p:cNvPr id="7" name="CaixaDeTexto 6"/>
          <p:cNvSpPr txBox="1"/>
          <p:nvPr/>
        </p:nvSpPr>
        <p:spPr>
          <a:xfrm>
            <a:off x="8186787" y="3697595"/>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(51)</a:t>
            </a:r>
            <a:endParaRPr lang="pt-BR" sz="2400" dirty="0">
              <a:latin typeface="Times New Roman" pitchFamily="18"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devido a uma placa oscilante</a:t>
            </a:r>
            <a:endParaRPr lang="pt-BR" dirty="0"/>
          </a:p>
        </p:txBody>
      </p:sp>
      <p:sp>
        <p:nvSpPr>
          <p:cNvPr id="3" name="Espaço Reservado para Conteúdo 2"/>
          <p:cNvSpPr>
            <a:spLocks noGrp="1"/>
          </p:cNvSpPr>
          <p:nvPr>
            <p:ph idx="1"/>
          </p:nvPr>
        </p:nvSpPr>
        <p:spPr/>
        <p:txBody>
          <a:bodyPr/>
          <a:lstStyle/>
          <a:p>
            <a:r>
              <a:rPr lang="pt-BR" dirty="0" smtClean="0"/>
              <a:t>A substituição da Eq. (51) na equação que modela o escoamento, Eq. (48), fornece</a:t>
            </a:r>
          </a:p>
          <a:p>
            <a:endParaRPr lang="pt-BR" dirty="0" smtClean="0"/>
          </a:p>
          <a:p>
            <a:endParaRPr lang="pt-BR" dirty="0" smtClean="0"/>
          </a:p>
          <a:p>
            <a:r>
              <a:rPr lang="pt-BR" dirty="0" smtClean="0"/>
              <a:t>Esta equação possui coeficientes constantes e precisa possuir soluções exponenciais. A substituição de uma solução com a forma </a:t>
            </a:r>
            <a:r>
              <a:rPr lang="pt-BR" i="1" dirty="0" smtClean="0"/>
              <a:t>f </a:t>
            </a:r>
            <a:r>
              <a:rPr lang="pt-BR" dirty="0" smtClean="0"/>
              <a:t> = </a:t>
            </a:r>
            <a:r>
              <a:rPr lang="pt-BR" dirty="0" err="1" smtClean="0"/>
              <a:t>exp</a:t>
            </a:r>
            <a:r>
              <a:rPr lang="pt-BR" dirty="0" smtClean="0"/>
              <a:t>(</a:t>
            </a:r>
            <a:r>
              <a:rPr lang="pt-BR" i="1" dirty="0" smtClean="0"/>
              <a:t>k y</a:t>
            </a:r>
            <a:r>
              <a:rPr lang="pt-BR" dirty="0" smtClean="0"/>
              <a:t>) fornece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92</a:t>
            </a:fld>
            <a:endParaRPr lang="pt-BR"/>
          </a:p>
        </p:txBody>
      </p:sp>
      <p:sp>
        <p:nvSpPr>
          <p:cNvPr id="1269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6977" name="Object 1"/>
          <p:cNvGraphicFramePr>
            <a:graphicFrameLocks noChangeAspect="1"/>
          </p:cNvGraphicFramePr>
          <p:nvPr/>
        </p:nvGraphicFramePr>
        <p:xfrm>
          <a:off x="3695688" y="2698740"/>
          <a:ext cx="1712913" cy="884238"/>
        </p:xfrm>
        <a:graphic>
          <a:graphicData uri="http://schemas.openxmlformats.org/presentationml/2006/ole">
            <p:oleObj spid="_x0000_s126977" name="Equação" r:id="rId3" imgW="863225" imgH="444307" progId="Equation.3">
              <p:embed/>
            </p:oleObj>
          </a:graphicData>
        </a:graphic>
      </p:graphicFrame>
      <p:sp>
        <p:nvSpPr>
          <p:cNvPr id="7" name="CaixaDeTexto 6"/>
          <p:cNvSpPr txBox="1"/>
          <p:nvPr/>
        </p:nvSpPr>
        <p:spPr>
          <a:xfrm>
            <a:off x="8186787" y="284479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(52)</a:t>
            </a:r>
            <a:endParaRPr lang="pt-BR" sz="2400" dirty="0">
              <a:latin typeface="Times New Roman" pitchFamily="18" charset="0"/>
              <a:cs typeface="Times New Roman" pitchFamily="18" charset="0"/>
            </a:endParaRPr>
          </a:p>
        </p:txBody>
      </p:sp>
      <p:sp>
        <p:nvSpPr>
          <p:cNvPr id="1269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6979" name="Object 3"/>
          <p:cNvGraphicFramePr>
            <a:graphicFrameLocks noChangeAspect="1"/>
          </p:cNvGraphicFramePr>
          <p:nvPr/>
        </p:nvGraphicFramePr>
        <p:xfrm>
          <a:off x="2819376" y="5181631"/>
          <a:ext cx="3541713" cy="511175"/>
        </p:xfrm>
        <a:graphic>
          <a:graphicData uri="http://schemas.openxmlformats.org/presentationml/2006/ole">
            <p:oleObj spid="_x0000_s126979" name="Equação" r:id="rId4" imgW="1777229" imgH="253890" progId="Equation.3">
              <p:embed/>
            </p:oleObj>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devido a uma placa oscilante</a:t>
            </a:r>
            <a:endParaRPr lang="pt-BR" dirty="0"/>
          </a:p>
        </p:txBody>
      </p:sp>
      <p:sp>
        <p:nvSpPr>
          <p:cNvPr id="3" name="Espaço Reservado para Conteúdo 2"/>
          <p:cNvSpPr>
            <a:spLocks noGrp="1"/>
          </p:cNvSpPr>
          <p:nvPr>
            <p:ph idx="1"/>
          </p:nvPr>
        </p:nvSpPr>
        <p:spPr>
          <a:xfrm>
            <a:off x="457200" y="1600200"/>
            <a:ext cx="8229600" cy="4895892"/>
          </a:xfrm>
        </p:spPr>
        <p:txBody>
          <a:bodyPr>
            <a:normAutofit/>
          </a:bodyPr>
          <a:lstStyle/>
          <a:p>
            <a:r>
              <a:rPr lang="pt-BR" dirty="0" smtClean="0"/>
              <a:t>Consequentemente a solução da Eq. (52) é</a:t>
            </a:r>
          </a:p>
          <a:p>
            <a:endParaRPr lang="pt-BR" dirty="0" smtClean="0"/>
          </a:p>
          <a:p>
            <a:endParaRPr lang="pt-BR" dirty="0" smtClean="0"/>
          </a:p>
          <a:p>
            <a:r>
              <a:rPr lang="pt-BR" dirty="0" smtClean="0"/>
              <a:t>A condição dada pela Eq. (50) requer que a solução se mantenha limitada em </a:t>
            </a:r>
            <a:r>
              <a:rPr lang="pt-BR" i="1" dirty="0" smtClean="0"/>
              <a:t>y</a:t>
            </a:r>
            <a:r>
              <a:rPr lang="pt-BR" dirty="0" smtClean="0"/>
              <a:t> →∞, de modo que </a:t>
            </a:r>
            <a:r>
              <a:rPr lang="pt-BR" i="1" dirty="0" smtClean="0"/>
              <a:t>B</a:t>
            </a:r>
            <a:r>
              <a:rPr lang="pt-BR" dirty="0" smtClean="0"/>
              <a:t> = 0. Assim, a solução dada pela Eq. (51) se torna</a:t>
            </a:r>
          </a:p>
          <a:p>
            <a:endParaRPr lang="pt-BR" dirty="0" smtClean="0"/>
          </a:p>
          <a:p>
            <a:endParaRPr lang="pt-BR" dirty="0" smtClean="0"/>
          </a:p>
          <a:p>
            <a:r>
              <a:rPr lang="pt-BR" dirty="0" smtClean="0"/>
              <a:t>A condição de contorno de superfície, Eq. (49), fornece </a:t>
            </a:r>
            <a:r>
              <a:rPr lang="pt-BR" i="1" dirty="0" smtClean="0"/>
              <a:t>A</a:t>
            </a:r>
            <a:r>
              <a:rPr lang="pt-BR" dirty="0" smtClean="0"/>
              <a:t> = </a:t>
            </a:r>
            <a:r>
              <a:rPr lang="pt-BR" i="1" dirty="0" smtClean="0"/>
              <a:t>U</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93</a:t>
            </a:fld>
            <a:endParaRPr lang="pt-BR"/>
          </a:p>
        </p:txBody>
      </p:sp>
      <p:sp>
        <p:nvSpPr>
          <p:cNvPr id="1249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4929" name="Object 1"/>
          <p:cNvGraphicFramePr>
            <a:graphicFrameLocks noChangeAspect="1"/>
          </p:cNvGraphicFramePr>
          <p:nvPr/>
        </p:nvGraphicFramePr>
        <p:xfrm>
          <a:off x="2417733" y="2370130"/>
          <a:ext cx="4332288" cy="511175"/>
        </p:xfrm>
        <a:graphic>
          <a:graphicData uri="http://schemas.openxmlformats.org/presentationml/2006/ole">
            <p:oleObj spid="_x0000_s124929" name="Equação" r:id="rId3" imgW="2184400" imgH="254000" progId="Equation.3">
              <p:embed/>
            </p:oleObj>
          </a:graphicData>
        </a:graphic>
      </p:graphicFrame>
      <p:sp>
        <p:nvSpPr>
          <p:cNvPr id="7" name="CaixaDeTexto 6"/>
          <p:cNvSpPr txBox="1"/>
          <p:nvPr/>
        </p:nvSpPr>
        <p:spPr>
          <a:xfrm>
            <a:off x="8186787" y="2406636"/>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(53)</a:t>
            </a:r>
            <a:endParaRPr lang="pt-BR" sz="2400" dirty="0">
              <a:latin typeface="Times New Roman" pitchFamily="18" charset="0"/>
              <a:cs typeface="Times New Roman" pitchFamily="18" charset="0"/>
            </a:endParaRPr>
          </a:p>
        </p:txBody>
      </p:sp>
      <p:sp>
        <p:nvSpPr>
          <p:cNvPr id="1249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4931" name="Object 3"/>
          <p:cNvGraphicFramePr>
            <a:graphicFrameLocks noChangeAspect="1"/>
          </p:cNvGraphicFramePr>
          <p:nvPr/>
        </p:nvGraphicFramePr>
        <p:xfrm>
          <a:off x="3294045" y="4724424"/>
          <a:ext cx="2570163" cy="457200"/>
        </p:xfrm>
        <a:graphic>
          <a:graphicData uri="http://schemas.openxmlformats.org/presentationml/2006/ole">
            <p:oleObj spid="_x0000_s124931" name="Equação" r:id="rId4" imgW="1282700" imgH="228600" progId="Equation.3">
              <p:embed/>
            </p:oleObj>
          </a:graphicData>
        </a:graphic>
      </p:graphicFrame>
      <p:sp>
        <p:nvSpPr>
          <p:cNvPr id="10" name="CaixaDeTexto 9"/>
          <p:cNvSpPr txBox="1"/>
          <p:nvPr/>
        </p:nvSpPr>
        <p:spPr>
          <a:xfrm>
            <a:off x="8186787" y="4756472"/>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(54)</a:t>
            </a:r>
            <a:endParaRPr lang="pt-BR" sz="2400" dirty="0">
              <a:latin typeface="Times New Roman" pitchFamily="18" charset="0"/>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devido a uma placa oscilante</a:t>
            </a:r>
            <a:endParaRPr lang="pt-BR" dirty="0"/>
          </a:p>
        </p:txBody>
      </p:sp>
      <p:sp>
        <p:nvSpPr>
          <p:cNvPr id="3" name="Espaço Reservado para Conteúdo 2"/>
          <p:cNvSpPr>
            <a:spLocks noGrp="1"/>
          </p:cNvSpPr>
          <p:nvPr>
            <p:ph idx="1"/>
          </p:nvPr>
        </p:nvSpPr>
        <p:spPr/>
        <p:txBody>
          <a:bodyPr/>
          <a:lstStyle/>
          <a:p>
            <a:r>
              <a:rPr lang="pt-BR" dirty="0" smtClean="0"/>
              <a:t>Tomando-se a parte real da Eq. (54), obtém-se então a distribuição de velocidades para o problema:</a:t>
            </a:r>
          </a:p>
          <a:p>
            <a:endParaRPr lang="pt-BR" dirty="0" smtClean="0"/>
          </a:p>
          <a:p>
            <a:endParaRPr lang="pt-BR" dirty="0" smtClean="0"/>
          </a:p>
          <a:p>
            <a:endParaRPr lang="pt-BR" dirty="0" smtClean="0"/>
          </a:p>
          <a:p>
            <a:r>
              <a:rPr lang="pt-BR" dirty="0" smtClean="0"/>
              <a:t>O termo em cosseno da Eq. (55) representa um sinal se propagando na direção de </a:t>
            </a:r>
            <a:r>
              <a:rPr lang="pt-BR" i="1" dirty="0" smtClean="0"/>
              <a:t>y</a:t>
            </a:r>
            <a:r>
              <a:rPr lang="pt-BR" dirty="0" smtClean="0"/>
              <a:t>, enquanto o termo exponencial representa seu decaimento em </a:t>
            </a:r>
            <a:r>
              <a:rPr lang="pt-BR" i="1" dirty="0" smtClean="0"/>
              <a:t>y</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94</a:t>
            </a:fld>
            <a:endParaRPr lang="pt-BR"/>
          </a:p>
        </p:txBody>
      </p:sp>
      <p:sp>
        <p:nvSpPr>
          <p:cNvPr id="1239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3905" name="Object 1"/>
          <p:cNvGraphicFramePr>
            <a:graphicFrameLocks noChangeAspect="1"/>
          </p:cNvGraphicFramePr>
          <p:nvPr/>
        </p:nvGraphicFramePr>
        <p:xfrm>
          <a:off x="2567014" y="2771766"/>
          <a:ext cx="3976688" cy="1017588"/>
        </p:xfrm>
        <a:graphic>
          <a:graphicData uri="http://schemas.openxmlformats.org/presentationml/2006/ole">
            <p:oleObj spid="_x0000_s123905" name="Equação" r:id="rId3" imgW="1968500" imgH="508000" progId="Equation.3">
              <p:embed/>
            </p:oleObj>
          </a:graphicData>
        </a:graphic>
      </p:graphicFrame>
      <p:sp>
        <p:nvSpPr>
          <p:cNvPr id="7" name="CaixaDeTexto 6"/>
          <p:cNvSpPr txBox="1"/>
          <p:nvPr/>
        </p:nvSpPr>
        <p:spPr>
          <a:xfrm>
            <a:off x="8186787" y="304036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(55)</a:t>
            </a:r>
            <a:endParaRPr lang="pt-BR" sz="2400" dirty="0">
              <a:latin typeface="Times New Roman" pitchFamily="18" charset="0"/>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devido a uma placa oscilante</a:t>
            </a:r>
            <a:endParaRPr lang="pt-BR" dirty="0"/>
          </a:p>
        </p:txBody>
      </p:sp>
      <p:sp>
        <p:nvSpPr>
          <p:cNvPr id="3" name="Espaço Reservado para Conteúdo 2"/>
          <p:cNvSpPr>
            <a:spLocks noGrp="1"/>
          </p:cNvSpPr>
          <p:nvPr>
            <p:ph idx="1"/>
          </p:nvPr>
        </p:nvSpPr>
        <p:spPr/>
        <p:txBody>
          <a:bodyPr/>
          <a:lstStyle/>
          <a:p>
            <a:r>
              <a:rPr lang="pt-BR" dirty="0" smtClean="0"/>
              <a:t>O escoamento, então, aparenta uma onda amortecida.</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95</a:t>
            </a:fld>
            <a:endParaRPr lang="pt-BR"/>
          </a:p>
        </p:txBody>
      </p:sp>
      <p:pic>
        <p:nvPicPr>
          <p:cNvPr id="5" name="Imagem 4" descr="Fig09.13.png"/>
          <p:cNvPicPr>
            <a:picLocks noChangeAspect="1"/>
          </p:cNvPicPr>
          <p:nvPr/>
        </p:nvPicPr>
        <p:blipFill>
          <a:blip r:embed="rId2" cstate="print"/>
          <a:stretch>
            <a:fillRect/>
          </a:stretch>
        </p:blipFill>
        <p:spPr>
          <a:xfrm>
            <a:off x="1614447" y="2151045"/>
            <a:ext cx="5898704" cy="422969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devido a uma placa oscilante</a:t>
            </a:r>
            <a:endParaRPr lang="pt-BR" dirty="0"/>
          </a:p>
        </p:txBody>
      </p:sp>
      <p:sp>
        <p:nvSpPr>
          <p:cNvPr id="3" name="Espaço Reservado para Conteúdo 2"/>
          <p:cNvSpPr>
            <a:spLocks noGrp="1"/>
          </p:cNvSpPr>
          <p:nvPr>
            <p:ph idx="1"/>
          </p:nvPr>
        </p:nvSpPr>
        <p:spPr/>
        <p:txBody>
          <a:bodyPr/>
          <a:lstStyle/>
          <a:p>
            <a:r>
              <a:rPr lang="pt-BR" dirty="0" smtClean="0"/>
              <a:t>No entanto, este é um problema de difusão e não um problema de propagação de ondas pois não há forças restauradoras envolvidas.</a:t>
            </a:r>
          </a:p>
          <a:p>
            <a:r>
              <a:rPr lang="pt-BR" dirty="0" smtClean="0"/>
              <a:t>A aparente propagação é resultado somente da condição de contorno oscilatória.</a:t>
            </a:r>
          </a:p>
          <a:p>
            <a:r>
              <a:rPr lang="pt-BR" dirty="0" smtClean="0"/>
              <a:t>Para                   , a amplitude de  </a:t>
            </a:r>
            <a:r>
              <a:rPr lang="pt-BR" i="1" dirty="0" smtClean="0"/>
              <a:t>u </a:t>
            </a:r>
            <a:r>
              <a:rPr lang="pt-BR" dirty="0" smtClean="0"/>
              <a:t> é                         , equivalente a 0,06 </a:t>
            </a:r>
            <a:r>
              <a:rPr lang="pt-BR" i="1" dirty="0" smtClean="0"/>
              <a:t>U</a:t>
            </a:r>
            <a:r>
              <a:rPr lang="pt-BR" dirty="0" smtClean="0"/>
              <a:t>, o que significa que a influência da parede está confinada a uma distância da ordem de</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96</a:t>
            </a:fld>
            <a:endParaRPr lang="pt-BR"/>
          </a:p>
        </p:txBody>
      </p:sp>
      <p:sp>
        <p:nvSpPr>
          <p:cNvPr id="1259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5953" name="Object 1"/>
          <p:cNvGraphicFramePr>
            <a:graphicFrameLocks noChangeAspect="1"/>
          </p:cNvGraphicFramePr>
          <p:nvPr/>
        </p:nvGraphicFramePr>
        <p:xfrm>
          <a:off x="1677970" y="3900502"/>
          <a:ext cx="1652588" cy="587375"/>
        </p:xfrm>
        <a:graphic>
          <a:graphicData uri="http://schemas.openxmlformats.org/presentationml/2006/ole">
            <p:oleObj spid="_x0000_s125953" name="Equação" r:id="rId3" imgW="723586" imgH="253890" progId="Equation.3">
              <p:embed/>
            </p:oleObj>
          </a:graphicData>
        </a:graphic>
      </p:graphicFrame>
      <p:sp>
        <p:nvSpPr>
          <p:cNvPr id="1259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5955" name="Object 3"/>
          <p:cNvGraphicFramePr>
            <a:graphicFrameLocks noChangeAspect="1"/>
          </p:cNvGraphicFramePr>
          <p:nvPr/>
        </p:nvGraphicFramePr>
        <p:xfrm>
          <a:off x="6324624" y="3897313"/>
          <a:ext cx="2163762" cy="554037"/>
        </p:xfrm>
        <a:graphic>
          <a:graphicData uri="http://schemas.openxmlformats.org/presentationml/2006/ole">
            <p:oleObj spid="_x0000_s125955" name="Equação" r:id="rId4" imgW="927000" imgH="241200" progId="Equation.3">
              <p:embed/>
            </p:oleObj>
          </a:graphicData>
        </a:graphic>
      </p:graphicFrame>
      <p:sp>
        <p:nvSpPr>
          <p:cNvPr id="1259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25957" name="Object 5"/>
          <p:cNvGraphicFramePr>
            <a:graphicFrameLocks noChangeAspect="1"/>
          </p:cNvGraphicFramePr>
          <p:nvPr/>
        </p:nvGraphicFramePr>
        <p:xfrm>
          <a:off x="3844935" y="5510241"/>
          <a:ext cx="1457325" cy="511175"/>
        </p:xfrm>
        <a:graphic>
          <a:graphicData uri="http://schemas.openxmlformats.org/presentationml/2006/ole">
            <p:oleObj spid="_x0000_s125957" name="Equação" r:id="rId5" imgW="736280" imgH="253890" progId="Equation.3">
              <p:embed/>
            </p:oleObj>
          </a:graphicData>
        </a:graphic>
      </p:graphicFrame>
      <p:sp>
        <p:nvSpPr>
          <p:cNvPr id="11" name="CaixaDeTexto 10"/>
          <p:cNvSpPr txBox="1"/>
          <p:nvPr/>
        </p:nvSpPr>
        <p:spPr>
          <a:xfrm>
            <a:off x="8186787" y="5596271"/>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(56)</a:t>
            </a:r>
            <a:endParaRPr lang="pt-BR" sz="2400" dirty="0">
              <a:latin typeface="Times New Roman" pitchFamily="18" charset="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devido a uma placa oscilante</a:t>
            </a:r>
            <a:endParaRPr lang="pt-BR" dirty="0"/>
          </a:p>
        </p:txBody>
      </p:sp>
      <p:sp>
        <p:nvSpPr>
          <p:cNvPr id="3" name="Espaço Reservado para Conteúdo 2"/>
          <p:cNvSpPr>
            <a:spLocks noGrp="1"/>
          </p:cNvSpPr>
          <p:nvPr>
            <p:ph idx="1"/>
          </p:nvPr>
        </p:nvSpPr>
        <p:spPr/>
        <p:txBody>
          <a:bodyPr/>
          <a:lstStyle/>
          <a:p>
            <a:r>
              <a:rPr lang="pt-BR" dirty="0" smtClean="0"/>
              <a:t>que diminui com a frequência.</a:t>
            </a:r>
          </a:p>
          <a:p>
            <a:r>
              <a:rPr lang="pt-BR" dirty="0" smtClean="0"/>
              <a:t>Nota-se que a Eq. (55) não pode ser representada por uma simples curva em termos de variáveis adimensionais. Isto é esperado pois a frequência do movimento do contorno introduz uma escala de tempo natural de 1/</a:t>
            </a:r>
            <a:r>
              <a:rPr lang="el-GR" i="1" dirty="0" smtClean="0"/>
              <a:t>ω</a:t>
            </a:r>
            <a:r>
              <a:rPr lang="pt-BR" dirty="0" smtClean="0"/>
              <a:t>, violando os requisitos para a similaridade.</a:t>
            </a:r>
          </a:p>
          <a:p>
            <a:r>
              <a:rPr lang="pt-BR" dirty="0" smtClean="0"/>
              <a:t>Existem dois parâmetros no conjunto de equações que modelam o fenômeno, </a:t>
            </a:r>
            <a:r>
              <a:rPr lang="pt-BR" dirty="0" err="1" smtClean="0"/>
              <a:t>Eqs</a:t>
            </a:r>
            <a:r>
              <a:rPr lang="pt-BR" dirty="0" smtClean="0"/>
              <a:t>. (48) a (50): </a:t>
            </a:r>
            <a:r>
              <a:rPr lang="pt-BR" i="1" dirty="0" smtClean="0"/>
              <a:t>U</a:t>
            </a:r>
            <a:r>
              <a:rPr lang="pt-BR" dirty="0" smtClean="0"/>
              <a:t> e </a:t>
            </a:r>
            <a:r>
              <a:rPr lang="el-GR" i="1" dirty="0" smtClean="0"/>
              <a:t>ω</a:t>
            </a:r>
            <a:r>
              <a:rPr lang="pt-BR" dirty="0" smtClean="0"/>
              <a:t>.</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97</a:t>
            </a:fld>
            <a:endParaRPr lang="pt-B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devido a uma placa oscilante</a:t>
            </a:r>
            <a:endParaRPr lang="pt-BR" dirty="0"/>
          </a:p>
        </p:txBody>
      </p:sp>
      <p:sp>
        <p:nvSpPr>
          <p:cNvPr id="3" name="Espaço Reservado para Conteúdo 2"/>
          <p:cNvSpPr>
            <a:spLocks noGrp="1"/>
          </p:cNvSpPr>
          <p:nvPr>
            <p:ph idx="1"/>
          </p:nvPr>
        </p:nvSpPr>
        <p:spPr>
          <a:xfrm>
            <a:off x="457200" y="1600201"/>
            <a:ext cx="8229600" cy="4822866"/>
          </a:xfrm>
        </p:spPr>
        <p:txBody>
          <a:bodyPr>
            <a:normAutofit/>
          </a:bodyPr>
          <a:lstStyle/>
          <a:p>
            <a:r>
              <a:rPr lang="pt-BR" dirty="0" smtClean="0"/>
              <a:t>O parâmetro </a:t>
            </a:r>
            <a:r>
              <a:rPr lang="pt-BR" i="1" dirty="0" smtClean="0"/>
              <a:t>U</a:t>
            </a:r>
            <a:r>
              <a:rPr lang="pt-BR" dirty="0" smtClean="0"/>
              <a:t> pode ser eliminado tomando-se </a:t>
            </a:r>
            <a:r>
              <a:rPr lang="pt-BR" i="1" dirty="0" smtClean="0"/>
              <a:t>u</a:t>
            </a:r>
            <a:r>
              <a:rPr lang="pt-BR" dirty="0" smtClean="0"/>
              <a:t>/</a:t>
            </a:r>
            <a:r>
              <a:rPr lang="pt-BR" i="1" dirty="0" smtClean="0"/>
              <a:t>U</a:t>
            </a:r>
            <a:r>
              <a:rPr lang="pt-BR" dirty="0" smtClean="0"/>
              <a:t> como variável dependente. A solução, assim, deve ter uma forma</a:t>
            </a:r>
          </a:p>
          <a:p>
            <a:endParaRPr lang="pt-BR" dirty="0" smtClean="0"/>
          </a:p>
          <a:p>
            <a:endParaRPr lang="pt-BR" dirty="0" smtClean="0"/>
          </a:p>
          <a:p>
            <a:r>
              <a:rPr lang="pt-BR" dirty="0" smtClean="0"/>
              <a:t>Como existem cinco variáveis e duas dimensões envolvidas, segue-se que haverá três variáveis adimensionais. Uma análise dimensional da Eq. (57) fornece  </a:t>
            </a:r>
            <a:r>
              <a:rPr lang="pt-BR" i="1" dirty="0" smtClean="0"/>
              <a:t>u</a:t>
            </a:r>
            <a:r>
              <a:rPr lang="pt-BR" dirty="0" smtClean="0"/>
              <a:t>/</a:t>
            </a:r>
            <a:r>
              <a:rPr lang="pt-BR" i="1" dirty="0" smtClean="0"/>
              <a:t>U</a:t>
            </a:r>
            <a:r>
              <a:rPr lang="pt-BR" dirty="0" smtClean="0"/>
              <a:t>,  </a:t>
            </a:r>
            <a:r>
              <a:rPr lang="el-GR" i="1" dirty="0" smtClean="0"/>
              <a:t>ω</a:t>
            </a:r>
            <a:r>
              <a:rPr lang="pt-BR" i="1" dirty="0" smtClean="0"/>
              <a:t>t</a:t>
            </a:r>
            <a:r>
              <a:rPr lang="pt-BR" dirty="0" smtClean="0"/>
              <a:t>  e             como  as  variáveis adimensionais da Eq. (55). </a:t>
            </a:r>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98</a:t>
            </a:fld>
            <a:endParaRPr lang="pt-BR"/>
          </a:p>
        </p:txBody>
      </p:sp>
      <p:sp>
        <p:nvSpPr>
          <p:cNvPr id="132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2097" name="Object 1"/>
          <p:cNvGraphicFramePr>
            <a:graphicFrameLocks noChangeAspect="1"/>
          </p:cNvGraphicFramePr>
          <p:nvPr/>
        </p:nvGraphicFramePr>
        <p:xfrm>
          <a:off x="3513123" y="3100383"/>
          <a:ext cx="2076450" cy="787400"/>
        </p:xfrm>
        <a:graphic>
          <a:graphicData uri="http://schemas.openxmlformats.org/presentationml/2006/ole">
            <p:oleObj spid="_x0000_s132097" name="Equação" r:id="rId3" imgW="1028254" imgH="393529" progId="Equation.3">
              <p:embed/>
            </p:oleObj>
          </a:graphicData>
        </a:graphic>
      </p:graphicFrame>
      <p:sp>
        <p:nvSpPr>
          <p:cNvPr id="7" name="CaixaDeTexto 6"/>
          <p:cNvSpPr txBox="1"/>
          <p:nvPr/>
        </p:nvSpPr>
        <p:spPr>
          <a:xfrm>
            <a:off x="8186787" y="3282948"/>
            <a:ext cx="697627" cy="461665"/>
          </a:xfrm>
          <a:prstGeom prst="rect">
            <a:avLst/>
          </a:prstGeom>
          <a:noFill/>
        </p:spPr>
        <p:txBody>
          <a:bodyPr wrap="none" rtlCol="0">
            <a:spAutoFit/>
          </a:bodyPr>
          <a:lstStyle/>
          <a:p>
            <a:r>
              <a:rPr lang="pt-BR" sz="2400" dirty="0" smtClean="0">
                <a:latin typeface="Times New Roman" pitchFamily="18" charset="0"/>
                <a:cs typeface="Times New Roman" pitchFamily="18" charset="0"/>
              </a:rPr>
              <a:t>(57)</a:t>
            </a:r>
            <a:endParaRPr lang="pt-BR" sz="2400" dirty="0">
              <a:latin typeface="Times New Roman" pitchFamily="18" charset="0"/>
              <a:cs typeface="Times New Roman" pitchFamily="18" charset="0"/>
            </a:endParaRPr>
          </a:p>
        </p:txBody>
      </p:sp>
      <p:sp>
        <p:nvSpPr>
          <p:cNvPr id="132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2099" name="Object 3"/>
          <p:cNvGraphicFramePr>
            <a:graphicFrameLocks noChangeAspect="1"/>
          </p:cNvGraphicFramePr>
          <p:nvPr/>
        </p:nvGraphicFramePr>
        <p:xfrm>
          <a:off x="4135447" y="5254650"/>
          <a:ext cx="1130300" cy="585788"/>
        </p:xfrm>
        <a:graphic>
          <a:graphicData uri="http://schemas.openxmlformats.org/presentationml/2006/ole">
            <p:oleObj spid="_x0000_s132099" name="Equação" r:id="rId4" imgW="494870" imgH="253780" progId="Equation.3">
              <p:embed/>
            </p:oleObj>
          </a:graphicData>
        </a:graphic>
      </p:graphicFrame>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Escoamento devido a uma placa oscilante</a:t>
            </a:r>
            <a:endParaRPr lang="pt-BR" dirty="0"/>
          </a:p>
        </p:txBody>
      </p:sp>
      <p:sp>
        <p:nvSpPr>
          <p:cNvPr id="3" name="Espaço Reservado para Conteúdo 2"/>
          <p:cNvSpPr>
            <a:spLocks noGrp="1"/>
          </p:cNvSpPr>
          <p:nvPr>
            <p:ph idx="1"/>
          </p:nvPr>
        </p:nvSpPr>
        <p:spPr/>
        <p:txBody>
          <a:bodyPr/>
          <a:lstStyle/>
          <a:p>
            <a:r>
              <a:rPr lang="pt-BR" dirty="0" smtClean="0"/>
              <a:t>Soluções por similaridade existem somente quando da ausência de escalas naturais, o que requer uma redução na quantidade de dimensões do problema.</a:t>
            </a:r>
          </a:p>
          <a:p>
            <a:r>
              <a:rPr lang="pt-BR" dirty="0" smtClean="0"/>
              <a:t>Um ponto interessante da placa oscilante é que ela possui  uma  distância  de  difusão                    com valor constante, em contraste com o caso de uma placa submetida a um movimento impulsivo, no qual a distância de difusão cresce com o tempo.</a:t>
            </a:r>
          </a:p>
          <a:p>
            <a:endParaRPr lang="pt-BR" dirty="0"/>
          </a:p>
        </p:txBody>
      </p:sp>
      <p:sp>
        <p:nvSpPr>
          <p:cNvPr id="4" name="Espaço Reservado para Número de Slide 3"/>
          <p:cNvSpPr>
            <a:spLocks noGrp="1"/>
          </p:cNvSpPr>
          <p:nvPr>
            <p:ph type="sldNum" sz="quarter" idx="12"/>
          </p:nvPr>
        </p:nvSpPr>
        <p:spPr/>
        <p:txBody>
          <a:bodyPr/>
          <a:lstStyle/>
          <a:p>
            <a:fld id="{17F6770B-5893-4A30-A119-D2B13CEB2086}" type="slidenum">
              <a:rPr lang="pt-BR" smtClean="0"/>
              <a:pPr/>
              <a:t>99</a:t>
            </a:fld>
            <a:endParaRPr lang="pt-B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1073" name="Object 1"/>
          <p:cNvGraphicFramePr>
            <a:graphicFrameLocks noChangeAspect="1"/>
          </p:cNvGraphicFramePr>
          <p:nvPr/>
        </p:nvGraphicFramePr>
        <p:xfrm>
          <a:off x="6096043" y="3389320"/>
          <a:ext cx="1652588" cy="587375"/>
        </p:xfrm>
        <a:graphic>
          <a:graphicData uri="http://schemas.openxmlformats.org/presentationml/2006/ole">
            <p:oleObj spid="_x0000_s131073" name="Equação" r:id="rId3" imgW="723586" imgH="253890" progId="Equation.3">
              <p:embed/>
            </p:oleObj>
          </a:graphicData>
        </a:graphic>
      </p:graphicFrame>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7318</TotalTime>
  <Words>10027</Words>
  <Application>Microsoft Office PowerPoint</Application>
  <PresentationFormat>Apresentação na tela (4:3)</PresentationFormat>
  <Paragraphs>1080</Paragraphs>
  <Slides>162</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162</vt:i4>
      </vt:variant>
    </vt:vector>
  </HeadingPairs>
  <TitlesOfParts>
    <vt:vector size="164" baseType="lpstr">
      <vt:lpstr>Tema do Office</vt:lpstr>
      <vt:lpstr>Equação</vt:lpstr>
      <vt:lpstr>Capítulo 08: Escoamento laminar</vt:lpstr>
      <vt:lpstr>Introdução</vt:lpstr>
      <vt:lpstr>Introdução</vt:lpstr>
      <vt:lpstr>Introdução</vt:lpstr>
      <vt:lpstr>Analogia entre difusão de calor e de vorticidade</vt:lpstr>
      <vt:lpstr>Analogia entre difusão de calor e de vorticidade</vt:lpstr>
      <vt:lpstr>Analogia entre difusão de calor e de vorticidade</vt:lpstr>
      <vt:lpstr>Variação de pressão devido a efeitos dinâmicos</vt:lpstr>
      <vt:lpstr>Variação de pressão devido a efeitos dinâmicos</vt:lpstr>
      <vt:lpstr>Variação de pressão devido a efeitos dinâmicos</vt:lpstr>
      <vt:lpstr>Variação de pressão devido a efeitos dinâmicos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entre placas paralelas</vt:lpstr>
      <vt:lpstr>Escoamento em regime permanente em um duto</vt:lpstr>
      <vt:lpstr>Escoamento em regime permanente em um duto</vt:lpstr>
      <vt:lpstr>Escoamento em regime permanente em um duto</vt:lpstr>
      <vt:lpstr>Escoamento em regime permanente em um duto</vt:lpstr>
      <vt:lpstr>Escoamento em regime permanente em um duto</vt:lpstr>
      <vt:lpstr>Escoamento em regime permanente em um duto</vt:lpstr>
      <vt:lpstr>Escoamento em regime permanente entre cilindros concêntricos</vt:lpstr>
      <vt:lpstr>Escoamento em regime permanente entre cilindros concêntricos</vt:lpstr>
      <vt:lpstr>Escoamento em regime permanente entre cilindros concêntricos</vt:lpstr>
      <vt:lpstr>Escoamento em regime permanente entre cilindros concêntricos</vt:lpstr>
      <vt:lpstr>Escoamento em regime permanente entre cilindros concêntricos</vt:lpstr>
      <vt:lpstr>Escoamento em regime permanente entre cilindros concêntricos</vt:lpstr>
      <vt:lpstr>Escoamento em regime permanente entre cilindros concêntricos</vt:lpstr>
      <vt:lpstr>Escoamento em regime permanente entre cilindros concêntricos</vt:lpstr>
      <vt:lpstr>Escoamento em regime permanente entre cilindros concêntricos</vt:lpstr>
      <vt:lpstr>Escoamento em regime permanente entre cilindros concêntricos</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Placa submetida a um movimento impulsivo: soluções por similaridade</vt:lpstr>
      <vt:lpstr>Difusão de uma superfície de vórtices</vt:lpstr>
      <vt:lpstr>Difusão de uma superfície de vórtices</vt:lpstr>
      <vt:lpstr>Difusão de uma superfície de vórtices</vt:lpstr>
      <vt:lpstr>Difusão de uma superfície de vórtices</vt:lpstr>
      <vt:lpstr>Difusão de uma superfície de vórtices</vt:lpstr>
      <vt:lpstr>Difusão de uma superfície de vórtices</vt:lpstr>
      <vt:lpstr>Difusão de uma superfície de vórtices</vt:lpstr>
      <vt:lpstr>Difusão de uma superfície de vórtices</vt:lpstr>
      <vt:lpstr>Decaimento de uma linha de vórtices</vt:lpstr>
      <vt:lpstr>Decaimento de uma linha de vórtices</vt:lpstr>
      <vt:lpstr>Decaimento de uma linha de vórtices</vt:lpstr>
      <vt:lpstr>Decaimento de uma linha de vórtices</vt:lpstr>
      <vt:lpstr>Decaimento de uma linha de vórtices</vt:lpstr>
      <vt:lpstr>Decaimento de uma linha de vórtices</vt:lpstr>
      <vt:lpstr>Decaimento de uma linha de vórtices</vt:lpstr>
      <vt:lpstr>Decaimento de uma linha de vórtices</vt:lpstr>
      <vt:lpstr>Decaimento de uma linha de vórtices</vt:lpstr>
      <vt:lpstr>Decaimento de uma linha de vórtices</vt:lpstr>
      <vt:lpstr>Escoamento devido a uma placa oscilante</vt:lpstr>
      <vt:lpstr>Escoamento devido a uma placa oscilante</vt:lpstr>
      <vt:lpstr>Escoamento devido a uma placa oscilante</vt:lpstr>
      <vt:lpstr>Escoamento devido a uma placa oscilante</vt:lpstr>
      <vt:lpstr>Escoamento devido a uma placa oscilante</vt:lpstr>
      <vt:lpstr>Escoamento devido a uma placa oscilante</vt:lpstr>
      <vt:lpstr>Escoamento devido a uma placa oscilante</vt:lpstr>
      <vt:lpstr>Escoamento devido a uma placa oscilante</vt:lpstr>
      <vt:lpstr>Escoamento devido a uma placa oscilante</vt:lpstr>
      <vt:lpstr>Escoamento devido a uma placa oscilante</vt:lpstr>
      <vt:lpstr>Escoamentos a altos e baixos números de Reynolds</vt:lpstr>
      <vt:lpstr>Escoamentos a altos e baixos números de Reynolds</vt:lpstr>
      <vt:lpstr>Escoamentos a altos e baixos números de Reynolds</vt:lpstr>
      <vt:lpstr>Escoamentos a altos e baixos números de Reynolds</vt:lpstr>
      <vt:lpstr>Escoamentos a altos e baixos números de Reynolds</vt:lpstr>
      <vt:lpstr>Escoamentos a altos e baixos números de Reynolds</vt:lpstr>
      <vt:lpstr>Escoamentos a altos e baixos números de Reynolds</vt:lpstr>
      <vt:lpstr>Escoamentos a altos e baixos números de Reynolds</vt:lpstr>
      <vt:lpstr>Escoamentos a altos e baixos números de Reynolds</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Escoamento lento (creeping flow) ao redor de uma esfera</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Não uniformidade da solução de Stokes e melhoramento de Oseen</vt:lpstr>
      <vt:lpstr>Escoamento de Hele-Shaw</vt:lpstr>
      <vt:lpstr>Escoamento de Hele-Shaw</vt:lpstr>
      <vt:lpstr>Escoamento de Hele-Shaw</vt:lpstr>
      <vt:lpstr>Escoamento de Hele-Shaw</vt:lpstr>
      <vt:lpstr>Escoamento de Hele-Shaw</vt:lpstr>
      <vt:lpstr>Escoamento de Hele-Shaw</vt:lpstr>
      <vt:lpstr>Escoamento de Hele-Shaw</vt:lpstr>
      <vt:lpstr>Escoamento de Hele-Shaw</vt:lpstr>
      <vt:lpstr>Escoamento de Hele-Shaw</vt:lpstr>
      <vt:lpstr>Escoamento de Hele-Shaw</vt:lpstr>
      <vt:lpstr>Escoamento de Hele-Shaw</vt:lpstr>
      <vt:lpstr>Escoamento de Hele-Shaw</vt:lpstr>
      <vt:lpstr>Escoamento de Hele-Shaw</vt:lpstr>
      <vt:lpstr>Escoamento de Hele-Shaw</vt:lpstr>
      <vt:lpstr>Escoamento de Hele-Shaw</vt:lpstr>
    </vt:vector>
  </TitlesOfParts>
  <Company>UFPR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Luciano Araki</dc:creator>
  <cp:lastModifiedBy>Luciano Araki</cp:lastModifiedBy>
  <cp:revision>295</cp:revision>
  <dcterms:created xsi:type="dcterms:W3CDTF">2017-11-29T17:56:34Z</dcterms:created>
  <dcterms:modified xsi:type="dcterms:W3CDTF">2018-05-11T21:14:02Z</dcterms:modified>
</cp:coreProperties>
</file>