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3"/>
  </p:notesMasterIdLst>
  <p:sldIdLst>
    <p:sldId id="256" r:id="rId2"/>
    <p:sldId id="297" r:id="rId3"/>
    <p:sldId id="295" r:id="rId4"/>
    <p:sldId id="296" r:id="rId5"/>
    <p:sldId id="258" r:id="rId6"/>
    <p:sldId id="259" r:id="rId7"/>
    <p:sldId id="260" r:id="rId8"/>
    <p:sldId id="288" r:id="rId9"/>
    <p:sldId id="291" r:id="rId10"/>
    <p:sldId id="289" r:id="rId11"/>
    <p:sldId id="290" r:id="rId12"/>
    <p:sldId id="261" r:id="rId13"/>
    <p:sldId id="274" r:id="rId14"/>
    <p:sldId id="262" r:id="rId15"/>
    <p:sldId id="263" r:id="rId16"/>
    <p:sldId id="264" r:id="rId17"/>
    <p:sldId id="276" r:id="rId18"/>
    <p:sldId id="277" r:id="rId19"/>
    <p:sldId id="278" r:id="rId20"/>
    <p:sldId id="279" r:id="rId21"/>
    <p:sldId id="280" r:id="rId22"/>
    <p:sldId id="292" r:id="rId23"/>
    <p:sldId id="281" r:id="rId24"/>
    <p:sldId id="265" r:id="rId25"/>
    <p:sldId id="282" r:id="rId26"/>
    <p:sldId id="266" r:id="rId27"/>
    <p:sldId id="283" r:id="rId28"/>
    <p:sldId id="293" r:id="rId29"/>
    <p:sldId id="267" r:id="rId30"/>
    <p:sldId id="284" r:id="rId31"/>
    <p:sldId id="29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Rodrigues dos Santos" initials="KR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12" autoAdjust="0"/>
  </p:normalViewPr>
  <p:slideViewPr>
    <p:cSldViewPr snapToGrid="0">
      <p:cViewPr varScale="1">
        <p:scale>
          <a:sx n="80" d="100"/>
          <a:sy n="80" d="100"/>
        </p:scale>
        <p:origin x="14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9-02T15:27:05.493" idx="2">
    <p:pos x="5760" y="722"/>
    <p:text>Na figura (a) é Viga simplesmente apoiada
Na figura (e) centralizar a segunda linha (ex: como na figura b)
Na figura (f) centralizar</p:tex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wmf"/><Relationship Id="rId7" Type="http://schemas.openxmlformats.org/officeDocument/2006/relationships/image" Target="../media/image122.png"/><Relationship Id="rId2" Type="http://schemas.openxmlformats.org/officeDocument/2006/relationships/image" Target="../media/image118.wmf"/><Relationship Id="rId1" Type="http://schemas.openxmlformats.org/officeDocument/2006/relationships/image" Target="../media/image107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6.wmf"/><Relationship Id="rId1" Type="http://schemas.openxmlformats.org/officeDocument/2006/relationships/image" Target="../media/image116.wmf"/><Relationship Id="rId6" Type="http://schemas.openxmlformats.org/officeDocument/2006/relationships/image" Target="../media/image119.wmf"/><Relationship Id="rId5" Type="http://schemas.openxmlformats.org/officeDocument/2006/relationships/image" Target="../media/image121.wmf"/><Relationship Id="rId4" Type="http://schemas.openxmlformats.org/officeDocument/2006/relationships/image" Target="../media/image10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4" Type="http://schemas.openxmlformats.org/officeDocument/2006/relationships/image" Target="../media/image1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png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png"/><Relationship Id="rId7" Type="http://schemas.openxmlformats.org/officeDocument/2006/relationships/image" Target="../media/image146.wmf"/><Relationship Id="rId2" Type="http://schemas.openxmlformats.org/officeDocument/2006/relationships/image" Target="../media/image138.wmf"/><Relationship Id="rId1" Type="http://schemas.openxmlformats.org/officeDocument/2006/relationships/image" Target="../media/image141.png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png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18" Type="http://schemas.openxmlformats.org/officeDocument/2006/relationships/image" Target="../media/image4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17" Type="http://schemas.openxmlformats.org/officeDocument/2006/relationships/image" Target="../media/image42.wmf"/><Relationship Id="rId2" Type="http://schemas.openxmlformats.org/officeDocument/2006/relationships/image" Target="../media/image27.png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1" Type="http://schemas.openxmlformats.org/officeDocument/2006/relationships/image" Target="../media/image26.png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19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png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png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6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png"/><Relationship Id="rId4" Type="http://schemas.openxmlformats.org/officeDocument/2006/relationships/image" Target="../media/image107.wmf"/><Relationship Id="rId9" Type="http://schemas.openxmlformats.org/officeDocument/2006/relationships/image" Target="../media/image112.wmf"/><Relationship Id="rId14" Type="http://schemas.openxmlformats.org/officeDocument/2006/relationships/image" Target="../media/image1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C186B8-CE56-48A9-A6E2-38492A07608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rotWithShape="1">
          <a:gsLst>
            <a:gs pos="0">
              <a:srgbClr val="7181AA"/>
            </a:gs>
            <a:gs pos="2000">
              <a:srgbClr val="7181AA"/>
            </a:gs>
            <a:gs pos="100000">
              <a:srgbClr val="0E214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19050" y="-9525"/>
            <a:ext cx="1390650" cy="6867525"/>
          </a:xfrm>
          <a:prstGeom prst="rect">
            <a:avLst/>
          </a:prstGeom>
          <a:solidFill>
            <a:srgbClr val="D3CF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 sz="2400">
              <a:ea typeface="ＭＳ Ｐゴシック" charset="-128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91000" y="2667000"/>
            <a:ext cx="4895850" cy="3905250"/>
          </a:xfrm>
          <a:prstGeom prst="rect">
            <a:avLst/>
          </a:prstGeom>
          <a:solidFill>
            <a:srgbClr val="D2CFD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2075" y="677863"/>
            <a:ext cx="77819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800" i="1" dirty="0">
                <a:solidFill>
                  <a:srgbClr val="FFFFFF"/>
                </a:solidFill>
                <a:latin typeface="Arial" charset="0"/>
                <a:cs typeface="Arial" charset="0"/>
              </a:rPr>
              <a:t>MECÂNICA VETORIAL PARA ENGENHEIROS:</a:t>
            </a:r>
            <a:r>
              <a:rPr lang="en-US" sz="4400" b="1" dirty="0">
                <a:solidFill>
                  <a:srgbClr val="FFFFFF"/>
                </a:solidFill>
                <a:latin typeface="Arial" charset="0"/>
                <a:cs typeface="Arial" charset="0"/>
              </a:rPr>
              <a:t> 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ESTÁTICA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05650" y="234950"/>
            <a:ext cx="16383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Nona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Edição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313" y="2289175"/>
            <a:ext cx="28384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Ferdinand P. Beer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Russell  Johnston, Jr.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Notas</a:t>
            </a: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Aula: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J. Walt </a:t>
            </a:r>
            <a:r>
              <a:rPr lang="en-US" sz="1800" b="1" dirty="0" err="1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Oler</a:t>
            </a:r>
            <a:endParaRPr lang="en-US" sz="1800" b="1" dirty="0">
              <a:solidFill>
                <a:srgbClr val="95BC6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1800" b="1" dirty="0">
                <a:solidFill>
                  <a:srgbClr val="95BC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Texas Tech University</a:t>
            </a:r>
          </a:p>
        </p:txBody>
      </p:sp>
      <p:pic>
        <p:nvPicPr>
          <p:cNvPr id="8" name="Picture 8" descr="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246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938" y="1101725"/>
            <a:ext cx="1371600" cy="366713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</a:rPr>
              <a:t>CAPÍTULO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78375" y="6581775"/>
            <a:ext cx="436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200" i="1">
                <a:solidFill>
                  <a:srgbClr val="ADADEB"/>
                </a:solidFill>
                <a:latin typeface="Helvetica" charset="0"/>
                <a:cs typeface="Helvetica" charset="0"/>
              </a:rPr>
              <a:t>© 2010 The McGraw-Hill Companies, Inc. All rights reserved.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1466850"/>
            <a:ext cx="1371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16000" b="1">
                <a:solidFill>
                  <a:srgbClr val="0B0068"/>
                </a:solidFill>
                <a:latin typeface="Arial Narrow" pitchFamily="34" charset="0"/>
              </a:rPr>
              <a:t>7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4503738"/>
            <a:ext cx="27813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60863" y="2825750"/>
            <a:ext cx="44958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rgbClr val="0B0068"/>
                </a:solidFill>
                <a:latin typeface="Arial" pitchFamily="-65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3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/>
              <a:t>2 - </a:t>
            </a:r>
            <a:fld id="{A4F0B7F5-323D-4417-B077-ECE6DAA576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1671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778BB5"/>
            </a:gs>
            <a:gs pos="56000">
              <a:srgbClr val="778BB5"/>
            </a:gs>
            <a:gs pos="100000">
              <a:srgbClr val="0E2148"/>
            </a:gs>
          </a:gsLst>
          <a:lin ang="11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6225" y="757238"/>
            <a:ext cx="8867775" cy="6100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9050" y="-9525"/>
            <a:ext cx="304800" cy="6867525"/>
          </a:xfrm>
          <a:prstGeom prst="rect">
            <a:avLst/>
          </a:prstGeom>
          <a:solidFill>
            <a:srgbClr val="0822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charset="-128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498475"/>
            <a:ext cx="8863013" cy="457200"/>
          </a:xfrm>
          <a:prstGeom prst="rect">
            <a:avLst/>
          </a:prstGeom>
          <a:solidFill>
            <a:srgbClr val="6B8954"/>
          </a:solidFill>
          <a:ln w="9525">
            <a:solidFill>
              <a:srgbClr val="618A5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6599238"/>
            <a:ext cx="44386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300" i="1">
                <a:solidFill>
                  <a:srgbClr val="CCFFCC"/>
                </a:solidFill>
                <a:latin typeface="Book Antiqua" pitchFamily="18" charset="0"/>
              </a:rPr>
              <a:t>© 2010 The McGraw-Hill Companies, Inc. All rights reserved.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90513" y="-50800"/>
            <a:ext cx="885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1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Mecânica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Vetorial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Engenheiros</a:t>
            </a:r>
            <a:r>
              <a:rPr lang="en-US" sz="3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3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Estática</a:t>
            </a:r>
            <a:endParaRPr lang="en-US" sz="3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109538" y="-47625"/>
            <a:ext cx="4619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en-US" sz="1200" b="1" dirty="0">
                <a:solidFill>
                  <a:srgbClr val="95BC61"/>
                </a:solidFill>
                <a:latin typeface="Arial" charset="0"/>
              </a:rPr>
              <a:t>Nona</a:t>
            </a:r>
            <a:br>
              <a:rPr lang="en-US" sz="1200" b="1" dirty="0">
                <a:solidFill>
                  <a:srgbClr val="95BC61"/>
                </a:solidFill>
                <a:latin typeface="Arial" charset="0"/>
              </a:rPr>
            </a:br>
            <a:r>
              <a:rPr lang="en-US" sz="1200" b="1" dirty="0" err="1">
                <a:solidFill>
                  <a:srgbClr val="95BC61"/>
                </a:solidFill>
                <a:latin typeface="Arial" charset="0"/>
              </a:rPr>
              <a:t>Edição</a:t>
            </a:r>
            <a:endParaRPr lang="en-US" sz="1200" b="1" dirty="0">
              <a:solidFill>
                <a:srgbClr val="95BC61"/>
              </a:solidFill>
              <a:latin typeface="Arial" charset="0"/>
            </a:endParaRPr>
          </a:p>
        </p:txBody>
      </p:sp>
      <p:pic>
        <p:nvPicPr>
          <p:cNvPr id="27656" name="Picture 9" descr="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618A5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pt-BR"/>
              <a:t>2 - </a:t>
            </a:r>
            <a:fld id="{BF75744D-5DCE-4B64-9B7B-8F264CCD9649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27658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561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1498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45138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49950"/>
            <a:ext cx="3048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327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EED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BE5F00"/>
          </a:solidFill>
          <a:latin typeface="Arial" pitchFamily="-65" charset="0"/>
        </a:defRPr>
      </a:lvl9pPr>
    </p:titleStyle>
    <p:bodyStyle>
      <a:lvl1pPr marL="223838" indent="-223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6263" indent="-2381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17588" indent="-2222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435100" indent="-2349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8118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3383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7955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2527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709988" indent="-223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3.wmf"/><Relationship Id="rId3" Type="http://schemas.openxmlformats.org/officeDocument/2006/relationships/image" Target="../media/image56.jpeg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4.wmf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66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73.wmf"/><Relationship Id="rId12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9.jpeg"/><Relationship Id="rId5" Type="http://schemas.openxmlformats.org/officeDocument/2006/relationships/image" Target="../media/image77.jpeg"/><Relationship Id="rId10" Type="http://schemas.openxmlformats.org/officeDocument/2006/relationships/image" Target="../media/image74.wmf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89.png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82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7.wmf"/><Relationship Id="rId22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61.bin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101.wmf"/><Relationship Id="rId3" Type="http://schemas.openxmlformats.org/officeDocument/2006/relationships/image" Target="../media/image94.pn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9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111.wmf"/><Relationship Id="rId26" Type="http://schemas.openxmlformats.org/officeDocument/2006/relationships/image" Target="../media/image115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116.wmf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09.wmf"/><Relationship Id="rId22" Type="http://schemas.openxmlformats.org/officeDocument/2006/relationships/image" Target="../media/image113.png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23.png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21.wmf"/><Relationship Id="rId3" Type="http://schemas.openxmlformats.org/officeDocument/2006/relationships/image" Target="../media/image124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09.wmf"/><Relationship Id="rId5" Type="http://schemas.openxmlformats.org/officeDocument/2006/relationships/image" Target="../media/image116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27.wmf"/><Relationship Id="rId4" Type="http://schemas.openxmlformats.org/officeDocument/2006/relationships/image" Target="../media/image130.jpeg"/><Relationship Id="rId9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4.wmf"/><Relationship Id="rId3" Type="http://schemas.openxmlformats.org/officeDocument/2006/relationships/image" Target="../media/image135.jpeg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1.wmf"/><Relationship Id="rId11" Type="http://schemas.openxmlformats.org/officeDocument/2006/relationships/image" Target="../media/image137.jpeg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33.wmf"/><Relationship Id="rId4" Type="http://schemas.openxmlformats.org/officeDocument/2006/relationships/image" Target="../media/image136.jpeg"/><Relationship Id="rId9" Type="http://schemas.openxmlformats.org/officeDocument/2006/relationships/oleObject" Target="../embeddings/oleObject10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7" Type="http://schemas.openxmlformats.org/officeDocument/2006/relationships/image" Target="../media/image1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47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116.bin"/><Relationship Id="rId4" Type="http://schemas.openxmlformats.org/officeDocument/2006/relationships/image" Target="../media/image141.png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4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50.png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1.png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9.xml"/><Relationship Id="rId5" Type="http://schemas.openxmlformats.org/officeDocument/2006/relationships/slide" Target="slide12.xml"/><Relationship Id="rId10" Type="http://schemas.openxmlformats.org/officeDocument/2006/relationships/slide" Target="slide26.xml"/><Relationship Id="rId4" Type="http://schemas.openxmlformats.org/officeDocument/2006/relationships/slide" Target="slide7.xml"/><Relationship Id="rId9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56.wmf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1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2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5.png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2.wmf"/><Relationship Id="rId10" Type="http://schemas.openxmlformats.org/officeDocument/2006/relationships/image" Target="../media/image20.wmf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43.wmf"/><Relationship Id="rId3" Type="http://schemas.openxmlformats.org/officeDocument/2006/relationships/oleObject" Target="../embeddings/oleObject9.bin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24.bin"/><Relationship Id="rId42" Type="http://schemas.openxmlformats.org/officeDocument/2006/relationships/oleObject" Target="../embeddings/oleObject28.bin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33" Type="http://schemas.openxmlformats.org/officeDocument/2006/relationships/image" Target="../media/image40.wmf"/><Relationship Id="rId38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38.wmf"/><Relationship Id="rId41" Type="http://schemas.openxmlformats.org/officeDocument/2006/relationships/image" Target="../media/image4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42.wmf"/><Relationship Id="rId40" Type="http://schemas.openxmlformats.org/officeDocument/2006/relationships/oleObject" Target="../embeddings/oleObject27.bin"/><Relationship Id="rId45" Type="http://schemas.openxmlformats.org/officeDocument/2006/relationships/image" Target="../media/image45.wmf"/><Relationship Id="rId5" Type="http://schemas.openxmlformats.org/officeDocument/2006/relationships/image" Target="../media/image46.jpeg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3.wmf"/><Relationship Id="rId31" Type="http://schemas.openxmlformats.org/officeDocument/2006/relationships/image" Target="../media/image39.wmf"/><Relationship Id="rId44" Type="http://schemas.openxmlformats.org/officeDocument/2006/relationships/oleObject" Target="../embeddings/oleObject30.bin"/><Relationship Id="rId4" Type="http://schemas.openxmlformats.org/officeDocument/2006/relationships/image" Target="../media/image26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41.wmf"/><Relationship Id="rId43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z="2800">
                <a:latin typeface="Arial" panose="020B0604020202020204" pitchFamily="34" charset="0"/>
                <a:ea typeface="ＭＳ Ｐゴシック" panose="020B0600070205080204" pitchFamily="34" charset="-128"/>
              </a:rPr>
              <a:t>Forças em Vigas e Cabos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7.1</a:t>
            </a:r>
          </a:p>
        </p:txBody>
      </p:sp>
      <p:sp>
        <p:nvSpPr>
          <p:cNvPr id="308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E40E7E6B-D9F1-480D-A3BD-3AB3078F671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10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085" name="Group 24"/>
          <p:cNvGrpSpPr>
            <a:grpSpLocks/>
          </p:cNvGrpSpPr>
          <p:nvPr/>
        </p:nvGrpSpPr>
        <p:grpSpPr bwMode="auto">
          <a:xfrm>
            <a:off x="374650" y="981075"/>
            <a:ext cx="8769350" cy="5449888"/>
            <a:chOff x="236" y="606"/>
            <a:chExt cx="5524" cy="3433"/>
          </a:xfrm>
        </p:grpSpPr>
        <p:pic>
          <p:nvPicPr>
            <p:cNvPr id="3090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606"/>
              <a:ext cx="1398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2379"/>
              <a:ext cx="1600" cy="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7"/>
            <p:cNvSpPr txBox="1">
              <a:spLocks noChangeArrowheads="1"/>
            </p:cNvSpPr>
            <p:nvPr/>
          </p:nvSpPr>
          <p:spPr bwMode="auto">
            <a:xfrm>
              <a:off x="2050" y="653"/>
              <a:ext cx="359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Cortamos o elemento </a:t>
              </a:r>
              <a:r>
                <a:rPr lang="en-US" altLang="pt-BR" i="1"/>
                <a:t>ACF</a:t>
              </a:r>
              <a:r>
                <a:rPr lang="en-US" altLang="pt-BR"/>
                <a:t> em </a:t>
              </a:r>
              <a:r>
                <a:rPr lang="en-US" altLang="pt-BR" i="1"/>
                <a:t>J</a:t>
              </a:r>
              <a:r>
                <a:rPr lang="en-US" altLang="pt-BR"/>
                <a:t>. As forças internas em </a:t>
              </a:r>
              <a:r>
                <a:rPr lang="en-US" altLang="pt-BR" i="1"/>
                <a:t>J</a:t>
              </a:r>
              <a:r>
                <a:rPr lang="en-US" altLang="pt-BR"/>
                <a:t> são representadas pelo sistema força-binário equivalente.</a:t>
              </a:r>
            </a:p>
          </p:txBody>
        </p:sp>
        <p:grpSp>
          <p:nvGrpSpPr>
            <p:cNvPr id="3093" name="Group 21"/>
            <p:cNvGrpSpPr>
              <a:grpSpLocks/>
            </p:cNvGrpSpPr>
            <p:nvPr/>
          </p:nvGrpSpPr>
          <p:grpSpPr bwMode="auto">
            <a:xfrm>
              <a:off x="2147" y="1365"/>
              <a:ext cx="3613" cy="854"/>
              <a:chOff x="2147" y="1365"/>
              <a:chExt cx="3613" cy="854"/>
            </a:xfrm>
          </p:grpSpPr>
          <p:sp>
            <p:nvSpPr>
              <p:cNvPr id="3094" name="Text Box 8"/>
              <p:cNvSpPr txBox="1">
                <a:spLocks noChangeArrowheads="1"/>
              </p:cNvSpPr>
              <p:nvPr/>
            </p:nvSpPr>
            <p:spPr bwMode="auto">
              <a:xfrm>
                <a:off x="2147" y="1365"/>
                <a:ext cx="36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Considerando o corpo livre </a:t>
                </a:r>
                <a:r>
                  <a:rPr lang="en-US" altLang="pt-BR" i="1"/>
                  <a:t>AJ</a:t>
                </a:r>
                <a:r>
                  <a:rPr lang="en-US" altLang="pt-BR"/>
                  <a:t> temos:</a:t>
                </a:r>
              </a:p>
            </p:txBody>
          </p:sp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264" y="1706"/>
              <a:ext cx="74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1" name="Equation" r:id="rId5" imgW="1180588" imgH="330057" progId="Equation.3">
                      <p:embed/>
                    </p:oleObj>
                  </mc:Choice>
                  <mc:Fallback>
                    <p:oleObj name="Equation" r:id="rId5" imgW="1180588" imgH="330057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4" y="1706"/>
                            <a:ext cx="74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95" name="Group 18"/>
              <p:cNvGrpSpPr>
                <a:grpSpLocks/>
              </p:cNvGrpSpPr>
              <p:nvPr/>
            </p:nvGrpSpPr>
            <p:grpSpPr bwMode="auto">
              <a:xfrm>
                <a:off x="2518" y="2006"/>
                <a:ext cx="3135" cy="213"/>
                <a:chOff x="2518" y="1989"/>
                <a:chExt cx="3135" cy="213"/>
              </a:xfrm>
            </p:grpSpPr>
            <p:graphicFrame>
              <p:nvGraphicFramePr>
                <p:cNvPr id="3081" name="Object 9"/>
                <p:cNvGraphicFramePr>
                  <a:graphicFrameLocks noChangeAspect="1"/>
                </p:cNvGraphicFramePr>
                <p:nvPr/>
              </p:nvGraphicFramePr>
              <p:xfrm>
                <a:off x="2518" y="1989"/>
                <a:ext cx="1567" cy="2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2" name="Equação" r:id="rId7" imgW="1586811" imgH="215806" progId="Equation.3">
                        <p:embed/>
                      </p:oleObj>
                    </mc:Choice>
                    <mc:Fallback>
                      <p:oleObj name="Equação" r:id="rId7" imgW="1586811" imgH="215806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18" y="1989"/>
                              <a:ext cx="1567" cy="2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82" name="Object 10"/>
                <p:cNvGraphicFramePr>
                  <a:graphicFrameLocks noChangeAspect="1"/>
                </p:cNvGraphicFramePr>
                <p:nvPr/>
              </p:nvGraphicFramePr>
              <p:xfrm>
                <a:off x="4629" y="2004"/>
                <a:ext cx="1024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3" name="Equation" r:id="rId9" imgW="1625600" imgH="292100" progId="Equation.3">
                        <p:embed/>
                      </p:oleObj>
                    </mc:Choice>
                    <mc:Fallback>
                      <p:oleObj name="Equation" r:id="rId9" imgW="1625600" imgH="292100" progId="Equation.3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29" y="2004"/>
                              <a:ext cx="1024" cy="18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3086" name="Group 22"/>
          <p:cNvGrpSpPr>
            <a:grpSpLocks/>
          </p:cNvGrpSpPr>
          <p:nvPr/>
        </p:nvGrpSpPr>
        <p:grpSpPr bwMode="auto">
          <a:xfrm>
            <a:off x="3594100" y="3760788"/>
            <a:ext cx="4960938" cy="792162"/>
            <a:chOff x="2264" y="2218"/>
            <a:chExt cx="3125" cy="499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2264" y="2218"/>
            <a:ext cx="6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Equation" r:id="rId11" imgW="1066800" imgH="330200" progId="Equation.3">
                    <p:embed/>
                  </p:oleObj>
                </mc:Choice>
                <mc:Fallback>
                  <p:oleObj name="Equation" r:id="rId11" imgW="1066800" imgH="330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" y="2218"/>
                          <a:ext cx="6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9" name="Group 19"/>
            <p:cNvGrpSpPr>
              <a:grpSpLocks/>
            </p:cNvGrpSpPr>
            <p:nvPr/>
          </p:nvGrpSpPr>
          <p:grpSpPr bwMode="auto">
            <a:xfrm>
              <a:off x="2579" y="2502"/>
              <a:ext cx="2810" cy="215"/>
              <a:chOff x="2579" y="2479"/>
              <a:chExt cx="2810" cy="215"/>
            </a:xfrm>
          </p:grpSpPr>
          <p:graphicFrame>
            <p:nvGraphicFramePr>
              <p:cNvPr id="3078" name="Object 6"/>
              <p:cNvGraphicFramePr>
                <a:graphicFrameLocks noChangeAspect="1"/>
              </p:cNvGraphicFramePr>
              <p:nvPr/>
            </p:nvGraphicFramePr>
            <p:xfrm>
              <a:off x="2579" y="2479"/>
              <a:ext cx="1497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5" name="Equação" r:id="rId13" imgW="1586811" imgH="215806" progId="Equation.3">
                      <p:embed/>
                    </p:oleObj>
                  </mc:Choice>
                  <mc:Fallback>
                    <p:oleObj name="Equação" r:id="rId13" imgW="1586811" imgH="215806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9" y="2479"/>
                            <a:ext cx="1497" cy="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4629" y="2510"/>
              <a:ext cx="7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6" name="Equation" r:id="rId15" imgW="1206500" imgH="292100" progId="Equation.3">
                      <p:embed/>
                    </p:oleObj>
                  </mc:Choice>
                  <mc:Fallback>
                    <p:oleObj name="Equation" r:id="rId15" imgW="1206500" imgH="2921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9" y="2510"/>
                            <a:ext cx="760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087" name="Group 23"/>
          <p:cNvGrpSpPr>
            <a:grpSpLocks/>
          </p:cNvGrpSpPr>
          <p:nvPr/>
        </p:nvGrpSpPr>
        <p:grpSpPr bwMode="auto">
          <a:xfrm>
            <a:off x="3594100" y="4697413"/>
            <a:ext cx="4948238" cy="862012"/>
            <a:chOff x="2264" y="2808"/>
            <a:chExt cx="3117" cy="543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264" y="2808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7" name="Equation" r:id="rId17" imgW="1079500" imgH="368300" progId="Equation.3">
                    <p:embed/>
                  </p:oleObj>
                </mc:Choice>
                <mc:Fallback>
                  <p:oleObj name="Equation" r:id="rId17" imgW="1079500" imgH="368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" y="2808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88" name="Group 20"/>
            <p:cNvGrpSpPr>
              <a:grpSpLocks/>
            </p:cNvGrpSpPr>
            <p:nvPr/>
          </p:nvGrpSpPr>
          <p:grpSpPr bwMode="auto">
            <a:xfrm>
              <a:off x="2636" y="3131"/>
              <a:ext cx="2745" cy="220"/>
              <a:chOff x="2636" y="3131"/>
              <a:chExt cx="2745" cy="220"/>
            </a:xfrm>
          </p:grpSpPr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2636" y="3148"/>
              <a:ext cx="1614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8" name="Equação" r:id="rId19" imgW="1713756" imgH="215806" progId="Equation.3">
                      <p:embed/>
                    </p:oleObj>
                  </mc:Choice>
                  <mc:Fallback>
                    <p:oleObj name="Equação" r:id="rId19" imgW="1713756" imgH="215806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6" y="3148"/>
                            <a:ext cx="1614" cy="2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4629" y="3131"/>
              <a:ext cx="752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9" name="Equation" r:id="rId21" imgW="1193800" imgH="292100" progId="Equation.3">
                      <p:embed/>
                    </p:oleObj>
                  </mc:Choice>
                  <mc:Fallback>
                    <p:oleObj name="Equation" r:id="rId21" imgW="1193800" imgH="2921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29" y="3131"/>
                            <a:ext cx="752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7.1</a:t>
            </a:r>
          </a:p>
        </p:txBody>
      </p:sp>
      <p:sp>
        <p:nvSpPr>
          <p:cNvPr id="41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E0D55F00-1B14-4D32-AAB2-881A2EF48923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11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108" name="Group 21"/>
          <p:cNvGrpSpPr>
            <a:grpSpLocks/>
          </p:cNvGrpSpPr>
          <p:nvPr/>
        </p:nvGrpSpPr>
        <p:grpSpPr bwMode="auto">
          <a:xfrm>
            <a:off x="392113" y="1066800"/>
            <a:ext cx="8751887" cy="4838700"/>
            <a:chOff x="247" y="672"/>
            <a:chExt cx="5513" cy="3048"/>
          </a:xfrm>
        </p:grpSpPr>
        <p:pic>
          <p:nvPicPr>
            <p:cNvPr id="411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" y="672"/>
              <a:ext cx="1473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" y="2846"/>
              <a:ext cx="1882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Text Box 7"/>
            <p:cNvSpPr txBox="1">
              <a:spLocks noChangeArrowheads="1"/>
            </p:cNvSpPr>
            <p:nvPr/>
          </p:nvSpPr>
          <p:spPr bwMode="auto">
            <a:xfrm>
              <a:off x="2230" y="681"/>
              <a:ext cx="353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Cortamos o elemento </a:t>
              </a:r>
              <a:r>
                <a:rPr lang="en-US" altLang="pt-BR" i="1"/>
                <a:t>BCD</a:t>
              </a:r>
              <a:r>
                <a:rPr lang="en-US" altLang="pt-BR"/>
                <a:t> em </a:t>
              </a:r>
              <a:r>
                <a:rPr lang="en-US" altLang="pt-BR" i="1"/>
                <a:t>K</a:t>
              </a:r>
              <a:r>
                <a:rPr lang="en-US" altLang="pt-BR"/>
                <a:t> e determinamos o sistema força-binário equivalente às forças internas em </a:t>
              </a:r>
              <a:r>
                <a:rPr lang="en-US" altLang="pt-BR" i="1"/>
                <a:t>K.</a:t>
              </a:r>
              <a:endParaRPr lang="en-US" altLang="pt-BR"/>
            </a:p>
          </p:txBody>
        </p:sp>
        <p:sp>
          <p:nvSpPr>
            <p:cNvPr id="4115" name="Text Box 8"/>
            <p:cNvSpPr txBox="1">
              <a:spLocks noChangeArrowheads="1"/>
            </p:cNvSpPr>
            <p:nvPr/>
          </p:nvSpPr>
          <p:spPr bwMode="auto">
            <a:xfrm>
              <a:off x="2357" y="1365"/>
              <a:ext cx="30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Condiderando o corpo livre </a:t>
              </a:r>
              <a:r>
                <a:rPr lang="en-US" altLang="pt-BR" i="1"/>
                <a:t>BK </a:t>
              </a:r>
              <a:r>
                <a:rPr lang="en-US" altLang="pt-BR"/>
                <a:t>temos:</a:t>
              </a:r>
            </a:p>
          </p:txBody>
        </p:sp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2429" y="1731"/>
            <a:ext cx="76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" name="Equation" r:id="rId5" imgW="1218671" imgH="317362" progId="Equation.3">
                    <p:embed/>
                  </p:oleObj>
                </mc:Choice>
                <mc:Fallback>
                  <p:oleObj name="Equation" r:id="rId5" imgW="1218671" imgH="317362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731"/>
                          <a:ext cx="768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2624" y="2040"/>
            <a:ext cx="1392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Equação" r:id="rId7" imgW="1459866" imgH="215806" progId="Equation.3">
                    <p:embed/>
                  </p:oleObj>
                </mc:Choice>
                <mc:Fallback>
                  <p:oleObj name="Equação" r:id="rId7" imgW="1459866" imgH="21580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4" y="2040"/>
                          <a:ext cx="1392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4535" y="2051"/>
            <a:ext cx="111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Equation" r:id="rId9" imgW="1765300" imgH="292100" progId="Equation.3">
                    <p:embed/>
                  </p:oleObj>
                </mc:Choice>
                <mc:Fallback>
                  <p:oleObj name="Equation" r:id="rId9" imgW="1765300" imgH="2921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2051"/>
                          <a:ext cx="1112" cy="18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9" name="Group 18"/>
          <p:cNvGrpSpPr>
            <a:grpSpLocks/>
          </p:cNvGrpSpPr>
          <p:nvPr/>
        </p:nvGrpSpPr>
        <p:grpSpPr bwMode="auto">
          <a:xfrm>
            <a:off x="3856038" y="3794125"/>
            <a:ext cx="3965575" cy="330200"/>
            <a:chOff x="2429" y="2228"/>
            <a:chExt cx="2498" cy="208"/>
          </a:xfrm>
        </p:grpSpPr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2429" y="2228"/>
            <a:ext cx="6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9" name="Equation" r:id="rId11" imgW="1066800" imgH="330200" progId="Equation.3">
                    <p:embed/>
                  </p:oleObj>
                </mc:Choice>
                <mc:Fallback>
                  <p:oleObj name="Equation" r:id="rId11" imgW="1066800" imgH="330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2228"/>
                          <a:ext cx="6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535" y="2284"/>
            <a:ext cx="39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" name="Equation" r:id="rId13" imgW="622030" imgH="241195" progId="Equation.3">
                    <p:embed/>
                  </p:oleObj>
                </mc:Choice>
                <mc:Fallback>
                  <p:oleObj name="Equation" r:id="rId13" imgW="622030" imgH="241195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2284"/>
                          <a:ext cx="392" cy="15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0" name="Group 20"/>
          <p:cNvGrpSpPr>
            <a:grpSpLocks/>
          </p:cNvGrpSpPr>
          <p:nvPr/>
        </p:nvGrpSpPr>
        <p:grpSpPr bwMode="auto">
          <a:xfrm>
            <a:off x="3856038" y="4429125"/>
            <a:ext cx="4689475" cy="836613"/>
            <a:chOff x="2429" y="2615"/>
            <a:chExt cx="2954" cy="527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2429" y="2615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1" name="Equation" r:id="rId15" imgW="1079500" imgH="368300" progId="Equation.3">
                    <p:embed/>
                  </p:oleObj>
                </mc:Choice>
                <mc:Fallback>
                  <p:oleObj name="Equation" r:id="rId15" imgW="1079500" imgH="368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2615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11" name="Group 19"/>
            <p:cNvGrpSpPr>
              <a:grpSpLocks/>
            </p:cNvGrpSpPr>
            <p:nvPr/>
          </p:nvGrpSpPr>
          <p:grpSpPr bwMode="auto">
            <a:xfrm>
              <a:off x="2571" y="2958"/>
              <a:ext cx="2812" cy="184"/>
              <a:chOff x="2571" y="2958"/>
              <a:chExt cx="2812" cy="184"/>
            </a:xfrm>
          </p:grpSpPr>
          <p:graphicFrame>
            <p:nvGraphicFramePr>
              <p:cNvPr id="4099" name="Object 3"/>
              <p:cNvGraphicFramePr>
                <a:graphicFrameLocks noChangeAspect="1"/>
              </p:cNvGraphicFramePr>
              <p:nvPr/>
            </p:nvGraphicFramePr>
            <p:xfrm>
              <a:off x="2571" y="2958"/>
              <a:ext cx="108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2" name="Equation" r:id="rId17" imgW="1714500" imgH="292100" progId="Equation.3">
                      <p:embed/>
                    </p:oleObj>
                  </mc:Choice>
                  <mc:Fallback>
                    <p:oleObj name="Equation" r:id="rId17" imgW="1714500" imgH="2921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1" y="2958"/>
                            <a:ext cx="108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4535" y="2958"/>
              <a:ext cx="848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3" name="Equation" r:id="rId19" imgW="1346200" imgH="292100" progId="Equation.3">
                      <p:embed/>
                    </p:oleObj>
                  </mc:Choice>
                  <mc:Fallback>
                    <p:oleObj name="Equation" r:id="rId19" imgW="1346200" imgH="2921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" y="2958"/>
                            <a:ext cx="848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Diversos Tipos de Carregamento e de Apoio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B82FA8A4-C5DD-4D4F-8ED0-1064AF91B88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12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54125"/>
            <a:ext cx="24479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030538"/>
            <a:ext cx="23368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70250" y="1066800"/>
            <a:ext cx="5716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i="1"/>
              <a:t>Viga</a:t>
            </a:r>
            <a:r>
              <a:rPr lang="en-US" altLang="pt-BR"/>
              <a:t> - elemento estrutural projetado para sustentar   cargas aplicadas em vários pontos ao longo de seu comprimento.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70250" y="3316288"/>
            <a:ext cx="58086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31825" indent="-2905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</a:t>
            </a:r>
            <a:r>
              <a:rPr lang="en-US" altLang="pt-BR" i="1"/>
              <a:t> projeto de uma viga</a:t>
            </a:r>
            <a:r>
              <a:rPr lang="en-US" altLang="pt-BR"/>
              <a:t> consiste em um processo de duas etapas:</a:t>
            </a:r>
          </a:p>
          <a:p>
            <a:pPr lv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pt-BR"/>
              <a:t>determinar os esforços cortantes e os  momentos fletores produzidos pelas cargas aplicadas;</a:t>
            </a:r>
          </a:p>
          <a:p>
            <a:pPr lvl="1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pt-BR"/>
              <a:t>selecionar a seção reta mais adequada para resis-      tir aos esforços cortantes e momentos fletores.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0250" y="2190750"/>
            <a:ext cx="5599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Uma Viga pode estar submetida a cargas</a:t>
            </a:r>
            <a:r>
              <a:rPr lang="en-US" altLang="pt-BR" i="1"/>
              <a:t> concen- tradas</a:t>
            </a:r>
            <a:r>
              <a:rPr lang="en-US" altLang="pt-BR"/>
              <a:t> ou cargas</a:t>
            </a:r>
            <a:r>
              <a:rPr lang="en-US" altLang="pt-BR" i="1"/>
              <a:t> distribuídas</a:t>
            </a:r>
            <a:r>
              <a:rPr lang="en-US" altLang="pt-BR"/>
              <a:t> ou a uma combina- ção de ambas.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Diversos Tipos de Carregamento e de Apoio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50CA6ED5-7181-4B52-980B-6CAE817C280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13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44" name="Text Box 1030"/>
          <p:cNvSpPr txBox="1">
            <a:spLocks noChangeArrowheads="1"/>
          </p:cNvSpPr>
          <p:nvPr/>
        </p:nvSpPr>
        <p:spPr bwMode="auto">
          <a:xfrm>
            <a:off x="1366838" y="4535488"/>
            <a:ext cx="656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As vigas são classificadas de acordo com o modo como são apoiadas.</a:t>
            </a:r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1366838" y="5259388"/>
            <a:ext cx="6567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As reações de apoio das vigas serão estaticamente determinadas se os apoios envolverem apenas três incógnitas. Caso contrário, as reações serão estaticamente indeterminadas.</a:t>
            </a:r>
          </a:p>
        </p:txBody>
      </p:sp>
      <p:pic>
        <p:nvPicPr>
          <p:cNvPr id="35846" name="Imagem 8" descr="Slid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63638"/>
            <a:ext cx="88360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ea typeface="ＭＳ Ｐゴシック" panose="020B0600070205080204" pitchFamily="34" charset="-128"/>
              </a:rPr>
              <a:t>Esforço Cortante e Momentoo Fletor em uma Viga</a:t>
            </a: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90996491-4B8F-48B9-9879-B0B416D55A0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14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901700" y="1009650"/>
            <a:ext cx="8242300" cy="1323975"/>
            <a:chOff x="509" y="636"/>
            <a:chExt cx="5192" cy="834"/>
          </a:xfrm>
        </p:grpSpPr>
        <p:pic>
          <p:nvPicPr>
            <p:cNvPr id="36876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" y="720"/>
              <a:ext cx="228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2963" y="636"/>
              <a:ext cx="2738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Deseja-se determinar o momento fletor e o esforço cortante em qualquer ponto de uma viga sujeita a cargas concentradas e distribuídas.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2554288"/>
            <a:ext cx="8304213" cy="1179512"/>
            <a:chOff x="485" y="1513"/>
            <a:chExt cx="5231" cy="743"/>
          </a:xfrm>
        </p:grpSpPr>
        <p:pic>
          <p:nvPicPr>
            <p:cNvPr id="36874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513"/>
              <a:ext cx="2332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Text Box 7"/>
            <p:cNvSpPr txBox="1">
              <a:spLocks noChangeArrowheads="1"/>
            </p:cNvSpPr>
            <p:nvPr/>
          </p:nvSpPr>
          <p:spPr bwMode="auto">
            <a:xfrm>
              <a:off x="2963" y="1563"/>
              <a:ext cx="275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Determinamos as reações de apoio tratando a viga inteira como um corpo livre.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50838" y="3657600"/>
            <a:ext cx="8793162" cy="1631950"/>
            <a:chOff x="184" y="2298"/>
            <a:chExt cx="5539" cy="1028"/>
          </a:xfrm>
        </p:grpSpPr>
        <p:pic>
          <p:nvPicPr>
            <p:cNvPr id="36872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" y="2623"/>
              <a:ext cx="281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963" y="2298"/>
              <a:ext cx="2760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Cortamos a viga em </a:t>
              </a:r>
              <a:r>
                <a:rPr lang="en-US" altLang="pt-BR" i="1"/>
                <a:t>C</a:t>
              </a:r>
              <a:r>
                <a:rPr lang="en-US" altLang="pt-BR"/>
                <a:t> e traçamos diagramas de corpo livre para </a:t>
              </a:r>
              <a:r>
                <a:rPr lang="en-US" altLang="pt-BR" i="1"/>
                <a:t>AC</a:t>
              </a:r>
              <a:r>
                <a:rPr lang="en-US" altLang="pt-BR"/>
                <a:t> e para </a:t>
              </a:r>
              <a:r>
                <a:rPr lang="en-US" altLang="pt-BR" i="1"/>
                <a:t>CB</a:t>
              </a:r>
              <a:r>
                <a:rPr lang="en-US" altLang="pt-BR"/>
                <a:t>. Por convenção, os sentidos positivos para sistemas força-binário internos são os mostrados ao lado.</a:t>
              </a:r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03763" y="5354638"/>
            <a:ext cx="4440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Considerando o equilíbrio de cada uma das partes, determinamos </a:t>
            </a:r>
            <a:r>
              <a:rPr lang="en-US" altLang="pt-BR" i="1"/>
              <a:t>M e</a:t>
            </a:r>
            <a:r>
              <a:rPr lang="en-US" altLang="pt-BR"/>
              <a:t> </a:t>
            </a:r>
            <a:r>
              <a:rPr lang="en-US" altLang="pt-BR" i="1"/>
              <a:t>V</a:t>
            </a:r>
            <a:r>
              <a:rPr lang="en-US" altLang="pt-BR"/>
              <a:t> ou </a:t>
            </a:r>
            <a:r>
              <a:rPr lang="en-US" altLang="pt-BR" i="1"/>
              <a:t>M’</a:t>
            </a:r>
            <a:r>
              <a:rPr lang="en-US" altLang="pt-BR"/>
              <a:t> e </a:t>
            </a:r>
            <a:r>
              <a:rPr lang="en-US" altLang="pt-BR" i="1"/>
              <a:t>V’</a:t>
            </a:r>
            <a:r>
              <a:rPr lang="en-US" altLang="pt-B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Diagramas de Esforço Cortante e de Momento Fletor</a:t>
            </a:r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B632068A-24B8-4574-A855-356FB76D087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15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5126" name="Group 20"/>
          <p:cNvGrpSpPr>
            <a:grpSpLocks/>
          </p:cNvGrpSpPr>
          <p:nvPr/>
        </p:nvGrpSpPr>
        <p:grpSpPr bwMode="auto">
          <a:xfrm>
            <a:off x="1504950" y="974725"/>
            <a:ext cx="7519988" cy="1262063"/>
            <a:chOff x="948" y="614"/>
            <a:chExt cx="4737" cy="795"/>
          </a:xfrm>
        </p:grpSpPr>
        <p:pic>
          <p:nvPicPr>
            <p:cNvPr id="5142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677"/>
              <a:ext cx="157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10"/>
            <p:cNvSpPr txBox="1">
              <a:spLocks noChangeArrowheads="1"/>
            </p:cNvSpPr>
            <p:nvPr/>
          </p:nvSpPr>
          <p:spPr bwMode="auto">
            <a:xfrm>
              <a:off x="3297" y="614"/>
              <a:ext cx="2388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As variações do esforço e do mo-mento fletor ao longo da viga po- dem ser representadas por meio de gráficos.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11300" y="1833563"/>
            <a:ext cx="7629525" cy="906462"/>
            <a:chOff x="952" y="1155"/>
            <a:chExt cx="4806" cy="571"/>
          </a:xfrm>
        </p:grpSpPr>
        <p:pic>
          <p:nvPicPr>
            <p:cNvPr id="5140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155"/>
              <a:ext cx="1561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1" name="Text Box 12"/>
            <p:cNvSpPr txBox="1">
              <a:spLocks noChangeArrowheads="1"/>
            </p:cNvSpPr>
            <p:nvPr/>
          </p:nvSpPr>
          <p:spPr bwMode="auto">
            <a:xfrm>
              <a:off x="3297" y="1421"/>
              <a:ext cx="246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Determinamos as reações de apoio.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4163" y="2743200"/>
            <a:ext cx="8982075" cy="1374775"/>
            <a:chOff x="179" y="1728"/>
            <a:chExt cx="5658" cy="866"/>
          </a:xfrm>
        </p:grpSpPr>
        <p:pic>
          <p:nvPicPr>
            <p:cNvPr id="5137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1898"/>
              <a:ext cx="14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8" name="Group 18"/>
            <p:cNvGrpSpPr>
              <a:grpSpLocks/>
            </p:cNvGrpSpPr>
            <p:nvPr/>
          </p:nvGrpSpPr>
          <p:grpSpPr bwMode="auto">
            <a:xfrm>
              <a:off x="3396" y="1728"/>
              <a:ext cx="2441" cy="646"/>
              <a:chOff x="3410" y="1795"/>
              <a:chExt cx="2441" cy="646"/>
            </a:xfrm>
          </p:grpSpPr>
          <p:sp>
            <p:nvSpPr>
              <p:cNvPr id="5139" name="Text Box 13"/>
              <p:cNvSpPr txBox="1">
                <a:spLocks noChangeArrowheads="1"/>
              </p:cNvSpPr>
              <p:nvPr/>
            </p:nvSpPr>
            <p:spPr bwMode="auto">
              <a:xfrm>
                <a:off x="3410" y="1795"/>
                <a:ext cx="244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pt-BR" sz="1900"/>
                  <a:t>Cortando a viga em </a:t>
                </a:r>
                <a:r>
                  <a:rPr lang="en-US" altLang="pt-BR" sz="1900" i="1"/>
                  <a:t>C</a:t>
                </a:r>
                <a:r>
                  <a:rPr lang="en-US" altLang="pt-BR" sz="1900"/>
                  <a:t> e conside- rando o elemento </a:t>
                </a:r>
                <a:r>
                  <a:rPr lang="en-US" altLang="pt-BR" sz="1900" i="1"/>
                  <a:t>AC </a:t>
                </a:r>
                <a:r>
                  <a:rPr lang="en-US" altLang="pt-BR" sz="1900"/>
                  <a:t>temos</a:t>
                </a:r>
                <a:r>
                  <a:rPr lang="en-US" altLang="pt-BR" sz="1900" i="1"/>
                  <a:t>:</a:t>
                </a:r>
                <a:endParaRPr lang="en-US" altLang="pt-BR" sz="1900"/>
              </a:p>
            </p:txBody>
          </p:sp>
          <p:graphicFrame>
            <p:nvGraphicFramePr>
              <p:cNvPr id="5123" name="Object 3"/>
              <p:cNvGraphicFramePr>
                <a:graphicFrameLocks noChangeAspect="1"/>
              </p:cNvGraphicFramePr>
              <p:nvPr/>
            </p:nvGraphicFramePr>
            <p:xfrm>
              <a:off x="3659" y="2241"/>
              <a:ext cx="1568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4" name="Equation" r:id="rId6" imgW="2489200" imgH="317500" progId="Equation.3">
                      <p:embed/>
                    </p:oleObj>
                  </mc:Choice>
                  <mc:Fallback>
                    <p:oleObj name="Equation" r:id="rId6" imgW="2489200" imgH="3175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9" y="2241"/>
                            <a:ext cx="1568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693988" y="2890838"/>
            <a:ext cx="6392862" cy="1992312"/>
            <a:chOff x="1697" y="1821"/>
            <a:chExt cx="4027" cy="1255"/>
          </a:xfrm>
        </p:grpSpPr>
        <p:pic>
          <p:nvPicPr>
            <p:cNvPr id="5134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1821"/>
              <a:ext cx="167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5" name="Group 17"/>
            <p:cNvGrpSpPr>
              <a:grpSpLocks/>
            </p:cNvGrpSpPr>
            <p:nvPr/>
          </p:nvGrpSpPr>
          <p:grpSpPr bwMode="auto">
            <a:xfrm>
              <a:off x="3419" y="2424"/>
              <a:ext cx="2305" cy="652"/>
              <a:chOff x="3433" y="2588"/>
              <a:chExt cx="2305" cy="652"/>
            </a:xfrm>
          </p:grpSpPr>
          <p:sp>
            <p:nvSpPr>
              <p:cNvPr id="5136" name="Text Box 15"/>
              <p:cNvSpPr txBox="1">
                <a:spLocks noChangeArrowheads="1"/>
              </p:cNvSpPr>
              <p:nvPr/>
            </p:nvSpPr>
            <p:spPr bwMode="auto">
              <a:xfrm>
                <a:off x="3433" y="2588"/>
                <a:ext cx="23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/>
                  <a:t>Cortando a viga em </a:t>
                </a:r>
                <a:r>
                  <a:rPr lang="en-US" altLang="pt-BR" sz="1900" i="1"/>
                  <a:t>E</a:t>
                </a:r>
                <a:r>
                  <a:rPr lang="en-US" altLang="pt-BR" sz="1900"/>
                  <a:t> e conside- rando o elemento </a:t>
                </a:r>
                <a:r>
                  <a:rPr lang="en-US" altLang="pt-BR" sz="1900" i="1"/>
                  <a:t>EB </a:t>
                </a:r>
                <a:r>
                  <a:rPr lang="en-US" altLang="pt-BR" sz="1900"/>
                  <a:t>temos:</a:t>
                </a:r>
              </a:p>
            </p:txBody>
          </p:sp>
          <p:graphicFrame>
            <p:nvGraphicFramePr>
              <p:cNvPr id="5122" name="Object 2"/>
              <p:cNvGraphicFramePr>
                <a:graphicFrameLocks noChangeAspect="1"/>
              </p:cNvGraphicFramePr>
              <p:nvPr/>
            </p:nvGraphicFramePr>
            <p:xfrm>
              <a:off x="3659" y="3040"/>
              <a:ext cx="1928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5" name="Equation" r:id="rId9" imgW="3060700" imgH="317500" progId="Equation.3">
                      <p:embed/>
                    </p:oleObj>
                  </mc:Choice>
                  <mc:Fallback>
                    <p:oleObj name="Equation" r:id="rId9" imgW="3060700" imgH="3175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9" y="3040"/>
                            <a:ext cx="1928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314450" y="4440238"/>
            <a:ext cx="7829550" cy="2125662"/>
            <a:chOff x="828" y="2797"/>
            <a:chExt cx="4932" cy="1339"/>
          </a:xfrm>
        </p:grpSpPr>
        <p:pic>
          <p:nvPicPr>
            <p:cNvPr id="5131" name="Picture 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797"/>
              <a:ext cx="1810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3420"/>
              <a:ext cx="173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9"/>
            <p:cNvSpPr txBox="1">
              <a:spLocks noChangeArrowheads="1"/>
            </p:cNvSpPr>
            <p:nvPr/>
          </p:nvSpPr>
          <p:spPr bwMode="auto">
            <a:xfrm>
              <a:off x="3297" y="3157"/>
              <a:ext cx="2463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Para uma viga sujeita somente a </a:t>
              </a:r>
              <a:r>
                <a:rPr lang="en-US" altLang="pt-BR" sz="1900" u="sng"/>
                <a:t> cargas concentradas</a:t>
              </a:r>
              <a:r>
                <a:rPr lang="en-US" altLang="pt-BR" sz="1900"/>
                <a:t>, o esforço cor- tante é constante e o momento fle- tor varia linearmente entre as cargas.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7.2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271032EC-876F-4011-B161-657DA0EFEE88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16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419225"/>
            <a:ext cx="32226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39738" y="3598863"/>
            <a:ext cx="4132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Trace os diagramas de esforço cortante e de momento fletor para a viga e o carregamento mostrado.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48188" y="1222375"/>
            <a:ext cx="4394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 partir do diagrama de corpo livre da viga inteira, encontramos as reções em </a:t>
            </a:r>
            <a:r>
              <a:rPr lang="en-US" altLang="pt-BR" i="1"/>
              <a:t>B</a:t>
            </a:r>
            <a:r>
              <a:rPr lang="en-US" altLang="pt-BR"/>
              <a:t> e </a:t>
            </a:r>
            <a:r>
              <a:rPr lang="en-US" altLang="pt-BR" i="1"/>
              <a:t>D</a:t>
            </a:r>
            <a:r>
              <a:rPr lang="en-US" altLang="pt-BR"/>
              <a:t>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48188" y="2722563"/>
            <a:ext cx="45958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Encontramos sistemas força-binário internos equivalentes para os corpos livres formados pelo corte da viga em ambos os lados dos pontos de aplicação de carga.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48188" y="4468813"/>
            <a:ext cx="434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Plotamos 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7.2</a:t>
            </a:r>
          </a:p>
        </p:txBody>
      </p:sp>
      <p:sp>
        <p:nvSpPr>
          <p:cNvPr id="61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0652AE63-14C5-4B4B-B90B-56919196A58C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17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6158" name="Group 26"/>
          <p:cNvGrpSpPr>
            <a:grpSpLocks/>
          </p:cNvGrpSpPr>
          <p:nvPr/>
        </p:nvGrpSpPr>
        <p:grpSpPr bwMode="auto">
          <a:xfrm>
            <a:off x="334963" y="947738"/>
            <a:ext cx="8572500" cy="1092200"/>
            <a:chOff x="211" y="597"/>
            <a:chExt cx="5400" cy="688"/>
          </a:xfrm>
        </p:grpSpPr>
        <p:sp>
          <p:nvSpPr>
            <p:cNvPr id="6165" name="Text Box 5"/>
            <p:cNvSpPr txBox="1">
              <a:spLocks noChangeArrowheads="1"/>
            </p:cNvSpPr>
            <p:nvPr/>
          </p:nvSpPr>
          <p:spPr bwMode="auto">
            <a:xfrm>
              <a:off x="2042" y="597"/>
              <a:ext cx="3569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SOLUÇÃO: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A partir do diagrama de corpo livre da viga inteira, encontramos as reções em </a:t>
              </a:r>
              <a:r>
                <a:rPr lang="en-US" altLang="pt-BR" sz="1800" i="1"/>
                <a:t>B</a:t>
              </a:r>
              <a:r>
                <a:rPr lang="en-US" altLang="pt-BR" sz="1800"/>
                <a:t> e </a:t>
              </a:r>
              <a:r>
                <a:rPr lang="en-US" altLang="pt-BR" sz="1800" i="1"/>
                <a:t>D</a:t>
              </a:r>
              <a:r>
                <a:rPr lang="en-US" altLang="pt-BR" sz="1800"/>
                <a:t>.</a:t>
              </a:r>
            </a:p>
          </p:txBody>
        </p:sp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11" y="615"/>
            <a:ext cx="1815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6" name="Bitmap Image" r:id="rId3" imgW="3296110" imgH="1028844" progId="Paint.Picture">
                    <p:embed/>
                  </p:oleObj>
                </mc:Choice>
                <mc:Fallback>
                  <p:oleObj name="Bitmap Image" r:id="rId3" imgW="3296110" imgH="1028844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" y="615"/>
                          <a:ext cx="1815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96863" y="1841500"/>
            <a:ext cx="8847137" cy="2187575"/>
            <a:chOff x="187" y="1160"/>
            <a:chExt cx="5573" cy="1378"/>
          </a:xfrm>
        </p:grpSpPr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2042" y="1347"/>
              <a:ext cx="371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800"/>
                <a:t>Encontramos sistemas força-binário internos equivalentes nas seções em ambos os lados dos pontos de aplicação de carga.</a:t>
              </a:r>
            </a:p>
          </p:txBody>
        </p:sp>
        <p:grpSp>
          <p:nvGrpSpPr>
            <p:cNvPr id="6163" name="Group 25"/>
            <p:cNvGrpSpPr>
              <a:grpSpLocks/>
            </p:cNvGrpSpPr>
            <p:nvPr/>
          </p:nvGrpSpPr>
          <p:grpSpPr bwMode="auto">
            <a:xfrm>
              <a:off x="2244" y="1970"/>
              <a:ext cx="3405" cy="232"/>
              <a:chOff x="2254" y="1970"/>
              <a:chExt cx="3405" cy="232"/>
            </a:xfrm>
          </p:grpSpPr>
          <p:graphicFrame>
            <p:nvGraphicFramePr>
              <p:cNvPr id="6152" name="Object 8"/>
              <p:cNvGraphicFramePr>
                <a:graphicFrameLocks noChangeAspect="1"/>
              </p:cNvGraphicFramePr>
              <p:nvPr/>
            </p:nvGraphicFramePr>
            <p:xfrm>
              <a:off x="2254" y="1970"/>
              <a:ext cx="680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7" name="Equation" r:id="rId5" imgW="1079500" imgH="368300" progId="Equation.3">
                      <p:embed/>
                    </p:oleObj>
                  </mc:Choice>
                  <mc:Fallback>
                    <p:oleObj name="Equation" r:id="rId5" imgW="1079500" imgH="3683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1970"/>
                            <a:ext cx="680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3" name="Object 9"/>
              <p:cNvGraphicFramePr>
                <a:graphicFrameLocks noChangeAspect="1"/>
              </p:cNvGraphicFramePr>
              <p:nvPr/>
            </p:nvGraphicFramePr>
            <p:xfrm>
              <a:off x="3142" y="2002"/>
              <a:ext cx="1048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8" name="Equation" r:id="rId7" imgW="1662978" imgH="317362" progId="Equation.3">
                      <p:embed/>
                    </p:oleObj>
                  </mc:Choice>
                  <mc:Fallback>
                    <p:oleObj name="Equation" r:id="rId7" imgW="1662978" imgH="317362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2" y="2002"/>
                            <a:ext cx="1048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10"/>
              <p:cNvGraphicFramePr>
                <a:graphicFrameLocks noChangeAspect="1"/>
              </p:cNvGraphicFramePr>
              <p:nvPr/>
            </p:nvGraphicFramePr>
            <p:xfrm>
              <a:off x="4859" y="2002"/>
              <a:ext cx="800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9" name="Equation" r:id="rId9" imgW="1269449" imgH="317362" progId="Equation.3">
                      <p:embed/>
                    </p:oleObj>
                  </mc:Choice>
                  <mc:Fallback>
                    <p:oleObj name="Equation" r:id="rId9" imgW="1269449" imgH="317362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" y="2002"/>
                            <a:ext cx="800" cy="2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64" name="Group 24"/>
            <p:cNvGrpSpPr>
              <a:grpSpLocks/>
            </p:cNvGrpSpPr>
            <p:nvPr/>
          </p:nvGrpSpPr>
          <p:grpSpPr bwMode="auto">
            <a:xfrm>
              <a:off x="2244" y="2338"/>
              <a:ext cx="3093" cy="200"/>
              <a:chOff x="2254" y="2338"/>
              <a:chExt cx="3093" cy="200"/>
            </a:xfrm>
          </p:grpSpPr>
          <p:graphicFrame>
            <p:nvGraphicFramePr>
              <p:cNvPr id="6149" name="Object 5"/>
              <p:cNvGraphicFramePr>
                <a:graphicFrameLocks noChangeAspect="1"/>
              </p:cNvGraphicFramePr>
              <p:nvPr/>
            </p:nvGraphicFramePr>
            <p:xfrm>
              <a:off x="2254" y="2338"/>
              <a:ext cx="728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0" name="Equation" r:id="rId11" imgW="1155199" imgH="317362" progId="Equation.3">
                      <p:embed/>
                    </p:oleObj>
                  </mc:Choice>
                  <mc:Fallback>
                    <p:oleObj name="Equation" r:id="rId11" imgW="1155199" imgH="317362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4" y="2338"/>
                            <a:ext cx="728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0" name="Object 6"/>
              <p:cNvGraphicFramePr>
                <a:graphicFrameLocks noChangeAspect="1"/>
              </p:cNvGraphicFramePr>
              <p:nvPr/>
            </p:nvGraphicFramePr>
            <p:xfrm>
              <a:off x="3142" y="2338"/>
              <a:ext cx="1432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1" name="Equation" r:id="rId13" imgW="2272314" imgH="317362" progId="Equation.3">
                      <p:embed/>
                    </p:oleObj>
                  </mc:Choice>
                  <mc:Fallback>
                    <p:oleObj name="Equation" r:id="rId13" imgW="2272314" imgH="317362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2" y="2338"/>
                            <a:ext cx="1432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1" name="Object 7"/>
              <p:cNvGraphicFramePr>
                <a:graphicFrameLocks noChangeAspect="1"/>
              </p:cNvGraphicFramePr>
              <p:nvPr/>
            </p:nvGraphicFramePr>
            <p:xfrm>
              <a:off x="4859" y="2338"/>
              <a:ext cx="488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22" name="Equation" r:id="rId15" imgW="774364" imgH="317362" progId="Equation.3">
                      <p:embed/>
                    </p:oleObj>
                  </mc:Choice>
                  <mc:Fallback>
                    <p:oleObj name="Equation" r:id="rId15" imgW="774364" imgH="317362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9" y="2338"/>
                            <a:ext cx="488" cy="2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187" y="1160"/>
            <a:ext cx="768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3" name="Imagem de Bitmap" r:id="rId17" imgW="0" imgH="0" progId="Paint.Picture">
                    <p:embed/>
                  </p:oleObj>
                </mc:Choice>
                <mc:Fallback>
                  <p:oleObj name="Imagem de Bitmap" r:id="rId17" imgW="0" imgH="0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" y="1160"/>
                          <a:ext cx="768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6863" y="2751138"/>
            <a:ext cx="6362700" cy="3792537"/>
            <a:chOff x="187" y="1733"/>
            <a:chExt cx="4008" cy="2389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2244" y="3062"/>
            <a:ext cx="1951" cy="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4" name="Equação" r:id="rId19" imgW="1917700" imgH="914400" progId="Equation.3">
                    <p:embed/>
                  </p:oleObj>
                </mc:Choice>
                <mc:Fallback>
                  <p:oleObj name="Equação" r:id="rId19" imgW="1917700" imgH="914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" y="3062"/>
                          <a:ext cx="1951" cy="93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2244" y="2678"/>
              <a:ext cx="16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800"/>
                <a:t>De maneira análoga,</a:t>
              </a:r>
            </a:p>
          </p:txBody>
        </p:sp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187" y="1733"/>
            <a:ext cx="1697" cy="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5" name="Bitmap Image" r:id="rId21" imgW="2933333" imgH="4133333" progId="Paint.Picture">
                    <p:embed/>
                  </p:oleObj>
                </mc:Choice>
                <mc:Fallback>
                  <p:oleObj name="Bitmap Image" r:id="rId21" imgW="2933333" imgH="4133333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" y="1733"/>
                          <a:ext cx="1697" cy="2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7.2</a:t>
            </a:r>
          </a:p>
        </p:txBody>
      </p:sp>
      <p:sp>
        <p:nvSpPr>
          <p:cNvPr id="71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C85CB8C9-C0C9-4470-B0A0-79B94C760C9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18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33375" y="1003300"/>
          <a:ext cx="39830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Bitmap Image" r:id="rId3" imgW="4839375" imgH="1619476" progId="Paint.Picture">
                  <p:embed/>
                </p:oleObj>
              </mc:Choice>
              <mc:Fallback>
                <p:oleObj name="Bitmap Image" r:id="rId3" imgW="4839375" imgH="1619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003300"/>
                        <a:ext cx="398303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60400" y="2562225"/>
          <a:ext cx="3794125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m de Bitmap" r:id="rId5" imgW="0" imgH="0" progId="Paint.Picture">
                  <p:embed/>
                </p:oleObj>
              </mc:Choice>
              <mc:Fallback>
                <p:oleObj name="Imagem de Bitmap" r:id="rId5" imgW="0" imgH="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62225"/>
                        <a:ext cx="3794125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810125" y="1057275"/>
            <a:ext cx="41576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Plotamos os resultados.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/>
              <a:t>	Deve-se observar que o esforço cortante é constante e o momento fletor varia linearmente entre cargas concentradas.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7.3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1895E62F-6173-43B9-9CBF-3C1949D9C372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19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22388"/>
            <a:ext cx="33686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33375" y="3633788"/>
            <a:ext cx="42275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Trace os diagramas de esforço cortante e de momento fletor para a viga </a:t>
            </a:r>
            <a:r>
              <a:rPr lang="en-US" altLang="pt-BR" i="1"/>
              <a:t>AB</a:t>
            </a:r>
            <a:r>
              <a:rPr lang="en-US" altLang="pt-BR"/>
              <a:t>. A carga distribuída de 72 N/cm estende-se por 30 cm sobre a viga, de </a:t>
            </a:r>
            <a:r>
              <a:rPr lang="en-US" altLang="pt-BR" i="1"/>
              <a:t>A</a:t>
            </a:r>
            <a:r>
              <a:rPr lang="en-US" altLang="pt-BR"/>
              <a:t> até </a:t>
            </a:r>
            <a:r>
              <a:rPr lang="en-US" altLang="pt-BR" i="1"/>
              <a:t>C</a:t>
            </a:r>
            <a:r>
              <a:rPr lang="en-US" altLang="pt-BR"/>
              <a:t>, e a carga de 1.800 N é aplicada em </a:t>
            </a:r>
            <a:r>
              <a:rPr lang="en-US" altLang="pt-BR" i="1"/>
              <a:t>E</a:t>
            </a:r>
            <a:r>
              <a:rPr lang="en-US" altLang="pt-BR"/>
              <a:t>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1222375"/>
            <a:ext cx="45608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As reações em </a:t>
            </a:r>
            <a:r>
              <a:rPr lang="en-US" altLang="pt-BR" i="1"/>
              <a:t>A </a:t>
            </a:r>
            <a:r>
              <a:rPr lang="en-US" altLang="pt-BR"/>
              <a:t>e</a:t>
            </a:r>
            <a:r>
              <a:rPr lang="en-US" altLang="pt-BR" i="1"/>
              <a:t> B </a:t>
            </a:r>
            <a:r>
              <a:rPr lang="en-US" altLang="pt-BR"/>
              <a:t>são determinadas tomando-se a viga inteira como um corpo livre.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0" y="27352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Determinamos os esforços internos nas seções dos segmentos </a:t>
            </a:r>
            <a:r>
              <a:rPr lang="en-US" altLang="pt-BR" i="1"/>
              <a:t>AC</a:t>
            </a:r>
            <a:r>
              <a:rPr lang="en-US" altLang="pt-BR"/>
              <a:t>, </a:t>
            </a:r>
            <a:r>
              <a:rPr lang="en-US" altLang="pt-BR" i="1"/>
              <a:t>CD</a:t>
            </a:r>
            <a:r>
              <a:rPr lang="en-US" altLang="pt-BR"/>
              <a:t> e </a:t>
            </a:r>
            <a:r>
              <a:rPr lang="en-US" altLang="pt-BR" i="1"/>
              <a:t>DB</a:t>
            </a:r>
            <a:r>
              <a:rPr lang="en-US" altLang="pt-BR"/>
              <a:t>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0" y="3689350"/>
            <a:ext cx="4560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Plotamos 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utoUpdateAnimBg="0"/>
      <p:bldP spid="256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8D753EC6-04AA-426B-9FBC-8CBB5E6DB1D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82575" y="1038199"/>
            <a:ext cx="5013325" cy="58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sz="1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Aula 1: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23/01/17 – Capítulo 7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Introdução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	Forças Internas em Elementos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estruturais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Diagramas de Momento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2: 24/01/17 – Capítulos 7 e 8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Exercícios de diagramas de esforço cortante e momento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Capítulos 8: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Atrito: Conceito e problemas básicos: Um exercício resolvido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3: 26/01/17 – Capítulos 8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Atrito: Elementos de máquinas: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Cunhas e mancais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4: 27/01/17 – Capítulos 8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Atrito: Transmissões Exercícios capitulo 8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5: 30/01/17 – Capítulo 9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de inércia de área e Produto de inércia. 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6: 31/02/17:</a:t>
            </a:r>
          </a:p>
          <a:p>
            <a:pPr marL="361950" indent="-361950" defTabSz="361950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Eixos principais de inercia e Momento de inércia de massa.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400674" y="955675"/>
            <a:ext cx="3743325" cy="58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7 02/02/17: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Exercícios capitulo 9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8 03/02/17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Método do trabalho virtual 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9 06/02/17: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 capítulos 7, 8 e 9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10 07/02/17:</a:t>
            </a:r>
          </a:p>
          <a:p>
            <a:pPr defTabSz="361950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aberto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11 9/02/17:Capítulo 10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Energia potencial estacionária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12 10/02/17: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Exercícios Capítulo 10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13 13/02/17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 capítulo 10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13 14/02/17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Resultado da prova 2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14 16/02/17: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Revisão para a prova final</a:t>
            </a:r>
          </a:p>
          <a:p>
            <a:pPr defTabSz="357188" eaLnBrk="1" hangingPunct="1">
              <a:spcBef>
                <a:spcPct val="10000"/>
              </a:spcBef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Aula 15 17/02/17:  Prova final</a:t>
            </a:r>
          </a:p>
        </p:txBody>
      </p:sp>
    </p:spTree>
    <p:extLst>
      <p:ext uri="{BB962C8B-B14F-4D97-AF65-F5344CB8AC3E}">
        <p14:creationId xmlns:p14="http://schemas.microsoft.com/office/powerpoint/2010/main" val="248875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7.3</a:t>
            </a:r>
          </a:p>
        </p:txBody>
      </p:sp>
      <p:sp>
        <p:nvSpPr>
          <p:cNvPr id="82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72584554-4E5A-4A61-80AC-50DD9B4EBE5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20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8204" name="Group 19"/>
          <p:cNvGrpSpPr>
            <a:grpSpLocks/>
          </p:cNvGrpSpPr>
          <p:nvPr/>
        </p:nvGrpSpPr>
        <p:grpSpPr bwMode="auto">
          <a:xfrm>
            <a:off x="346075" y="984250"/>
            <a:ext cx="8797925" cy="4133850"/>
            <a:chOff x="218" y="620"/>
            <a:chExt cx="5542" cy="2604"/>
          </a:xfrm>
        </p:grpSpPr>
        <p:pic>
          <p:nvPicPr>
            <p:cNvPr id="820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639"/>
              <a:ext cx="191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1947"/>
              <a:ext cx="1926" cy="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6"/>
            <p:cNvSpPr txBox="1">
              <a:spLocks noChangeArrowheads="1"/>
            </p:cNvSpPr>
            <p:nvPr/>
          </p:nvSpPr>
          <p:spPr bwMode="auto">
            <a:xfrm>
              <a:off x="2334" y="620"/>
              <a:ext cx="34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SOLUÇÃO: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As reações em </a:t>
              </a:r>
              <a:r>
                <a:rPr lang="en-US" altLang="pt-BR" i="1"/>
                <a:t>A </a:t>
              </a:r>
              <a:r>
                <a:rPr lang="en-US" altLang="pt-BR"/>
                <a:t>e</a:t>
              </a:r>
              <a:r>
                <a:rPr lang="en-US" altLang="pt-BR" i="1"/>
                <a:t> B </a:t>
              </a:r>
              <a:r>
                <a:rPr lang="en-US" altLang="pt-BR"/>
                <a:t>são determinadas tomando-se a viga inteira como um corpo livre.</a:t>
              </a:r>
            </a:p>
          </p:txBody>
        </p:sp>
        <p:grpSp>
          <p:nvGrpSpPr>
            <p:cNvPr id="8211" name="Group 16"/>
            <p:cNvGrpSpPr>
              <a:grpSpLocks/>
            </p:cNvGrpSpPr>
            <p:nvPr/>
          </p:nvGrpSpPr>
          <p:grpSpPr bwMode="auto">
            <a:xfrm>
              <a:off x="2522" y="1364"/>
              <a:ext cx="3103" cy="842"/>
              <a:chOff x="2552" y="1469"/>
              <a:chExt cx="3103" cy="842"/>
            </a:xfrm>
          </p:grpSpPr>
          <p:graphicFrame>
            <p:nvGraphicFramePr>
              <p:cNvPr id="8199" name="Object 7"/>
              <p:cNvGraphicFramePr>
                <a:graphicFrameLocks noChangeAspect="1"/>
              </p:cNvGraphicFramePr>
              <p:nvPr/>
            </p:nvGraphicFramePr>
            <p:xfrm>
              <a:off x="2564" y="1469"/>
              <a:ext cx="752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2" name="Equation" r:id="rId5" imgW="1193282" imgH="317362" progId="Equation.3">
                      <p:embed/>
                    </p:oleObj>
                  </mc:Choice>
                  <mc:Fallback>
                    <p:oleObj name="Equation" r:id="rId5" imgW="1193282" imgH="317362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4" y="1469"/>
                            <a:ext cx="752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0" name="Object 8"/>
              <p:cNvGraphicFramePr>
                <a:graphicFrameLocks noChangeAspect="1"/>
              </p:cNvGraphicFramePr>
              <p:nvPr/>
            </p:nvGraphicFramePr>
            <p:xfrm>
              <a:off x="2552" y="1757"/>
              <a:ext cx="3103" cy="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3" name="Equação" r:id="rId7" imgW="3136900" imgH="241300" progId="Equation.3">
                      <p:embed/>
                    </p:oleObj>
                  </mc:Choice>
                  <mc:Fallback>
                    <p:oleObj name="Equação" r:id="rId7" imgW="3136900" imgH="2413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2" y="1757"/>
                            <a:ext cx="3103" cy="2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1" name="Object 9"/>
              <p:cNvGraphicFramePr>
                <a:graphicFrameLocks noChangeAspect="1"/>
              </p:cNvGraphicFramePr>
              <p:nvPr/>
            </p:nvGraphicFramePr>
            <p:xfrm>
              <a:off x="4603" y="2064"/>
              <a:ext cx="96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4" name="Equação" r:id="rId9" imgW="939392" imgH="241195" progId="Equation.3">
                      <p:embed/>
                    </p:oleObj>
                  </mc:Choice>
                  <mc:Fallback>
                    <p:oleObj name="Equação" r:id="rId9" imgW="939392" imgH="241195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3" y="2064"/>
                            <a:ext cx="96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002088" y="3559175"/>
            <a:ext cx="4772025" cy="1289050"/>
            <a:chOff x="2551" y="2351"/>
            <a:chExt cx="3006" cy="812"/>
          </a:xfrm>
        </p:grpSpPr>
        <p:graphicFrame>
          <p:nvGraphicFramePr>
            <p:cNvPr id="8196" name="Object 4"/>
            <p:cNvGraphicFramePr>
              <a:graphicFrameLocks noChangeAspect="1"/>
            </p:cNvGraphicFramePr>
            <p:nvPr/>
          </p:nvGraphicFramePr>
          <p:xfrm>
            <a:off x="2564" y="2351"/>
            <a:ext cx="7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5" name="Equation" r:id="rId11" imgW="1193282" imgH="317362" progId="Equation.3">
                    <p:embed/>
                  </p:oleObj>
                </mc:Choice>
                <mc:Fallback>
                  <p:oleObj name="Equation" r:id="rId11" imgW="1193282" imgH="31736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4" y="2351"/>
                          <a:ext cx="75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2551" y="2640"/>
            <a:ext cx="290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6" name="Equação" r:id="rId13" imgW="3098800" imgH="215900" progId="Equation.3">
                    <p:embed/>
                  </p:oleObj>
                </mc:Choice>
                <mc:Fallback>
                  <p:oleObj name="Equação" r:id="rId13" imgW="3098800" imgH="2159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1" y="2640"/>
                          <a:ext cx="290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4615" y="2948"/>
            <a:ext cx="942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name="Equação" r:id="rId15" imgW="888614" imgH="203112" progId="Equation.3">
                    <p:embed/>
                  </p:oleObj>
                </mc:Choice>
                <mc:Fallback>
                  <p:oleObj name="Equação" r:id="rId15" imgW="888614" imgH="20311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2948"/>
                          <a:ext cx="942" cy="21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22725" y="5048250"/>
            <a:ext cx="4075113" cy="330200"/>
            <a:chOff x="2564" y="3258"/>
            <a:chExt cx="2567" cy="208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2564" y="3258"/>
            <a:ext cx="6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name="Equation" r:id="rId17" imgW="1066800" imgH="330200" progId="Equation.3">
                    <p:embed/>
                  </p:oleObj>
                </mc:Choice>
                <mc:Fallback>
                  <p:oleObj name="Equation" r:id="rId17" imgW="1066800" imgH="330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4" y="3258"/>
                          <a:ext cx="6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3"/>
            <p:cNvGraphicFramePr>
              <a:graphicFrameLocks noChangeAspect="1"/>
            </p:cNvGraphicFramePr>
            <p:nvPr/>
          </p:nvGraphicFramePr>
          <p:xfrm>
            <a:off x="4675" y="3258"/>
            <a:ext cx="45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name="Equation" r:id="rId19" imgW="723586" imgH="330057" progId="Equation.3">
                    <p:embed/>
                  </p:oleObj>
                </mc:Choice>
                <mc:Fallback>
                  <p:oleObj name="Equation" r:id="rId19" imgW="723586" imgH="330057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" y="3258"/>
                          <a:ext cx="456" cy="2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705225" y="5599113"/>
            <a:ext cx="54387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Observação: A carga de 1.800 N em </a:t>
            </a:r>
            <a:r>
              <a:rPr lang="en-US" altLang="pt-BR" sz="1900" i="1"/>
              <a:t>E</a:t>
            </a:r>
            <a:r>
              <a:rPr lang="en-US" altLang="pt-BR" sz="1900"/>
              <a:t> pode ser substituída por uma força de  1.800 N e um biná-  rio de 18.000 N-m em </a:t>
            </a:r>
            <a:r>
              <a:rPr lang="en-US" altLang="pt-BR" sz="1900" i="1"/>
              <a:t>D</a:t>
            </a:r>
            <a:r>
              <a:rPr lang="en-US" altLang="pt-BR" sz="1900"/>
              <a:t>.</a:t>
            </a:r>
            <a:endParaRPr lang="en-US" altLang="pt-BR" sz="1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7.3</a:t>
            </a:r>
          </a:p>
        </p:txBody>
      </p:sp>
      <p:sp>
        <p:nvSpPr>
          <p:cNvPr id="92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B0A4456B-C400-4A9F-849E-D7308E58119B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21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89388" y="3427413"/>
            <a:ext cx="4605337" cy="841375"/>
            <a:chOff x="2513" y="2159"/>
            <a:chExt cx="2901" cy="530"/>
          </a:xfrm>
        </p:grpSpPr>
        <p:graphicFrame>
          <p:nvGraphicFramePr>
            <p:cNvPr id="9229" name="Object 13"/>
            <p:cNvGraphicFramePr>
              <a:graphicFrameLocks noChangeAspect="1"/>
            </p:cNvGraphicFramePr>
            <p:nvPr/>
          </p:nvGraphicFramePr>
          <p:xfrm>
            <a:off x="2513" y="2179"/>
            <a:ext cx="70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3" imgW="1117115" imgH="317362" progId="Equation.3">
                    <p:embed/>
                  </p:oleObj>
                </mc:Choice>
                <mc:Fallback>
                  <p:oleObj name="Equation" r:id="rId3" imgW="1117115" imgH="317362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" y="2179"/>
                          <a:ext cx="704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14"/>
            <p:cNvGraphicFramePr>
              <a:graphicFrameLocks noChangeAspect="1"/>
            </p:cNvGraphicFramePr>
            <p:nvPr/>
          </p:nvGraphicFramePr>
          <p:xfrm>
            <a:off x="3318" y="2159"/>
            <a:ext cx="1859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3" name="Equação" r:id="rId5" imgW="1828800" imgH="228600" progId="Equation.3">
                    <p:embed/>
                  </p:oleObj>
                </mc:Choice>
                <mc:Fallback>
                  <p:oleObj name="Equação" r:id="rId5" imgW="18288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" y="2159"/>
                          <a:ext cx="1859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1" name="Object 15"/>
            <p:cNvGraphicFramePr>
              <a:graphicFrameLocks noChangeAspect="1"/>
            </p:cNvGraphicFramePr>
            <p:nvPr/>
          </p:nvGraphicFramePr>
          <p:xfrm>
            <a:off x="4079" y="2456"/>
            <a:ext cx="1335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Equação" r:id="rId7" imgW="1308100" imgH="228600" progId="Equation.3">
                    <p:embed/>
                  </p:oleObj>
                </mc:Choice>
                <mc:Fallback>
                  <p:oleObj name="Equação" r:id="rId7" imgW="130810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9" y="2456"/>
                          <a:ext cx="1335" cy="2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076700" y="5641975"/>
            <a:ext cx="4919663" cy="795338"/>
            <a:chOff x="2568" y="3473"/>
            <a:chExt cx="3099" cy="501"/>
          </a:xfrm>
        </p:grpSpPr>
        <p:graphicFrame>
          <p:nvGraphicFramePr>
            <p:cNvPr id="9226" name="Object 10"/>
            <p:cNvGraphicFramePr>
              <a:graphicFrameLocks noChangeAspect="1"/>
            </p:cNvGraphicFramePr>
            <p:nvPr/>
          </p:nvGraphicFramePr>
          <p:xfrm>
            <a:off x="2568" y="3494"/>
            <a:ext cx="72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tion" r:id="rId9" imgW="1155199" imgH="317362" progId="Equation.3">
                    <p:embed/>
                  </p:oleObj>
                </mc:Choice>
                <mc:Fallback>
                  <p:oleObj name="Equation" r:id="rId9" imgW="1155199" imgH="317362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3494"/>
                          <a:ext cx="728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7" name="Object 11"/>
            <p:cNvGraphicFramePr>
              <a:graphicFrameLocks noChangeAspect="1"/>
            </p:cNvGraphicFramePr>
            <p:nvPr/>
          </p:nvGraphicFramePr>
          <p:xfrm>
            <a:off x="3339" y="3473"/>
            <a:ext cx="2233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6" name="Equação" r:id="rId11" imgW="2120900" imgH="215900" progId="Equation.3">
                    <p:embed/>
                  </p:oleObj>
                </mc:Choice>
                <mc:Fallback>
                  <p:oleObj name="Equação" r:id="rId11" imgW="2120900" imgH="2159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9" y="3473"/>
                          <a:ext cx="2233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12"/>
            <p:cNvGraphicFramePr>
              <a:graphicFrameLocks noChangeAspect="1"/>
            </p:cNvGraphicFramePr>
            <p:nvPr/>
          </p:nvGraphicFramePr>
          <p:xfrm>
            <a:off x="3973" y="3771"/>
            <a:ext cx="1694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7" name="Equação" r:id="rId13" imgW="1803400" imgH="215900" progId="Equation.3">
                    <p:embed/>
                  </p:oleObj>
                </mc:Choice>
                <mc:Fallback>
                  <p:oleObj name="Equação" r:id="rId13" imgW="1803400" imgH="2159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3771"/>
                          <a:ext cx="1694" cy="20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69888" y="4005263"/>
            <a:ext cx="7426325" cy="1666875"/>
            <a:chOff x="248" y="2522"/>
            <a:chExt cx="4678" cy="1050"/>
          </a:xfrm>
        </p:grpSpPr>
        <p:grpSp>
          <p:nvGrpSpPr>
            <p:cNvPr id="9240" name="Group 32"/>
            <p:cNvGrpSpPr>
              <a:grpSpLocks/>
            </p:cNvGrpSpPr>
            <p:nvPr/>
          </p:nvGrpSpPr>
          <p:grpSpPr bwMode="auto">
            <a:xfrm>
              <a:off x="2484" y="2610"/>
              <a:ext cx="2442" cy="783"/>
              <a:chOff x="2484" y="2610"/>
              <a:chExt cx="2442" cy="783"/>
            </a:xfrm>
          </p:grpSpPr>
          <p:sp>
            <p:nvSpPr>
              <p:cNvPr id="9241" name="Text Box 13"/>
              <p:cNvSpPr txBox="1">
                <a:spLocks noChangeArrowheads="1"/>
              </p:cNvSpPr>
              <p:nvPr/>
            </p:nvSpPr>
            <p:spPr bwMode="auto">
              <a:xfrm>
                <a:off x="2484" y="2610"/>
                <a:ext cx="102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De </a:t>
                </a:r>
                <a:r>
                  <a:rPr lang="en-US" altLang="pt-BR" i="1"/>
                  <a:t>C</a:t>
                </a:r>
                <a:r>
                  <a:rPr lang="en-US" altLang="pt-BR"/>
                  <a:t> até </a:t>
                </a:r>
                <a:r>
                  <a:rPr lang="en-US" altLang="pt-BR" i="1"/>
                  <a:t>D</a:t>
                </a:r>
                <a:r>
                  <a:rPr lang="en-US" altLang="pt-BR"/>
                  <a:t>:</a:t>
                </a:r>
              </a:p>
            </p:txBody>
          </p:sp>
          <p:graphicFrame>
            <p:nvGraphicFramePr>
              <p:cNvPr id="9223" name="Object 7"/>
              <p:cNvGraphicFramePr>
                <a:graphicFrameLocks noChangeAspect="1"/>
              </p:cNvGraphicFramePr>
              <p:nvPr/>
            </p:nvGraphicFramePr>
            <p:xfrm>
              <a:off x="2578" y="2955"/>
              <a:ext cx="680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18" name="Equation" r:id="rId15" imgW="1079500" imgH="368300" progId="Equation.3">
                      <p:embed/>
                    </p:oleObj>
                  </mc:Choice>
                  <mc:Fallback>
                    <p:oleObj name="Equation" r:id="rId15" imgW="1079500" imgH="3683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8" y="2955"/>
                            <a:ext cx="680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4" name="Object 8"/>
              <p:cNvGraphicFramePr>
                <a:graphicFrameLocks noChangeAspect="1"/>
              </p:cNvGraphicFramePr>
              <p:nvPr/>
            </p:nvGraphicFramePr>
            <p:xfrm>
              <a:off x="3336" y="2918"/>
              <a:ext cx="157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19" name="Equação" r:id="rId17" imgW="1435100" imgH="203200" progId="Equation.3">
                      <p:embed/>
                    </p:oleObj>
                  </mc:Choice>
                  <mc:Fallback>
                    <p:oleObj name="Equação" r:id="rId17" imgW="1435100" imgH="2032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6" y="2918"/>
                            <a:ext cx="157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25" name="Object 9"/>
              <p:cNvGraphicFramePr>
                <a:graphicFrameLocks noChangeAspect="1"/>
              </p:cNvGraphicFramePr>
              <p:nvPr/>
            </p:nvGraphicFramePr>
            <p:xfrm>
              <a:off x="4123" y="3182"/>
              <a:ext cx="803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0" name="Equação" r:id="rId19" imgW="774364" imgH="203112" progId="Equation.3">
                      <p:embed/>
                    </p:oleObj>
                  </mc:Choice>
                  <mc:Fallback>
                    <p:oleObj name="Equação" r:id="rId19" imgW="774364" imgH="203112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3" y="3182"/>
                            <a:ext cx="803" cy="21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248" y="2522"/>
            <a:ext cx="1452" cy="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1" name="Imagem de Bitmap" r:id="rId21" imgW="0" imgH="0" progId="Paint.Picture">
                    <p:embed/>
                  </p:oleObj>
                </mc:Choice>
                <mc:Fallback>
                  <p:oleObj name="Imagem de Bitmap" r:id="rId21" imgW="0" imgH="0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" y="2522"/>
                          <a:ext cx="1452" cy="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7" name="Group 36"/>
          <p:cNvGrpSpPr>
            <a:grpSpLocks/>
          </p:cNvGrpSpPr>
          <p:nvPr/>
        </p:nvGrpSpPr>
        <p:grpSpPr bwMode="auto">
          <a:xfrm>
            <a:off x="323850" y="968375"/>
            <a:ext cx="8820150" cy="2841625"/>
            <a:chOff x="204" y="610"/>
            <a:chExt cx="5556" cy="1790"/>
          </a:xfrm>
        </p:grpSpPr>
        <p:sp>
          <p:nvSpPr>
            <p:cNvPr id="9238" name="Text Box 5"/>
            <p:cNvSpPr txBox="1">
              <a:spLocks noChangeArrowheads="1"/>
            </p:cNvSpPr>
            <p:nvPr/>
          </p:nvSpPr>
          <p:spPr bwMode="auto">
            <a:xfrm>
              <a:off x="2274" y="615"/>
              <a:ext cx="348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Determinamos os esforços internos nas seções dos segmentos </a:t>
              </a:r>
              <a:r>
                <a:rPr lang="en-US" altLang="pt-BR" i="1"/>
                <a:t>AC</a:t>
              </a:r>
              <a:r>
                <a:rPr lang="en-US" altLang="pt-BR"/>
                <a:t>, </a:t>
              </a:r>
              <a:r>
                <a:rPr lang="en-US" altLang="pt-BR" i="1"/>
                <a:t>CD</a:t>
              </a:r>
              <a:r>
                <a:rPr lang="en-US" altLang="pt-BR"/>
                <a:t> e </a:t>
              </a:r>
              <a:r>
                <a:rPr lang="en-US" altLang="pt-BR" i="1"/>
                <a:t>DB.</a:t>
              </a:r>
              <a:endParaRPr lang="en-US" altLang="pt-BR"/>
            </a:p>
          </p:txBody>
        </p:sp>
        <p:sp>
          <p:nvSpPr>
            <p:cNvPr id="9239" name="Text Box 6"/>
            <p:cNvSpPr txBox="1">
              <a:spLocks noChangeArrowheads="1"/>
            </p:cNvSpPr>
            <p:nvPr/>
          </p:nvSpPr>
          <p:spPr bwMode="auto">
            <a:xfrm>
              <a:off x="2453" y="1338"/>
              <a:ext cx="14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De A até </a:t>
              </a:r>
              <a:r>
                <a:rPr lang="en-US" altLang="pt-BR" i="1"/>
                <a:t>C</a:t>
              </a:r>
              <a:r>
                <a:rPr lang="en-US" altLang="pt-BR"/>
                <a:t>:</a:t>
              </a:r>
              <a:r>
                <a:rPr lang="en-US" altLang="pt-BR" i="1"/>
                <a:t>  </a:t>
              </a:r>
            </a:p>
          </p:txBody>
        </p:sp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2533" y="1588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2" name="Equation" r:id="rId23" imgW="1079500" imgH="368300" progId="Equation.3">
                    <p:embed/>
                  </p:oleObj>
                </mc:Choice>
                <mc:Fallback>
                  <p:oleObj name="Equation" r:id="rId23" imgW="1079500" imgH="368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3" y="1588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3295" y="1553"/>
            <a:ext cx="1441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3" name="Equação" r:id="rId25" imgW="1320227" imgH="203112" progId="Equation.3">
                    <p:embed/>
                  </p:oleObj>
                </mc:Choice>
                <mc:Fallback>
                  <p:oleObj name="Equação" r:id="rId25" imgW="1320227" imgH="203112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" y="1553"/>
                          <a:ext cx="1441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4124" y="1848"/>
            <a:ext cx="119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4" name="Equação" r:id="rId27" imgW="1117115" imgH="203112" progId="Equation.3">
                    <p:embed/>
                  </p:oleObj>
                </mc:Choice>
                <mc:Fallback>
                  <p:oleObj name="Equação" r:id="rId27" imgW="1117115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" y="1848"/>
                          <a:ext cx="1196" cy="21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04" y="610"/>
            <a:ext cx="2097" cy="1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" name="Imagem de Bitmap" r:id="rId29" imgW="0" imgH="0" progId="Paint.Picture">
                    <p:embed/>
                  </p:oleObj>
                </mc:Choice>
                <mc:Fallback>
                  <p:oleObj name="Imagem de Bitmap" r:id="rId29" imgW="0" imgH="0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610"/>
                          <a:ext cx="2097" cy="1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7.3</a:t>
            </a:r>
          </a:p>
        </p:txBody>
      </p:sp>
      <p:sp>
        <p:nvSpPr>
          <p:cNvPr id="1025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8742CECE-9661-4B9E-9AAD-B57BA06FA08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22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1055"/>
          <p:cNvGrpSpPr>
            <a:grpSpLocks/>
          </p:cNvGrpSpPr>
          <p:nvPr/>
        </p:nvGrpSpPr>
        <p:grpSpPr bwMode="auto">
          <a:xfrm>
            <a:off x="3359150" y="4552950"/>
            <a:ext cx="5643563" cy="1266825"/>
            <a:chOff x="2116" y="2476"/>
            <a:chExt cx="3555" cy="798"/>
          </a:xfrm>
        </p:grpSpPr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2647" y="2476"/>
            <a:ext cx="72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Equation" r:id="rId3" imgW="1155199" imgH="317362" progId="Equation.3">
                    <p:embed/>
                  </p:oleObj>
                </mc:Choice>
                <mc:Fallback>
                  <p:oleObj name="Equation" r:id="rId3" imgW="1155199" imgH="317362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7" y="2476"/>
                          <a:ext cx="728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2116" y="2758"/>
            <a:ext cx="355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Equação" r:id="rId5" imgW="3568700" imgH="215900" progId="Equation.3">
                    <p:embed/>
                  </p:oleObj>
                </mc:Choice>
                <mc:Fallback>
                  <p:oleObj name="Equação" r:id="rId5" imgW="3568700" imgH="2159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6" y="2758"/>
                          <a:ext cx="355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9"/>
            <p:cNvGraphicFramePr>
              <a:graphicFrameLocks noChangeAspect="1"/>
            </p:cNvGraphicFramePr>
            <p:nvPr/>
          </p:nvGraphicFramePr>
          <p:xfrm>
            <a:off x="3650" y="3058"/>
            <a:ext cx="197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Equação" r:id="rId7" imgW="1981200" imgH="215900" progId="Equation.3">
                    <p:embed/>
                  </p:oleObj>
                </mc:Choice>
                <mc:Fallback>
                  <p:oleObj name="Equação" r:id="rId7" imgW="1981200" imgH="2159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0" y="3058"/>
                          <a:ext cx="1979" cy="21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3" name="Group 1054"/>
          <p:cNvGrpSpPr>
            <a:grpSpLocks/>
          </p:cNvGrpSpPr>
          <p:nvPr/>
        </p:nvGrpSpPr>
        <p:grpSpPr bwMode="auto">
          <a:xfrm>
            <a:off x="304800" y="1089025"/>
            <a:ext cx="8839200" cy="3822700"/>
            <a:chOff x="192" y="686"/>
            <a:chExt cx="5568" cy="2408"/>
          </a:xfrm>
        </p:grpSpPr>
        <p:sp>
          <p:nvSpPr>
            <p:cNvPr id="10254" name="Text Box 1028"/>
            <p:cNvSpPr txBox="1">
              <a:spLocks noChangeArrowheads="1"/>
            </p:cNvSpPr>
            <p:nvPr/>
          </p:nvSpPr>
          <p:spPr bwMode="auto">
            <a:xfrm>
              <a:off x="2648" y="795"/>
              <a:ext cx="311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Determinamos os esforços internos nas seções dos segmentos </a:t>
              </a:r>
              <a:r>
                <a:rPr lang="en-US" altLang="pt-BR" i="1"/>
                <a:t>AC</a:t>
              </a:r>
              <a:r>
                <a:rPr lang="en-US" altLang="pt-BR"/>
                <a:t>, </a:t>
              </a:r>
              <a:r>
                <a:rPr lang="en-US" altLang="pt-BR" i="1"/>
                <a:t>CD</a:t>
              </a:r>
              <a:r>
                <a:rPr lang="en-US" altLang="pt-BR"/>
                <a:t> e </a:t>
              </a:r>
              <a:r>
                <a:rPr lang="en-US" altLang="pt-BR" i="1"/>
                <a:t>DB.</a:t>
              </a:r>
              <a:endParaRPr lang="en-US" altLang="pt-BR"/>
            </a:p>
          </p:txBody>
        </p:sp>
        <p:sp>
          <p:nvSpPr>
            <p:cNvPr id="10255" name="Text Box 1043"/>
            <p:cNvSpPr txBox="1">
              <a:spLocks noChangeArrowheads="1"/>
            </p:cNvSpPr>
            <p:nvPr/>
          </p:nvSpPr>
          <p:spPr bwMode="auto">
            <a:xfrm>
              <a:off x="2706" y="1526"/>
              <a:ext cx="10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De </a:t>
              </a:r>
              <a:r>
                <a:rPr lang="en-US" altLang="pt-BR" i="1"/>
                <a:t>D</a:t>
              </a:r>
              <a:r>
                <a:rPr lang="en-US" altLang="pt-BR"/>
                <a:t> até </a:t>
              </a:r>
              <a:r>
                <a:rPr lang="en-US" altLang="pt-BR" i="1"/>
                <a:t>B</a:t>
              </a:r>
              <a:r>
                <a:rPr lang="en-US" altLang="pt-BR"/>
                <a:t>:</a:t>
              </a:r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2706" y="1993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9" imgW="1079500" imgH="368300" progId="Equation.3">
                    <p:embed/>
                  </p:oleObj>
                </mc:Choice>
                <mc:Fallback>
                  <p:oleObj name="Equation" r:id="rId9" imgW="1079500" imgH="368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6" y="1993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464" y="2006"/>
            <a:ext cx="189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Equação" r:id="rId11" imgW="1892300" imgH="203200" progId="Equation.3">
                    <p:embed/>
                  </p:oleObj>
                </mc:Choice>
                <mc:Fallback>
                  <p:oleObj name="Equação" r:id="rId11" imgW="18923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" y="2006"/>
                          <a:ext cx="189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3862" y="2302"/>
            <a:ext cx="110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ção" r:id="rId13" imgW="977476" imgH="203112" progId="Equation.3">
                    <p:embed/>
                  </p:oleObj>
                </mc:Choice>
                <mc:Fallback>
                  <p:oleObj name="Equação" r:id="rId13" imgW="977476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" y="2302"/>
                          <a:ext cx="1104" cy="21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192" y="686"/>
            <a:ext cx="2417" cy="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2" name="Imagem de Bitmap" r:id="rId15" imgW="0" imgH="0" progId="Paint.Picture">
                    <p:embed/>
                  </p:oleObj>
                </mc:Choice>
                <mc:Fallback>
                  <p:oleObj name="Imagem de Bitmap" r:id="rId15" imgW="0" imgH="0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686"/>
                          <a:ext cx="2417" cy="1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257" y="1959"/>
            <a:ext cx="2027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3" name="Imagem de Bitmap" r:id="rId17" imgW="0" imgH="0" progId="Paint.Picture">
                    <p:embed/>
                  </p:oleObj>
                </mc:Choice>
                <mc:Fallback>
                  <p:oleObj name="Imagem de Bitmap" r:id="rId17" imgW="0" imgH="0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" y="1959"/>
                          <a:ext cx="2027" cy="1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7.3</a:t>
            </a:r>
          </a:p>
        </p:txBody>
      </p:sp>
      <p:sp>
        <p:nvSpPr>
          <p:cNvPr id="112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886EA541-02F4-457E-B86F-D11B5AC1CD83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23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96963"/>
            <a:ext cx="51323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5249863" y="1163638"/>
            <a:ext cx="350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Plotamos os  resultados.</a:t>
            </a:r>
          </a:p>
        </p:txBody>
      </p:sp>
      <p:sp>
        <p:nvSpPr>
          <p:cNvPr id="11276" name="Text Box 7"/>
          <p:cNvSpPr txBox="1">
            <a:spLocks noChangeArrowheads="1"/>
          </p:cNvSpPr>
          <p:nvPr/>
        </p:nvSpPr>
        <p:spPr bwMode="auto">
          <a:xfrm>
            <a:off x="5524500" y="1601788"/>
            <a:ext cx="161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 A até </a:t>
            </a:r>
            <a:r>
              <a:rPr lang="en-US" altLang="pt-BR" i="1"/>
              <a:t>C</a:t>
            </a:r>
            <a:r>
              <a:rPr lang="en-US" altLang="pt-BR"/>
              <a:t>:</a:t>
            </a:r>
            <a:r>
              <a:rPr lang="en-US" altLang="pt-BR" i="1"/>
              <a:t>  </a:t>
            </a:r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5524500" y="2955925"/>
            <a:ext cx="162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 </a:t>
            </a:r>
            <a:r>
              <a:rPr lang="en-US" altLang="pt-BR" i="1"/>
              <a:t>C</a:t>
            </a:r>
            <a:r>
              <a:rPr lang="en-US" altLang="pt-BR"/>
              <a:t> até </a:t>
            </a:r>
            <a:r>
              <a:rPr lang="en-US" altLang="pt-BR" i="1"/>
              <a:t>D</a:t>
            </a:r>
            <a:r>
              <a:rPr lang="en-US" altLang="pt-BR"/>
              <a:t>: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5524500" y="4416425"/>
            <a:ext cx="159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 </a:t>
            </a:r>
            <a:r>
              <a:rPr lang="en-US" altLang="pt-BR" i="1"/>
              <a:t>D</a:t>
            </a:r>
            <a:r>
              <a:rPr lang="en-US" altLang="pt-BR"/>
              <a:t> até </a:t>
            </a:r>
            <a:r>
              <a:rPr lang="en-US" altLang="pt-BR" i="1"/>
              <a:t>B</a:t>
            </a:r>
            <a:r>
              <a:rPr lang="en-US" altLang="pt-BR"/>
              <a:t>: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5913438" y="1998663"/>
          <a:ext cx="18986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ção" r:id="rId4" imgW="1117115" imgH="203112" progId="Equation.3">
                  <p:embed/>
                </p:oleObj>
              </mc:Choice>
              <mc:Fallback>
                <p:oleObj name="Equação" r:id="rId4" imgW="111711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1998663"/>
                        <a:ext cx="1898650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to 3"/>
          <p:cNvGraphicFramePr>
            <a:graphicFrameLocks noChangeAspect="1"/>
          </p:cNvGraphicFramePr>
          <p:nvPr/>
        </p:nvGraphicFramePr>
        <p:xfrm>
          <a:off x="5915025" y="2559050"/>
          <a:ext cx="21193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ção" r:id="rId6" imgW="1308100" imgH="228600" progId="Equation.3">
                  <p:embed/>
                </p:oleObj>
              </mc:Choice>
              <mc:Fallback>
                <p:oleObj name="Equação" r:id="rId6" imgW="1308100" imgH="22860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2559050"/>
                        <a:ext cx="2119313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5876925" y="3455988"/>
          <a:ext cx="12747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ção" r:id="rId8" imgW="774364" imgH="203112" progId="Equation.3">
                  <p:embed/>
                </p:oleObj>
              </mc:Choice>
              <mc:Fallback>
                <p:oleObj name="Equação" r:id="rId8" imgW="774364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3455988"/>
                        <a:ext cx="1274763" cy="334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to 6"/>
          <p:cNvGraphicFramePr>
            <a:graphicFrameLocks noChangeAspect="1"/>
          </p:cNvGraphicFramePr>
          <p:nvPr/>
        </p:nvGraphicFramePr>
        <p:xfrm>
          <a:off x="5864225" y="3925888"/>
          <a:ext cx="2689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ção" r:id="rId10" imgW="1803400" imgH="215900" progId="Equation.3">
                  <p:embed/>
                </p:oleObj>
              </mc:Choice>
              <mc:Fallback>
                <p:oleObj name="Equação" r:id="rId10" imgW="1803400" imgH="21590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925888"/>
                        <a:ext cx="2689225" cy="322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3"/>
          <p:cNvGraphicFramePr>
            <a:graphicFrameLocks noChangeAspect="1"/>
          </p:cNvGraphicFramePr>
          <p:nvPr/>
        </p:nvGraphicFramePr>
        <p:xfrm>
          <a:off x="5922963" y="4887913"/>
          <a:ext cx="1752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ção" r:id="rId12" imgW="977476" imgH="203112" progId="Equation.3">
                  <p:embed/>
                </p:oleObj>
              </mc:Choice>
              <mc:Fallback>
                <p:oleObj name="Equação" r:id="rId12" imgW="977476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4887913"/>
                        <a:ext cx="17526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to 9"/>
          <p:cNvGraphicFramePr>
            <a:graphicFrameLocks noChangeAspect="1"/>
          </p:cNvGraphicFramePr>
          <p:nvPr/>
        </p:nvGraphicFramePr>
        <p:xfrm>
          <a:off x="5915025" y="5411788"/>
          <a:ext cx="3141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ção" r:id="rId14" imgW="1981200" imgH="215900" progId="Equation.3">
                  <p:embed/>
                </p:oleObj>
              </mc:Choice>
              <mc:Fallback>
                <p:oleObj name="Equação" r:id="rId14" imgW="1981200" imgH="215900" progId="Equation.3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5411788"/>
                        <a:ext cx="3141663" cy="342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300">
                <a:ea typeface="ＭＳ Ｐゴシック" panose="020B0600070205080204" pitchFamily="34" charset="-128"/>
              </a:rPr>
              <a:t>Relações entre Carregamento, Esforço Cortante e Momento Fletor</a:t>
            </a:r>
            <a:endParaRPr lang="en-US" altLang="pt-BR" sz="2300">
              <a:ea typeface="ＭＳ Ｐゴシック" panose="020B0600070205080204" pitchFamily="34" charset="-128"/>
            </a:endParaRPr>
          </a:p>
        </p:txBody>
      </p:sp>
      <p:sp>
        <p:nvSpPr>
          <p:cNvPr id="122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E07EBCA9-B7B7-4AA1-899E-2FA767FDF53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24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2296" name="Group 11"/>
          <p:cNvGrpSpPr>
            <a:grpSpLocks/>
          </p:cNvGrpSpPr>
          <p:nvPr/>
        </p:nvGrpSpPr>
        <p:grpSpPr bwMode="auto">
          <a:xfrm>
            <a:off x="325438" y="1054100"/>
            <a:ext cx="3151187" cy="4610100"/>
            <a:chOff x="205" y="664"/>
            <a:chExt cx="1985" cy="2904"/>
          </a:xfrm>
        </p:grpSpPr>
        <p:pic>
          <p:nvPicPr>
            <p:cNvPr id="12301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664"/>
              <a:ext cx="1985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1993"/>
              <a:ext cx="1435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7" name="Group 12"/>
          <p:cNvGrpSpPr>
            <a:grpSpLocks/>
          </p:cNvGrpSpPr>
          <p:nvPr/>
        </p:nvGrpSpPr>
        <p:grpSpPr bwMode="auto">
          <a:xfrm>
            <a:off x="3476625" y="1022350"/>
            <a:ext cx="5565775" cy="1562100"/>
            <a:chOff x="2190" y="644"/>
            <a:chExt cx="3506" cy="984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2190" y="644"/>
              <a:ext cx="35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Relações entre carregamento e esforço cortante:</a:t>
              </a:r>
            </a:p>
          </p:txBody>
        </p:sp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2422" y="1004"/>
            <a:ext cx="1512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3" name="Equation" r:id="rId5" imgW="2400300" imgH="990600" progId="Equation.3">
                    <p:embed/>
                  </p:oleObj>
                </mc:Choice>
                <mc:Fallback>
                  <p:oleObj name="Equation" r:id="rId5" imgW="2400300" imgH="990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1004"/>
                          <a:ext cx="1512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1" name="Object 2"/>
          <p:cNvGraphicFramePr>
            <a:graphicFrameLocks noChangeAspect="1"/>
          </p:cNvGraphicFramePr>
          <p:nvPr/>
        </p:nvGraphicFramePr>
        <p:xfrm>
          <a:off x="3595688" y="2651125"/>
          <a:ext cx="54467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ção" r:id="rId7" imgW="3441700" imgH="495300" progId="Equation.3">
                  <p:embed/>
                </p:oleObj>
              </mc:Choice>
              <mc:Fallback>
                <p:oleObj name="Equação" r:id="rId7" imgW="34417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2651125"/>
                        <a:ext cx="54467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76625" y="3621088"/>
            <a:ext cx="5667375" cy="1787525"/>
            <a:chOff x="2190" y="2281"/>
            <a:chExt cx="3570" cy="1126"/>
          </a:xfrm>
        </p:grpSpPr>
        <p:sp>
          <p:nvSpPr>
            <p:cNvPr id="12299" name="Text Box 8"/>
            <p:cNvSpPr txBox="1">
              <a:spLocks noChangeArrowheads="1"/>
            </p:cNvSpPr>
            <p:nvPr/>
          </p:nvSpPr>
          <p:spPr bwMode="auto">
            <a:xfrm>
              <a:off x="2190" y="2281"/>
              <a:ext cx="35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Relações entre esforço cortante e momento fletor:</a:t>
              </a:r>
            </a:p>
          </p:txBody>
        </p:sp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2400" y="2591"/>
            <a:ext cx="256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5" name="Equation" r:id="rId9" imgW="4076700" imgH="1295400" progId="Equation.3">
                    <p:embed/>
                  </p:oleObj>
                </mc:Choice>
                <mc:Fallback>
                  <p:oleObj name="Equation" r:id="rId9" imgW="4076700" imgH="1295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591"/>
                          <a:ext cx="2568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4" name="Object 3"/>
          <p:cNvGraphicFramePr>
            <a:graphicFrameLocks noChangeAspect="1"/>
          </p:cNvGraphicFramePr>
          <p:nvPr/>
        </p:nvGraphicFramePr>
        <p:xfrm>
          <a:off x="3551238" y="5597525"/>
          <a:ext cx="53943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ção" r:id="rId11" imgW="3403600" imgH="495300" progId="Equation.3">
                  <p:embed/>
                </p:oleObj>
              </mc:Choice>
              <mc:Fallback>
                <p:oleObj name="Equação" r:id="rId11" imgW="34036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5597525"/>
                        <a:ext cx="53943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300">
                <a:ea typeface="ＭＳ Ｐゴシック" panose="020B0600070205080204" pitchFamily="34" charset="-128"/>
              </a:rPr>
              <a:t>Relações entre Carregamento, Esforço Cortante e Momento Fletor</a:t>
            </a:r>
            <a:endParaRPr lang="en-US" altLang="pt-BR" sz="2300">
              <a:ea typeface="ＭＳ Ｐゴシック" panose="020B0600070205080204" pitchFamily="34" charset="-128"/>
            </a:endParaRPr>
          </a:p>
        </p:txBody>
      </p:sp>
      <p:sp>
        <p:nvSpPr>
          <p:cNvPr id="133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0BAFF1E9-5A69-4FD2-B073-FEA8A9AB120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25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3320" name="Group 17"/>
          <p:cNvGrpSpPr>
            <a:grpSpLocks/>
          </p:cNvGrpSpPr>
          <p:nvPr/>
        </p:nvGrpSpPr>
        <p:grpSpPr bwMode="auto">
          <a:xfrm>
            <a:off x="550863" y="979488"/>
            <a:ext cx="2598737" cy="2433637"/>
            <a:chOff x="347" y="602"/>
            <a:chExt cx="1637" cy="1533"/>
          </a:xfrm>
        </p:grpSpPr>
        <p:pic>
          <p:nvPicPr>
            <p:cNvPr id="13328" name="Picture 5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602"/>
              <a:ext cx="162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452"/>
              <a:ext cx="1634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 18"/>
          <p:cNvGrpSpPr>
            <a:grpSpLocks/>
          </p:cNvGrpSpPr>
          <p:nvPr/>
        </p:nvGrpSpPr>
        <p:grpSpPr bwMode="auto">
          <a:xfrm>
            <a:off x="3967163" y="1068388"/>
            <a:ext cx="3851275" cy="930275"/>
            <a:chOff x="2499" y="711"/>
            <a:chExt cx="2426" cy="620"/>
          </a:xfrm>
        </p:grpSpPr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2499" y="711"/>
              <a:ext cx="222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Para a viga ao lado temos: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Reações de apoio:</a:t>
              </a:r>
            </a:p>
          </p:txBody>
        </p:sp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933" y="947"/>
            <a:ext cx="99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5" imgW="1574800" imgH="609600" progId="Equation.3">
                    <p:embed/>
                  </p:oleObj>
                </mc:Choice>
                <mc:Fallback>
                  <p:oleObj name="Equation" r:id="rId5" imgW="1574800" imgH="609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947"/>
                          <a:ext cx="99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12763" y="2079625"/>
            <a:ext cx="7599362" cy="3060700"/>
            <a:chOff x="323" y="1310"/>
            <a:chExt cx="4787" cy="1928"/>
          </a:xfrm>
        </p:grpSpPr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323" y="2159"/>
            <a:ext cx="1737" cy="1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Bitmap Image" r:id="rId7" imgW="3296110" imgH="2048161" progId="Paint.Picture">
                    <p:embed/>
                  </p:oleObj>
                </mc:Choice>
                <mc:Fallback>
                  <p:oleObj name="Bitmap Image" r:id="rId7" imgW="3296110" imgH="2048161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159"/>
                          <a:ext cx="1737" cy="1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2499" y="1310"/>
              <a:ext cx="19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Curva de esforço cortante:</a:t>
              </a:r>
            </a:p>
          </p:txBody>
        </p:sp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2822" y="1553"/>
            <a:ext cx="2288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9" imgW="3632200" imgH="1498600" progId="Equation.3">
                    <p:embed/>
                  </p:oleObj>
                </mc:Choice>
                <mc:Fallback>
                  <p:oleObj name="Equation" r:id="rId9" imgW="3632200" imgH="149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" y="1553"/>
                          <a:ext cx="2288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6875" y="3941763"/>
            <a:ext cx="7721600" cy="2627312"/>
            <a:chOff x="250" y="2483"/>
            <a:chExt cx="4864" cy="1655"/>
          </a:xfrm>
        </p:grpSpPr>
        <p:pic>
          <p:nvPicPr>
            <p:cNvPr id="13324" name="Picture 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3217"/>
              <a:ext cx="183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2499" y="2483"/>
              <a:ext cx="19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Curva de momento fletor: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810" y="2758"/>
            <a:ext cx="2304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ção" r:id="rId12" imgW="2374900" imgH="1422400" progId="Equation.3">
                    <p:embed/>
                  </p:oleObj>
                </mc:Choice>
                <mc:Fallback>
                  <p:oleObj name="Equação" r:id="rId12" imgW="2374900" imgH="14224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" y="2758"/>
                          <a:ext cx="2304" cy="1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7.4</a:t>
            </a:r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E8AE3734-7E03-495C-B571-29F5D5CAE78D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26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439738" y="3681413"/>
            <a:ext cx="3371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Trace os diagramas de esforço cortante e de momento fletor para a viga e o carregamento mostrados na figura.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89388" y="962025"/>
            <a:ext cx="51546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Considerando a viga inteira como um corpo livre, determinamos as reações de apoio.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89388" y="3171825"/>
            <a:ext cx="4954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Entre </a:t>
            </a:r>
            <a:r>
              <a:rPr lang="en-US" altLang="pt-BR" i="1"/>
              <a:t>D</a:t>
            </a:r>
            <a:r>
              <a:rPr lang="en-US" altLang="pt-BR"/>
              <a:t> e </a:t>
            </a:r>
            <a:r>
              <a:rPr lang="en-US" altLang="pt-BR" i="1"/>
              <a:t>E</a:t>
            </a:r>
            <a:r>
              <a:rPr lang="en-US" altLang="pt-BR"/>
              <a:t> o esforço cortante varia linear- mente devido ao carregamento uniforme.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89388" y="2143125"/>
            <a:ext cx="5094287" cy="1016000"/>
            <a:chOff x="2551" y="1444"/>
            <a:chExt cx="3209" cy="640"/>
          </a:xfrm>
        </p:grpSpPr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2551" y="1444"/>
              <a:ext cx="320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Entre os pontos de aplicação de cargas con- centradas,                           , ou seja, o esfor- ço cortante é constante.</a:t>
              </a:r>
            </a:p>
          </p:txBody>
        </p: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3421" y="1684"/>
            <a:ext cx="1056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1" name="Equation" r:id="rId3" imgW="1675673" imgH="317362" progId="Equation.3">
                    <p:embed/>
                  </p:oleObj>
                </mc:Choice>
                <mc:Fallback>
                  <p:oleObj name="Equation" r:id="rId3" imgW="1675673" imgH="317362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" y="1684"/>
                          <a:ext cx="1056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89388" y="3895725"/>
            <a:ext cx="5106987" cy="1323975"/>
            <a:chOff x="2543" y="2708"/>
            <a:chExt cx="3217" cy="834"/>
          </a:xfrm>
        </p:grpSpPr>
        <p:sp>
          <p:nvSpPr>
            <p:cNvPr id="14349" name="Text Box 8"/>
            <p:cNvSpPr txBox="1">
              <a:spLocks noChangeArrowheads="1"/>
            </p:cNvSpPr>
            <p:nvPr/>
          </p:nvSpPr>
          <p:spPr bwMode="auto">
            <a:xfrm>
              <a:off x="2543" y="2708"/>
              <a:ext cx="321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Entre os pontos de aplicação de cargas con-  centradas,                                        Logo, a variação no momento fletor é igua à area sob a curva de esforço cortante entre esses pontos.</a:t>
              </a:r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3396" y="2925"/>
            <a:ext cx="155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2" name="Equação" r:id="rId5" imgW="1485255" imgH="215806" progId="Equation.3">
                    <p:embed/>
                  </p:oleObj>
                </mc:Choice>
                <mc:Fallback>
                  <p:oleObj name="Equação" r:id="rId5" imgW="1485255" imgH="215806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" y="2925"/>
                          <a:ext cx="155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989388" y="5248275"/>
            <a:ext cx="50942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Com uma variação linear do esforço cortante entre </a:t>
            </a:r>
            <a:r>
              <a:rPr lang="en-US" altLang="pt-BR" i="1"/>
              <a:t>D</a:t>
            </a:r>
            <a:r>
              <a:rPr lang="en-US" altLang="pt-BR"/>
              <a:t> e </a:t>
            </a:r>
            <a:r>
              <a:rPr lang="en-US" altLang="pt-BR" i="1"/>
              <a:t>E</a:t>
            </a:r>
            <a:r>
              <a:rPr lang="en-US" altLang="pt-BR"/>
              <a:t>, o diagrama de momento fletor é uma parábola.</a:t>
            </a:r>
          </a:p>
        </p:txBody>
      </p:sp>
      <p:pic>
        <p:nvPicPr>
          <p:cNvPr id="14348" name="Imagem 14" descr="Slide_2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9363"/>
            <a:ext cx="36782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9" grpId="0" autoUpdateAnimBg="0"/>
      <p:bldP spid="133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7.4</a:t>
            </a:r>
          </a:p>
        </p:txBody>
      </p:sp>
      <p:sp>
        <p:nvSpPr>
          <p:cNvPr id="153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3FA377FC-A992-46F3-BFD8-227E706FA1D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27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2438" y="1119188"/>
          <a:ext cx="2781300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Imagem de Bitmap" r:id="rId3" imgW="0" imgH="0" progId="Paint.Picture">
                  <p:embed/>
                </p:oleObj>
              </mc:Choice>
              <mc:Fallback>
                <p:oleObj name="Imagem de Bitmap" r:id="rId3" imgW="0" imgH="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119188"/>
                        <a:ext cx="2781300" cy="27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2263" y="3948113"/>
            <a:ext cx="8713787" cy="2636837"/>
            <a:chOff x="203" y="2487"/>
            <a:chExt cx="5489" cy="1661"/>
          </a:xfrm>
        </p:grpSpPr>
        <p:grpSp>
          <p:nvGrpSpPr>
            <p:cNvPr id="15378" name="Group 20"/>
            <p:cNvGrpSpPr>
              <a:grpSpLocks/>
            </p:cNvGrpSpPr>
            <p:nvPr/>
          </p:nvGrpSpPr>
          <p:grpSpPr bwMode="auto">
            <a:xfrm>
              <a:off x="2215" y="3198"/>
              <a:ext cx="3477" cy="446"/>
              <a:chOff x="2283" y="3033"/>
              <a:chExt cx="3477" cy="446"/>
            </a:xfrm>
          </p:grpSpPr>
          <p:sp>
            <p:nvSpPr>
              <p:cNvPr id="15379" name="Text Box 8"/>
              <p:cNvSpPr txBox="1">
                <a:spLocks noChangeArrowheads="1"/>
              </p:cNvSpPr>
              <p:nvPr/>
            </p:nvSpPr>
            <p:spPr bwMode="auto">
              <a:xfrm>
                <a:off x="2283" y="3033"/>
                <a:ext cx="347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66938" algn="l"/>
                  </a:tabLs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/>
                  <a:t>Entre os pontos de aplicação de cargas concentra-  das,                             .  </a:t>
                </a:r>
              </a:p>
            </p:txBody>
          </p:sp>
          <p:graphicFrame>
            <p:nvGraphicFramePr>
              <p:cNvPr id="15370" name="Object 10"/>
              <p:cNvGraphicFramePr>
                <a:graphicFrameLocks noChangeAspect="1"/>
              </p:cNvGraphicFramePr>
              <p:nvPr/>
            </p:nvGraphicFramePr>
            <p:xfrm>
              <a:off x="2758" y="3279"/>
              <a:ext cx="1163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6" name="Equation" r:id="rId5" imgW="1675673" imgH="317362" progId="Equation.3">
                      <p:embed/>
                    </p:oleObj>
                  </mc:Choice>
                  <mc:Fallback>
                    <p:oleObj name="Equation" r:id="rId5" imgW="1675673" imgH="317362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8" y="3279"/>
                            <a:ext cx="1163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5369" name="Object 9"/>
            <p:cNvGraphicFramePr>
              <a:graphicFrameLocks noChangeAspect="1"/>
            </p:cNvGraphicFramePr>
            <p:nvPr/>
          </p:nvGraphicFramePr>
          <p:xfrm>
            <a:off x="203" y="2487"/>
            <a:ext cx="1893" cy="1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7" name="Imagem de Bitmap" r:id="rId7" imgW="0" imgH="0" progId="Paint.Picture">
                    <p:embed/>
                  </p:oleObj>
                </mc:Choice>
                <mc:Fallback>
                  <p:oleObj name="Imagem de Bitmap" r:id="rId7" imgW="0" imgH="0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" y="2487"/>
                          <a:ext cx="1893" cy="16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516313" y="5819775"/>
            <a:ext cx="5627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Entre </a:t>
            </a:r>
            <a:r>
              <a:rPr lang="en-US" altLang="pt-BR" i="1"/>
              <a:t>D</a:t>
            </a:r>
            <a:r>
              <a:rPr lang="en-US" altLang="pt-BR"/>
              <a:t> e </a:t>
            </a:r>
            <a:r>
              <a:rPr lang="en-US" altLang="pt-BR" i="1"/>
              <a:t>E</a:t>
            </a:r>
            <a:r>
              <a:rPr lang="en-US" altLang="pt-BR"/>
              <a:t> o esforço cortante varia linearmente devido ao carregamento uniforme.</a:t>
            </a:r>
          </a:p>
        </p:txBody>
      </p:sp>
      <p:grpSp>
        <p:nvGrpSpPr>
          <p:cNvPr id="15375" name="Group 23"/>
          <p:cNvGrpSpPr>
            <a:grpSpLocks/>
          </p:cNvGrpSpPr>
          <p:nvPr/>
        </p:nvGrpSpPr>
        <p:grpSpPr bwMode="auto">
          <a:xfrm>
            <a:off x="3516313" y="950913"/>
            <a:ext cx="5435600" cy="2568575"/>
            <a:chOff x="2215" y="599"/>
            <a:chExt cx="3424" cy="1618"/>
          </a:xfrm>
        </p:grpSpPr>
        <p:sp>
          <p:nvSpPr>
            <p:cNvPr id="15377" name="Text Box 6"/>
            <p:cNvSpPr txBox="1">
              <a:spLocks noChangeArrowheads="1"/>
            </p:cNvSpPr>
            <p:nvPr/>
          </p:nvSpPr>
          <p:spPr bwMode="auto">
            <a:xfrm>
              <a:off x="2215" y="599"/>
              <a:ext cx="339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SOLUÇÃO: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Considerando a viga inteira como um corpo livre, determinamos as reações de apoio.</a:t>
              </a:r>
            </a:p>
          </p:txBody>
        </p:sp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2430" y="1350"/>
            <a:ext cx="7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8" name="Equation" r:id="rId9" imgW="1193282" imgH="317362" progId="Equation.3">
                    <p:embed/>
                  </p:oleObj>
                </mc:Choice>
                <mc:Fallback>
                  <p:oleObj name="Equation" r:id="rId9" imgW="1193282" imgH="31736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" y="1350"/>
                          <a:ext cx="75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2589" y="1617"/>
            <a:ext cx="2637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Equação" r:id="rId11" imgW="2603500" imgH="431800" progId="Equation.3">
                    <p:embed/>
                  </p:oleObj>
                </mc:Choice>
                <mc:Fallback>
                  <p:oleObj name="Equação" r:id="rId11" imgW="2603500" imgH="4318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" y="1617"/>
                          <a:ext cx="2637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8"/>
            <p:cNvGraphicFramePr>
              <a:graphicFrameLocks noChangeAspect="1"/>
            </p:cNvGraphicFramePr>
            <p:nvPr/>
          </p:nvGraphicFramePr>
          <p:xfrm>
            <a:off x="4800" y="2018"/>
            <a:ext cx="839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ção" r:id="rId13" imgW="748975" imgH="177723" progId="Equation.3">
                    <p:embed/>
                  </p:oleObj>
                </mc:Choice>
                <mc:Fallback>
                  <p:oleObj name="Equação" r:id="rId13" imgW="748975" imgH="17772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018"/>
                          <a:ext cx="839" cy="19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857625" y="3719513"/>
            <a:ext cx="4991100" cy="1266825"/>
            <a:chOff x="2430" y="2231"/>
            <a:chExt cx="3144" cy="798"/>
          </a:xfrm>
        </p:grpSpPr>
        <p:graphicFrame>
          <p:nvGraphicFramePr>
            <p:cNvPr id="15363" name="Object 3"/>
            <p:cNvGraphicFramePr>
              <a:graphicFrameLocks noChangeAspect="1"/>
            </p:cNvGraphicFramePr>
            <p:nvPr/>
          </p:nvGraphicFramePr>
          <p:xfrm>
            <a:off x="2430" y="2231"/>
            <a:ext cx="64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1" name="Equation" r:id="rId15" imgW="1016000" imgH="368300" progId="Equation.3">
                    <p:embed/>
                  </p:oleObj>
                </mc:Choice>
                <mc:Fallback>
                  <p:oleObj name="Equation" r:id="rId15" imgW="1016000" imgH="368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" y="2231"/>
                          <a:ext cx="64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2509" y="2495"/>
            <a:ext cx="258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2" name="Equação" r:id="rId17" imgW="2501900" imgH="241300" progId="Equation.3">
                    <p:embed/>
                  </p:oleObj>
                </mc:Choice>
                <mc:Fallback>
                  <p:oleObj name="Equação" r:id="rId17" imgW="2501900" imgH="241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" y="2495"/>
                          <a:ext cx="2589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4786" y="2762"/>
            <a:ext cx="78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3" name="Equação" r:id="rId19" imgW="710891" imgH="241195" progId="Equation.3">
                    <p:embed/>
                  </p:oleObj>
                </mc:Choice>
                <mc:Fallback>
                  <p:oleObj name="Equação" r:id="rId19" imgW="710891" imgH="24119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" y="2762"/>
                          <a:ext cx="788" cy="26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7.4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A8C32157-08CD-4186-8019-2B07DC781E4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28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90" name="Text Box 2052"/>
          <p:cNvSpPr txBox="1">
            <a:spLocks noChangeArrowheads="1"/>
          </p:cNvSpPr>
          <p:nvPr/>
        </p:nvSpPr>
        <p:spPr bwMode="auto">
          <a:xfrm>
            <a:off x="3998913" y="1022350"/>
            <a:ext cx="5145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Entre os pontos de aplicação de cargas con-  centradas,                                       Logo, a variação no momento fletor é igual à area sob a curva de esforço cortante entre esses pontos.</a:t>
            </a:r>
          </a:p>
        </p:txBody>
      </p:sp>
      <p:sp>
        <p:nvSpPr>
          <p:cNvPr id="41990" name="Text Box 2054"/>
          <p:cNvSpPr txBox="1">
            <a:spLocks noChangeArrowheads="1"/>
          </p:cNvSpPr>
          <p:nvPr/>
        </p:nvSpPr>
        <p:spPr bwMode="auto">
          <a:xfrm>
            <a:off x="4121150" y="4560888"/>
            <a:ext cx="4868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Com uma variação linear do esforço cortante entre </a:t>
            </a:r>
            <a:r>
              <a:rPr lang="en-US" altLang="pt-BR" i="1"/>
              <a:t>D</a:t>
            </a:r>
            <a:r>
              <a:rPr lang="en-US" altLang="pt-BR"/>
              <a:t> e </a:t>
            </a:r>
            <a:r>
              <a:rPr lang="en-US" altLang="pt-BR" i="1"/>
              <a:t>E</a:t>
            </a:r>
            <a:r>
              <a:rPr lang="en-US" altLang="pt-BR"/>
              <a:t>, o diagrama de momento fletor é uma parábola.</a:t>
            </a:r>
          </a:p>
        </p:txBody>
      </p:sp>
      <p:pic>
        <p:nvPicPr>
          <p:cNvPr id="16392" name="Picture 2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859088"/>
            <a:ext cx="38036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4384675" y="2687638"/>
          <a:ext cx="406876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ção" r:id="rId4" imgW="2565400" imgH="914400" progId="Equation.3">
                  <p:embed/>
                </p:oleObj>
              </mc:Choice>
              <mc:Fallback>
                <p:oleObj name="Equação" r:id="rId4" imgW="256540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687638"/>
                        <a:ext cx="4068763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219200"/>
            <a:ext cx="29749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5307013" y="1354138"/>
          <a:ext cx="24749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ção" r:id="rId7" imgW="1485255" imgH="215806" progId="Equation.3">
                  <p:embed/>
                </p:oleObj>
              </mc:Choice>
              <mc:Fallback>
                <p:oleObj name="Equação" r:id="rId7" imgW="1485255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354138"/>
                        <a:ext cx="24749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7.6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9D4EBFC7-F391-4E75-9385-209236331F2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29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940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95438"/>
            <a:ext cx="33115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71475" y="3749675"/>
            <a:ext cx="3525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Esboce os diagrama de esforço cortante e de momento fletor para a viga em balanço mostra-da na figura.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86188" y="1009650"/>
            <a:ext cx="53578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esforço cortante entre </a:t>
            </a:r>
            <a:r>
              <a:rPr lang="en-US" altLang="pt-BR" sz="1900" i="1"/>
              <a:t>A</a:t>
            </a:r>
            <a:r>
              <a:rPr lang="en-US" altLang="pt-BR" sz="1900"/>
              <a:t> e </a:t>
            </a:r>
            <a:r>
              <a:rPr lang="en-US" altLang="pt-BR" sz="1900" i="1"/>
              <a:t>B</a:t>
            </a:r>
            <a:r>
              <a:rPr lang="en-US" altLang="pt-BR" sz="1900"/>
              <a:t> é igual ao inverso da área sob a curva entre aqueles pontos. A curva de carregamento linear resulta em uma curva de esforço cortante parabólica.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786188" y="2803525"/>
            <a:ext cx="53578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Como entre</a:t>
            </a:r>
            <a:r>
              <a:rPr lang="en-US" altLang="pt-BR" sz="1900" i="1"/>
              <a:t> B</a:t>
            </a:r>
            <a:r>
              <a:rPr lang="en-US" altLang="pt-BR" sz="1900"/>
              <a:t> e </a:t>
            </a:r>
            <a:r>
              <a:rPr lang="en-US" altLang="pt-BR" sz="1900" i="1"/>
              <a:t>C</a:t>
            </a:r>
            <a:r>
              <a:rPr lang="en-US" altLang="pt-BR" sz="1900"/>
              <a:t> a viga não está carregada, não há variação no esforço cortante entre esses pontos.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86188" y="3611563"/>
            <a:ext cx="53578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momento fletor entre </a:t>
            </a:r>
            <a:r>
              <a:rPr lang="en-US" altLang="pt-BR" sz="1900" i="1"/>
              <a:t>A</a:t>
            </a:r>
            <a:r>
              <a:rPr lang="en-US" altLang="pt-BR" sz="1900"/>
              <a:t> e </a:t>
            </a:r>
            <a:r>
              <a:rPr lang="en-US" altLang="pt-BR" sz="1900" i="1"/>
              <a:t>B</a:t>
            </a:r>
            <a:r>
              <a:rPr lang="en-US" altLang="pt-BR" sz="1900"/>
              <a:t> é igual à área sob a curva de esforço cortante entre os dois pontos. A curva parabólica do esforço cortante re- sulta em uma curva cúbica para o momento fletor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786188" y="5051425"/>
            <a:ext cx="53578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momento fletor entre </a:t>
            </a:r>
            <a:r>
              <a:rPr lang="en-US" altLang="pt-BR" sz="1900" i="1"/>
              <a:t>B</a:t>
            </a:r>
            <a:r>
              <a:rPr lang="en-US" altLang="pt-BR" sz="1900"/>
              <a:t> e </a:t>
            </a:r>
            <a:r>
              <a:rPr lang="en-US" altLang="pt-BR" sz="1900" i="1"/>
              <a:t>C</a:t>
            </a:r>
            <a:r>
              <a:rPr lang="en-US" altLang="pt-BR" sz="1900"/>
              <a:t> é igual à área sob a curva de esforço cortante entre os dois pontos. A curva constante do esforço cortante re-sulta em uma curva linear para o momento fletor.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3" grpId="0" autoUpdateAnimBg="0"/>
      <p:bldP spid="14344" grpId="0" autoUpdateAnimBg="0"/>
      <p:bldP spid="1434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8D753EC6-04AA-426B-9FBC-8CBB5E6DB1D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42938" y="1346200"/>
            <a:ext cx="40751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Introdução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Forças Internas em Elementos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Problema Resolvido 7.1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Diversos Tipos de Carregamento e de Apoio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Esforço Cortante e Momentoo Fletor em uma Viga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Problema Resolvido 7.2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Problema Resolvido 7.3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Relações entre Carregamento, Esforço Cortante e Momento Fletor</a:t>
            </a:r>
            <a:endParaRPr lang="en-US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933950" y="1346200"/>
            <a:ext cx="387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Problema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Resolvido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 7.4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Problema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Resolvido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 7.6</a:t>
            </a:r>
            <a:endParaRPr lang="en-US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7.6</a:t>
            </a:r>
          </a:p>
        </p:txBody>
      </p:sp>
      <p:sp>
        <p:nvSpPr>
          <p:cNvPr id="1741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49273A90-11EC-438F-8D67-C9FCAE91D224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30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78213" y="5113338"/>
            <a:ext cx="5665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Como entre</a:t>
            </a:r>
            <a:r>
              <a:rPr lang="en-US" altLang="pt-BR" sz="1900" i="1"/>
              <a:t> B</a:t>
            </a:r>
            <a:r>
              <a:rPr lang="en-US" altLang="pt-BR" sz="1900"/>
              <a:t> e </a:t>
            </a:r>
            <a:r>
              <a:rPr lang="en-US" altLang="pt-BR" sz="1900" i="1"/>
              <a:t>C</a:t>
            </a:r>
            <a:r>
              <a:rPr lang="en-US" altLang="pt-BR" sz="1900"/>
              <a:t> a viga não está carregada, não há variação no esforço cortante entre esses pontos.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8463" y="1138238"/>
          <a:ext cx="294005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Bitmap Image" r:id="rId3" imgW="3123810" imgH="3438095" progId="Paint.Picture">
                  <p:embed/>
                </p:oleObj>
              </mc:Choice>
              <mc:Fallback>
                <p:oleObj name="Bitmap Image" r:id="rId3" imgW="3123810" imgH="34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138238"/>
                        <a:ext cx="294005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478213" y="1009650"/>
            <a:ext cx="56657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esforço cortante entre </a:t>
            </a:r>
            <a:r>
              <a:rPr lang="en-US" altLang="pt-BR" sz="1900" i="1"/>
              <a:t>A</a:t>
            </a:r>
            <a:r>
              <a:rPr lang="en-US" altLang="pt-BR" sz="1900"/>
              <a:t> e </a:t>
            </a:r>
            <a:r>
              <a:rPr lang="en-US" altLang="pt-BR" sz="1900" i="1"/>
              <a:t>B</a:t>
            </a:r>
            <a:r>
              <a:rPr lang="en-US" altLang="pt-BR" sz="1900"/>
              <a:t> é igual ao inverso da área sob a curva entre aqueles pontos. A curva de carregamento linear resulta em uma curva  de esforço cortante parabólica.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911600" y="3676650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5" imgW="1879600" imgH="431800" progId="Equation.3">
                  <p:embed/>
                </p:oleObj>
              </mc:Choice>
              <mc:Fallback>
                <p:oleObj name="Equation" r:id="rId5" imgW="1879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676650"/>
                        <a:ext cx="1879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872288" y="3689350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7" imgW="1358310" imgH="431613" progId="Equation.3">
                  <p:embed/>
                </p:oleObj>
              </mc:Choice>
              <mc:Fallback>
                <p:oleObj name="Equation" r:id="rId7" imgW="135831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3689350"/>
                        <a:ext cx="135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870325" y="4294188"/>
          <a:ext cx="22526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ção" r:id="rId9" imgW="1333500" imgH="393700" progId="Equation.3">
                  <p:embed/>
                </p:oleObj>
              </mc:Choice>
              <mc:Fallback>
                <p:oleObj name="Equação" r:id="rId9" imgW="13335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294188"/>
                        <a:ext cx="22526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843338" y="2927350"/>
          <a:ext cx="34544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ção" r:id="rId11" imgW="2044700" imgH="393700" progId="Equation.3">
                  <p:embed/>
                </p:oleObj>
              </mc:Choice>
              <mc:Fallback>
                <p:oleObj name="Equação" r:id="rId11" imgW="20447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2927350"/>
                        <a:ext cx="34544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7.6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A5AF27B5-1B43-424F-8574-2486197E83A7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31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8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81100"/>
            <a:ext cx="307657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516313" y="1030288"/>
            <a:ext cx="56276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momento fletor entre </a:t>
            </a:r>
            <a:r>
              <a:rPr lang="en-US" altLang="pt-BR" sz="1900" i="1"/>
              <a:t>A</a:t>
            </a:r>
            <a:r>
              <a:rPr lang="en-US" altLang="pt-BR" sz="1900"/>
              <a:t> e </a:t>
            </a:r>
            <a:r>
              <a:rPr lang="en-US" altLang="pt-BR" sz="1900" i="1"/>
              <a:t>B</a:t>
            </a:r>
            <a:r>
              <a:rPr lang="en-US" altLang="pt-BR" sz="1900"/>
              <a:t> é igual à área sob a curva de esforço cortante entre os dois pontos. A curva parabólica do esforço cortante  re-sulta em uma curva cúbica para o momento fletor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16313" y="4500563"/>
            <a:ext cx="56276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/>
              <a:t>A variação no momento fletor entre </a:t>
            </a:r>
            <a:r>
              <a:rPr lang="en-US" altLang="pt-BR" sz="1900" i="1"/>
              <a:t>B</a:t>
            </a:r>
            <a:r>
              <a:rPr lang="en-US" altLang="pt-BR" sz="1900"/>
              <a:t> e </a:t>
            </a:r>
            <a:r>
              <a:rPr lang="en-US" altLang="pt-BR" sz="1900" i="1"/>
              <a:t>C</a:t>
            </a:r>
            <a:r>
              <a:rPr lang="en-US" altLang="pt-BR" sz="1900"/>
              <a:t> é igual à área sob a curva de esforço cortante entre os dois pontos. A curva constante do esforço cortante resulta em uma curva linear para o momento fletor.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73500" y="3233738"/>
          <a:ext cx="5270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4" imgW="5270500" imgH="889000" progId="Equation.3">
                  <p:embed/>
                </p:oleObj>
              </mc:Choice>
              <mc:Fallback>
                <p:oleObj name="Equation" r:id="rId4" imgW="52705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233738"/>
                        <a:ext cx="5270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827463" y="2476500"/>
          <a:ext cx="32146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ção" r:id="rId6" imgW="1905000" imgH="393700" progId="Equation.3">
                  <p:embed/>
                </p:oleObj>
              </mc:Choice>
              <mc:Fallback>
                <p:oleObj name="Equação" r:id="rId6" imgW="19050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2476500"/>
                        <a:ext cx="32146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Conteúdo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8D753EC6-04AA-426B-9FBC-8CBB5E6DB1D9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4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42938" y="1346200"/>
            <a:ext cx="4075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Lista de exercício capítulo 7: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7.3, 7.4, 7.7, 7.8, 7,10,</a:t>
            </a:r>
          </a:p>
          <a:p>
            <a:pPr eaLnBrk="1" hangingPunct="1">
              <a:spcBef>
                <a:spcPct val="10000"/>
              </a:spcBef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7,32, 7.34, 7.36, 7.38 e 7.40. </a:t>
            </a:r>
          </a:p>
        </p:txBody>
      </p:sp>
    </p:spTree>
    <p:extLst>
      <p:ext uri="{BB962C8B-B14F-4D97-AF65-F5344CB8AC3E}">
        <p14:creationId xmlns:p14="http://schemas.microsoft.com/office/powerpoint/2010/main" val="271037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Introdução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7F6989F9-DAB7-4828-A254-BC767B5FAF8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5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66763" y="1187450"/>
            <a:ext cx="8229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35000" indent="-2905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Os capítulos anteriores lidaram com:</a:t>
            </a:r>
          </a:p>
          <a:p>
            <a:pPr lvl="1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pt-BR"/>
              <a:t>A determinação das forças externas que atuam em uma estrutura e</a:t>
            </a:r>
          </a:p>
          <a:p>
            <a:pPr lvl="1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pt-BR"/>
              <a:t>A determinação das forças que mantêm unidos os vários elementos que formam uma estrutura.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6763" y="2994025"/>
            <a:ext cx="7462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Neste capítulo, preocupa-se com a determinação das </a:t>
            </a:r>
            <a:r>
              <a:rPr lang="en-US" altLang="pt-BR" i="1"/>
              <a:t>forças internas</a:t>
            </a:r>
            <a:r>
              <a:rPr lang="en-US" altLang="pt-BR"/>
              <a:t> (ou seja, que produzem tração/compressão, cisalhamento e flexão) que mantêm unidas as várias partes de um dado elemento.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6763" y="4192588"/>
            <a:ext cx="83772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31825" indent="-2905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Será dada especial atenção a dois importantes tipos de estruturas de engenharia:</a:t>
            </a:r>
          </a:p>
          <a:p>
            <a:pPr lvl="1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pt-BR" i="1"/>
              <a:t>Vigas</a:t>
            </a:r>
            <a:r>
              <a:rPr lang="en-US" altLang="pt-BR"/>
              <a:t> – geralmente são elementos prismáticos longos e retos, projetados para sustentar cargas aplicadas em vários pontos ao longo do elemento.</a:t>
            </a:r>
          </a:p>
          <a:p>
            <a:pPr lvl="1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pt-BR" i="1"/>
              <a:t>Cabos</a:t>
            </a:r>
            <a:r>
              <a:rPr lang="en-US" altLang="pt-BR"/>
              <a:t> - são elementos flexíveis capazes de resistir apenas à tração, projetados para suportar cargas concetradas ou distribuídas.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Forças Internas em Elementos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37630B6D-F2AD-4EAE-8BC2-0362FCA1576F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6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2772" name="Group 19"/>
          <p:cNvGrpSpPr>
            <a:grpSpLocks/>
          </p:cNvGrpSpPr>
          <p:nvPr/>
        </p:nvGrpSpPr>
        <p:grpSpPr bwMode="auto">
          <a:xfrm>
            <a:off x="1052513" y="992188"/>
            <a:ext cx="7972425" cy="2028825"/>
            <a:chOff x="663" y="625"/>
            <a:chExt cx="5022" cy="1278"/>
          </a:xfrm>
        </p:grpSpPr>
        <p:pic>
          <p:nvPicPr>
            <p:cNvPr id="32788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" y="625"/>
              <a:ext cx="1432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2768" y="668"/>
              <a:ext cx="291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O elemento reto</a:t>
              </a:r>
              <a:r>
                <a:rPr lang="en-US" altLang="pt-BR" sz="1900" i="1"/>
                <a:t> AB</a:t>
              </a:r>
              <a:r>
                <a:rPr lang="en-US" altLang="pt-BR" sz="1900"/>
                <a:t> está em equilíbrio sob a aplicação de duas forças </a:t>
              </a:r>
              <a:r>
                <a:rPr lang="en-US" altLang="pt-BR" sz="1900" i="1"/>
                <a:t>F</a:t>
              </a:r>
              <a:r>
                <a:rPr lang="en-US" altLang="pt-BR" sz="1900"/>
                <a:t> e </a:t>
              </a:r>
              <a:r>
                <a:rPr lang="en-US" altLang="pt-BR" sz="1900" i="1"/>
                <a:t>–F.</a:t>
              </a:r>
              <a:endParaRPr lang="en-US" altLang="pt-BR" sz="1900"/>
            </a:p>
          </p:txBody>
        </p:sp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394200" y="1941513"/>
            <a:ext cx="47259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1900" i="1"/>
              <a:t>As forças internas</a:t>
            </a:r>
            <a:r>
              <a:rPr lang="en-US" altLang="pt-BR" sz="1900"/>
              <a:t> equivalentes a </a:t>
            </a:r>
            <a:r>
              <a:rPr lang="en-US" altLang="pt-BR" sz="1900" i="1"/>
              <a:t>F</a:t>
            </a:r>
            <a:r>
              <a:rPr lang="en-US" altLang="pt-BR" sz="1900"/>
              <a:t> e </a:t>
            </a:r>
            <a:r>
              <a:rPr lang="en-US" altLang="pt-BR" sz="1900" i="1"/>
              <a:t>-F</a:t>
            </a:r>
            <a:r>
              <a:rPr lang="en-US" altLang="pt-BR" sz="1900"/>
              <a:t> são necessárias para o equilíbrio dos corpos li- vres </a:t>
            </a:r>
            <a:r>
              <a:rPr lang="en-US" altLang="pt-BR" sz="1900" i="1"/>
              <a:t>AC</a:t>
            </a:r>
            <a:r>
              <a:rPr lang="en-US" altLang="pt-BR" sz="1900"/>
              <a:t> e </a:t>
            </a:r>
            <a:r>
              <a:rPr lang="en-US" altLang="pt-BR" sz="1900" i="1"/>
              <a:t>CB</a:t>
            </a:r>
            <a:r>
              <a:rPr lang="en-US" altLang="pt-BR" sz="1900"/>
              <a:t>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55638" y="3089275"/>
            <a:ext cx="8488362" cy="1549400"/>
            <a:chOff x="413" y="1946"/>
            <a:chExt cx="5347" cy="976"/>
          </a:xfrm>
        </p:grpSpPr>
        <p:pic>
          <p:nvPicPr>
            <p:cNvPr id="32785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1961"/>
              <a:ext cx="925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1946"/>
              <a:ext cx="464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Text Box 16"/>
            <p:cNvSpPr txBox="1">
              <a:spLocks noChangeArrowheads="1"/>
            </p:cNvSpPr>
            <p:nvPr/>
          </p:nvSpPr>
          <p:spPr bwMode="auto">
            <a:xfrm>
              <a:off x="2768" y="1952"/>
              <a:ext cx="2992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 dirty="0"/>
                <a:t>O </a:t>
              </a:r>
              <a:r>
                <a:rPr lang="en-US" altLang="pt-BR" sz="1900" dirty="0" err="1"/>
                <a:t>elemento</a:t>
              </a:r>
              <a:r>
                <a:rPr lang="en-US" altLang="pt-BR" sz="1900" dirty="0"/>
                <a:t> </a:t>
              </a:r>
              <a:r>
                <a:rPr lang="en-US" altLang="pt-BR" sz="1900" i="1" dirty="0"/>
                <a:t>AD, </a:t>
              </a:r>
              <a:r>
                <a:rPr lang="en-US" altLang="pt-BR" sz="1900" dirty="0" err="1"/>
                <a:t>sujeito</a:t>
              </a:r>
              <a:r>
                <a:rPr lang="en-US" altLang="pt-BR" sz="1900" dirty="0"/>
                <a:t> à </a:t>
              </a:r>
              <a:r>
                <a:rPr lang="en-US" altLang="pt-BR" sz="1900" dirty="0" err="1"/>
                <a:t>ação</a:t>
              </a:r>
              <a:r>
                <a:rPr lang="en-US" altLang="pt-BR" sz="1900" dirty="0"/>
                <a:t> de </a:t>
              </a:r>
              <a:r>
                <a:rPr lang="en-US" altLang="pt-BR" sz="1900" dirty="0" err="1"/>
                <a:t>múltiplas</a:t>
              </a:r>
              <a:r>
                <a:rPr lang="en-US" altLang="pt-BR" sz="1900" dirty="0"/>
                <a:t> </a:t>
              </a:r>
              <a:r>
                <a:rPr lang="en-US" altLang="pt-BR" sz="1900" dirty="0" err="1"/>
                <a:t>forças</a:t>
              </a:r>
              <a:r>
                <a:rPr lang="en-US" altLang="pt-BR" sz="1900" dirty="0"/>
                <a:t>, </a:t>
              </a:r>
              <a:r>
                <a:rPr lang="en-US" altLang="pt-BR" sz="1900" dirty="0" err="1"/>
                <a:t>está</a:t>
              </a:r>
              <a:r>
                <a:rPr lang="en-US" altLang="pt-BR" sz="1900" dirty="0"/>
                <a:t> </a:t>
              </a:r>
              <a:r>
                <a:rPr lang="en-US" altLang="pt-BR" sz="1900" dirty="0" err="1"/>
                <a:t>em</a:t>
              </a:r>
              <a:r>
                <a:rPr lang="en-US" altLang="pt-BR" sz="1900" dirty="0"/>
                <a:t> </a:t>
              </a:r>
              <a:r>
                <a:rPr lang="en-US" altLang="pt-BR" sz="1900" dirty="0" err="1"/>
                <a:t>equilíbrio</a:t>
              </a:r>
              <a:r>
                <a:rPr lang="en-US" altLang="pt-BR" sz="1900" dirty="0"/>
                <a:t> sob a </a:t>
              </a:r>
              <a:r>
                <a:rPr lang="en-US" altLang="pt-BR" sz="1900" dirty="0" err="1"/>
                <a:t>ação</a:t>
              </a:r>
              <a:r>
                <a:rPr lang="en-US" altLang="pt-BR" sz="1900" dirty="0"/>
                <a:t> das </a:t>
              </a:r>
              <a:r>
                <a:rPr lang="en-US" altLang="pt-BR" sz="1900" dirty="0" err="1"/>
                <a:t>forças</a:t>
              </a:r>
              <a:r>
                <a:rPr lang="en-US" altLang="pt-BR" sz="1900" dirty="0"/>
                <a:t> </a:t>
              </a:r>
              <a:r>
                <a:rPr lang="en-US" altLang="pt-BR" sz="1900" dirty="0" err="1"/>
                <a:t>provenientes</a:t>
              </a:r>
              <a:r>
                <a:rPr lang="en-US" altLang="pt-BR" sz="1900" dirty="0"/>
                <a:t> do </a:t>
              </a:r>
              <a:r>
                <a:rPr lang="en-US" altLang="pt-BR" sz="1900" dirty="0" err="1"/>
                <a:t>contato</a:t>
              </a:r>
              <a:r>
                <a:rPr lang="en-US" altLang="pt-BR" sz="1900" dirty="0"/>
                <a:t> com o </a:t>
              </a:r>
              <a:r>
                <a:rPr lang="en-US" altLang="pt-BR" sz="1900" dirty="0" err="1"/>
                <a:t>cabo</a:t>
              </a:r>
              <a:r>
                <a:rPr lang="en-US" altLang="pt-BR" sz="1900" dirty="0"/>
                <a:t> </a:t>
              </a:r>
              <a:r>
                <a:rPr lang="en-US" altLang="pt-BR" sz="1900" i="1" dirty="0"/>
                <a:t>GD</a:t>
              </a:r>
              <a:r>
                <a:rPr lang="en-US" altLang="pt-BR" sz="1900" dirty="0"/>
                <a:t> e com </a:t>
              </a:r>
              <a:r>
                <a:rPr lang="en-US" altLang="pt-BR" sz="1900" dirty="0" err="1"/>
                <a:t>os</a:t>
              </a:r>
              <a:r>
                <a:rPr lang="en-US" altLang="pt-BR" sz="1900" dirty="0"/>
                <a:t> </a:t>
              </a:r>
              <a:r>
                <a:rPr lang="en-US" altLang="pt-BR" sz="1900" dirty="0" err="1"/>
                <a:t>elementos</a:t>
              </a:r>
              <a:r>
                <a:rPr lang="en-US" altLang="pt-BR" sz="1900" dirty="0"/>
                <a:t> </a:t>
              </a:r>
              <a:r>
                <a:rPr lang="en-US" altLang="pt-BR" sz="1900" i="1" dirty="0"/>
                <a:t>CF </a:t>
              </a:r>
              <a:r>
                <a:rPr lang="en-US" altLang="pt-BR" sz="1900" dirty="0"/>
                <a:t>e</a:t>
              </a:r>
              <a:r>
                <a:rPr lang="en-US" altLang="pt-BR" sz="1900" i="1" dirty="0"/>
                <a:t> BE</a:t>
              </a:r>
              <a:r>
                <a:rPr lang="en-US" altLang="pt-BR" sz="1900" dirty="0"/>
                <a:t>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332163" y="2659063"/>
            <a:ext cx="5776912" cy="2713037"/>
            <a:chOff x="2099" y="1675"/>
            <a:chExt cx="3639" cy="1709"/>
          </a:xfrm>
        </p:grpSpPr>
        <p:pic>
          <p:nvPicPr>
            <p:cNvPr id="32781" name="Picture 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1675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2" name="Group 21"/>
            <p:cNvGrpSpPr>
              <a:grpSpLocks/>
            </p:cNvGrpSpPr>
            <p:nvPr/>
          </p:nvGrpSpPr>
          <p:grpSpPr bwMode="auto">
            <a:xfrm>
              <a:off x="2099" y="2166"/>
              <a:ext cx="3639" cy="1218"/>
              <a:chOff x="2099" y="2166"/>
              <a:chExt cx="3639" cy="1218"/>
            </a:xfrm>
          </p:grpSpPr>
          <p:pic>
            <p:nvPicPr>
              <p:cNvPr id="32783" name="Picture 9" descr="C:\DOCUME~1\WALTOL~1\LOCALS~1\Temp\\msotw9_temp0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9" y="2166"/>
                <a:ext cx="488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4" name="Text Box 17"/>
              <p:cNvSpPr txBox="1">
                <a:spLocks noChangeArrowheads="1"/>
              </p:cNvSpPr>
              <p:nvPr/>
            </p:nvSpPr>
            <p:spPr bwMode="auto">
              <a:xfrm>
                <a:off x="2768" y="2750"/>
                <a:ext cx="2970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pt-BR" sz="1900" dirty="0" err="1"/>
                  <a:t>Forças</a:t>
                </a:r>
                <a:r>
                  <a:rPr lang="en-US" altLang="pt-BR" sz="1900" dirty="0"/>
                  <a:t> </a:t>
                </a:r>
                <a:r>
                  <a:rPr lang="en-US" altLang="pt-BR" sz="1900" dirty="0" err="1"/>
                  <a:t>internas</a:t>
                </a:r>
                <a:r>
                  <a:rPr lang="en-US" altLang="pt-BR" sz="1900" dirty="0"/>
                  <a:t> </a:t>
                </a:r>
                <a:r>
                  <a:rPr lang="en-US" altLang="pt-BR" sz="1900" dirty="0" err="1"/>
                  <a:t>equivalentes</a:t>
                </a:r>
                <a:r>
                  <a:rPr lang="en-US" altLang="pt-BR" sz="1900" dirty="0"/>
                  <a:t> a um </a:t>
                </a:r>
                <a:r>
                  <a:rPr lang="en-US" altLang="pt-BR" sz="1900" dirty="0" err="1"/>
                  <a:t>sistema</a:t>
                </a:r>
                <a:r>
                  <a:rPr lang="en-US" altLang="pt-BR" sz="1900" dirty="0"/>
                  <a:t> </a:t>
                </a:r>
                <a:r>
                  <a:rPr lang="en-US" altLang="pt-BR" sz="1900" dirty="0" err="1"/>
                  <a:t>força-binário</a:t>
                </a:r>
                <a:r>
                  <a:rPr lang="en-US" altLang="pt-BR" sz="1900" dirty="0"/>
                  <a:t> </a:t>
                </a:r>
                <a:r>
                  <a:rPr lang="en-US" altLang="pt-BR" sz="1900" dirty="0" err="1"/>
                  <a:t>são</a:t>
                </a:r>
                <a:r>
                  <a:rPr lang="en-US" altLang="pt-BR" sz="1900" dirty="0"/>
                  <a:t> </a:t>
                </a:r>
                <a:r>
                  <a:rPr lang="en-US" altLang="pt-BR" sz="1900" dirty="0" err="1"/>
                  <a:t>necessárias</a:t>
                </a:r>
                <a:r>
                  <a:rPr lang="en-US" altLang="pt-BR" sz="1900" dirty="0"/>
                  <a:t> para o </a:t>
                </a:r>
                <a:r>
                  <a:rPr lang="en-US" altLang="pt-BR" sz="1900" dirty="0" err="1"/>
                  <a:t>equilí</a:t>
                </a:r>
                <a:r>
                  <a:rPr lang="en-US" altLang="pt-BR" sz="1900" dirty="0"/>
                  <a:t>-brio dos </a:t>
                </a:r>
                <a:r>
                  <a:rPr lang="en-US" altLang="pt-BR" sz="1900" dirty="0" err="1"/>
                  <a:t>corpos</a:t>
                </a:r>
                <a:r>
                  <a:rPr lang="en-US" altLang="pt-BR" sz="1900" dirty="0"/>
                  <a:t> livres </a:t>
                </a:r>
                <a:r>
                  <a:rPr lang="en-US" altLang="pt-BR" sz="1900" i="1" dirty="0"/>
                  <a:t>JD</a:t>
                </a:r>
                <a:r>
                  <a:rPr lang="en-US" altLang="pt-BR" sz="1900" dirty="0"/>
                  <a:t> e </a:t>
                </a:r>
                <a:r>
                  <a:rPr lang="en-US" altLang="pt-BR" sz="1900" i="1" dirty="0"/>
                  <a:t>ABCJ</a:t>
                </a:r>
                <a:r>
                  <a:rPr lang="en-US" altLang="pt-BR" sz="1900" dirty="0"/>
                  <a:t>.</a:t>
                </a: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7988" y="4870450"/>
            <a:ext cx="8699500" cy="1608138"/>
            <a:chOff x="257" y="3068"/>
            <a:chExt cx="5480" cy="1013"/>
          </a:xfrm>
        </p:grpSpPr>
        <p:pic>
          <p:nvPicPr>
            <p:cNvPr id="32777" name="Picture 11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3068"/>
              <a:ext cx="106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12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62"/>
              <a:ext cx="607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3172"/>
              <a:ext cx="971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Text Box 18"/>
            <p:cNvSpPr txBox="1">
              <a:spLocks noChangeArrowheads="1"/>
            </p:cNvSpPr>
            <p:nvPr/>
          </p:nvSpPr>
          <p:spPr bwMode="auto">
            <a:xfrm>
              <a:off x="2768" y="3470"/>
              <a:ext cx="2969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 sz="1900"/>
                <a:t>Um sistema força-binário interno é necessá- rio para o equilíbrio de elementos sob a ação de duas forças que não são retos.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7.1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6504B6DB-6C5C-4924-9CA6-CBA9A38BC2AA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7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068388"/>
            <a:ext cx="27733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34988" y="4537075"/>
            <a:ext cx="3594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Determine as forças internas </a:t>
            </a:r>
            <a:r>
              <a:rPr lang="en-US" altLang="pt-BR" i="1"/>
              <a:t>(a)</a:t>
            </a:r>
            <a:r>
              <a:rPr lang="en-US" altLang="pt-BR"/>
              <a:t> no elemento </a:t>
            </a:r>
            <a:r>
              <a:rPr lang="en-US" altLang="pt-BR" i="1"/>
              <a:t>ACF</a:t>
            </a:r>
            <a:r>
              <a:rPr lang="en-US" altLang="pt-BR"/>
              <a:t> no ponto </a:t>
            </a:r>
            <a:r>
              <a:rPr lang="en-US" altLang="pt-BR" i="1"/>
              <a:t>J</a:t>
            </a:r>
            <a:r>
              <a:rPr lang="en-US" altLang="pt-BR"/>
              <a:t> e </a:t>
            </a:r>
            <a:r>
              <a:rPr lang="en-US" altLang="pt-BR" i="1"/>
              <a:t>(b)</a:t>
            </a:r>
            <a:r>
              <a:rPr lang="en-US" altLang="pt-BR"/>
              <a:t> no elemento </a:t>
            </a:r>
            <a:r>
              <a:rPr lang="en-US" altLang="pt-BR" i="1"/>
              <a:t>BCD</a:t>
            </a:r>
            <a:r>
              <a:rPr lang="en-US" altLang="pt-BR"/>
              <a:t> em </a:t>
            </a:r>
            <a:r>
              <a:rPr lang="en-US" altLang="pt-BR" i="1"/>
              <a:t>K</a:t>
            </a:r>
            <a:r>
              <a:rPr lang="en-US" altLang="pt-BR"/>
              <a:t>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95788" y="996950"/>
            <a:ext cx="46767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SOLUÇÃO: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Determinamos as reações de apoio e as forças que atuam em cada elemento.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95788" y="2384425"/>
            <a:ext cx="472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Cortamos o elemento </a:t>
            </a:r>
            <a:r>
              <a:rPr lang="en-US" altLang="pt-BR" i="1"/>
              <a:t>ACF</a:t>
            </a:r>
            <a:r>
              <a:rPr lang="en-US" altLang="pt-BR"/>
              <a:t> em </a:t>
            </a:r>
            <a:r>
              <a:rPr lang="en-US" altLang="pt-BR" i="1"/>
              <a:t>J</a:t>
            </a:r>
            <a:r>
              <a:rPr lang="en-US" altLang="pt-BR"/>
              <a:t>. As forças internas em </a:t>
            </a:r>
            <a:r>
              <a:rPr lang="en-US" altLang="pt-BR" i="1"/>
              <a:t>J</a:t>
            </a:r>
            <a:r>
              <a:rPr lang="en-US" altLang="pt-BR"/>
              <a:t> são representadas pelo sistema força-binário equivalente,    o qual é determinado considerando-se o equilíbrio de cada parte.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395788" y="4073525"/>
            <a:ext cx="46767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Cortamos o elemento </a:t>
            </a:r>
            <a:r>
              <a:rPr lang="en-US" altLang="pt-BR" i="1"/>
              <a:t>BCD</a:t>
            </a:r>
            <a:r>
              <a:rPr lang="en-US" altLang="pt-BR"/>
              <a:t> em </a:t>
            </a:r>
            <a:r>
              <a:rPr lang="en-US" altLang="pt-BR" i="1"/>
              <a:t>K</a:t>
            </a:r>
            <a:r>
              <a:rPr lang="en-US" altLang="pt-BR"/>
              <a:t>.  Determinamos o sistema força-binário equivalente às forças internas em </a:t>
            </a:r>
            <a:r>
              <a:rPr lang="en-US" altLang="pt-BR" i="1"/>
              <a:t>K</a:t>
            </a:r>
            <a:r>
              <a:rPr lang="en-US" altLang="pt-BR"/>
              <a:t> aplicando as condições de equilíbrio a cada uma das partes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autoUpdateAnimBg="0"/>
      <p:bldP spid="82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7.1</a:t>
            </a:r>
          </a:p>
        </p:txBody>
      </p:sp>
      <p:sp>
        <p:nvSpPr>
          <p:cNvPr id="10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56514242-596C-4A82-A0BA-A8EF8B5ECB41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8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36" name="Group 28"/>
          <p:cNvGrpSpPr>
            <a:grpSpLocks/>
          </p:cNvGrpSpPr>
          <p:nvPr/>
        </p:nvGrpSpPr>
        <p:grpSpPr bwMode="auto">
          <a:xfrm>
            <a:off x="3722688" y="4165600"/>
            <a:ext cx="5151437" cy="854075"/>
            <a:chOff x="2360" y="2407"/>
            <a:chExt cx="3245" cy="538"/>
          </a:xfrm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2360" y="2407"/>
            <a:ext cx="68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3" imgW="1079500" imgH="368300" progId="Equation.3">
                    <p:embed/>
                  </p:oleObj>
                </mc:Choice>
                <mc:Fallback>
                  <p:oleObj name="Equation" r:id="rId3" imgW="1079500" imgH="3683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" y="2407"/>
                          <a:ext cx="68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526" y="2713"/>
            <a:ext cx="178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5" imgW="2832100" imgH="368300" progId="Equation.3">
                    <p:embed/>
                  </p:oleObj>
                </mc:Choice>
                <mc:Fallback>
                  <p:oleObj name="Equation" r:id="rId5" imgW="2832100" imgH="3683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2713"/>
                          <a:ext cx="178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4821" y="2713"/>
            <a:ext cx="78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7" imgW="1244600" imgH="368300" progId="Equation.3">
                    <p:embed/>
                  </p:oleObj>
                </mc:Choice>
                <mc:Fallback>
                  <p:oleObj name="Equation" r:id="rId7" imgW="1244600" imgH="3683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1" y="2713"/>
                          <a:ext cx="78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7" name="Group 29"/>
          <p:cNvGrpSpPr>
            <a:grpSpLocks/>
          </p:cNvGrpSpPr>
          <p:nvPr/>
        </p:nvGrpSpPr>
        <p:grpSpPr bwMode="auto">
          <a:xfrm>
            <a:off x="3729038" y="5197475"/>
            <a:ext cx="4637087" cy="330200"/>
            <a:chOff x="2364" y="3022"/>
            <a:chExt cx="2921" cy="208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2364" y="3022"/>
            <a:ext cx="6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tion" r:id="rId9" imgW="1066800" imgH="330200" progId="Equation.3">
                    <p:embed/>
                  </p:oleObj>
                </mc:Choice>
                <mc:Fallback>
                  <p:oleObj name="Equation" r:id="rId9" imgW="1066800" imgH="330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" y="3022"/>
                          <a:ext cx="6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4821" y="3022"/>
            <a:ext cx="46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Equation" r:id="rId11" imgW="736600" imgH="330200" progId="Equation.3">
                    <p:embed/>
                  </p:oleObj>
                </mc:Choice>
                <mc:Fallback>
                  <p:oleObj name="Equation" r:id="rId11" imgW="736600" imgH="330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1" y="3022"/>
                          <a:ext cx="46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8" name="Group 31"/>
          <p:cNvGrpSpPr>
            <a:grpSpLocks/>
          </p:cNvGrpSpPr>
          <p:nvPr/>
        </p:nvGrpSpPr>
        <p:grpSpPr bwMode="auto">
          <a:xfrm>
            <a:off x="439738" y="1036638"/>
            <a:ext cx="8704262" cy="3765550"/>
            <a:chOff x="277" y="589"/>
            <a:chExt cx="5483" cy="2372"/>
          </a:xfrm>
        </p:grpSpPr>
        <p:sp>
          <p:nvSpPr>
            <p:cNvPr id="1039" name="Text Box 7"/>
            <p:cNvSpPr txBox="1">
              <a:spLocks noChangeArrowheads="1"/>
            </p:cNvSpPr>
            <p:nvPr/>
          </p:nvSpPr>
          <p:spPr bwMode="auto">
            <a:xfrm>
              <a:off x="2186" y="589"/>
              <a:ext cx="357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SOLUÇÃO: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pt-BR"/>
                <a:t>Calculamos as reações de apoio e as forças nos elementos.</a:t>
              </a:r>
            </a:p>
          </p:txBody>
        </p:sp>
        <p:pic>
          <p:nvPicPr>
            <p:cNvPr id="1040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1048"/>
              <a:ext cx="1554" cy="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1" name="Group 30"/>
            <p:cNvGrpSpPr>
              <a:grpSpLocks/>
            </p:cNvGrpSpPr>
            <p:nvPr/>
          </p:nvGrpSpPr>
          <p:grpSpPr bwMode="auto">
            <a:xfrm>
              <a:off x="2296" y="1324"/>
              <a:ext cx="3270" cy="1123"/>
              <a:chOff x="2311" y="1526"/>
              <a:chExt cx="3270" cy="1123"/>
            </a:xfrm>
          </p:grpSpPr>
          <p:grpSp>
            <p:nvGrpSpPr>
              <p:cNvPr id="1042" name="Group 27"/>
              <p:cNvGrpSpPr>
                <a:grpSpLocks/>
              </p:cNvGrpSpPr>
              <p:nvPr/>
            </p:nvGrpSpPr>
            <p:grpSpPr bwMode="auto">
              <a:xfrm>
                <a:off x="2361" y="2122"/>
                <a:ext cx="3220" cy="527"/>
                <a:chOff x="2361" y="2122"/>
                <a:chExt cx="3220" cy="527"/>
              </a:xfrm>
            </p:grpSpPr>
            <p:graphicFrame>
              <p:nvGraphicFramePr>
                <p:cNvPr id="1026" name="Object 2"/>
                <p:cNvGraphicFramePr>
                  <a:graphicFrameLocks noChangeAspect="1"/>
                </p:cNvGraphicFramePr>
                <p:nvPr/>
              </p:nvGraphicFramePr>
              <p:xfrm>
                <a:off x="2361" y="2122"/>
                <a:ext cx="752" cy="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9" name="Equation" r:id="rId14" imgW="1193282" imgH="317362" progId="Equation.3">
                        <p:embed/>
                      </p:oleObj>
                    </mc:Choice>
                    <mc:Fallback>
                      <p:oleObj name="Equation" r:id="rId14" imgW="1193282" imgH="317362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1" y="2122"/>
                              <a:ext cx="752" cy="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7" name="Object 3"/>
                <p:cNvGraphicFramePr>
                  <a:graphicFrameLocks noChangeAspect="1"/>
                </p:cNvGraphicFramePr>
                <p:nvPr/>
              </p:nvGraphicFramePr>
              <p:xfrm>
                <a:off x="2544" y="2428"/>
                <a:ext cx="2039" cy="2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" name="Equação" r:id="rId16" imgW="1993035" imgH="215806" progId="Equation.3">
                        <p:embed/>
                      </p:oleObj>
                    </mc:Choice>
                    <mc:Fallback>
                      <p:oleObj name="Equação" r:id="rId16" imgW="1993035" imgH="215806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44" y="2428"/>
                              <a:ext cx="2039" cy="2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8" name="Object 4"/>
                <p:cNvGraphicFramePr>
                  <a:graphicFrameLocks noChangeAspect="1"/>
                </p:cNvGraphicFramePr>
                <p:nvPr/>
              </p:nvGraphicFramePr>
              <p:xfrm>
                <a:off x="4821" y="2412"/>
                <a:ext cx="760" cy="1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1" name="Equation" r:id="rId18" imgW="1206500" imgH="292100" progId="Equation.3">
                        <p:embed/>
                      </p:oleObj>
                    </mc:Choice>
                    <mc:Fallback>
                      <p:oleObj name="Equation" r:id="rId18" imgW="1206500" imgH="2921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21" y="2412"/>
                              <a:ext cx="760" cy="1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43" name="Text Box 26"/>
              <p:cNvSpPr txBox="1">
                <a:spLocks noChangeArrowheads="1"/>
              </p:cNvSpPr>
              <p:nvPr/>
            </p:nvSpPr>
            <p:spPr bwMode="auto">
              <a:xfrm>
                <a:off x="2311" y="1526"/>
                <a:ext cx="3225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pt-BR"/>
                  <a:t>Considerando a estrutura inteira como um corpo livre: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439863" y="3471863"/>
          <a:ext cx="2286000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Bitmap Image" r:id="rId3" imgW="1876190" imgH="2000000" progId="Paint.Picture">
                  <p:embed/>
                </p:oleObj>
              </mc:Choice>
              <mc:Fallback>
                <p:oleObj name="Bitmap Image" r:id="rId3" imgW="1876190" imgH="20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3471863"/>
                        <a:ext cx="2286000" cy="243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>
                <a:ea typeface="ＭＳ Ｐゴシック" panose="020B0600070205080204" pitchFamily="34" charset="-128"/>
              </a:rPr>
              <a:t>Problema Resolvido 7.1</a:t>
            </a:r>
          </a:p>
        </p:txBody>
      </p:sp>
      <p:sp>
        <p:nvSpPr>
          <p:cNvPr id="20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7- </a:t>
            </a:r>
            <a:fld id="{A7864650-4E41-416F-AF31-B730ECF19210}" type="slidenum"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pPr eaLnBrk="1" hangingPunct="1"/>
              <a:t>9</a:t>
            </a:fld>
            <a:r>
              <a:rPr lang="en-US" altLang="pt-BR" sz="1200">
                <a:solidFill>
                  <a:srgbClr val="618A5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74" name="Picture 5" descr="C:\DOCUME~1\WALTOL~1\LOCALS~1\Temp\\msotw9_tem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733550"/>
            <a:ext cx="23272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314325" y="3575050"/>
          <a:ext cx="1195388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Bitmap Image" r:id="rId6" imgW="1104762" imgH="2343477" progId="Paint.Picture">
                  <p:embed/>
                </p:oleObj>
              </mc:Choice>
              <mc:Fallback>
                <p:oleObj name="Bitmap Image" r:id="rId6" imgW="1104762" imgH="234347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575050"/>
                        <a:ext cx="1195388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5" name="Group 53"/>
          <p:cNvGrpSpPr>
            <a:grpSpLocks/>
          </p:cNvGrpSpPr>
          <p:nvPr/>
        </p:nvGrpSpPr>
        <p:grpSpPr bwMode="auto">
          <a:xfrm>
            <a:off x="3500438" y="984250"/>
            <a:ext cx="5643562" cy="2446338"/>
            <a:chOff x="2205" y="620"/>
            <a:chExt cx="3555" cy="1541"/>
          </a:xfrm>
        </p:grpSpPr>
        <p:sp>
          <p:nvSpPr>
            <p:cNvPr id="2084" name="Text Box 16"/>
            <p:cNvSpPr txBox="1">
              <a:spLocks noChangeArrowheads="1"/>
            </p:cNvSpPr>
            <p:nvPr/>
          </p:nvSpPr>
          <p:spPr bwMode="auto">
            <a:xfrm>
              <a:off x="2205" y="620"/>
              <a:ext cx="337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900"/>
                <a:t>Considerando o elemento </a:t>
              </a:r>
              <a:r>
                <a:rPr lang="en-US" altLang="pt-BR" sz="1900" i="1"/>
                <a:t>BCD</a:t>
              </a:r>
              <a:r>
                <a:rPr lang="en-US" altLang="pt-BR" sz="1900"/>
                <a:t> como um corpo livre:</a:t>
              </a:r>
            </a:p>
          </p:txBody>
        </p:sp>
        <p:graphicFrame>
          <p:nvGraphicFramePr>
            <p:cNvPr id="2064" name="Object 16"/>
            <p:cNvGraphicFramePr>
              <a:graphicFrameLocks noChangeAspect="1"/>
            </p:cNvGraphicFramePr>
            <p:nvPr/>
          </p:nvGraphicFramePr>
          <p:xfrm>
            <a:off x="2394" y="912"/>
            <a:ext cx="75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" name="Equation" r:id="rId8" imgW="1193282" imgH="317362" progId="Equation.3">
                    <p:embed/>
                  </p:oleObj>
                </mc:Choice>
                <mc:Fallback>
                  <p:oleObj name="Equation" r:id="rId8" imgW="1193282" imgH="317362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912"/>
                          <a:ext cx="752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85" name="Group 46"/>
            <p:cNvGrpSpPr>
              <a:grpSpLocks/>
            </p:cNvGrpSpPr>
            <p:nvPr/>
          </p:nvGrpSpPr>
          <p:grpSpPr bwMode="auto">
            <a:xfrm>
              <a:off x="2508" y="1154"/>
              <a:ext cx="3252" cy="263"/>
              <a:chOff x="2508" y="1158"/>
              <a:chExt cx="3252" cy="263"/>
            </a:xfrm>
          </p:grpSpPr>
          <p:graphicFrame>
            <p:nvGraphicFramePr>
              <p:cNvPr id="2070" name="Object 22"/>
              <p:cNvGraphicFramePr>
                <a:graphicFrameLocks noChangeAspect="1"/>
              </p:cNvGraphicFramePr>
              <p:nvPr/>
            </p:nvGraphicFramePr>
            <p:xfrm>
              <a:off x="2508" y="1179"/>
              <a:ext cx="2062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1" name="Equação" r:id="rId10" imgW="2057400" imgH="241300" progId="Equation.3">
                      <p:embed/>
                    </p:oleObj>
                  </mc:Choice>
                  <mc:Fallback>
                    <p:oleObj name="Equação" r:id="rId10" imgW="2057400" imgH="2413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8" y="1179"/>
                            <a:ext cx="2062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71" name="Object 23"/>
              <p:cNvGraphicFramePr>
                <a:graphicFrameLocks noChangeAspect="1"/>
              </p:cNvGraphicFramePr>
              <p:nvPr/>
            </p:nvGraphicFramePr>
            <p:xfrm>
              <a:off x="4904" y="1158"/>
              <a:ext cx="856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2" name="Equation" r:id="rId12" imgW="1358900" imgH="368300" progId="Equation.3">
                      <p:embed/>
                    </p:oleObj>
                  </mc:Choice>
                  <mc:Fallback>
                    <p:oleObj name="Equation" r:id="rId12" imgW="1358900" imgH="3683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1158"/>
                            <a:ext cx="856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65" name="Object 17"/>
            <p:cNvGraphicFramePr>
              <a:graphicFrameLocks noChangeAspect="1"/>
            </p:cNvGraphicFramePr>
            <p:nvPr/>
          </p:nvGraphicFramePr>
          <p:xfrm>
            <a:off x="2394" y="1428"/>
            <a:ext cx="75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" name="Equation" r:id="rId14" imgW="1193800" imgH="330200" progId="Equation.3">
                    <p:embed/>
                  </p:oleObj>
                </mc:Choice>
                <mc:Fallback>
                  <p:oleObj name="Equation" r:id="rId14" imgW="1193800" imgH="3302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1428"/>
                          <a:ext cx="75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86" name="Group 45"/>
            <p:cNvGrpSpPr>
              <a:grpSpLocks/>
            </p:cNvGrpSpPr>
            <p:nvPr/>
          </p:nvGrpSpPr>
          <p:grpSpPr bwMode="auto">
            <a:xfrm>
              <a:off x="2506" y="1678"/>
              <a:ext cx="3230" cy="252"/>
              <a:chOff x="2506" y="1678"/>
              <a:chExt cx="3230" cy="252"/>
            </a:xfrm>
          </p:grpSpPr>
          <p:graphicFrame>
            <p:nvGraphicFramePr>
              <p:cNvPr id="2068" name="Object 20"/>
              <p:cNvGraphicFramePr>
                <a:graphicFrameLocks noChangeAspect="1"/>
              </p:cNvGraphicFramePr>
              <p:nvPr/>
            </p:nvGraphicFramePr>
            <p:xfrm>
              <a:off x="2506" y="1688"/>
              <a:ext cx="2034" cy="2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4" name="Equação" r:id="rId16" imgW="2032000" imgH="241300" progId="Equation.3">
                      <p:embed/>
                    </p:oleObj>
                  </mc:Choice>
                  <mc:Fallback>
                    <p:oleObj name="Equação" r:id="rId16" imgW="2032000" imgH="241300" progId="Equation.3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6" y="1688"/>
                            <a:ext cx="2034" cy="2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9" name="Object 21"/>
              <p:cNvGraphicFramePr>
                <a:graphicFrameLocks noChangeAspect="1"/>
              </p:cNvGraphicFramePr>
              <p:nvPr/>
            </p:nvGraphicFramePr>
            <p:xfrm>
              <a:off x="4904" y="1678"/>
              <a:ext cx="832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5" name="Equation" r:id="rId18" imgW="1320800" imgH="368300" progId="Equation.3">
                      <p:embed/>
                    </p:oleObj>
                  </mc:Choice>
                  <mc:Fallback>
                    <p:oleObj name="Equation" r:id="rId18" imgW="1320800" imgH="3683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1678"/>
                            <a:ext cx="832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87" name="Group 44"/>
            <p:cNvGrpSpPr>
              <a:grpSpLocks/>
            </p:cNvGrpSpPr>
            <p:nvPr/>
          </p:nvGrpSpPr>
          <p:grpSpPr bwMode="auto">
            <a:xfrm>
              <a:off x="2394" y="1953"/>
              <a:ext cx="1856" cy="208"/>
              <a:chOff x="2394" y="1953"/>
              <a:chExt cx="1856" cy="208"/>
            </a:xfrm>
          </p:grpSpPr>
          <p:graphicFrame>
            <p:nvGraphicFramePr>
              <p:cNvPr id="2066" name="Object 18"/>
              <p:cNvGraphicFramePr>
                <a:graphicFrameLocks noChangeAspect="1"/>
              </p:cNvGraphicFramePr>
              <p:nvPr/>
            </p:nvGraphicFramePr>
            <p:xfrm>
              <a:off x="2394" y="1953"/>
              <a:ext cx="67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6" name="Equation" r:id="rId20" imgW="1066800" imgH="330200" progId="Equation.3">
                      <p:embed/>
                    </p:oleObj>
                  </mc:Choice>
                  <mc:Fallback>
                    <p:oleObj name="Equation" r:id="rId20" imgW="1066800" imgH="33020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1953"/>
                            <a:ext cx="67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7" name="Object 19"/>
              <p:cNvGraphicFramePr>
                <a:graphicFrameLocks noChangeAspect="1"/>
              </p:cNvGraphicFramePr>
              <p:nvPr/>
            </p:nvGraphicFramePr>
            <p:xfrm>
              <a:off x="3338" y="1953"/>
              <a:ext cx="91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7" name="Equation" r:id="rId22" imgW="1447800" imgH="330200" progId="Equation.3">
                      <p:embed/>
                    </p:oleObj>
                  </mc:Choice>
                  <mc:Fallback>
                    <p:oleObj name="Equation" r:id="rId22" imgW="1447800" imgH="330200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1953"/>
                            <a:ext cx="91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500438" y="3605213"/>
            <a:ext cx="5605462" cy="1776412"/>
            <a:chOff x="2205" y="2241"/>
            <a:chExt cx="3531" cy="1119"/>
          </a:xfrm>
        </p:grpSpPr>
        <p:sp>
          <p:nvSpPr>
            <p:cNvPr id="2080" name="Text Box 29"/>
            <p:cNvSpPr txBox="1">
              <a:spLocks noChangeArrowheads="1"/>
            </p:cNvSpPr>
            <p:nvPr/>
          </p:nvSpPr>
          <p:spPr bwMode="auto">
            <a:xfrm>
              <a:off x="2205" y="2241"/>
              <a:ext cx="337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 sz="1900"/>
                <a:t>Considerando o elemento </a:t>
              </a:r>
              <a:r>
                <a:rPr lang="en-US" altLang="pt-BR" sz="1900" i="1"/>
                <a:t>ABE </a:t>
              </a:r>
              <a:r>
                <a:rPr lang="en-US" altLang="pt-BR" sz="1900"/>
                <a:t>como um corpo livre:</a:t>
              </a:r>
            </a:p>
          </p:txBody>
        </p:sp>
        <p:grpSp>
          <p:nvGrpSpPr>
            <p:cNvPr id="2081" name="Group 49"/>
            <p:cNvGrpSpPr>
              <a:grpSpLocks/>
            </p:cNvGrpSpPr>
            <p:nvPr/>
          </p:nvGrpSpPr>
          <p:grpSpPr bwMode="auto">
            <a:xfrm>
              <a:off x="2394" y="2553"/>
              <a:ext cx="2966" cy="239"/>
              <a:chOff x="2394" y="2572"/>
              <a:chExt cx="2966" cy="239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394" y="2591"/>
              <a:ext cx="752" cy="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8" name="Equation" r:id="rId24" imgW="1193282" imgH="317362" progId="Equation.3">
                      <p:embed/>
                    </p:oleObj>
                  </mc:Choice>
                  <mc:Fallback>
                    <p:oleObj name="Equation" r:id="rId24" imgW="1193282" imgH="317362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2591"/>
                            <a:ext cx="752" cy="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3323" y="2572"/>
              <a:ext cx="889" cy="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9" name="Equação" r:id="rId26" imgW="850900" imgH="228600" progId="Equation.3">
                      <p:embed/>
                    </p:oleObj>
                  </mc:Choice>
                  <mc:Fallback>
                    <p:oleObj name="Equação" r:id="rId26" imgW="850900" imgH="2286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3" y="2572"/>
                            <a:ext cx="889" cy="2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3" name="Object 15"/>
              <p:cNvGraphicFramePr>
                <a:graphicFrameLocks noChangeAspect="1"/>
              </p:cNvGraphicFramePr>
              <p:nvPr/>
            </p:nvGraphicFramePr>
            <p:xfrm>
              <a:off x="4904" y="2583"/>
              <a:ext cx="4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0" name="Equation" r:id="rId28" imgW="723586" imgH="330057" progId="Equation.3">
                      <p:embed/>
                    </p:oleObj>
                  </mc:Choice>
                  <mc:Fallback>
                    <p:oleObj name="Equation" r:id="rId28" imgW="723586" imgH="330057" progId="Equation.3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2583"/>
                            <a:ext cx="4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82" name="Group 48"/>
            <p:cNvGrpSpPr>
              <a:grpSpLocks/>
            </p:cNvGrpSpPr>
            <p:nvPr/>
          </p:nvGrpSpPr>
          <p:grpSpPr bwMode="auto">
            <a:xfrm>
              <a:off x="2394" y="2846"/>
              <a:ext cx="2966" cy="208"/>
              <a:chOff x="2394" y="2856"/>
              <a:chExt cx="2966" cy="208"/>
            </a:xfrm>
          </p:grpSpPr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394" y="2856"/>
              <a:ext cx="67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1" name="Equation" r:id="rId30" imgW="1066800" imgH="330200" progId="Equation.3">
                      <p:embed/>
                    </p:oleObj>
                  </mc:Choice>
                  <mc:Fallback>
                    <p:oleObj name="Equation" r:id="rId30" imgW="1066800" imgH="3302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2856"/>
                            <a:ext cx="67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3338" y="2856"/>
              <a:ext cx="78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2" name="Equation" r:id="rId32" imgW="1244600" imgH="330200" progId="Equation.3">
                      <p:embed/>
                    </p:oleObj>
                  </mc:Choice>
                  <mc:Fallback>
                    <p:oleObj name="Equation" r:id="rId32" imgW="1244600" imgH="3302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2856"/>
                            <a:ext cx="78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4904" y="2856"/>
              <a:ext cx="45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" name="Equation" r:id="rId34" imgW="723586" imgH="330057" progId="Equation.3">
                      <p:embed/>
                    </p:oleObj>
                  </mc:Choice>
                  <mc:Fallback>
                    <p:oleObj name="Equation" r:id="rId34" imgW="723586" imgH="330057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2856"/>
                            <a:ext cx="456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83" name="Group 47"/>
            <p:cNvGrpSpPr>
              <a:grpSpLocks/>
            </p:cNvGrpSpPr>
            <p:nvPr/>
          </p:nvGrpSpPr>
          <p:grpSpPr bwMode="auto">
            <a:xfrm>
              <a:off x="2394" y="3128"/>
              <a:ext cx="3342" cy="232"/>
              <a:chOff x="2394" y="3128"/>
              <a:chExt cx="3342" cy="232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394" y="3128"/>
              <a:ext cx="680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4" name="Equation" r:id="rId36" imgW="1079500" imgH="368300" progId="Equation.3">
                      <p:embed/>
                    </p:oleObj>
                  </mc:Choice>
                  <mc:Fallback>
                    <p:oleObj name="Equation" r:id="rId36" imgW="1079500" imgH="3683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3128"/>
                            <a:ext cx="680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3338" y="3128"/>
              <a:ext cx="1448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5" name="Equation" r:id="rId38" imgW="2298700" imgH="368300" progId="Equation.3">
                      <p:embed/>
                    </p:oleObj>
                  </mc:Choice>
                  <mc:Fallback>
                    <p:oleObj name="Equation" r:id="rId38" imgW="2298700" imgH="3683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3128"/>
                            <a:ext cx="1448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4904" y="3128"/>
              <a:ext cx="832" cy="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6" name="Equation" r:id="rId40" imgW="1320800" imgH="368300" progId="Equation.3">
                      <p:embed/>
                    </p:oleObj>
                  </mc:Choice>
                  <mc:Fallback>
                    <p:oleObj name="Equation" r:id="rId40" imgW="1320800" imgH="3683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3128"/>
                            <a:ext cx="832" cy="2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906838" y="5557838"/>
            <a:ext cx="4951412" cy="839787"/>
            <a:chOff x="2282" y="3501"/>
            <a:chExt cx="3119" cy="529"/>
          </a:xfrm>
        </p:grpSpPr>
        <p:sp>
          <p:nvSpPr>
            <p:cNvPr id="2078" name="Text Box 40"/>
            <p:cNvSpPr txBox="1">
              <a:spLocks noChangeArrowheads="1"/>
            </p:cNvSpPr>
            <p:nvPr/>
          </p:nvSpPr>
          <p:spPr bwMode="auto">
            <a:xfrm>
              <a:off x="2282" y="3501"/>
              <a:ext cx="31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pt-BR"/>
                <a:t>A partir do elemento </a:t>
              </a:r>
              <a:r>
                <a:rPr lang="en-US" altLang="pt-BR" i="1"/>
                <a:t>BCD</a:t>
              </a:r>
              <a:r>
                <a:rPr lang="en-US" altLang="pt-BR"/>
                <a:t>,</a:t>
              </a:r>
            </a:p>
          </p:txBody>
        </p:sp>
        <p:grpSp>
          <p:nvGrpSpPr>
            <p:cNvPr id="2079" name="Group 50"/>
            <p:cNvGrpSpPr>
              <a:grpSpLocks/>
            </p:cNvGrpSpPr>
            <p:nvPr/>
          </p:nvGrpSpPr>
          <p:grpSpPr bwMode="auto">
            <a:xfrm>
              <a:off x="2386" y="3822"/>
              <a:ext cx="2974" cy="208"/>
              <a:chOff x="2394" y="3762"/>
              <a:chExt cx="2974" cy="208"/>
            </a:xfrm>
          </p:grpSpPr>
          <p:graphicFrame>
            <p:nvGraphicFramePr>
              <p:cNvPr id="2052" name="Object 4"/>
              <p:cNvGraphicFramePr>
                <a:graphicFrameLocks noChangeAspect="1"/>
              </p:cNvGraphicFramePr>
              <p:nvPr/>
            </p:nvGraphicFramePr>
            <p:xfrm>
              <a:off x="2394" y="3762"/>
              <a:ext cx="67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" name="Equation" r:id="rId42" imgW="1066800" imgH="330200" progId="Equation.3">
                      <p:embed/>
                    </p:oleObj>
                  </mc:Choice>
                  <mc:Fallback>
                    <p:oleObj name="Equation" r:id="rId42" imgW="1066800" imgH="3302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3762"/>
                            <a:ext cx="67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3" name="Object 5"/>
              <p:cNvGraphicFramePr>
                <a:graphicFrameLocks noChangeAspect="1"/>
              </p:cNvGraphicFramePr>
              <p:nvPr/>
            </p:nvGraphicFramePr>
            <p:xfrm>
              <a:off x="3338" y="3762"/>
              <a:ext cx="912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8" name="Equation" r:id="rId43" imgW="1447800" imgH="330200" progId="Equation.3">
                      <p:embed/>
                    </p:oleObj>
                  </mc:Choice>
                  <mc:Fallback>
                    <p:oleObj name="Equation" r:id="rId43" imgW="1447800" imgH="3302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8" y="3762"/>
                            <a:ext cx="912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" name="Object 6"/>
              <p:cNvGraphicFramePr>
                <a:graphicFrameLocks noChangeAspect="1"/>
              </p:cNvGraphicFramePr>
              <p:nvPr/>
            </p:nvGraphicFramePr>
            <p:xfrm>
              <a:off x="4904" y="3762"/>
              <a:ext cx="464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9" name="Equation" r:id="rId44" imgW="736600" imgH="330200" progId="Equation.3">
                      <p:embed/>
                    </p:oleObj>
                  </mc:Choice>
                  <mc:Fallback>
                    <p:oleObj name="Equation" r:id="rId44" imgW="736600" imgH="3302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04" y="3762"/>
                            <a:ext cx="464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eer">
  <a:themeElements>
    <a:clrScheme name="">
      <a:dk1>
        <a:srgbClr val="000000"/>
      </a:dk1>
      <a:lt1>
        <a:srgbClr val="384868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EB1B9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ee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8486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EB1B9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D:\consulting\McGraw-Hill\Statics &amp; Dynamics\beer.pot</Template>
  <TotalTime>6264</TotalTime>
  <Words>1836</Words>
  <Application>Microsoft Office PowerPoint</Application>
  <PresentationFormat>Apresentação na tela (4:3)</PresentationFormat>
  <Paragraphs>211</Paragraphs>
  <Slides>31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Arial Narrow</vt:lpstr>
      <vt:lpstr>Book Antiqua</vt:lpstr>
      <vt:lpstr>Helvetica</vt:lpstr>
      <vt:lpstr>Times New Roman</vt:lpstr>
      <vt:lpstr>1_beer</vt:lpstr>
      <vt:lpstr>Equation</vt:lpstr>
      <vt:lpstr>Equação</vt:lpstr>
      <vt:lpstr>Bitmap Image</vt:lpstr>
      <vt:lpstr>Imagem de Bitmap</vt:lpstr>
      <vt:lpstr>Apresentação do PowerPoint</vt:lpstr>
      <vt:lpstr>Conteúdo</vt:lpstr>
      <vt:lpstr>Conteúdo</vt:lpstr>
      <vt:lpstr>Conteúdo</vt:lpstr>
      <vt:lpstr>Introdução</vt:lpstr>
      <vt:lpstr>Forças Internas em Elementos</vt:lpstr>
      <vt:lpstr>Problema Resolvido 7.1</vt:lpstr>
      <vt:lpstr>Problema Resolvido 7.1</vt:lpstr>
      <vt:lpstr>Problema Resolvido 7.1</vt:lpstr>
      <vt:lpstr>Problema Resolvido 7.1</vt:lpstr>
      <vt:lpstr>Problema Resolvido 7.1</vt:lpstr>
      <vt:lpstr>Diversos Tipos de Carregamento e de Apoio</vt:lpstr>
      <vt:lpstr>Diversos Tipos de Carregamento e de Apoio</vt:lpstr>
      <vt:lpstr>Esforço Cortante e Momentoo Fletor em uma Viga</vt:lpstr>
      <vt:lpstr>Diagramas de Esforço Cortante e de Momento Fletor</vt:lpstr>
      <vt:lpstr>Problema Resolvido 7.2</vt:lpstr>
      <vt:lpstr>Problema Resolvido 7.2</vt:lpstr>
      <vt:lpstr>Problema Resolvido 7.2</vt:lpstr>
      <vt:lpstr>Problema Resolvido 7.3</vt:lpstr>
      <vt:lpstr>Problema Resolvido 7.3</vt:lpstr>
      <vt:lpstr>Problema Resolvido 7.3</vt:lpstr>
      <vt:lpstr>Problema Resolvido 7.3</vt:lpstr>
      <vt:lpstr>Problema Resolvido 7.3</vt:lpstr>
      <vt:lpstr>Relações entre Carregamento, Esforço Cortante e Momento Fletor</vt:lpstr>
      <vt:lpstr>Relações entre Carregamento, Esforço Cortante e Momento Fletor</vt:lpstr>
      <vt:lpstr>Problema Resolvido 7.4</vt:lpstr>
      <vt:lpstr>Problema Resolvido 7.4</vt:lpstr>
      <vt:lpstr>Problema Resolvido 7.4</vt:lpstr>
      <vt:lpstr>Problema Resolvido 7.6</vt:lpstr>
      <vt:lpstr>Problema Resolvido 7.6</vt:lpstr>
      <vt:lpstr>Problema Resolvido 7.6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Oler</dc:creator>
  <cp:lastModifiedBy>Walter Kapp</cp:lastModifiedBy>
  <cp:revision>135</cp:revision>
  <dcterms:created xsi:type="dcterms:W3CDTF">2003-06-16T21:05:02Z</dcterms:created>
  <dcterms:modified xsi:type="dcterms:W3CDTF">2017-01-26T18:56:28Z</dcterms:modified>
</cp:coreProperties>
</file>