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8" r:id="rId11"/>
    <p:sldId id="265" r:id="rId12"/>
    <p:sldId id="288" r:id="rId13"/>
    <p:sldId id="266" r:id="rId14"/>
    <p:sldId id="289" r:id="rId15"/>
    <p:sldId id="267" r:id="rId16"/>
    <p:sldId id="291" r:id="rId17"/>
    <p:sldId id="292" r:id="rId18"/>
    <p:sldId id="268" r:id="rId19"/>
    <p:sldId id="293" r:id="rId20"/>
    <p:sldId id="29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12" autoAdjust="0"/>
  </p:normalViewPr>
  <p:slideViewPr>
    <p:cSldViewPr snapToGrid="0">
      <p:cViewPr varScale="1">
        <p:scale>
          <a:sx n="69" d="100"/>
          <a:sy n="69" d="100"/>
        </p:scale>
        <p:origin x="917" y="62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png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4F0747-8EB7-4F96-8EA9-0F585FB69759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 rotWithShape="1">
          <a:gsLst>
            <a:gs pos="0">
              <a:srgbClr val="7181AA"/>
            </a:gs>
            <a:gs pos="2000">
              <a:srgbClr val="7181AA"/>
            </a:gs>
            <a:gs pos="100000">
              <a:srgbClr val="0E2148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-19050" y="-9525"/>
            <a:ext cx="1390650" cy="6867525"/>
          </a:xfrm>
          <a:prstGeom prst="rect">
            <a:avLst/>
          </a:prstGeom>
          <a:solidFill>
            <a:srgbClr val="D3CF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pt-BR" altLang="pt-BR" sz="2400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191000" y="2667000"/>
            <a:ext cx="4895850" cy="3905250"/>
          </a:xfrm>
          <a:prstGeom prst="rect">
            <a:avLst/>
          </a:prstGeom>
          <a:solidFill>
            <a:srgbClr val="D2CF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62075" y="677863"/>
            <a:ext cx="77819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2800" i="1" dirty="0">
                <a:solidFill>
                  <a:srgbClr val="FFFFFF"/>
                </a:solidFill>
                <a:latin typeface="Arial" charset="0"/>
                <a:cs typeface="Arial" charset="0"/>
              </a:rPr>
              <a:t>MECÂNICA VETORIAL PARA ENGENHEIROS:</a:t>
            </a:r>
            <a:r>
              <a:rPr lang="en-US" sz="4400" b="1" dirty="0">
                <a:solidFill>
                  <a:srgbClr val="FFFFFF"/>
                </a:solidFill>
                <a:latin typeface="Arial" charset="0"/>
                <a:cs typeface="Arial" charset="0"/>
              </a:rPr>
              <a:t>  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ESTÁTICA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105650" y="234950"/>
            <a:ext cx="16383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75000"/>
              </a:lnSpc>
              <a:defRPr/>
            </a:pPr>
            <a:r>
              <a:rPr lang="en-US" sz="1800" b="1" dirty="0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Nona </a:t>
            </a:r>
            <a:r>
              <a:rPr lang="en-US" sz="1800" b="1" dirty="0" err="1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Edição</a:t>
            </a:r>
            <a:endParaRPr lang="en-US" sz="1800" b="1" dirty="0">
              <a:solidFill>
                <a:srgbClr val="95BC6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57313" y="2289175"/>
            <a:ext cx="28384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Ferdinand P. Beer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E. Russell  Johnston, Jr.</a:t>
            </a:r>
          </a:p>
          <a:p>
            <a:pPr eaLnBrk="1" hangingPunct="1">
              <a:lnSpc>
                <a:spcPct val="125000"/>
              </a:lnSpc>
              <a:defRPr/>
            </a:pPr>
            <a:endParaRPr lang="en-US" sz="1800" b="1" dirty="0">
              <a:solidFill>
                <a:srgbClr val="95BC6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 err="1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Notas</a:t>
            </a:r>
            <a:r>
              <a:rPr lang="en-US" sz="1800" b="1" dirty="0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de Aula: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J. Walt </a:t>
            </a:r>
            <a:r>
              <a:rPr lang="en-US" sz="1800" b="1" dirty="0" err="1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Oler</a:t>
            </a:r>
            <a:endParaRPr lang="en-US" sz="1800" b="1" dirty="0">
              <a:solidFill>
                <a:srgbClr val="95BC6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Texas Tech University</a:t>
            </a:r>
          </a:p>
        </p:txBody>
      </p:sp>
      <p:pic>
        <p:nvPicPr>
          <p:cNvPr id="8" name="Picture 8" descr="M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324600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-14288" y="1101725"/>
            <a:ext cx="1408113" cy="366713"/>
          </a:xfrm>
          <a:prstGeom prst="rect">
            <a:avLst/>
          </a:prstGeom>
          <a:solidFill>
            <a:srgbClr val="00006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800" dirty="0">
                <a:solidFill>
                  <a:srgbClr val="FFFFFF"/>
                </a:solidFill>
                <a:latin typeface="Arial" charset="0"/>
              </a:rPr>
              <a:t>CAPÍTULO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778375" y="6581775"/>
            <a:ext cx="4365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200" i="1">
                <a:solidFill>
                  <a:srgbClr val="ADADEB"/>
                </a:solidFill>
                <a:latin typeface="Helvetica" charset="0"/>
                <a:cs typeface="Helvetica" charset="0"/>
              </a:rPr>
              <a:t>© 2010 The McGraw-Hill Companies, Inc. All rights reserved. 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0" y="1466850"/>
            <a:ext cx="1371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n-US" sz="16000" b="1">
                <a:solidFill>
                  <a:srgbClr val="0B0068"/>
                </a:solidFill>
                <a:latin typeface="Arial Narrow" pitchFamily="34" charset="0"/>
              </a:rPr>
              <a:t>9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4429125"/>
            <a:ext cx="2782888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360863" y="2825750"/>
            <a:ext cx="4495800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solidFill>
                  <a:srgbClr val="0B0068"/>
                </a:solidFill>
                <a:latin typeface="Arial" pitchFamily="-65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64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pt-BR"/>
              <a:t>2 - </a:t>
            </a:r>
            <a:fld id="{C41B0480-E592-42F7-82CB-67163AEF1F1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5416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778BB5"/>
            </a:gs>
            <a:gs pos="56000">
              <a:srgbClr val="778BB5"/>
            </a:gs>
            <a:gs pos="100000">
              <a:srgbClr val="0E2148"/>
            </a:gs>
          </a:gsLst>
          <a:lin ang="11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76225" y="757238"/>
            <a:ext cx="8867775" cy="61007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-19050" y="-9525"/>
            <a:ext cx="304800" cy="6867525"/>
          </a:xfrm>
          <a:prstGeom prst="rect">
            <a:avLst/>
          </a:prstGeom>
          <a:solidFill>
            <a:srgbClr val="082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2575" y="498475"/>
            <a:ext cx="8863013" cy="457200"/>
          </a:xfrm>
          <a:prstGeom prst="rect">
            <a:avLst/>
          </a:prstGeom>
          <a:solidFill>
            <a:srgbClr val="6B8954"/>
          </a:solidFill>
          <a:ln w="9525">
            <a:solidFill>
              <a:srgbClr val="618A5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57200" y="6599238"/>
            <a:ext cx="44386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300" i="1">
                <a:solidFill>
                  <a:srgbClr val="CCFFCC"/>
                </a:solidFill>
                <a:latin typeface="Book Antiqua" pitchFamily="18" charset="0"/>
              </a:rPr>
              <a:t>© 2010 The McGraw-Hill Companies, Inc. All rights reserved. 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90513" y="-33338"/>
            <a:ext cx="8853487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31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Mecânica</a:t>
            </a:r>
            <a:r>
              <a:rPr lang="en-US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Vetorial</a:t>
            </a:r>
            <a:r>
              <a:rPr lang="en-US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Para </a:t>
            </a:r>
            <a:r>
              <a:rPr lang="en-US" sz="3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Engenheiros</a:t>
            </a:r>
            <a:r>
              <a:rPr lang="en-US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n-US" sz="3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Estática</a:t>
            </a:r>
            <a:endParaRPr lang="en-US" sz="31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-109538" y="-47625"/>
            <a:ext cx="46196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75000"/>
              </a:lnSpc>
              <a:defRPr/>
            </a:pPr>
            <a:r>
              <a:rPr lang="en-US" sz="1200" b="1" dirty="0">
                <a:solidFill>
                  <a:srgbClr val="95BC61"/>
                </a:solidFill>
                <a:latin typeface="Arial" charset="0"/>
              </a:rPr>
              <a:t>Nona</a:t>
            </a:r>
            <a:br>
              <a:rPr lang="en-US" sz="1200" b="1" dirty="0">
                <a:solidFill>
                  <a:srgbClr val="95BC61"/>
                </a:solidFill>
                <a:latin typeface="Arial" charset="0"/>
              </a:rPr>
            </a:br>
            <a:r>
              <a:rPr lang="en-US" sz="1200" b="1" dirty="0" err="1">
                <a:solidFill>
                  <a:srgbClr val="95BC61"/>
                </a:solidFill>
                <a:latin typeface="Arial" charset="0"/>
              </a:rPr>
              <a:t>Edição</a:t>
            </a:r>
            <a:endParaRPr lang="en-US" sz="1200" b="1" dirty="0">
              <a:solidFill>
                <a:srgbClr val="95BC61"/>
              </a:solidFill>
              <a:latin typeface="Arial" charset="0"/>
            </a:endParaRPr>
          </a:p>
        </p:txBody>
      </p:sp>
      <p:pic>
        <p:nvPicPr>
          <p:cNvPr id="1032" name="Picture 9" descr="M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618A5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altLang="pt-BR"/>
              <a:t>2 - </a:t>
            </a:r>
            <a:fld id="{949C493D-37BD-4135-A13C-9F4CA2D7F8C0}" type="slidenum">
              <a:rPr lang="en-US" altLang="pt-BR"/>
              <a:pPr/>
              <a:t>‹nº›</a:t>
            </a:fld>
            <a:endParaRPr lang="en-US" altLang="pt-BR"/>
          </a:p>
        </p:txBody>
      </p:sp>
      <p:pic>
        <p:nvPicPr>
          <p:cNvPr id="1034" name="Picture 1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756150"/>
            <a:ext cx="304801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5149850"/>
            <a:ext cx="304801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1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5545138"/>
            <a:ext cx="304801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2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5949950"/>
            <a:ext cx="304801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4327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EED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EED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EED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EED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EED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BE5F00"/>
          </a:solidFill>
          <a:latin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BE5F00"/>
          </a:solidFill>
          <a:latin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BE5F00"/>
          </a:solidFill>
          <a:latin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BE5F00"/>
          </a:solidFill>
          <a:latin typeface="Arial" pitchFamily="-65" charset="0"/>
        </a:defRPr>
      </a:lvl9pPr>
    </p:titleStyle>
    <p:bodyStyle>
      <a:lvl1pPr marL="223838" indent="-2238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6263" indent="-2381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017588" indent="-2222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435100" indent="-2349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81188" indent="-223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338388" indent="-2238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795588" indent="-2238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252788" indent="-2238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709988" indent="-2238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46.jpe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9.jpe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jpe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4.pn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33.bin"/><Relationship Id="rId3" Type="http://schemas.openxmlformats.org/officeDocument/2006/relationships/image" Target="../media/image54.png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60.wmf"/><Relationship Id="rId4" Type="http://schemas.openxmlformats.org/officeDocument/2006/relationships/image" Target="../media/image57.png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6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38.bin"/><Relationship Id="rId3" Type="http://schemas.openxmlformats.org/officeDocument/2006/relationships/image" Target="../media/image63.jpeg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9.png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64.wmf"/><Relationship Id="rId10" Type="http://schemas.openxmlformats.org/officeDocument/2006/relationships/image" Target="../media/image66.wmf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6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5.xml"/><Relationship Id="rId5" Type="http://schemas.openxmlformats.org/officeDocument/2006/relationships/slide" Target="slide6.xml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6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73.wmf"/><Relationship Id="rId4" Type="http://schemas.openxmlformats.org/officeDocument/2006/relationships/image" Target="../media/image70.png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7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image" Target="../media/image13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16.wmf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11" Type="http://schemas.openxmlformats.org/officeDocument/2006/relationships/image" Target="../media/image21.jpeg"/><Relationship Id="rId5" Type="http://schemas.openxmlformats.org/officeDocument/2006/relationships/image" Target="../media/image14.wmf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6.wmf"/><Relationship Id="rId4" Type="http://schemas.openxmlformats.org/officeDocument/2006/relationships/image" Target="../media/image29.jpeg"/><Relationship Id="rId9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36.jpe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41.jpe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>
                <a:latin typeface="Arial" panose="020B0604020202020204" pitchFamily="34" charset="0"/>
                <a:ea typeface="ＭＳ Ｐゴシック" panose="020B0600070205080204" pitchFamily="34" charset="-128"/>
              </a:rPr>
              <a:t>Forças Distribuídas:</a:t>
            </a:r>
            <a:br>
              <a:rPr lang="en-US" altLang="pt-BR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pt-BR">
                <a:latin typeface="Arial" panose="020B0604020202020204" pitchFamily="34" charset="0"/>
                <a:ea typeface="ＭＳ Ｐゴシック" panose="020B0600070205080204" pitchFamily="34" charset="-128"/>
              </a:rPr>
              <a:t>Momentos de Inércia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pt-BR"/>
              <a:t>2 - </a:t>
            </a:r>
            <a:fld id="{C41B0480-E592-42F7-82CB-67163AEF1F17}" type="slidenum">
              <a:rPr lang="en-US" altLang="pt-BR" smtClean="0"/>
              <a:pPr/>
              <a:t>10</a:t>
            </a:fld>
            <a:endParaRPr lang="en-US" altLang="pt-BR"/>
          </a:p>
        </p:txBody>
      </p:sp>
      <p:pic>
        <p:nvPicPr>
          <p:cNvPr id="4" name="Picture 3" descr="bee29230_p9-003-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1855788"/>
            <a:ext cx="3965575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95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Teorema dos Eixos Paralelos</a:t>
            </a:r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35F522C0-97FC-4064-BACD-AE9285DB529B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11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12292" name="Picture 3" descr="C:\DOCUME~1\WALTOL~1\LOCALS~1\Temp\\msotw9_tem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066800"/>
            <a:ext cx="3278188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oup 12"/>
          <p:cNvGrpSpPr>
            <a:grpSpLocks/>
          </p:cNvGrpSpPr>
          <p:nvPr/>
        </p:nvGrpSpPr>
        <p:grpSpPr bwMode="auto">
          <a:xfrm>
            <a:off x="3954463" y="1176338"/>
            <a:ext cx="5140325" cy="1227137"/>
            <a:chOff x="2521" y="741"/>
            <a:chExt cx="3238" cy="773"/>
          </a:xfrm>
        </p:grpSpPr>
        <p:sp>
          <p:nvSpPr>
            <p:cNvPr id="12299" name="Text Box 4"/>
            <p:cNvSpPr txBox="1">
              <a:spLocks noChangeArrowheads="1"/>
            </p:cNvSpPr>
            <p:nvPr/>
          </p:nvSpPr>
          <p:spPr bwMode="auto">
            <a:xfrm>
              <a:off x="2521" y="741"/>
              <a:ext cx="323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Considere o momento de inércia </a:t>
              </a:r>
              <a:r>
                <a:rPr lang="en-US" altLang="pt-BR" i="1"/>
                <a:t>I</a:t>
              </a:r>
              <a:r>
                <a:rPr lang="en-US" altLang="pt-BR"/>
                <a:t> de uma superfície</a:t>
              </a:r>
              <a:r>
                <a:rPr lang="en-US" altLang="pt-BR" i="1"/>
                <a:t> A</a:t>
              </a:r>
              <a:r>
                <a:rPr lang="en-US" altLang="pt-BR"/>
                <a:t> em relação a um eixo </a:t>
              </a:r>
              <a:r>
                <a:rPr lang="en-US" altLang="pt-BR" i="1"/>
                <a:t>AA’</a:t>
              </a:r>
              <a:r>
                <a:rPr lang="en-US" altLang="pt-BR"/>
                <a:t> </a:t>
              </a:r>
            </a:p>
          </p:txBody>
        </p:sp>
        <p:graphicFrame>
          <p:nvGraphicFramePr>
            <p:cNvPr id="12300" name="Object 4"/>
            <p:cNvGraphicFramePr>
              <a:graphicFrameLocks noChangeAspect="1"/>
            </p:cNvGraphicFramePr>
            <p:nvPr/>
          </p:nvGraphicFramePr>
          <p:xfrm>
            <a:off x="2929" y="1250"/>
            <a:ext cx="69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7" name="Equation" r:id="rId4" imgW="1104900" imgH="419100" progId="Equation.3">
                    <p:embed/>
                  </p:oleObj>
                </mc:Choice>
                <mc:Fallback>
                  <p:oleObj name="Equation" r:id="rId4" imgW="1104900" imgH="4191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9" y="1250"/>
                          <a:ext cx="696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954463" y="2946400"/>
            <a:ext cx="5189537" cy="2595563"/>
            <a:chOff x="2491" y="1856"/>
            <a:chExt cx="3269" cy="1635"/>
          </a:xfrm>
        </p:grpSpPr>
        <p:sp>
          <p:nvSpPr>
            <p:cNvPr id="12295" name="Text Box 6"/>
            <p:cNvSpPr txBox="1">
              <a:spLocks noChangeArrowheads="1"/>
            </p:cNvSpPr>
            <p:nvPr/>
          </p:nvSpPr>
          <p:spPr bwMode="auto">
            <a:xfrm>
              <a:off x="2491" y="1856"/>
              <a:ext cx="326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O eixo </a:t>
              </a:r>
              <a:r>
                <a:rPr lang="en-US" altLang="pt-BR" i="1"/>
                <a:t>BB’</a:t>
              </a:r>
              <a:r>
                <a:rPr lang="en-US" altLang="pt-BR"/>
                <a:t> passa pelo centroide da superfície e é denominado </a:t>
              </a:r>
              <a:r>
                <a:rPr lang="en-US" altLang="pt-BR" i="1"/>
                <a:t>eixo centroidal.</a:t>
              </a:r>
              <a:endParaRPr lang="en-US" altLang="pt-BR"/>
            </a:p>
          </p:txBody>
        </p:sp>
        <p:graphicFrame>
          <p:nvGraphicFramePr>
            <p:cNvPr id="12296" name="Object 2"/>
            <p:cNvGraphicFramePr>
              <a:graphicFrameLocks noChangeAspect="1"/>
            </p:cNvGraphicFramePr>
            <p:nvPr/>
          </p:nvGraphicFramePr>
          <p:xfrm>
            <a:off x="2930" y="2418"/>
            <a:ext cx="2040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8" name="Equation" r:id="rId6" imgW="3238500" imgH="914400" progId="Equation.3">
                    <p:embed/>
                  </p:oleObj>
                </mc:Choice>
                <mc:Fallback>
                  <p:oleObj name="Equation" r:id="rId6" imgW="3238500" imgH="9144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0" y="2418"/>
                          <a:ext cx="2040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7" name="Object 3"/>
            <p:cNvGraphicFramePr>
              <a:graphicFrameLocks noChangeAspect="1"/>
            </p:cNvGraphicFramePr>
            <p:nvPr/>
          </p:nvGraphicFramePr>
          <p:xfrm>
            <a:off x="2798" y="3247"/>
            <a:ext cx="776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9" name="Equation" r:id="rId8" imgW="1231366" imgH="342751" progId="Equation.3">
                    <p:embed/>
                  </p:oleObj>
                </mc:Choice>
                <mc:Fallback>
                  <p:oleObj name="Equation" r:id="rId8" imgW="1231366" imgH="342751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8" y="3247"/>
                          <a:ext cx="776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3695" y="3239"/>
              <a:ext cx="203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 i="1"/>
                <a:t>teorma dos eixos paralelos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Teorema dos Eixos Paralelos</a:t>
            </a:r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888ABBB5-1422-4325-9798-EC5004A48347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12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grpSp>
        <p:nvGrpSpPr>
          <p:cNvPr id="13316" name="Group 10"/>
          <p:cNvGrpSpPr>
            <a:grpSpLocks/>
          </p:cNvGrpSpPr>
          <p:nvPr/>
        </p:nvGrpSpPr>
        <p:grpSpPr bwMode="auto">
          <a:xfrm>
            <a:off x="520700" y="1116013"/>
            <a:ext cx="8161338" cy="2044700"/>
            <a:chOff x="328" y="703"/>
            <a:chExt cx="5141" cy="1288"/>
          </a:xfrm>
        </p:grpSpPr>
        <p:pic>
          <p:nvPicPr>
            <p:cNvPr id="13321" name="Picture 4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" y="797"/>
              <a:ext cx="1769" cy="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 Box 5"/>
            <p:cNvSpPr txBox="1">
              <a:spLocks noChangeArrowheads="1"/>
            </p:cNvSpPr>
            <p:nvPr/>
          </p:nvSpPr>
          <p:spPr bwMode="auto">
            <a:xfrm>
              <a:off x="2364" y="703"/>
              <a:ext cx="310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Momento de inércia </a:t>
              </a:r>
              <a:r>
                <a:rPr lang="en-US" altLang="pt-BR" i="1"/>
                <a:t>I</a:t>
              </a:r>
              <a:r>
                <a:rPr lang="en-US" altLang="pt-BR" i="1" baseline="-25000"/>
                <a:t>T</a:t>
              </a:r>
              <a:r>
                <a:rPr lang="en-US" altLang="pt-BR"/>
                <a:t> de uma superfície circular em relação a uma linha tangente ao círculo:</a:t>
              </a:r>
            </a:p>
          </p:txBody>
        </p:sp>
        <p:graphicFrame>
          <p:nvGraphicFramePr>
            <p:cNvPr id="13323" name="Object 3"/>
            <p:cNvGraphicFramePr>
              <a:graphicFrameLocks noChangeAspect="1"/>
            </p:cNvGraphicFramePr>
            <p:nvPr/>
          </p:nvGraphicFramePr>
          <p:xfrm>
            <a:off x="2637" y="1330"/>
            <a:ext cx="2056" cy="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8" name="Equation" r:id="rId4" imgW="3263900" imgH="965200" progId="Equation.3">
                    <p:embed/>
                  </p:oleObj>
                </mc:Choice>
                <mc:Fallback>
                  <p:oleObj name="Equation" r:id="rId4" imgW="3263900" imgH="9652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7" y="1330"/>
                          <a:ext cx="2056" cy="6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74663" y="3479800"/>
            <a:ext cx="8667750" cy="2279650"/>
            <a:chOff x="299" y="2192"/>
            <a:chExt cx="5460" cy="1436"/>
          </a:xfrm>
        </p:grpSpPr>
        <p:pic>
          <p:nvPicPr>
            <p:cNvPr id="13318" name="Picture 3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" y="2379"/>
              <a:ext cx="1863" cy="1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2364" y="2192"/>
              <a:ext cx="339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Momento de inércia de um triângulo em relação a um eixo centroidal:</a:t>
              </a:r>
            </a:p>
          </p:txBody>
        </p:sp>
        <p:graphicFrame>
          <p:nvGraphicFramePr>
            <p:cNvPr id="13320" name="Object 2"/>
            <p:cNvGraphicFramePr>
              <a:graphicFrameLocks noChangeAspect="1"/>
            </p:cNvGraphicFramePr>
            <p:nvPr/>
          </p:nvGraphicFramePr>
          <p:xfrm>
            <a:off x="2637" y="2691"/>
            <a:ext cx="2512" cy="9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9" name="Equation" r:id="rId7" imgW="3987800" imgH="1473200" progId="Equation.3">
                    <p:embed/>
                  </p:oleObj>
                </mc:Choice>
                <mc:Fallback>
                  <p:oleObj name="Equation" r:id="rId7" imgW="3987800" imgH="14732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7" y="2691"/>
                          <a:ext cx="2512" cy="9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Momentos de Inércia de Superfícies Compostas</a:t>
            </a: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1433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F5CB4412-A997-46FB-8A83-989D961CC5CD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13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257425"/>
            <a:ext cx="4148137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2314575"/>
            <a:ext cx="4764088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760413" y="936625"/>
            <a:ext cx="7986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O momento de inércia de uma superfície composta </a:t>
            </a:r>
            <a:r>
              <a:rPr lang="en-US" altLang="pt-BR" i="1"/>
              <a:t>A</a:t>
            </a:r>
            <a:r>
              <a:rPr lang="en-US" altLang="pt-BR"/>
              <a:t> em relação a um dado eixo pode ser obtido pela adição dos momentos de inércia das superfícies componentes </a:t>
            </a:r>
            <a:r>
              <a:rPr lang="en-US" altLang="pt-BR" i="1"/>
              <a:t>A</a:t>
            </a:r>
            <a:r>
              <a:rPr lang="en-US" altLang="pt-BR" baseline="-25000"/>
              <a:t>1</a:t>
            </a:r>
            <a:r>
              <a:rPr lang="en-US" altLang="pt-BR"/>
              <a:t>, </a:t>
            </a:r>
            <a:r>
              <a:rPr lang="en-US" altLang="pt-BR" i="1"/>
              <a:t>A</a:t>
            </a:r>
            <a:r>
              <a:rPr lang="en-US" altLang="pt-BR" baseline="-25000"/>
              <a:t>2</a:t>
            </a:r>
            <a:r>
              <a:rPr lang="en-US" altLang="pt-BR"/>
              <a:t>, </a:t>
            </a:r>
            <a:r>
              <a:rPr lang="en-US" altLang="pt-BR" i="1"/>
              <a:t>A</a:t>
            </a:r>
            <a:r>
              <a:rPr lang="en-US" altLang="pt-BR" baseline="-25000"/>
              <a:t>3</a:t>
            </a:r>
            <a:r>
              <a:rPr lang="en-US" altLang="pt-BR"/>
              <a:t>, ... , em relação ao mesmo eixo.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Momentos de Inércia de Superfícies Compostas</a:t>
            </a: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31AEF58C-46BC-471A-A190-E5BD0BB254FF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14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15364" name="Imagem 5" descr="Slide_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017588"/>
            <a:ext cx="8358188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9.4</a:t>
            </a: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626897A5-824F-471F-82F8-8FCC2F35A01D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15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103313"/>
            <a:ext cx="1847850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68300" y="3859213"/>
            <a:ext cx="41925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A resistência de uma viga em perfil I 360 x 44 é aumentada ao se anexar uma placa à sua aba superior.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pt-BR"/>
              <a:t>Determine o momento de inércia e o raio de giração da seção composta em relação a um eixo paralelo à placa passando pelo centroide da seção.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584700" y="1033463"/>
            <a:ext cx="45593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u="sng"/>
              <a:t>SOLUÇÃO</a:t>
            </a:r>
            <a:r>
              <a:rPr lang="en-US" altLang="pt-BR"/>
              <a:t>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Determinamos a localização do centroide da seção composta em relação a um sistema de coordenadas com origem no centroide </a:t>
            </a:r>
            <a:r>
              <a:rPr lang="en-US" altLang="pt-BR" i="1"/>
              <a:t>C</a:t>
            </a:r>
            <a:r>
              <a:rPr lang="en-US" altLang="pt-BR"/>
              <a:t> da seção.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584700" y="2900363"/>
            <a:ext cx="45354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Aplicamos o teorema dos eixos paralelos para determinar os momentos de inércia do perfil I e da placa em relação ao eixo centroidal da seção composta.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584700" y="4513263"/>
            <a:ext cx="4557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Calculamos o raio de giração a partir do momento de inércia da seção composta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  <p:bldP spid="15367" grpId="0" autoUpdateAnimBg="0"/>
      <p:bldP spid="1536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9.4</a:t>
            </a: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E17D02E2-6A59-4490-A23C-B14165708E7B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16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338263"/>
            <a:ext cx="171767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4113213"/>
            <a:ext cx="2643187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4" name="Group 8"/>
          <p:cNvGrpSpPr>
            <a:grpSpLocks/>
          </p:cNvGrpSpPr>
          <p:nvPr/>
        </p:nvGrpSpPr>
        <p:grpSpPr bwMode="auto">
          <a:xfrm>
            <a:off x="3313113" y="1033463"/>
            <a:ext cx="5830887" cy="2786062"/>
            <a:chOff x="2087" y="651"/>
            <a:chExt cx="3673" cy="1755"/>
          </a:xfrm>
        </p:grpSpPr>
        <p:sp>
          <p:nvSpPr>
            <p:cNvPr id="17416" name="Text Box 5"/>
            <p:cNvSpPr txBox="1">
              <a:spLocks noChangeArrowheads="1"/>
            </p:cNvSpPr>
            <p:nvPr/>
          </p:nvSpPr>
          <p:spPr bwMode="auto">
            <a:xfrm>
              <a:off x="2087" y="651"/>
              <a:ext cx="3673" cy="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 sz="1800" u="sng"/>
                <a:t>SOLUÇÃO</a:t>
              </a:r>
              <a:r>
                <a:rPr lang="en-US" altLang="pt-BR" sz="1800"/>
                <a:t>: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Determinamos a localização do centroide da seção composta em relação a um sistema de coordenadas com origem no centroide </a:t>
              </a:r>
              <a:r>
                <a:rPr lang="en-US" altLang="pt-BR" sz="1800" i="1"/>
                <a:t>C</a:t>
              </a:r>
              <a:r>
                <a:rPr lang="en-US" altLang="pt-BR" sz="1800"/>
                <a:t> da seção.</a:t>
              </a:r>
            </a:p>
          </p:txBody>
        </p:sp>
        <p:graphicFrame>
          <p:nvGraphicFramePr>
            <p:cNvPr id="17417" name="Object 3"/>
            <p:cNvGraphicFramePr>
              <a:graphicFrameLocks noChangeAspect="1"/>
            </p:cNvGraphicFramePr>
            <p:nvPr/>
          </p:nvGraphicFramePr>
          <p:xfrm>
            <a:off x="2158" y="1545"/>
            <a:ext cx="3258" cy="8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2" name="Equação" r:id="rId5" imgW="3556000" imgH="939800" progId="Equation.3">
                    <p:embed/>
                  </p:oleObj>
                </mc:Choice>
                <mc:Fallback>
                  <p:oleObj name="Equação" r:id="rId5" imgW="3556000" imgH="9398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8" y="1545"/>
                          <a:ext cx="3258" cy="8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0967" name="Object 2"/>
          <p:cNvGraphicFramePr>
            <a:graphicFrameLocks noChangeAspect="1"/>
          </p:cNvGraphicFramePr>
          <p:nvPr/>
        </p:nvGraphicFramePr>
        <p:xfrm>
          <a:off x="3476625" y="4397375"/>
          <a:ext cx="53943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ção" r:id="rId7" imgW="3619500" imgH="482600" progId="Equation.3">
                  <p:embed/>
                </p:oleObj>
              </mc:Choice>
              <mc:Fallback>
                <p:oleObj name="Equação" r:id="rId7" imgW="3619500" imgH="482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25" y="4397375"/>
                        <a:ext cx="539432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9.4</a:t>
            </a:r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FFD216BD-230E-4DEF-93CB-3873BB9460C1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17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338263"/>
            <a:ext cx="1762125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4044950"/>
            <a:ext cx="263842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8" name="Group 15"/>
          <p:cNvGrpSpPr>
            <a:grpSpLocks/>
          </p:cNvGrpSpPr>
          <p:nvPr/>
        </p:nvGrpSpPr>
        <p:grpSpPr bwMode="auto">
          <a:xfrm>
            <a:off x="3160713" y="1058863"/>
            <a:ext cx="5981700" cy="2617787"/>
            <a:chOff x="1991" y="667"/>
            <a:chExt cx="3768" cy="1649"/>
          </a:xfrm>
        </p:grpSpPr>
        <p:sp>
          <p:nvSpPr>
            <p:cNvPr id="18447" name="Text Box 8"/>
            <p:cNvSpPr txBox="1">
              <a:spLocks noChangeArrowheads="1"/>
            </p:cNvSpPr>
            <p:nvPr/>
          </p:nvSpPr>
          <p:spPr bwMode="auto">
            <a:xfrm>
              <a:off x="1991" y="667"/>
              <a:ext cx="3768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Aplicamos o teorema dos eixos paralelos para determinar os momentos de inércia do perfil I e da placa em relação ao eixo centroidal da seção composta.</a:t>
              </a:r>
            </a:p>
          </p:txBody>
        </p:sp>
        <p:graphicFrame>
          <p:nvGraphicFramePr>
            <p:cNvPr id="18448" name="Object 6"/>
            <p:cNvGraphicFramePr>
              <a:graphicFrameLocks noChangeAspect="1"/>
            </p:cNvGraphicFramePr>
            <p:nvPr/>
          </p:nvGraphicFramePr>
          <p:xfrm>
            <a:off x="2033" y="1332"/>
            <a:ext cx="3685" cy="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9" name="Equação" r:id="rId5" imgW="3987800" imgH="1041400" progId="Equation.3">
                    <p:embed/>
                  </p:oleObj>
                </mc:Choice>
                <mc:Fallback>
                  <p:oleObj name="Equação" r:id="rId5" imgW="3987800" imgH="10414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3" y="1332"/>
                          <a:ext cx="3685" cy="9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160713" y="5108575"/>
            <a:ext cx="5899150" cy="1430338"/>
            <a:chOff x="1991" y="3253"/>
            <a:chExt cx="3716" cy="901"/>
          </a:xfrm>
        </p:grpSpPr>
        <p:grpSp>
          <p:nvGrpSpPr>
            <p:cNvPr id="18443" name="Group 17"/>
            <p:cNvGrpSpPr>
              <a:grpSpLocks/>
            </p:cNvGrpSpPr>
            <p:nvPr/>
          </p:nvGrpSpPr>
          <p:grpSpPr bwMode="auto">
            <a:xfrm>
              <a:off x="1991" y="3253"/>
              <a:ext cx="3716" cy="901"/>
              <a:chOff x="1991" y="3253"/>
              <a:chExt cx="3716" cy="901"/>
            </a:xfrm>
          </p:grpSpPr>
          <p:sp>
            <p:nvSpPr>
              <p:cNvPr id="18445" name="Text Box 10"/>
              <p:cNvSpPr txBox="1">
                <a:spLocks noChangeArrowheads="1"/>
              </p:cNvSpPr>
              <p:nvPr/>
            </p:nvSpPr>
            <p:spPr bwMode="auto">
              <a:xfrm>
                <a:off x="1991" y="3253"/>
                <a:ext cx="371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7013" indent="-227013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pt-BR" sz="1800"/>
                  <a:t>Calculamos o raio de giração a partir do momento de inércia da seção composta</a:t>
                </a:r>
              </a:p>
            </p:txBody>
          </p:sp>
          <p:graphicFrame>
            <p:nvGraphicFramePr>
              <p:cNvPr id="18446" name="Object 5"/>
              <p:cNvGraphicFramePr>
                <a:graphicFrameLocks noChangeAspect="1"/>
              </p:cNvGraphicFramePr>
              <p:nvPr/>
            </p:nvGraphicFramePr>
            <p:xfrm>
              <a:off x="2113" y="3706"/>
              <a:ext cx="1867" cy="4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60" name="Equação" r:id="rId7" imgW="1905000" imgH="457200" progId="Equation.3">
                      <p:embed/>
                    </p:oleObj>
                  </mc:Choice>
                  <mc:Fallback>
                    <p:oleObj name="Equação" r:id="rId7" imgW="1905000" imgH="45720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13" y="3706"/>
                            <a:ext cx="1867" cy="4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8444" name="Object 4"/>
            <p:cNvGraphicFramePr>
              <a:graphicFrameLocks noChangeAspect="1"/>
            </p:cNvGraphicFramePr>
            <p:nvPr/>
          </p:nvGraphicFramePr>
          <p:xfrm>
            <a:off x="4360" y="3782"/>
            <a:ext cx="1085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61" name="Equação" r:id="rId9" imgW="1016000" imgH="228600" progId="Equation.3">
                    <p:embed/>
                  </p:oleObj>
                </mc:Choice>
                <mc:Fallback>
                  <p:oleObj name="Equação" r:id="rId9" imgW="1016000" imgH="2286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0" y="3782"/>
                          <a:ext cx="1085" cy="24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321050" y="3952875"/>
            <a:ext cx="5232400" cy="993775"/>
            <a:chOff x="2092" y="2490"/>
            <a:chExt cx="3296" cy="626"/>
          </a:xfrm>
        </p:grpSpPr>
        <p:graphicFrame>
          <p:nvGraphicFramePr>
            <p:cNvPr id="18441" name="Object 2"/>
            <p:cNvGraphicFramePr>
              <a:graphicFrameLocks noChangeAspect="1"/>
            </p:cNvGraphicFramePr>
            <p:nvPr/>
          </p:nvGraphicFramePr>
          <p:xfrm>
            <a:off x="2092" y="2490"/>
            <a:ext cx="2881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62" name="Equação" r:id="rId11" imgW="2921000" imgH="254000" progId="Equation.3">
                    <p:embed/>
                  </p:oleObj>
                </mc:Choice>
                <mc:Fallback>
                  <p:oleObj name="Equação" r:id="rId11" imgW="2921000" imgH="2540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2" y="2490"/>
                          <a:ext cx="2881" cy="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2" name="Object 3"/>
            <p:cNvGraphicFramePr>
              <a:graphicFrameLocks noChangeAspect="1"/>
            </p:cNvGraphicFramePr>
            <p:nvPr/>
          </p:nvGraphicFramePr>
          <p:xfrm>
            <a:off x="4044" y="2884"/>
            <a:ext cx="1344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63" name="Equação" r:id="rId13" imgW="1397000" imgH="241300" progId="Equation.3">
                    <p:embed/>
                  </p:oleObj>
                </mc:Choice>
                <mc:Fallback>
                  <p:oleObj name="Equação" r:id="rId13" imgW="1397000" imgH="2413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4" y="2884"/>
                          <a:ext cx="1344" cy="23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9.5</a:t>
            </a:r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23102652-0CA6-4BE7-8296-B598CD283A29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18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19460" name="Picture 3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633538"/>
            <a:ext cx="33607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20675" y="3954463"/>
            <a:ext cx="3776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Determine o momento de inércia da superfície sombreada em relação ao eixo </a:t>
            </a:r>
            <a:r>
              <a:rPr lang="en-US" altLang="pt-BR" i="1"/>
              <a:t>x</a:t>
            </a:r>
            <a:r>
              <a:rPr lang="en-US" altLang="pt-BR"/>
              <a:t>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252913" y="1211263"/>
            <a:ext cx="48577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u="sng"/>
              <a:t>SOLUÇÃO</a:t>
            </a:r>
            <a:r>
              <a:rPr lang="en-US" altLang="pt-BR"/>
              <a:t>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Calculamos os momentos de inércia do retângulo </a:t>
            </a:r>
            <a:r>
              <a:rPr lang="en-US" altLang="pt-BR" sz="1800"/>
              <a:t>(120 mm x 240 mm) </a:t>
            </a:r>
            <a:r>
              <a:rPr lang="en-US" altLang="pt-BR"/>
              <a:t>e do semicírculo em relação ao eixo </a:t>
            </a:r>
            <a:r>
              <a:rPr lang="en-US" altLang="pt-BR" i="1"/>
              <a:t>x</a:t>
            </a:r>
            <a:r>
              <a:rPr lang="en-US" altLang="pt-BR"/>
              <a:t>.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252913" y="2767013"/>
            <a:ext cx="48895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O momento de inércia da superfície sombreada é obtido subtraindo-se o momento de inércia do semicírculo do momento de inércia do retângulo.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utoUpdateAnimBg="0"/>
      <p:bldP spid="1639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9.5</a:t>
            </a:r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C065691D-CDBE-4F4A-81A7-349E8ED63DFD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19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grpSp>
        <p:nvGrpSpPr>
          <p:cNvPr id="20484" name="Group 21"/>
          <p:cNvGrpSpPr>
            <a:grpSpLocks/>
          </p:cNvGrpSpPr>
          <p:nvPr/>
        </p:nvGrpSpPr>
        <p:grpSpPr bwMode="auto">
          <a:xfrm>
            <a:off x="466725" y="1022350"/>
            <a:ext cx="8308975" cy="1947863"/>
            <a:chOff x="294" y="644"/>
            <a:chExt cx="5234" cy="1227"/>
          </a:xfrm>
        </p:grpSpPr>
        <p:pic>
          <p:nvPicPr>
            <p:cNvPr id="20498" name="Picture 3" descr="msotw9_temp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" y="648"/>
              <a:ext cx="1433" cy="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9" name="Text Box 6"/>
            <p:cNvSpPr txBox="1">
              <a:spLocks noChangeArrowheads="1"/>
            </p:cNvSpPr>
            <p:nvPr/>
          </p:nvSpPr>
          <p:spPr bwMode="auto">
            <a:xfrm>
              <a:off x="2251" y="644"/>
              <a:ext cx="3277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 sz="1800" u="sng"/>
                <a:t>SOLUÇÃO</a:t>
              </a:r>
              <a:r>
                <a:rPr lang="en-US" altLang="pt-BR" sz="1800"/>
                <a:t>: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Calculamos os momentos de inércia do retângulo e do semicírculo em relação ao eixo </a:t>
              </a:r>
              <a:r>
                <a:rPr lang="en-US" altLang="pt-BR" sz="1800" i="1"/>
                <a:t>x</a:t>
              </a:r>
              <a:r>
                <a:rPr lang="en-US" altLang="pt-BR" sz="1800"/>
                <a:t>.</a:t>
              </a:r>
            </a:p>
          </p:txBody>
        </p:sp>
        <p:grpSp>
          <p:nvGrpSpPr>
            <p:cNvPr id="20500" name="Group 20"/>
            <p:cNvGrpSpPr>
              <a:grpSpLocks/>
            </p:cNvGrpSpPr>
            <p:nvPr/>
          </p:nvGrpSpPr>
          <p:grpSpPr bwMode="auto">
            <a:xfrm>
              <a:off x="2462" y="1344"/>
              <a:ext cx="2698" cy="527"/>
              <a:chOff x="2462" y="1344"/>
              <a:chExt cx="2698" cy="527"/>
            </a:xfrm>
          </p:grpSpPr>
          <p:sp>
            <p:nvSpPr>
              <p:cNvPr id="20501" name="Text Box 7"/>
              <p:cNvSpPr txBox="1">
                <a:spLocks noChangeArrowheads="1"/>
              </p:cNvSpPr>
              <p:nvPr/>
            </p:nvSpPr>
            <p:spPr bwMode="auto">
              <a:xfrm>
                <a:off x="2462" y="1344"/>
                <a:ext cx="8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pt-BR" sz="1800"/>
                  <a:t>Retângulo:</a:t>
                </a:r>
              </a:p>
            </p:txBody>
          </p:sp>
          <p:graphicFrame>
            <p:nvGraphicFramePr>
              <p:cNvPr id="2050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23889420"/>
                  </p:ext>
                </p:extLst>
              </p:nvPr>
            </p:nvGraphicFramePr>
            <p:xfrm>
              <a:off x="2619" y="1628"/>
              <a:ext cx="2541" cy="2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13" name="Equação" r:id="rId4" imgW="2654280" imgH="253800" progId="Equation.3">
                      <p:embed/>
                    </p:oleObj>
                  </mc:Choice>
                  <mc:Fallback>
                    <p:oleObj name="Equação" r:id="rId4" imgW="2654280" imgH="25380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19" y="1628"/>
                            <a:ext cx="2541" cy="24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03225" y="2922588"/>
            <a:ext cx="8739188" cy="1455737"/>
            <a:chOff x="254" y="1841"/>
            <a:chExt cx="5505" cy="917"/>
          </a:xfrm>
        </p:grpSpPr>
        <p:pic>
          <p:nvPicPr>
            <p:cNvPr id="20494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" y="1841"/>
              <a:ext cx="2049" cy="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495" name="Group 17"/>
            <p:cNvGrpSpPr>
              <a:grpSpLocks/>
            </p:cNvGrpSpPr>
            <p:nvPr/>
          </p:nvGrpSpPr>
          <p:grpSpPr bwMode="auto">
            <a:xfrm>
              <a:off x="2439" y="1895"/>
              <a:ext cx="3320" cy="654"/>
              <a:chOff x="2393" y="1625"/>
              <a:chExt cx="3320" cy="654"/>
            </a:xfrm>
          </p:grpSpPr>
          <p:sp>
            <p:nvSpPr>
              <p:cNvPr id="20496" name="Text Box 9"/>
              <p:cNvSpPr txBox="1">
                <a:spLocks noChangeArrowheads="1"/>
              </p:cNvSpPr>
              <p:nvPr/>
            </p:nvSpPr>
            <p:spPr bwMode="auto">
              <a:xfrm>
                <a:off x="2393" y="1625"/>
                <a:ext cx="33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7013" indent="-227013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pt-BR" sz="1800"/>
                  <a:t>Semicírculo:  </a:t>
                </a:r>
                <a:br>
                  <a:rPr lang="en-US" altLang="pt-BR" sz="1800"/>
                </a:br>
                <a:r>
                  <a:rPr lang="en-US" altLang="pt-BR" sz="1800"/>
                  <a:t>momento de inércia em relação a </a:t>
                </a:r>
                <a:r>
                  <a:rPr lang="en-US" altLang="pt-BR" sz="1800" i="1"/>
                  <a:t>AA’,</a:t>
                </a:r>
              </a:p>
            </p:txBody>
          </p:sp>
          <p:graphicFrame>
            <p:nvGraphicFramePr>
              <p:cNvPr id="20497" name="Object 5"/>
              <p:cNvGraphicFramePr>
                <a:graphicFrameLocks noChangeAspect="1"/>
              </p:cNvGraphicFramePr>
              <p:nvPr/>
            </p:nvGraphicFramePr>
            <p:xfrm>
              <a:off x="2607" y="2059"/>
              <a:ext cx="2135" cy="2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14" name="Equação" r:id="rId7" imgW="2463800" imgH="254000" progId="Equation.3">
                      <p:embed/>
                    </p:oleObj>
                  </mc:Choice>
                  <mc:Fallback>
                    <p:oleObj name="Equação" r:id="rId7" imgW="2463800" imgH="25400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07" y="2059"/>
                            <a:ext cx="2135" cy="2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665163" y="4149725"/>
            <a:ext cx="7685087" cy="2187575"/>
            <a:chOff x="419" y="2538"/>
            <a:chExt cx="4841" cy="1378"/>
          </a:xfrm>
        </p:grpSpPr>
        <p:graphicFrame>
          <p:nvGraphicFramePr>
            <p:cNvPr id="20490" name="Object 3"/>
            <p:cNvGraphicFramePr>
              <a:graphicFrameLocks noChangeAspect="1"/>
            </p:cNvGraphicFramePr>
            <p:nvPr/>
          </p:nvGraphicFramePr>
          <p:xfrm>
            <a:off x="419" y="2810"/>
            <a:ext cx="1843" cy="11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5" name="Equação" r:id="rId9" imgW="1905000" imgH="1143000" progId="Equation.3">
                    <p:embed/>
                  </p:oleObj>
                </mc:Choice>
                <mc:Fallback>
                  <p:oleObj name="Equação" r:id="rId9" imgW="1905000" imgH="11430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" y="2810"/>
                          <a:ext cx="1843" cy="11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491" name="Group 18"/>
            <p:cNvGrpSpPr>
              <a:grpSpLocks/>
            </p:cNvGrpSpPr>
            <p:nvPr/>
          </p:nvGrpSpPr>
          <p:grpSpPr bwMode="auto">
            <a:xfrm>
              <a:off x="2439" y="2538"/>
              <a:ext cx="2821" cy="716"/>
              <a:chOff x="2393" y="2268"/>
              <a:chExt cx="2821" cy="716"/>
            </a:xfrm>
          </p:grpSpPr>
          <p:sp>
            <p:nvSpPr>
              <p:cNvPr id="20492" name="Text Box 13"/>
              <p:cNvSpPr txBox="1">
                <a:spLocks noChangeArrowheads="1"/>
              </p:cNvSpPr>
              <p:nvPr/>
            </p:nvSpPr>
            <p:spPr bwMode="auto">
              <a:xfrm>
                <a:off x="2393" y="2268"/>
                <a:ext cx="282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7013" indent="-227013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pt-BR" sz="1800"/>
                  <a:t>	momento de inércia em relação a </a:t>
                </a:r>
                <a:r>
                  <a:rPr lang="en-US" altLang="pt-BR" sz="1800" i="1"/>
                  <a:t>x’,</a:t>
                </a:r>
                <a:endParaRPr lang="en-US" altLang="pt-BR" sz="1800"/>
              </a:p>
            </p:txBody>
          </p:sp>
          <p:graphicFrame>
            <p:nvGraphicFramePr>
              <p:cNvPr id="20493" name="Object 4"/>
              <p:cNvGraphicFramePr>
                <a:graphicFrameLocks noChangeAspect="1"/>
              </p:cNvGraphicFramePr>
              <p:nvPr/>
            </p:nvGraphicFramePr>
            <p:xfrm>
              <a:off x="2636" y="2549"/>
              <a:ext cx="2380" cy="4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16" name="Equação" r:id="rId11" imgW="2565400" imgH="482600" progId="Equation.3">
                      <p:embed/>
                    </p:oleObj>
                  </mc:Choice>
                  <mc:Fallback>
                    <p:oleObj name="Equação" r:id="rId11" imgW="2565400" imgH="482600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36" y="2549"/>
                            <a:ext cx="2380" cy="4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3871913" y="5297488"/>
            <a:ext cx="4783137" cy="1179512"/>
            <a:chOff x="2393" y="3067"/>
            <a:chExt cx="3013" cy="743"/>
          </a:xfrm>
        </p:grpSpPr>
        <p:sp>
          <p:nvSpPr>
            <p:cNvPr id="20488" name="Text Box 15"/>
            <p:cNvSpPr txBox="1">
              <a:spLocks noChangeArrowheads="1"/>
            </p:cNvSpPr>
            <p:nvPr/>
          </p:nvSpPr>
          <p:spPr bwMode="auto">
            <a:xfrm>
              <a:off x="2393" y="3067"/>
              <a:ext cx="28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 sz="1800"/>
                <a:t>	momento de inércia em relação a </a:t>
              </a:r>
              <a:r>
                <a:rPr lang="en-US" altLang="pt-BR" sz="1800" i="1"/>
                <a:t>x</a:t>
              </a:r>
              <a:r>
                <a:rPr lang="en-US" altLang="pt-BR" sz="1800"/>
                <a:t>,</a:t>
              </a:r>
            </a:p>
          </p:txBody>
        </p:sp>
        <p:graphicFrame>
          <p:nvGraphicFramePr>
            <p:cNvPr id="20489" name="Object 2"/>
            <p:cNvGraphicFramePr>
              <a:graphicFrameLocks noChangeAspect="1"/>
            </p:cNvGraphicFramePr>
            <p:nvPr/>
          </p:nvGraphicFramePr>
          <p:xfrm>
            <a:off x="2628" y="3358"/>
            <a:ext cx="2778" cy="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7" name="Equação" r:id="rId13" imgW="2844800" imgH="482600" progId="Equation.3">
                    <p:embed/>
                  </p:oleObj>
                </mc:Choice>
                <mc:Fallback>
                  <p:oleObj name="Equação" r:id="rId13" imgW="2844800" imgH="4826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8" y="3358"/>
                          <a:ext cx="2778" cy="4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Conteúdo</a:t>
            </a:r>
          </a:p>
        </p:txBody>
      </p:sp>
      <p:sp>
        <p:nvSpPr>
          <p:cNvPr id="409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2E978039-45AA-4201-B381-CD9204231D38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14325" y="938213"/>
            <a:ext cx="4167188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pt-BR" sz="190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Introdução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pt-BR" sz="190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Momentos de Inércia de Superfícies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pt-BR" altLang="pt-BR" sz="190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Momentos de Inércia de uma Superfície por Integração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pt-BR" sz="190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Momento de Inércia Polar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pt-BR" altLang="pt-BR" sz="190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Raio de Giração de uma Superfície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pt-BR" sz="1900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Problema Resolvido 9.1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pt-BR" sz="190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Problema Resolvido 9.2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pt-BR" sz="1900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Teorema dos Eixos Paralelos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pt-BR" altLang="pt-BR" sz="1900"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Momentos de Inércia de Superfícies Compostas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pt-BR" sz="1900"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Problema Resolvido 9.4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pt-BR" sz="1900"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Problema Resolvido 9.5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pt-BR" sz="190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Produto de Inércia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pt-BR" altLang="pt-BR" sz="190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Eixos Principais e Momentos de Inércia Principais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4602163" y="938213"/>
            <a:ext cx="454025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pt-BR" sz="190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Problema Resolvido 9.6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pt-BR" sz="190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Problema Resolvido 9.7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pt-BR" altLang="pt-BR" sz="190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Círculo de Mohr para Momentos e Produtos de Inércia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pt-BR" sz="190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Problema Resolvido 9.8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pt-BR" altLang="pt-BR" sz="190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Momentos de Inércia de Corpos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pt-BR" sz="190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Teorema dos Eixos Paralelos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pt-BR" sz="190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Momentos de Inércia de Placas Delgadas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pt-BR" altLang="pt-BR" sz="190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Momento de Inércia de um Corpo Tridimensional por Integração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pt-BR" altLang="pt-BR" sz="190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Momentos de Inércia de Massa de Formatos Geométricos Usuais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pt-BR" sz="190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Problema Resolvido 9.12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pt-BR" altLang="pt-BR" sz="190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Momento de Inércia em Relação a um Eixo Arbitrário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pt-BR" altLang="pt-BR" sz="190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Elipsoide de Inércia. Eixos Principais de Inércia</a:t>
            </a:r>
            <a:endParaRPr lang="en-US" altLang="pt-BR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9.5</a:t>
            </a:r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F60B4D4A-8CA2-4E00-86D2-C152E07717CF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20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687513" y="1020763"/>
            <a:ext cx="6135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O momento de inércia da superfície sombreada é obtido subtraindo-se o momento de inércia do semicírculo do momento de inércia do retângulo.</a:t>
            </a:r>
          </a:p>
        </p:txBody>
      </p:sp>
      <p:graphicFrame>
        <p:nvGraphicFramePr>
          <p:cNvPr id="21509" name="Object 2"/>
          <p:cNvGraphicFramePr>
            <a:graphicFrameLocks noChangeAspect="1"/>
          </p:cNvGraphicFramePr>
          <p:nvPr/>
        </p:nvGraphicFramePr>
        <p:xfrm>
          <a:off x="814388" y="2244725"/>
          <a:ext cx="7707312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Bitmap Image" r:id="rId3" imgW="7706801" imgH="1800476" progId="Paint.Picture">
                  <p:embed/>
                </p:oleObj>
              </mc:Choice>
              <mc:Fallback>
                <p:oleObj name="Bitmap Image" r:id="rId3" imgW="7706801" imgH="1800476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2244725"/>
                        <a:ext cx="7707312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3"/>
          <p:cNvGraphicFramePr>
            <a:graphicFrameLocks noChangeAspect="1"/>
          </p:cNvGraphicFramePr>
          <p:nvPr/>
        </p:nvGraphicFramePr>
        <p:xfrm>
          <a:off x="1687513" y="5070475"/>
          <a:ext cx="18764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Equação" r:id="rId5" imgW="1206500" imgH="241300" progId="Equation.3">
                  <p:embed/>
                </p:oleObj>
              </mc:Choice>
              <mc:Fallback>
                <p:oleObj name="Equação" r:id="rId5" imgW="12065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5070475"/>
                        <a:ext cx="1876425" cy="376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11" name="Group 19"/>
          <p:cNvGrpSpPr>
            <a:grpSpLocks/>
          </p:cNvGrpSpPr>
          <p:nvPr/>
        </p:nvGrpSpPr>
        <p:grpSpPr bwMode="auto">
          <a:xfrm>
            <a:off x="1751013" y="4229100"/>
            <a:ext cx="6365875" cy="379413"/>
            <a:chOff x="1133" y="3015"/>
            <a:chExt cx="4010" cy="239"/>
          </a:xfrm>
        </p:grpSpPr>
        <p:graphicFrame>
          <p:nvGraphicFramePr>
            <p:cNvPr id="21512" name="Object 4"/>
            <p:cNvGraphicFramePr>
              <a:graphicFrameLocks noChangeAspect="1"/>
            </p:cNvGraphicFramePr>
            <p:nvPr/>
          </p:nvGraphicFramePr>
          <p:xfrm>
            <a:off x="1133" y="3046"/>
            <a:ext cx="144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3" name="Equation" r:id="rId7" imgW="228501" imgH="291973" progId="Equation.3">
                    <p:embed/>
                  </p:oleObj>
                </mc:Choice>
                <mc:Fallback>
                  <p:oleObj name="Equation" r:id="rId7" imgW="228501" imgH="291973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3" y="3046"/>
                          <a:ext cx="144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3" name="Object 5"/>
            <p:cNvGraphicFramePr>
              <a:graphicFrameLocks noChangeAspect="1"/>
            </p:cNvGraphicFramePr>
            <p:nvPr/>
          </p:nvGraphicFramePr>
          <p:xfrm>
            <a:off x="2006" y="3102"/>
            <a:ext cx="104" cy="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4" name="Equation" r:id="rId9" imgW="164885" imgH="114151" progId="Equation.3">
                    <p:embed/>
                  </p:oleObj>
                </mc:Choice>
                <mc:Fallback>
                  <p:oleObj name="Equation" r:id="rId9" imgW="164885" imgH="114151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6" y="3102"/>
                          <a:ext cx="104" cy="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4" name="Object 6"/>
            <p:cNvGraphicFramePr>
              <a:graphicFrameLocks noChangeAspect="1"/>
            </p:cNvGraphicFramePr>
            <p:nvPr/>
          </p:nvGraphicFramePr>
          <p:xfrm>
            <a:off x="2471" y="3025"/>
            <a:ext cx="992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5" name="Equação" r:id="rId11" imgW="990600" imgH="228600" progId="Equation.3">
                    <p:embed/>
                  </p:oleObj>
                </mc:Choice>
                <mc:Fallback>
                  <p:oleObj name="Equação" r:id="rId11" imgW="990600" imgH="2286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1" y="3025"/>
                          <a:ext cx="992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5" name="Object 7"/>
            <p:cNvGraphicFramePr>
              <a:graphicFrameLocks noChangeAspect="1"/>
            </p:cNvGraphicFramePr>
            <p:nvPr/>
          </p:nvGraphicFramePr>
          <p:xfrm>
            <a:off x="3771" y="3114"/>
            <a:ext cx="104" cy="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6" name="Equation" r:id="rId13" imgW="164814" imgH="76068" progId="Equation.3">
                    <p:embed/>
                  </p:oleObj>
                </mc:Choice>
                <mc:Fallback>
                  <p:oleObj name="Equation" r:id="rId13" imgW="164814" imgH="76068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1" y="3114"/>
                          <a:ext cx="104" cy="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6" name="Object 8"/>
            <p:cNvGraphicFramePr>
              <a:graphicFrameLocks noChangeAspect="1"/>
            </p:cNvGraphicFramePr>
            <p:nvPr/>
          </p:nvGraphicFramePr>
          <p:xfrm>
            <a:off x="4283" y="3015"/>
            <a:ext cx="860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7" name="Equação" r:id="rId15" imgW="914400" imgH="228600" progId="Equation.3">
                    <p:embed/>
                  </p:oleObj>
                </mc:Choice>
                <mc:Fallback>
                  <p:oleObj name="Equação" r:id="rId15" imgW="914400" imgH="2286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3" y="3015"/>
                          <a:ext cx="860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Introdução</a:t>
            </a:r>
          </a:p>
        </p:txBody>
      </p:sp>
      <p:sp>
        <p:nvSpPr>
          <p:cNvPr id="512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4CF20DF3-E0CA-497A-B835-AC290A7A3860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3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795338" y="996950"/>
            <a:ext cx="770731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690563" indent="-2333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900"/>
              <a:t>As forças distribuídas já consideradas anteriormente eram proporcionais às áreas ou volumes associados a elas.  </a:t>
            </a:r>
          </a:p>
          <a:p>
            <a:pPr lvl="1" eaLnBrk="1" hangingPunct="1">
              <a:spcBef>
                <a:spcPct val="10000"/>
              </a:spcBef>
              <a:buFontTx/>
              <a:buChar char="-"/>
            </a:pPr>
            <a:r>
              <a:rPr lang="en-US" altLang="pt-BR" sz="1900"/>
              <a:t>A resultante dessas forças poderia ser obtida pela soma das áreas ou volumes correspondentes.</a:t>
            </a:r>
          </a:p>
          <a:p>
            <a:pPr lvl="1" eaLnBrk="1" hangingPunct="1">
              <a:spcBef>
                <a:spcPct val="10000"/>
              </a:spcBef>
              <a:buFontTx/>
              <a:buChar char="-"/>
            </a:pPr>
            <a:r>
              <a:rPr lang="en-US" altLang="pt-BR" sz="1900"/>
              <a:t>O momento da resultante em relação a um dado eixo poderia ser determinado pelo cálculo dos momentos de primeira ordem das superfícies ou sólidos em relação a esse eixo.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95338" y="3219450"/>
            <a:ext cx="7932737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690563" indent="-2333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900"/>
              <a:t>Agora serão consideradas forças cujas intensidades dependem não só dos elementos de área ou de volume sobre os quais atuam, mas também variam linearmente com a distância entre esses elementos e algum eixo dado.</a:t>
            </a:r>
          </a:p>
          <a:p>
            <a:pPr lvl="1" eaLnBrk="1" hangingPunct="1">
              <a:spcBef>
                <a:spcPct val="10000"/>
              </a:spcBef>
              <a:buFontTx/>
              <a:buChar char="-"/>
            </a:pPr>
            <a:r>
              <a:rPr lang="en-US" altLang="pt-BR" sz="1900"/>
              <a:t>Será mostrado que a intensidade da resultante depende do momento de primeira ordem da superfície sobre a qual atua a força em relação ao eixo considerado.</a:t>
            </a:r>
          </a:p>
          <a:p>
            <a:pPr lvl="1" eaLnBrk="1" hangingPunct="1">
              <a:spcBef>
                <a:spcPct val="10000"/>
              </a:spcBef>
              <a:buFontTx/>
              <a:buChar char="-"/>
            </a:pPr>
            <a:r>
              <a:rPr lang="en-US" altLang="pt-BR" sz="1900"/>
              <a:t>O ponto de aplicação da resultante depende do momento de segunda ordem, ou momento de inércia da mesma superfície em relação ao eixo.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95338" y="5748338"/>
            <a:ext cx="7980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900"/>
              <a:t>Este capítulo apresentará métodos para calcular os momentos e produtos de inércia para superfícies e sólidos.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717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Momento de Inércia de uma Superfície</a:t>
            </a:r>
          </a:p>
        </p:txBody>
      </p:sp>
      <p:sp>
        <p:nvSpPr>
          <p:cNvPr id="614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81030904-7642-443F-A4F1-FBCEA7FB0C64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4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grpSp>
        <p:nvGrpSpPr>
          <p:cNvPr id="6148" name="Group 16"/>
          <p:cNvGrpSpPr>
            <a:grpSpLocks/>
          </p:cNvGrpSpPr>
          <p:nvPr/>
        </p:nvGrpSpPr>
        <p:grpSpPr bwMode="auto">
          <a:xfrm>
            <a:off x="3111500" y="962025"/>
            <a:ext cx="6021388" cy="1262063"/>
            <a:chOff x="1960" y="606"/>
            <a:chExt cx="3793" cy="795"/>
          </a:xfrm>
        </p:grpSpPr>
        <p:sp>
          <p:nvSpPr>
            <p:cNvPr id="6159" name="Text Box 6"/>
            <p:cNvSpPr txBox="1">
              <a:spLocks noChangeArrowheads="1"/>
            </p:cNvSpPr>
            <p:nvPr/>
          </p:nvSpPr>
          <p:spPr bwMode="auto">
            <a:xfrm>
              <a:off x="1960" y="606"/>
              <a:ext cx="3793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tabLst>
                  <a:tab pos="3548063" algn="l"/>
                  <a:tab pos="428625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tabLst>
                  <a:tab pos="3548063" algn="l"/>
                  <a:tab pos="428625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tabLst>
                  <a:tab pos="3548063" algn="l"/>
                  <a:tab pos="428625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tabLst>
                  <a:tab pos="3548063" algn="l"/>
                  <a:tab pos="428625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tabLst>
                  <a:tab pos="3548063" algn="l"/>
                  <a:tab pos="428625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48063" algn="l"/>
                  <a:tab pos="428625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48063" algn="l"/>
                  <a:tab pos="428625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48063" algn="l"/>
                  <a:tab pos="428625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48063" algn="l"/>
                  <a:tab pos="428625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900"/>
                <a:t>Consideraremos forças distribuídas       cujas intensidades são proporcionais aos elementos de área        sobre os quais essas forças atuam e que, ao mesmo tempo, variam linearmente com a distância entre        e um dado eixo.</a:t>
              </a:r>
              <a:endParaRPr lang="en-US" altLang="pt-BR"/>
            </a:p>
          </p:txBody>
        </p:sp>
        <p:graphicFrame>
          <p:nvGraphicFramePr>
            <p:cNvPr id="6160" name="Object 4"/>
            <p:cNvGraphicFramePr>
              <a:graphicFrameLocks noChangeAspect="1"/>
            </p:cNvGraphicFramePr>
            <p:nvPr/>
          </p:nvGraphicFramePr>
          <p:xfrm>
            <a:off x="4337" y="629"/>
            <a:ext cx="240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3" name="Equation" r:id="rId3" imgW="380835" imgH="279279" progId="Equation.3">
                    <p:embed/>
                  </p:oleObj>
                </mc:Choice>
                <mc:Fallback>
                  <p:oleObj name="Equation" r:id="rId3" imgW="380835" imgH="279279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7" y="629"/>
                          <a:ext cx="240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1" name="Object 5"/>
            <p:cNvGraphicFramePr>
              <a:graphicFrameLocks noChangeAspect="1"/>
            </p:cNvGraphicFramePr>
            <p:nvPr/>
          </p:nvGraphicFramePr>
          <p:xfrm>
            <a:off x="4648" y="835"/>
            <a:ext cx="216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4" name="Equation" r:id="rId5" imgW="342751" imgH="228501" progId="Equation.3">
                    <p:embed/>
                  </p:oleObj>
                </mc:Choice>
                <mc:Fallback>
                  <p:oleObj name="Equation" r:id="rId5" imgW="342751" imgH="228501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" y="835"/>
                          <a:ext cx="216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2" name="Object 6"/>
            <p:cNvGraphicFramePr>
              <a:graphicFrameLocks noChangeAspect="1"/>
            </p:cNvGraphicFramePr>
            <p:nvPr/>
          </p:nvGraphicFramePr>
          <p:xfrm>
            <a:off x="4244" y="1221"/>
            <a:ext cx="216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5" name="Equation" r:id="rId7" imgW="342751" imgH="228501" progId="Equation.3">
                    <p:embed/>
                  </p:oleObj>
                </mc:Choice>
                <mc:Fallback>
                  <p:oleObj name="Equation" r:id="rId7" imgW="342751" imgH="228501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4" y="1221"/>
                          <a:ext cx="216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44500" y="1066800"/>
            <a:ext cx="8697913" cy="3451225"/>
            <a:chOff x="280" y="672"/>
            <a:chExt cx="5479" cy="2174"/>
          </a:xfrm>
        </p:grpSpPr>
        <p:pic>
          <p:nvPicPr>
            <p:cNvPr id="6155" name="Picture 4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" y="672"/>
              <a:ext cx="1680" cy="1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56" name="Group 15"/>
            <p:cNvGrpSpPr>
              <a:grpSpLocks/>
            </p:cNvGrpSpPr>
            <p:nvPr/>
          </p:nvGrpSpPr>
          <p:grpSpPr bwMode="auto">
            <a:xfrm>
              <a:off x="1968" y="1456"/>
              <a:ext cx="3791" cy="1390"/>
              <a:chOff x="1968" y="1429"/>
              <a:chExt cx="3791" cy="1390"/>
            </a:xfrm>
          </p:grpSpPr>
          <p:sp>
            <p:nvSpPr>
              <p:cNvPr id="6157" name="Text Box 7"/>
              <p:cNvSpPr txBox="1">
                <a:spLocks noChangeArrowheads="1"/>
              </p:cNvSpPr>
              <p:nvPr/>
            </p:nvSpPr>
            <p:spPr bwMode="auto">
              <a:xfrm>
                <a:off x="1968" y="1429"/>
                <a:ext cx="3791" cy="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7013" indent="-227013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pt-BR" sz="1900"/>
                  <a:t>Exemplo: Consideremos uma viga sujeita a flexão pura. As forças internas variam linearmente com a distância do eixo neutro que passa pelo centroide da seção.</a:t>
                </a:r>
              </a:p>
            </p:txBody>
          </p:sp>
          <p:graphicFrame>
            <p:nvGraphicFramePr>
              <p:cNvPr id="6158" name="Object 3"/>
              <p:cNvGraphicFramePr>
                <a:graphicFrameLocks noChangeAspect="1"/>
              </p:cNvGraphicFramePr>
              <p:nvPr/>
            </p:nvGraphicFramePr>
            <p:xfrm>
              <a:off x="2048" y="2058"/>
              <a:ext cx="3640" cy="7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76" name="Equação" r:id="rId9" imgW="3657600" imgH="787400" progId="Equation.3">
                      <p:embed/>
                    </p:oleObj>
                  </mc:Choice>
                  <mc:Fallback>
                    <p:oleObj name="Equação" r:id="rId9" imgW="3657600" imgH="7874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48" y="2058"/>
                            <a:ext cx="3640" cy="76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44488" y="4229100"/>
            <a:ext cx="8656637" cy="2495550"/>
            <a:chOff x="217" y="2611"/>
            <a:chExt cx="5453" cy="1572"/>
          </a:xfrm>
        </p:grpSpPr>
        <p:pic>
          <p:nvPicPr>
            <p:cNvPr id="6151" name="Picture 5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" y="2611"/>
              <a:ext cx="1680" cy="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52" name="Group 14"/>
            <p:cNvGrpSpPr>
              <a:grpSpLocks/>
            </p:cNvGrpSpPr>
            <p:nvPr/>
          </p:nvGrpSpPr>
          <p:grpSpPr bwMode="auto">
            <a:xfrm>
              <a:off x="1968" y="2865"/>
              <a:ext cx="3702" cy="1300"/>
              <a:chOff x="1968" y="2865"/>
              <a:chExt cx="3702" cy="1300"/>
            </a:xfrm>
          </p:grpSpPr>
          <p:sp>
            <p:nvSpPr>
              <p:cNvPr id="6153" name="Text Box 12"/>
              <p:cNvSpPr txBox="1">
                <a:spLocks noChangeArrowheads="1"/>
              </p:cNvSpPr>
              <p:nvPr/>
            </p:nvSpPr>
            <p:spPr bwMode="auto">
              <a:xfrm>
                <a:off x="1968" y="2865"/>
                <a:ext cx="3702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7013" indent="-227013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pt-BR" sz="1900"/>
                  <a:t>Exemplo: Consideremos a força hidrostática em uma comporta circular vertical submersa de um reservatório.</a:t>
                </a:r>
              </a:p>
            </p:txBody>
          </p:sp>
          <p:graphicFrame>
            <p:nvGraphicFramePr>
              <p:cNvPr id="6154" name="Object 2"/>
              <p:cNvGraphicFramePr>
                <a:graphicFrameLocks noChangeAspect="1"/>
              </p:cNvGraphicFramePr>
              <p:nvPr/>
            </p:nvGraphicFramePr>
            <p:xfrm>
              <a:off x="2887" y="3397"/>
              <a:ext cx="1184" cy="7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77" name="Equation" r:id="rId12" imgW="1879600" imgH="1219200" progId="Equation.3">
                      <p:embed/>
                    </p:oleObj>
                  </mc:Choice>
                  <mc:Fallback>
                    <p:oleObj name="Equation" r:id="rId12" imgW="1879600" imgH="1219200" progId="Equation.3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7" y="3397"/>
                            <a:ext cx="1184" cy="7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700">
                <a:ea typeface="ＭＳ Ｐゴシック" panose="020B0600070205080204" pitchFamily="34" charset="-128"/>
              </a:rPr>
              <a:t>Momentos de Inércia de uma Superfície por Integração</a:t>
            </a:r>
            <a:endParaRPr lang="en-US" altLang="pt-BR" sz="2700">
              <a:ea typeface="ＭＳ Ｐゴシック" panose="020B0600070205080204" pitchFamily="34" charset="-128"/>
            </a:endParaRPr>
          </a:p>
        </p:txBody>
      </p:sp>
      <p:sp>
        <p:nvSpPr>
          <p:cNvPr id="717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C3981FF7-0047-45A2-B375-37CBE757BCB9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5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grpSp>
        <p:nvGrpSpPr>
          <p:cNvPr id="7172" name="Group 18"/>
          <p:cNvGrpSpPr>
            <a:grpSpLocks/>
          </p:cNvGrpSpPr>
          <p:nvPr/>
        </p:nvGrpSpPr>
        <p:grpSpPr bwMode="auto">
          <a:xfrm>
            <a:off x="2333625" y="985838"/>
            <a:ext cx="6670675" cy="1635125"/>
            <a:chOff x="1470" y="621"/>
            <a:chExt cx="4202" cy="1030"/>
          </a:xfrm>
        </p:grpSpPr>
        <p:pic>
          <p:nvPicPr>
            <p:cNvPr id="7187" name="Picture 3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" y="649"/>
              <a:ext cx="1161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8" name="Group 17"/>
            <p:cNvGrpSpPr>
              <a:grpSpLocks/>
            </p:cNvGrpSpPr>
            <p:nvPr/>
          </p:nvGrpSpPr>
          <p:grpSpPr bwMode="auto">
            <a:xfrm>
              <a:off x="2648" y="621"/>
              <a:ext cx="3024" cy="875"/>
              <a:chOff x="2648" y="621"/>
              <a:chExt cx="3024" cy="875"/>
            </a:xfrm>
          </p:grpSpPr>
          <p:sp>
            <p:nvSpPr>
              <p:cNvPr id="7189" name="Text Box 6"/>
              <p:cNvSpPr txBox="1">
                <a:spLocks noChangeArrowheads="1"/>
              </p:cNvSpPr>
              <p:nvPr/>
            </p:nvSpPr>
            <p:spPr bwMode="auto">
              <a:xfrm>
                <a:off x="2648" y="621"/>
                <a:ext cx="3024" cy="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7013" indent="-227013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pt-BR" sz="1900" i="1"/>
                  <a:t>Os Momentos de Segunda Ordem</a:t>
                </a:r>
                <a:r>
                  <a:rPr lang="en-US" altLang="pt-BR" sz="1900"/>
                  <a:t> ou </a:t>
                </a:r>
                <a:r>
                  <a:rPr lang="en-US" altLang="pt-BR" sz="1900" i="1"/>
                  <a:t>Momentos de Inércia </a:t>
                </a:r>
                <a:r>
                  <a:rPr lang="en-US" altLang="pt-BR" sz="1900"/>
                  <a:t>de Superfícies em relação aos eixos </a:t>
                </a:r>
                <a:r>
                  <a:rPr lang="en-US" altLang="pt-BR" sz="1900" i="1"/>
                  <a:t>x</a:t>
                </a:r>
                <a:r>
                  <a:rPr lang="en-US" altLang="pt-BR" sz="1900"/>
                  <a:t> e </a:t>
                </a:r>
                <a:r>
                  <a:rPr lang="en-US" altLang="pt-BR" sz="1900" i="1"/>
                  <a:t>y </a:t>
                </a:r>
                <a:r>
                  <a:rPr lang="en-US" altLang="pt-BR" sz="1900"/>
                  <a:t>são:</a:t>
                </a:r>
              </a:p>
            </p:txBody>
          </p:sp>
          <p:graphicFrame>
            <p:nvGraphicFramePr>
              <p:cNvPr id="7190" name="Object 4"/>
              <p:cNvGraphicFramePr>
                <a:graphicFrameLocks noChangeAspect="1"/>
              </p:cNvGraphicFramePr>
              <p:nvPr/>
            </p:nvGraphicFramePr>
            <p:xfrm>
              <a:off x="3125" y="1225"/>
              <a:ext cx="1790" cy="2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97" name="Equation" r:id="rId4" imgW="2933700" imgH="444500" progId="Equation.3">
                      <p:embed/>
                    </p:oleObj>
                  </mc:Choice>
                  <mc:Fallback>
                    <p:oleObj name="Equation" r:id="rId4" imgW="2933700" imgH="444500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25" y="1225"/>
                            <a:ext cx="1790" cy="2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74650" y="2463800"/>
            <a:ext cx="8674100" cy="2079625"/>
            <a:chOff x="236" y="1552"/>
            <a:chExt cx="5464" cy="1310"/>
          </a:xfrm>
        </p:grpSpPr>
        <p:pic>
          <p:nvPicPr>
            <p:cNvPr id="7184" name="Picture 4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" y="1761"/>
              <a:ext cx="1150" cy="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5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1800"/>
              <a:ext cx="1111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6" name="Text Box 8"/>
            <p:cNvSpPr txBox="1">
              <a:spLocks noChangeArrowheads="1"/>
            </p:cNvSpPr>
            <p:nvPr/>
          </p:nvSpPr>
          <p:spPr bwMode="auto">
            <a:xfrm>
              <a:off x="2648" y="1552"/>
              <a:ext cx="3052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900"/>
                <a:t>O cálculo das integrais é simplificado escolhendo-se </a:t>
              </a:r>
              <a:r>
                <a:rPr lang="en-US" altLang="pt-BR" sz="1900" i="1"/>
                <a:t>d</a:t>
              </a:r>
              <a:r>
                <a:rPr lang="en-US" altLang="pt-BR" sz="1900" i="1">
                  <a:latin typeface="Symbol" panose="05050102010706020507" pitchFamily="18" charset="2"/>
                </a:rPr>
                <a:t>A </a:t>
              </a:r>
              <a:r>
                <a:rPr lang="en-US" altLang="pt-BR" sz="1900"/>
                <a:t>como sendo uma faixa estreita paralela a um dos eixos coordenados.</a:t>
              </a:r>
              <a:endParaRPr lang="en-US" altLang="pt-BR" sz="1900" i="1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71500" y="3565525"/>
            <a:ext cx="8523288" cy="2916238"/>
            <a:chOff x="360" y="2246"/>
            <a:chExt cx="5369" cy="1837"/>
          </a:xfrm>
        </p:grpSpPr>
        <p:pic>
          <p:nvPicPr>
            <p:cNvPr id="7180" name="Picture 9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2832"/>
              <a:ext cx="1007" cy="1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1" name="Group 15"/>
            <p:cNvGrpSpPr>
              <a:grpSpLocks/>
            </p:cNvGrpSpPr>
            <p:nvPr/>
          </p:nvGrpSpPr>
          <p:grpSpPr bwMode="auto">
            <a:xfrm>
              <a:off x="2648" y="2246"/>
              <a:ext cx="3081" cy="717"/>
              <a:chOff x="2648" y="2049"/>
              <a:chExt cx="3081" cy="717"/>
            </a:xfrm>
          </p:grpSpPr>
          <p:sp>
            <p:nvSpPr>
              <p:cNvPr id="7182" name="Text Box 10"/>
              <p:cNvSpPr txBox="1">
                <a:spLocks noChangeArrowheads="1"/>
              </p:cNvSpPr>
              <p:nvPr/>
            </p:nvSpPr>
            <p:spPr bwMode="auto">
              <a:xfrm>
                <a:off x="2648" y="2049"/>
                <a:ext cx="308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7013" indent="-227013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pt-BR" sz="1900"/>
                  <a:t>Para uma superfície retangular,</a:t>
                </a:r>
              </a:p>
            </p:txBody>
          </p:sp>
          <p:graphicFrame>
            <p:nvGraphicFramePr>
              <p:cNvPr id="7183" name="Object 3"/>
              <p:cNvGraphicFramePr>
                <a:graphicFrameLocks noChangeAspect="1"/>
              </p:cNvGraphicFramePr>
              <p:nvPr/>
            </p:nvGraphicFramePr>
            <p:xfrm>
              <a:off x="2981" y="2270"/>
              <a:ext cx="1920" cy="4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98" name="Equation" r:id="rId9" imgW="3048000" imgH="787400" progId="Equation.3">
                      <p:embed/>
                    </p:oleObj>
                  </mc:Choice>
                  <mc:Fallback>
                    <p:oleObj name="Equation" r:id="rId9" imgW="3048000" imgH="7874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81" y="2270"/>
                            <a:ext cx="1920" cy="4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2286000" y="4616450"/>
            <a:ext cx="6858000" cy="1898650"/>
            <a:chOff x="1440" y="2908"/>
            <a:chExt cx="4320" cy="1196"/>
          </a:xfrm>
        </p:grpSpPr>
        <p:pic>
          <p:nvPicPr>
            <p:cNvPr id="7176" name="Picture 12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908"/>
              <a:ext cx="1168" cy="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7" name="Group 16"/>
            <p:cNvGrpSpPr>
              <a:grpSpLocks/>
            </p:cNvGrpSpPr>
            <p:nvPr/>
          </p:nvGrpSpPr>
          <p:grpSpPr bwMode="auto">
            <a:xfrm>
              <a:off x="2649" y="3083"/>
              <a:ext cx="3111" cy="961"/>
              <a:chOff x="2648" y="2828"/>
              <a:chExt cx="3111" cy="961"/>
            </a:xfrm>
          </p:grpSpPr>
          <p:sp>
            <p:nvSpPr>
              <p:cNvPr id="7178" name="Text Box 13"/>
              <p:cNvSpPr txBox="1">
                <a:spLocks noChangeArrowheads="1"/>
              </p:cNvSpPr>
              <p:nvPr/>
            </p:nvSpPr>
            <p:spPr bwMode="auto">
              <a:xfrm>
                <a:off x="2648" y="2828"/>
                <a:ext cx="3111" cy="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7013" indent="-227013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pt-BR" sz="1900"/>
                  <a:t>A fórmula para superfícies retangulares também pode ser aplicada para faixas paralelas aos eixos </a:t>
                </a:r>
                <a:r>
                  <a:rPr lang="en-US" altLang="pt-BR" sz="1900" i="1"/>
                  <a:t>x </a:t>
                </a:r>
                <a:r>
                  <a:rPr lang="en-US" altLang="pt-BR" sz="1900"/>
                  <a:t>e </a:t>
                </a:r>
                <a:r>
                  <a:rPr lang="en-US" altLang="pt-BR" sz="1900" i="1"/>
                  <a:t>y</a:t>
                </a:r>
                <a:r>
                  <a:rPr lang="en-US" altLang="pt-BR" sz="1900"/>
                  <a:t>.</a:t>
                </a:r>
              </a:p>
            </p:txBody>
          </p:sp>
          <p:graphicFrame>
            <p:nvGraphicFramePr>
              <p:cNvPr id="7179" name="Object 2"/>
              <p:cNvGraphicFramePr>
                <a:graphicFrameLocks noChangeAspect="1"/>
              </p:cNvGraphicFramePr>
              <p:nvPr/>
            </p:nvGraphicFramePr>
            <p:xfrm>
              <a:off x="2981" y="3501"/>
              <a:ext cx="2496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99" name="Equation" r:id="rId12" imgW="3962400" imgH="457200" progId="Equation.3">
                      <p:embed/>
                    </p:oleObj>
                  </mc:Choice>
                  <mc:Fallback>
                    <p:oleObj name="Equation" r:id="rId12" imgW="3962400" imgH="457200" progId="Equation.3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81" y="3501"/>
                            <a:ext cx="2496" cy="2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Momento de Inércia Polar</a:t>
            </a:r>
          </a:p>
        </p:txBody>
      </p:sp>
      <p:sp>
        <p:nvSpPr>
          <p:cNvPr id="819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C4E3C2D1-7FF2-4E55-8B25-A3BDAA8D9D3C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8196" name="Picture 3" descr="C:\DOCUME~1\WALTOL~1\LOCALS~1\Temp\\msotw9_tem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660525"/>
            <a:ext cx="2560638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7" name="Group 9"/>
          <p:cNvGrpSpPr>
            <a:grpSpLocks/>
          </p:cNvGrpSpPr>
          <p:nvPr/>
        </p:nvGrpSpPr>
        <p:grpSpPr bwMode="auto">
          <a:xfrm>
            <a:off x="3503613" y="1222375"/>
            <a:ext cx="5402262" cy="1489075"/>
            <a:chOff x="2207" y="770"/>
            <a:chExt cx="3403" cy="938"/>
          </a:xfrm>
        </p:grpSpPr>
        <p:sp>
          <p:nvSpPr>
            <p:cNvPr id="8201" name="Text Box 4"/>
            <p:cNvSpPr txBox="1">
              <a:spLocks noChangeArrowheads="1"/>
            </p:cNvSpPr>
            <p:nvPr/>
          </p:nvSpPr>
          <p:spPr bwMode="auto">
            <a:xfrm>
              <a:off x="2207" y="770"/>
              <a:ext cx="3403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O </a:t>
              </a:r>
              <a:r>
                <a:rPr lang="en-US" altLang="pt-BR" i="1"/>
                <a:t>momento de inércia polar</a:t>
              </a:r>
              <a:r>
                <a:rPr lang="en-US" altLang="pt-BR"/>
                <a:t> é um parâmetro importante em problemas que tratam da torção de eixos cilíndricos e da rotação de placas.</a:t>
              </a:r>
            </a:p>
          </p:txBody>
        </p:sp>
        <p:graphicFrame>
          <p:nvGraphicFramePr>
            <p:cNvPr id="8202" name="Object 3"/>
            <p:cNvGraphicFramePr>
              <a:graphicFrameLocks noChangeAspect="1"/>
            </p:cNvGraphicFramePr>
            <p:nvPr/>
          </p:nvGraphicFramePr>
          <p:xfrm>
            <a:off x="2506" y="1444"/>
            <a:ext cx="77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7" name="Equation" r:id="rId4" imgW="1231366" imgH="418918" progId="Equation.3">
                    <p:embed/>
                  </p:oleObj>
                </mc:Choice>
                <mc:Fallback>
                  <p:oleObj name="Equation" r:id="rId4" imgW="1231366" imgH="418918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6" y="1444"/>
                          <a:ext cx="776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503613" y="3302000"/>
            <a:ext cx="5567362" cy="1636713"/>
            <a:chOff x="2207" y="2080"/>
            <a:chExt cx="3507" cy="1031"/>
          </a:xfrm>
        </p:grpSpPr>
        <p:sp>
          <p:nvSpPr>
            <p:cNvPr id="8199" name="Text Box 6"/>
            <p:cNvSpPr txBox="1">
              <a:spLocks noChangeArrowheads="1"/>
            </p:cNvSpPr>
            <p:nvPr/>
          </p:nvSpPr>
          <p:spPr bwMode="auto">
            <a:xfrm>
              <a:off x="2207" y="2080"/>
              <a:ext cx="350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O momento de inércia polar pode ser calculado a partir dos momentos de inércia retangulares,</a:t>
              </a:r>
            </a:p>
          </p:txBody>
        </p:sp>
        <p:graphicFrame>
          <p:nvGraphicFramePr>
            <p:cNvPr id="8200" name="Object 2"/>
            <p:cNvGraphicFramePr>
              <a:graphicFrameLocks noChangeAspect="1"/>
            </p:cNvGraphicFramePr>
            <p:nvPr/>
          </p:nvGraphicFramePr>
          <p:xfrm>
            <a:off x="2492" y="2567"/>
            <a:ext cx="2928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8" name="Equação" r:id="rId6" imgW="4648200" imgH="863600" progId="Equation.3">
                    <p:embed/>
                  </p:oleObj>
                </mc:Choice>
                <mc:Fallback>
                  <p:oleObj name="Equação" r:id="rId6" imgW="4648200" imgH="8636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2" y="2567"/>
                          <a:ext cx="2928" cy="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Raio de Giração de uma Superfície</a:t>
            </a: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921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4177F5B6-A3C9-4742-A9E8-16015C31290C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7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grpSp>
        <p:nvGrpSpPr>
          <p:cNvPr id="9220" name="Group 13"/>
          <p:cNvGrpSpPr>
            <a:grpSpLocks/>
          </p:cNvGrpSpPr>
          <p:nvPr/>
        </p:nvGrpSpPr>
        <p:grpSpPr bwMode="auto">
          <a:xfrm>
            <a:off x="369888" y="974725"/>
            <a:ext cx="8772525" cy="3206750"/>
            <a:chOff x="233" y="614"/>
            <a:chExt cx="5526" cy="2020"/>
          </a:xfrm>
        </p:grpSpPr>
        <p:pic>
          <p:nvPicPr>
            <p:cNvPr id="9227" name="Picture 3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" y="614"/>
              <a:ext cx="1197" cy="1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4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" y="1762"/>
              <a:ext cx="1533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Text Box 7"/>
            <p:cNvSpPr txBox="1">
              <a:spLocks noChangeArrowheads="1"/>
            </p:cNvSpPr>
            <p:nvPr/>
          </p:nvSpPr>
          <p:spPr bwMode="auto">
            <a:xfrm>
              <a:off x="2665" y="614"/>
              <a:ext cx="3094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900"/>
                <a:t>Considere-se uma superfície </a:t>
              </a:r>
              <a:r>
                <a:rPr lang="en-US" altLang="pt-BR" sz="1900" i="1"/>
                <a:t>A </a:t>
              </a:r>
              <a:r>
                <a:rPr lang="en-US" altLang="pt-BR" sz="1900"/>
                <a:t>com momento de inércia </a:t>
              </a:r>
              <a:r>
                <a:rPr lang="en-US" altLang="pt-BR" sz="1900" i="1"/>
                <a:t>I</a:t>
              </a:r>
              <a:r>
                <a:rPr lang="en-US" altLang="pt-BR" sz="1900" i="1" baseline="-25000"/>
                <a:t>x</a:t>
              </a:r>
              <a:r>
                <a:rPr lang="en-US" altLang="pt-BR" sz="1900"/>
                <a:t>. Imaginemos que a superfície está concentrada em uma faixa estreira paralela ao eixo </a:t>
              </a:r>
              <a:r>
                <a:rPr lang="en-US" altLang="pt-BR" sz="1900" i="1"/>
                <a:t>x</a:t>
              </a:r>
              <a:r>
                <a:rPr lang="en-US" altLang="pt-BR" sz="1900"/>
                <a:t> com </a:t>
              </a:r>
              <a:r>
                <a:rPr lang="en-US" altLang="pt-BR" sz="1900" i="1"/>
                <a:t>I</a:t>
              </a:r>
              <a:r>
                <a:rPr lang="en-US" altLang="pt-BR" sz="1900" i="1" baseline="-25000"/>
                <a:t>x </a:t>
              </a:r>
              <a:r>
                <a:rPr lang="en-US" altLang="pt-BR" sz="1900"/>
                <a:t>equivalente. </a:t>
              </a:r>
            </a:p>
          </p:txBody>
        </p:sp>
        <p:graphicFrame>
          <p:nvGraphicFramePr>
            <p:cNvPr id="9230" name="Object 4"/>
            <p:cNvGraphicFramePr>
              <a:graphicFrameLocks noChangeAspect="1"/>
            </p:cNvGraphicFramePr>
            <p:nvPr/>
          </p:nvGraphicFramePr>
          <p:xfrm>
            <a:off x="3212" y="1464"/>
            <a:ext cx="1560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8" name="Equation" r:id="rId5" imgW="2476500" imgH="660400" progId="Equation.3">
                    <p:embed/>
                  </p:oleObj>
                </mc:Choice>
                <mc:Fallback>
                  <p:oleObj name="Equation" r:id="rId5" imgW="2476500" imgH="6604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2" y="1464"/>
                          <a:ext cx="1560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1" name="Text Box 9"/>
            <p:cNvSpPr txBox="1">
              <a:spLocks noChangeArrowheads="1"/>
            </p:cNvSpPr>
            <p:nvPr/>
          </p:nvSpPr>
          <p:spPr bwMode="auto">
            <a:xfrm>
              <a:off x="3212" y="1893"/>
              <a:ext cx="254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71500" indent="-5715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 i="1"/>
                <a:t>k</a:t>
              </a:r>
              <a:r>
                <a:rPr lang="en-US" altLang="pt-BR" i="1" baseline="-25000"/>
                <a:t>x</a:t>
              </a:r>
              <a:r>
                <a:rPr lang="en-US" altLang="pt-BR"/>
                <a:t> =	</a:t>
              </a:r>
              <a:r>
                <a:rPr lang="en-US" altLang="pt-BR" sz="1900" i="1"/>
                <a:t>raio de giração</a:t>
              </a:r>
              <a:r>
                <a:rPr lang="en-US" altLang="pt-BR" sz="1900"/>
                <a:t> em relação ao eixo </a:t>
              </a:r>
              <a:r>
                <a:rPr lang="en-US" altLang="pt-BR" sz="1900" i="1"/>
                <a:t>x.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422400" y="2859088"/>
            <a:ext cx="6115050" cy="3595687"/>
            <a:chOff x="896" y="1801"/>
            <a:chExt cx="3852" cy="2265"/>
          </a:xfrm>
        </p:grpSpPr>
        <p:pic>
          <p:nvPicPr>
            <p:cNvPr id="9222" name="Picture 5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8" y="1801"/>
              <a:ext cx="1037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6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" y="2946"/>
              <a:ext cx="1152" cy="1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10"/>
            <p:cNvSpPr txBox="1">
              <a:spLocks noChangeArrowheads="1"/>
            </p:cNvSpPr>
            <p:nvPr/>
          </p:nvSpPr>
          <p:spPr bwMode="auto">
            <a:xfrm>
              <a:off x="2907" y="2450"/>
              <a:ext cx="146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900"/>
                <a:t>De forma similar,</a:t>
              </a:r>
            </a:p>
          </p:txBody>
        </p:sp>
        <p:graphicFrame>
          <p:nvGraphicFramePr>
            <p:cNvPr id="9225" name="Object 2"/>
            <p:cNvGraphicFramePr>
              <a:graphicFrameLocks noChangeAspect="1"/>
            </p:cNvGraphicFramePr>
            <p:nvPr/>
          </p:nvGraphicFramePr>
          <p:xfrm>
            <a:off x="3212" y="2774"/>
            <a:ext cx="1536" cy="8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9" name="Equation" r:id="rId9" imgW="2438400" imgH="1346200" progId="Equation.3">
                    <p:embed/>
                  </p:oleObj>
                </mc:Choice>
                <mc:Fallback>
                  <p:oleObj name="Equation" r:id="rId9" imgW="2438400" imgH="13462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2" y="2774"/>
                          <a:ext cx="1536" cy="8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6" name="Object 3"/>
            <p:cNvGraphicFramePr>
              <a:graphicFrameLocks noChangeAspect="1"/>
            </p:cNvGraphicFramePr>
            <p:nvPr/>
          </p:nvGraphicFramePr>
          <p:xfrm>
            <a:off x="3212" y="3786"/>
            <a:ext cx="864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0" name="Equation" r:id="rId11" imgW="1371600" imgH="444500" progId="Equation.3">
                    <p:embed/>
                  </p:oleObj>
                </mc:Choice>
                <mc:Fallback>
                  <p:oleObj name="Equation" r:id="rId11" imgW="1371600" imgH="4445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2" y="3786"/>
                          <a:ext cx="864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9.1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969B4FD6-2B91-4B78-B52A-86658E65CFB4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8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10244" name="Picture 3" descr="msotw9_temp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058863"/>
            <a:ext cx="246697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68300" y="3692525"/>
            <a:ext cx="3159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800"/>
              <a:t>Determine o momento de inércia de um triângulo em relação à sua base.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703638" y="1128713"/>
            <a:ext cx="5400675" cy="1360487"/>
            <a:chOff x="2357" y="711"/>
            <a:chExt cx="3402" cy="857"/>
          </a:xfrm>
        </p:grpSpPr>
        <p:sp>
          <p:nvSpPr>
            <p:cNvPr id="10254" name="Text Box 5"/>
            <p:cNvSpPr txBox="1">
              <a:spLocks noChangeArrowheads="1"/>
            </p:cNvSpPr>
            <p:nvPr/>
          </p:nvSpPr>
          <p:spPr bwMode="auto">
            <a:xfrm>
              <a:off x="2357" y="711"/>
              <a:ext cx="3402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 sz="1800" u="sng"/>
                <a:t>SOLUÇÃO</a:t>
              </a:r>
              <a:r>
                <a:rPr lang="en-US" altLang="pt-BR" sz="1800"/>
                <a:t>: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Escolhemos um faixa diferencial paralela ao eixo</a:t>
              </a:r>
              <a:r>
                <a:rPr lang="en-US" altLang="pt-BR" sz="1800" i="1"/>
                <a:t> x</a:t>
              </a:r>
              <a:r>
                <a:rPr lang="en-US" altLang="pt-BR" sz="1800"/>
                <a:t> com área </a:t>
              </a:r>
              <a:r>
                <a:rPr lang="en-US" altLang="pt-BR" sz="1800" i="1"/>
                <a:t>dA.</a:t>
              </a:r>
              <a:endParaRPr lang="en-US" altLang="pt-BR" sz="1800"/>
            </a:p>
          </p:txBody>
        </p:sp>
        <p:graphicFrame>
          <p:nvGraphicFramePr>
            <p:cNvPr id="10255" name="Object 5"/>
            <p:cNvGraphicFramePr>
              <a:graphicFrameLocks noChangeAspect="1"/>
            </p:cNvGraphicFramePr>
            <p:nvPr/>
          </p:nvGraphicFramePr>
          <p:xfrm>
            <a:off x="2724" y="1344"/>
            <a:ext cx="146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4" name="Equation" r:id="rId4" imgW="2324100" imgH="355600" progId="Equation.3">
                    <p:embed/>
                  </p:oleObj>
                </mc:Choice>
                <mc:Fallback>
                  <p:oleObj name="Equation" r:id="rId4" imgW="2324100" imgH="3556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4" y="1344"/>
                          <a:ext cx="1464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703638" y="2805113"/>
            <a:ext cx="4697412" cy="1001712"/>
            <a:chOff x="2333" y="1601"/>
            <a:chExt cx="2959" cy="631"/>
          </a:xfrm>
        </p:grpSpPr>
        <p:sp>
          <p:nvSpPr>
            <p:cNvPr id="10252" name="Text Box 7"/>
            <p:cNvSpPr txBox="1">
              <a:spLocks noChangeArrowheads="1"/>
            </p:cNvSpPr>
            <p:nvPr/>
          </p:nvSpPr>
          <p:spPr bwMode="auto">
            <a:xfrm>
              <a:off x="2333" y="1601"/>
              <a:ext cx="28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Usando triângulos semelhantes temos,</a:t>
              </a:r>
            </a:p>
          </p:txBody>
        </p:sp>
        <p:graphicFrame>
          <p:nvGraphicFramePr>
            <p:cNvPr id="10253" name="Object 4"/>
            <p:cNvGraphicFramePr>
              <a:graphicFrameLocks noChangeAspect="1"/>
            </p:cNvGraphicFramePr>
            <p:nvPr/>
          </p:nvGraphicFramePr>
          <p:xfrm>
            <a:off x="2724" y="1880"/>
            <a:ext cx="2568" cy="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5" name="Equation" r:id="rId6" imgW="4076700" imgH="558800" progId="Equation.3">
                    <p:embed/>
                  </p:oleObj>
                </mc:Choice>
                <mc:Fallback>
                  <p:oleObj name="Equation" r:id="rId6" imgW="4076700" imgH="5588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4" y="1880"/>
                          <a:ext cx="2568" cy="3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703638" y="4122738"/>
            <a:ext cx="4981575" cy="2049462"/>
            <a:chOff x="2394" y="2335"/>
            <a:chExt cx="3138" cy="1291"/>
          </a:xfrm>
        </p:grpSpPr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2394" y="2335"/>
              <a:ext cx="269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Integrando </a:t>
              </a:r>
              <a:r>
                <a:rPr lang="en-US" altLang="pt-BR" sz="1800" i="1"/>
                <a:t>dI</a:t>
              </a:r>
              <a:r>
                <a:rPr lang="en-US" altLang="pt-BR" sz="1800" i="1" baseline="-25000"/>
                <a:t>x</a:t>
              </a:r>
              <a:r>
                <a:rPr lang="en-US" altLang="pt-BR" sz="1800"/>
                <a:t> de </a:t>
              </a:r>
              <a:r>
                <a:rPr lang="en-US" altLang="pt-BR" sz="1800" i="1"/>
                <a:t>y</a:t>
              </a:r>
              <a:r>
                <a:rPr lang="en-US" altLang="pt-BR" sz="1800"/>
                <a:t> = 0 até </a:t>
              </a:r>
              <a:r>
                <a:rPr lang="en-US" altLang="pt-BR" sz="1800" i="1"/>
                <a:t>y = h, </a:t>
              </a:r>
              <a:r>
                <a:rPr lang="en-US" altLang="pt-BR" sz="1800"/>
                <a:t>obtemos</a:t>
              </a:r>
            </a:p>
          </p:txBody>
        </p:sp>
        <p:graphicFrame>
          <p:nvGraphicFramePr>
            <p:cNvPr id="10250" name="Object 2"/>
            <p:cNvGraphicFramePr>
              <a:graphicFrameLocks noChangeAspect="1"/>
            </p:cNvGraphicFramePr>
            <p:nvPr/>
          </p:nvGraphicFramePr>
          <p:xfrm>
            <a:off x="2724" y="2626"/>
            <a:ext cx="2632" cy="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6" name="Equation" r:id="rId8" imgW="4178300" imgH="1587500" progId="Equation.3">
                    <p:embed/>
                  </p:oleObj>
                </mc:Choice>
                <mc:Fallback>
                  <p:oleObj name="Equation" r:id="rId8" imgW="4178300" imgH="15875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4" y="2626"/>
                          <a:ext cx="2632" cy="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1" name="Object 3"/>
            <p:cNvGraphicFramePr>
              <a:graphicFrameLocks noChangeAspect="1"/>
            </p:cNvGraphicFramePr>
            <p:nvPr/>
          </p:nvGraphicFramePr>
          <p:xfrm>
            <a:off x="5044" y="3197"/>
            <a:ext cx="488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7" name="Equation" r:id="rId10" imgW="774364" imgH="609336" progId="Equation.3">
                    <p:embed/>
                  </p:oleObj>
                </mc:Choice>
                <mc:Fallback>
                  <p:oleObj name="Equation" r:id="rId10" imgW="774364" imgH="609336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4" y="3197"/>
                          <a:ext cx="488" cy="38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9.2</a:t>
            </a: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9 -  </a:t>
            </a:r>
            <a:fld id="{EAE2007D-F058-43A0-9408-BB9D6E94255D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9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11268" name="Picture 3" descr="msotw9_temp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049338"/>
            <a:ext cx="2986087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320675" y="4132263"/>
            <a:ext cx="3633788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800"/>
              <a:t>a)	Determine o momento de inércia polar centroidal de uma superfície circular por integração direta.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pt-BR" sz="1800"/>
              <a:t>b)	Usando o resultado da parte </a:t>
            </a:r>
            <a:r>
              <a:rPr lang="en-US" altLang="pt-BR" sz="1800" i="1"/>
              <a:t>a</a:t>
            </a:r>
            <a:r>
              <a:rPr lang="en-US" altLang="pt-BR" sz="1800"/>
              <a:t>, determine o momento de inércia de uma superfície circular em relação a um diâmetro.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108450" y="1116013"/>
            <a:ext cx="5033963" cy="2824162"/>
            <a:chOff x="2588" y="703"/>
            <a:chExt cx="3171" cy="1779"/>
          </a:xfrm>
        </p:grpSpPr>
        <p:sp>
          <p:nvSpPr>
            <p:cNvPr id="11275" name="Text Box 5"/>
            <p:cNvSpPr txBox="1">
              <a:spLocks noChangeArrowheads="1"/>
            </p:cNvSpPr>
            <p:nvPr/>
          </p:nvSpPr>
          <p:spPr bwMode="auto">
            <a:xfrm>
              <a:off x="2588" y="703"/>
              <a:ext cx="3171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 sz="1800" u="sng"/>
                <a:t>SOLUÇÃO</a:t>
              </a:r>
              <a:r>
                <a:rPr lang="en-US" altLang="pt-BR" sz="1800"/>
                <a:t>: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Escolhemos um elemento diferencial anelar de superfície com área </a:t>
              </a:r>
              <a:r>
                <a:rPr lang="en-US" altLang="pt-BR" sz="1800" i="1"/>
                <a:t>dA</a:t>
              </a:r>
              <a:r>
                <a:rPr lang="en-US" altLang="pt-BR" sz="1800"/>
                <a:t>,</a:t>
              </a:r>
            </a:p>
          </p:txBody>
        </p:sp>
        <p:graphicFrame>
          <p:nvGraphicFramePr>
            <p:cNvPr id="11276" name="Object 4"/>
            <p:cNvGraphicFramePr>
              <a:graphicFrameLocks noChangeAspect="1"/>
            </p:cNvGraphicFramePr>
            <p:nvPr/>
          </p:nvGraphicFramePr>
          <p:xfrm>
            <a:off x="2803" y="1414"/>
            <a:ext cx="2208" cy="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6" name="Equation" r:id="rId4" imgW="3505200" imgH="1104900" progId="Equation.3">
                    <p:embed/>
                  </p:oleObj>
                </mc:Choice>
                <mc:Fallback>
                  <p:oleObj name="Equation" r:id="rId4" imgW="3505200" imgH="11049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3" y="1414"/>
                          <a:ext cx="2208" cy="6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7" name="Object 5"/>
            <p:cNvGraphicFramePr>
              <a:graphicFrameLocks noChangeAspect="1"/>
            </p:cNvGraphicFramePr>
            <p:nvPr/>
          </p:nvGraphicFramePr>
          <p:xfrm>
            <a:off x="4413" y="2138"/>
            <a:ext cx="600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7" name="Equation" r:id="rId6" imgW="952087" imgH="545863" progId="Equation.3">
                    <p:embed/>
                  </p:oleObj>
                </mc:Choice>
                <mc:Fallback>
                  <p:oleObj name="Equation" r:id="rId6" imgW="952087" imgH="545863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" y="2138"/>
                          <a:ext cx="600" cy="34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108450" y="4227513"/>
            <a:ext cx="4767263" cy="1849437"/>
            <a:chOff x="2588" y="2663"/>
            <a:chExt cx="3003" cy="1165"/>
          </a:xfrm>
        </p:grpSpPr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2588" y="2663"/>
              <a:ext cx="300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Devido à simetria da superfície, temos, </a:t>
              </a:r>
              <a:r>
                <a:rPr lang="en-US" altLang="pt-BR" sz="1800" i="1"/>
                <a:t>I</a:t>
              </a:r>
              <a:r>
                <a:rPr lang="en-US" altLang="pt-BR" sz="1800" i="1" baseline="-25000"/>
                <a:t>x</a:t>
              </a:r>
              <a:r>
                <a:rPr lang="en-US" altLang="pt-BR" sz="1800"/>
                <a:t> = </a:t>
              </a:r>
              <a:r>
                <a:rPr lang="en-US" altLang="pt-BR" sz="1800" i="1"/>
                <a:t>I</a:t>
              </a:r>
              <a:r>
                <a:rPr lang="en-US" altLang="pt-BR" sz="1800" i="1" baseline="-25000"/>
                <a:t>y</a:t>
              </a:r>
              <a:r>
                <a:rPr lang="en-US" altLang="pt-BR" sz="1800"/>
                <a:t>,</a:t>
              </a:r>
            </a:p>
          </p:txBody>
        </p:sp>
        <p:graphicFrame>
          <p:nvGraphicFramePr>
            <p:cNvPr id="11273" name="Object 2"/>
            <p:cNvGraphicFramePr>
              <a:graphicFrameLocks noChangeAspect="1"/>
            </p:cNvGraphicFramePr>
            <p:nvPr/>
          </p:nvGraphicFramePr>
          <p:xfrm>
            <a:off x="2838" y="2938"/>
            <a:ext cx="2008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8" name="Equation" r:id="rId8" imgW="3187700" imgH="546100" progId="Equation.3">
                    <p:embed/>
                  </p:oleObj>
                </mc:Choice>
                <mc:Fallback>
                  <p:oleObj name="Equation" r:id="rId8" imgW="3187700" imgH="5461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8" y="2938"/>
                          <a:ext cx="2008" cy="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4" name="Object 3"/>
            <p:cNvGraphicFramePr>
              <a:graphicFrameLocks noChangeAspect="1"/>
            </p:cNvGraphicFramePr>
            <p:nvPr/>
          </p:nvGraphicFramePr>
          <p:xfrm>
            <a:off x="4386" y="3441"/>
            <a:ext cx="1112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9" name="Equação" r:id="rId10" imgW="1129810" imgH="393529" progId="Equation.3">
                    <p:embed/>
                  </p:oleObj>
                </mc:Choice>
                <mc:Fallback>
                  <p:oleObj name="Equação" r:id="rId10" imgW="1129810" imgH="393529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6" y="3441"/>
                          <a:ext cx="1112" cy="38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beer">
  <a:themeElements>
    <a:clrScheme name="">
      <a:dk1>
        <a:srgbClr val="000000"/>
      </a:dk1>
      <a:lt1>
        <a:srgbClr val="384868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EB1B9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eer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e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384868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EB1B9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D:\consulting\McGraw-Hill\Statics &amp; Dynamics\beer2.pot</Template>
  <TotalTime>4588</TotalTime>
  <Words>1107</Words>
  <Application>Microsoft Office PowerPoint</Application>
  <PresentationFormat>Apresentação na tela (4:3)</PresentationFormat>
  <Paragraphs>119</Paragraphs>
  <Slides>20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20</vt:i4>
      </vt:variant>
    </vt:vector>
  </HeadingPairs>
  <TitlesOfParts>
    <vt:vector size="31" baseType="lpstr">
      <vt:lpstr>ＭＳ Ｐゴシック</vt:lpstr>
      <vt:lpstr>Arial</vt:lpstr>
      <vt:lpstr>Arial Narrow</vt:lpstr>
      <vt:lpstr>Book Antiqua</vt:lpstr>
      <vt:lpstr>Helvetica</vt:lpstr>
      <vt:lpstr>Symbol</vt:lpstr>
      <vt:lpstr>Times New Roman</vt:lpstr>
      <vt:lpstr>1_beer</vt:lpstr>
      <vt:lpstr>Equação</vt:lpstr>
      <vt:lpstr>Equation</vt:lpstr>
      <vt:lpstr>Bitmap Image</vt:lpstr>
      <vt:lpstr>Apresentação do PowerPoint</vt:lpstr>
      <vt:lpstr>Conteúdo</vt:lpstr>
      <vt:lpstr>Introdução</vt:lpstr>
      <vt:lpstr>Momento de Inércia de uma Superfície</vt:lpstr>
      <vt:lpstr>Momentos de Inércia de uma Superfície por Integração</vt:lpstr>
      <vt:lpstr>Momento de Inércia Polar</vt:lpstr>
      <vt:lpstr>Raio de Giração de uma Superfície</vt:lpstr>
      <vt:lpstr>Problema Resolvido 9.1</vt:lpstr>
      <vt:lpstr>Problema Resolvido 9.2</vt:lpstr>
      <vt:lpstr>Apresentação do PowerPoint</vt:lpstr>
      <vt:lpstr>Teorema dos Eixos Paralelos</vt:lpstr>
      <vt:lpstr>Teorema dos Eixos Paralelos</vt:lpstr>
      <vt:lpstr>Momentos de Inércia de Superfícies Compostas</vt:lpstr>
      <vt:lpstr>Momentos de Inércia de Superfícies Compostas</vt:lpstr>
      <vt:lpstr>Problema Resolvido 9.4</vt:lpstr>
      <vt:lpstr>Problema Resolvido 9.4</vt:lpstr>
      <vt:lpstr>Problema Resolvido 9.4</vt:lpstr>
      <vt:lpstr>Problema Resolvido 9.5</vt:lpstr>
      <vt:lpstr>Problema Resolvido 9.5</vt:lpstr>
      <vt:lpstr>Problema Resolvido 9.5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 Oler</dc:creator>
  <cp:lastModifiedBy>Walter Kapp</cp:lastModifiedBy>
  <cp:revision>100</cp:revision>
  <dcterms:created xsi:type="dcterms:W3CDTF">2003-09-15T17:19:32Z</dcterms:created>
  <dcterms:modified xsi:type="dcterms:W3CDTF">2017-01-31T18:53:27Z</dcterms:modified>
</cp:coreProperties>
</file>