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69" r:id="rId4"/>
    <p:sldId id="270" r:id="rId5"/>
    <p:sldId id="295" r:id="rId6"/>
    <p:sldId id="271" r:id="rId7"/>
    <p:sldId id="296" r:id="rId8"/>
    <p:sldId id="302" r:id="rId9"/>
    <p:sldId id="272" r:id="rId10"/>
    <p:sldId id="299" r:id="rId11"/>
    <p:sldId id="303" r:id="rId12"/>
    <p:sldId id="273" r:id="rId13"/>
    <p:sldId id="274" r:id="rId14"/>
    <p:sldId id="300" r:id="rId15"/>
    <p:sldId id="304" r:id="rId16"/>
    <p:sldId id="275" r:id="rId17"/>
    <p:sldId id="297" r:id="rId18"/>
    <p:sldId id="276" r:id="rId19"/>
    <p:sldId id="277" r:id="rId20"/>
    <p:sldId id="298" r:id="rId21"/>
    <p:sldId id="278" r:id="rId22"/>
    <p:sldId id="290" r:id="rId23"/>
    <p:sldId id="280" r:id="rId24"/>
    <p:sldId id="305" r:id="rId25"/>
    <p:sldId id="30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12" autoAdjust="0"/>
  </p:normalViewPr>
  <p:slideViewPr>
    <p:cSldViewPr snapToGrid="0">
      <p:cViewPr varScale="1">
        <p:scale>
          <a:sx n="69" d="100"/>
          <a:sy n="69" d="100"/>
        </p:scale>
        <p:origin x="917" y="6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4F0747-8EB7-4F96-8EA9-0F585FB6975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44C422-5ECF-409C-89AF-160DE775B027}" type="slidenum">
              <a:rPr lang="en-US" altLang="pt-BR" sz="1200"/>
              <a:pPr eaLnBrk="1" hangingPunct="1"/>
              <a:t>19</a:t>
            </a:fld>
            <a:endParaRPr lang="en-US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1">
          <a:gsLst>
            <a:gs pos="0">
              <a:srgbClr val="7181AA"/>
            </a:gs>
            <a:gs pos="2000">
              <a:srgbClr val="7181AA"/>
            </a:gs>
            <a:gs pos="100000">
              <a:srgbClr val="0E214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19050" y="-9525"/>
            <a:ext cx="1390650" cy="6867525"/>
          </a:xfrm>
          <a:prstGeom prst="rect">
            <a:avLst/>
          </a:prstGeom>
          <a:solidFill>
            <a:srgbClr val="D3C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pt-BR" altLang="pt-BR" sz="240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191000" y="2667000"/>
            <a:ext cx="4895850" cy="3905250"/>
          </a:xfrm>
          <a:prstGeom prst="rect">
            <a:avLst/>
          </a:prstGeom>
          <a:solidFill>
            <a:srgbClr val="D2C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2075" y="677863"/>
            <a:ext cx="77819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800" i="1" dirty="0">
                <a:solidFill>
                  <a:srgbClr val="FFFFFF"/>
                </a:solidFill>
                <a:latin typeface="Arial" charset="0"/>
                <a:cs typeface="Arial" charset="0"/>
              </a:rPr>
              <a:t>MECÂNICA VETORIAL PARA ENGENHEIROS:</a:t>
            </a:r>
            <a:r>
              <a:rPr 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ESTÁTICA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05650" y="234950"/>
            <a:ext cx="16383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Nona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Edição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7313" y="2289175"/>
            <a:ext cx="28384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Ferdinand P. Beer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E. Russell  Johnston, Jr.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Notas</a:t>
            </a: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 Aula: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J. Walt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Oler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Texas Tech University</a:t>
            </a:r>
          </a:p>
        </p:txBody>
      </p:sp>
      <p:pic>
        <p:nvPicPr>
          <p:cNvPr id="8" name="Picture 8" descr="M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2460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4288" y="1101725"/>
            <a:ext cx="1408113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rgbClr val="FFFFFF"/>
                </a:solidFill>
                <a:latin typeface="Arial" charset="0"/>
              </a:rPr>
              <a:t>CAPÍTULO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78375" y="6581775"/>
            <a:ext cx="436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200" i="1">
                <a:solidFill>
                  <a:srgbClr val="ADADEB"/>
                </a:solidFill>
                <a:latin typeface="Helvetica" charset="0"/>
                <a:cs typeface="Helvetica" charset="0"/>
              </a:rPr>
              <a:t>© 2010 The McGraw-Hill Companies, Inc. All rights reserved.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1466850"/>
            <a:ext cx="1371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16000" b="1">
                <a:solidFill>
                  <a:srgbClr val="0B0068"/>
                </a:solidFill>
                <a:latin typeface="Arial Narrow" pitchFamily="34" charset="0"/>
              </a:rPr>
              <a:t>9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429125"/>
            <a:ext cx="278288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60863" y="2825750"/>
            <a:ext cx="4495800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0B0068"/>
                </a:solidFill>
                <a:latin typeface="Arial" pitchFamily="-65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6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/>
              <a:t>2 - </a:t>
            </a:r>
            <a:fld id="{C41B0480-E592-42F7-82CB-67163AEF1F1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541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778BB5"/>
            </a:gs>
            <a:gs pos="56000">
              <a:srgbClr val="778BB5"/>
            </a:gs>
            <a:gs pos="100000">
              <a:srgbClr val="0E2148"/>
            </a:gs>
          </a:gsLst>
          <a:lin ang="11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6225" y="757238"/>
            <a:ext cx="8867775" cy="6100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19050" y="-9525"/>
            <a:ext cx="304800" cy="6867525"/>
          </a:xfrm>
          <a:prstGeom prst="rect">
            <a:avLst/>
          </a:prstGeom>
          <a:solidFill>
            <a:srgbClr val="082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498475"/>
            <a:ext cx="8863013" cy="457200"/>
          </a:xfrm>
          <a:prstGeom prst="rect">
            <a:avLst/>
          </a:prstGeom>
          <a:solidFill>
            <a:srgbClr val="6B8954"/>
          </a:solidFill>
          <a:ln w="9525">
            <a:solidFill>
              <a:srgbClr val="618A5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6599238"/>
            <a:ext cx="4438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300" i="1">
                <a:solidFill>
                  <a:srgbClr val="CCFFCC"/>
                </a:solidFill>
                <a:latin typeface="Book Antiqua" pitchFamily="18" charset="0"/>
              </a:rPr>
              <a:t>© 2010 The McGraw-Hill Companies, Inc. All rights reserved.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0513" y="-33338"/>
            <a:ext cx="885348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1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Mecânica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Vetorial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Para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Engenheiros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Estática</a:t>
            </a:r>
            <a:endParaRPr lang="en-US" sz="3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109538" y="-47625"/>
            <a:ext cx="4619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200" b="1" dirty="0">
                <a:solidFill>
                  <a:srgbClr val="95BC61"/>
                </a:solidFill>
                <a:latin typeface="Arial" charset="0"/>
              </a:rPr>
              <a:t>Nona</a:t>
            </a:r>
            <a:br>
              <a:rPr lang="en-US" sz="1200" b="1" dirty="0">
                <a:solidFill>
                  <a:srgbClr val="95BC61"/>
                </a:solidFill>
                <a:latin typeface="Arial" charset="0"/>
              </a:rPr>
            </a:br>
            <a:r>
              <a:rPr lang="en-US" sz="1200" b="1" dirty="0" err="1">
                <a:solidFill>
                  <a:srgbClr val="95BC61"/>
                </a:solidFill>
                <a:latin typeface="Arial" charset="0"/>
              </a:rPr>
              <a:t>Edição</a:t>
            </a:r>
            <a:endParaRPr lang="en-US" sz="1200" b="1" dirty="0">
              <a:solidFill>
                <a:srgbClr val="95BC61"/>
              </a:solidFill>
              <a:latin typeface="Arial" charset="0"/>
            </a:endParaRPr>
          </a:p>
        </p:txBody>
      </p:sp>
      <p:pic>
        <p:nvPicPr>
          <p:cNvPr id="1032" name="Picture 9" descr="M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618A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pt-BR"/>
              <a:t>2 - </a:t>
            </a:r>
            <a:fld id="{949C493D-37BD-4135-A13C-9F4CA2D7F8C0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1034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561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1498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545138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499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327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6263" indent="-2381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017588" indent="-2222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435100" indent="-2349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8118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3383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7955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2527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7099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4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0.wmf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52.jpeg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63.jpe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9.wmf"/><Relationship Id="rId1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jpe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73.jpe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7.jpe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79.jpeg"/><Relationship Id="rId5" Type="http://schemas.openxmlformats.org/officeDocument/2006/relationships/image" Target="../media/image74.wmf"/><Relationship Id="rId10" Type="http://schemas.openxmlformats.org/officeDocument/2006/relationships/image" Target="../media/image76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4.jpeg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85.jpeg"/><Relationship Id="rId4" Type="http://schemas.openxmlformats.org/officeDocument/2006/relationships/image" Target="../media/image83.jpeg"/><Relationship Id="rId9" Type="http://schemas.openxmlformats.org/officeDocument/2006/relationships/image" Target="../media/image8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2.xml"/><Relationship Id="rId18" Type="http://schemas.openxmlformats.org/officeDocument/2006/relationships/slide" Target="slide2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19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3.bin"/><Relationship Id="rId3" Type="http://schemas.openxmlformats.org/officeDocument/2006/relationships/image" Target="../media/image91.jpeg"/><Relationship Id="rId7" Type="http://schemas.openxmlformats.org/officeDocument/2006/relationships/image" Target="../media/image87.wmf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86.wmf"/><Relationship Id="rId10" Type="http://schemas.openxmlformats.org/officeDocument/2006/relationships/image" Target="../media/image92.jpe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8.wmf"/><Relationship Id="rId14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102.wmf"/><Relationship Id="rId3" Type="http://schemas.openxmlformats.org/officeDocument/2006/relationships/image" Target="../media/image103.png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0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103.png"/><Relationship Id="rId21" Type="http://schemas.openxmlformats.org/officeDocument/2006/relationships/image" Target="../media/image112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5" Type="http://schemas.openxmlformats.org/officeDocument/2006/relationships/image" Target="../media/image109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111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6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117.jpeg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1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9.jpeg"/><Relationship Id="rId7" Type="http://schemas.openxmlformats.org/officeDocument/2006/relationships/image" Target="../media/image1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6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0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latin typeface="Arial" panose="020B0604020202020204" pitchFamily="34" charset="0"/>
                <a:ea typeface="ＭＳ Ｐゴシック" panose="020B0600070205080204" pitchFamily="34" charset="-128"/>
              </a:rPr>
              <a:t>Forças Distribuídas:</a:t>
            </a:r>
            <a:br>
              <a:rPr lang="en-US" altLang="pt-BR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pt-BR">
                <a:latin typeface="Arial" panose="020B0604020202020204" pitchFamily="34" charset="0"/>
                <a:ea typeface="ＭＳ Ｐゴシック" panose="020B0600070205080204" pitchFamily="34" charset="-128"/>
              </a:rPr>
              <a:t>Momentos de Inércia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9.7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E74CB2E4-719B-44D8-B762-91F3F1608147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79513"/>
            <a:ext cx="26638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68700"/>
            <a:ext cx="24050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95663" y="949325"/>
            <a:ext cx="5726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800"/>
              <a:t>Calculamos o produto de inércia em relação aos eixos </a:t>
            </a:r>
            <a:r>
              <a:rPr lang="en-US" altLang="pt-BR" sz="1800" i="1"/>
              <a:t>x </a:t>
            </a:r>
            <a:r>
              <a:rPr lang="en-US" altLang="pt-BR" sz="1800"/>
              <a:t>e</a:t>
            </a:r>
            <a:r>
              <a:rPr lang="en-US" altLang="pt-BR" sz="1800" i="1"/>
              <a:t> y</a:t>
            </a:r>
            <a:r>
              <a:rPr lang="en-US" altLang="pt-BR" sz="1800"/>
              <a:t> dividindo a seção em três retângulos.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95663" y="2065338"/>
            <a:ext cx="5746750" cy="2068512"/>
            <a:chOff x="2139" y="1301"/>
            <a:chExt cx="3620" cy="1303"/>
          </a:xfrm>
        </p:grpSpPr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2139" y="1301"/>
              <a:ext cx="36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/>
                <a:t>	 Aplicamos o teorema dos eixos paralelos a cada retângulo,</a:t>
              </a:r>
            </a:p>
          </p:txBody>
        </p:sp>
        <p:graphicFrame>
          <p:nvGraphicFramePr>
            <p:cNvPr id="29707" name="Object 4"/>
            <p:cNvGraphicFramePr>
              <a:graphicFrameLocks noChangeAspect="1"/>
            </p:cNvGraphicFramePr>
            <p:nvPr/>
          </p:nvGraphicFramePr>
          <p:xfrm>
            <a:off x="2501" y="1769"/>
            <a:ext cx="117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9" name="Equation" r:id="rId5" imgW="1866090" imgH="342751" progId="Equation.3">
                    <p:embed/>
                  </p:oleObj>
                </mc:Choice>
                <mc:Fallback>
                  <p:oleObj name="Equation" r:id="rId5" imgW="1866090" imgH="342751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" y="1769"/>
                          <a:ext cx="1176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8" name="Text Box 10"/>
            <p:cNvSpPr txBox="1">
              <a:spLocks noChangeArrowheads="1"/>
            </p:cNvSpPr>
            <p:nvPr/>
          </p:nvSpPr>
          <p:spPr bwMode="auto">
            <a:xfrm>
              <a:off x="2139" y="2022"/>
              <a:ext cx="354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/>
                <a:t>	Deve-se observar que o produto de inércia em relação aos eixos centroidais paralelos aos eixos </a:t>
              </a:r>
              <a:r>
                <a:rPr lang="en-US" altLang="pt-BR" sz="1800" i="1"/>
                <a:t>x</a:t>
              </a:r>
              <a:r>
                <a:rPr lang="en-US" altLang="pt-BR" sz="1800"/>
                <a:t> e </a:t>
              </a:r>
              <a:r>
                <a:rPr lang="en-US" altLang="pt-BR" sz="1800" i="1"/>
                <a:t>y</a:t>
              </a:r>
              <a:r>
                <a:rPr lang="en-US" altLang="pt-BR" sz="1800"/>
                <a:t> é zero para cada retângulo.</a:t>
              </a:r>
            </a:p>
          </p:txBody>
        </p:sp>
      </p:grpSp>
      <p:graphicFrame>
        <p:nvGraphicFramePr>
          <p:cNvPr id="50187" name="Object 3"/>
          <p:cNvGraphicFramePr>
            <a:graphicFrameLocks noChangeAspect="1"/>
          </p:cNvGraphicFramePr>
          <p:nvPr/>
        </p:nvGraphicFramePr>
        <p:xfrm>
          <a:off x="4883150" y="6191250"/>
          <a:ext cx="2968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ção" r:id="rId7" imgW="1930400" imgH="254000" progId="Equation.3">
                  <p:embed/>
                </p:oleObj>
              </mc:Choice>
              <mc:Fallback>
                <p:oleObj name="Equação" r:id="rId7" imgW="19304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6191250"/>
                        <a:ext cx="2968625" cy="390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5" name="Imagem 12" descr="Slide_2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4400550"/>
            <a:ext cx="5727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9.7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176BF0CE-E3D5-41F2-9181-248E3BE17FF1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182688"/>
            <a:ext cx="26082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441700" y="1066800"/>
            <a:ext cx="5700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800"/>
              <a:t>Determinamos a orientação dos eixos principais e dos momentos de inércia principais utilizando as fórmulas deduzidas anteriormente.</a:t>
            </a:r>
          </a:p>
        </p:txBody>
      </p:sp>
      <p:graphicFrame>
        <p:nvGraphicFramePr>
          <p:cNvPr id="30726" name="Object 2"/>
          <p:cNvGraphicFramePr>
            <a:graphicFrameLocks noChangeAspect="1"/>
          </p:cNvGraphicFramePr>
          <p:nvPr/>
        </p:nvGraphicFramePr>
        <p:xfrm>
          <a:off x="590550" y="4122738"/>
          <a:ext cx="22256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ção" r:id="rId4" imgW="1358310" imgH="774364" progId="Equation.3">
                  <p:embed/>
                </p:oleObj>
              </mc:Choice>
              <mc:Fallback>
                <p:oleObj name="Equação" r:id="rId4" imgW="1358310" imgH="77436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122738"/>
                        <a:ext cx="222567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3"/>
          <p:cNvGraphicFramePr>
            <a:graphicFrameLocks noChangeAspect="1"/>
          </p:cNvGraphicFramePr>
          <p:nvPr/>
        </p:nvGraphicFramePr>
        <p:xfrm>
          <a:off x="3836988" y="2162175"/>
          <a:ext cx="49403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ção" r:id="rId6" imgW="3263900" imgH="711200" progId="Equation.3">
                  <p:embed/>
                </p:oleObj>
              </mc:Choice>
              <mc:Fallback>
                <p:oleObj name="Equação" r:id="rId6" imgW="32639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2162175"/>
                        <a:ext cx="49403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4"/>
          <p:cNvGraphicFramePr>
            <a:graphicFrameLocks noChangeAspect="1"/>
          </p:cNvGraphicFramePr>
          <p:nvPr/>
        </p:nvGraphicFramePr>
        <p:xfrm>
          <a:off x="5867400" y="3387725"/>
          <a:ext cx="2514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ção" r:id="rId8" imgW="1536700" imgH="228600" progId="Equation.3">
                  <p:embed/>
                </p:oleObj>
              </mc:Choice>
              <mc:Fallback>
                <p:oleObj name="Equação" r:id="rId8" imgW="1536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87725"/>
                        <a:ext cx="2514600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5"/>
          <p:cNvGraphicFramePr>
            <a:graphicFrameLocks noChangeAspect="1"/>
          </p:cNvGraphicFramePr>
          <p:nvPr/>
        </p:nvGraphicFramePr>
        <p:xfrm>
          <a:off x="3287713" y="3952875"/>
          <a:ext cx="56800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ção" r:id="rId10" imgW="4038600" imgH="1117600" progId="Equation.3">
                  <p:embed/>
                </p:oleObj>
              </mc:Choice>
              <mc:Fallback>
                <p:oleObj name="Equação" r:id="rId10" imgW="4038600" imgH="1117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3952875"/>
                        <a:ext cx="568007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6"/>
          <p:cNvGraphicFramePr>
            <a:graphicFrameLocks noChangeAspect="1"/>
          </p:cNvGraphicFramePr>
          <p:nvPr/>
        </p:nvGraphicFramePr>
        <p:xfrm>
          <a:off x="5467350" y="5738813"/>
          <a:ext cx="25527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Equação" r:id="rId12" imgW="1625600" imgH="482600" progId="Equation.3">
                  <p:embed/>
                </p:oleObj>
              </mc:Choice>
              <mc:Fallback>
                <p:oleObj name="Equação" r:id="rId12" imgW="16256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5738813"/>
                        <a:ext cx="2552700" cy="757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Círculo de Mohr para Momentos e Produtos de Inércia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E60D5480-53DC-472D-8EA1-46752A292E57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7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195763"/>
            <a:ext cx="22860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15"/>
          <p:cNvGrpSpPr>
            <a:grpSpLocks/>
          </p:cNvGrpSpPr>
          <p:nvPr/>
        </p:nvGrpSpPr>
        <p:grpSpPr bwMode="auto">
          <a:xfrm>
            <a:off x="3525838" y="1116013"/>
            <a:ext cx="5495925" cy="1931987"/>
            <a:chOff x="2221" y="703"/>
            <a:chExt cx="3462" cy="1217"/>
          </a:xfrm>
        </p:grpSpPr>
        <p:graphicFrame>
          <p:nvGraphicFramePr>
            <p:cNvPr id="31752" name="Object 3"/>
            <p:cNvGraphicFramePr>
              <a:graphicFrameLocks noChangeAspect="1"/>
            </p:cNvGraphicFramePr>
            <p:nvPr/>
          </p:nvGraphicFramePr>
          <p:xfrm>
            <a:off x="2567" y="1403"/>
            <a:ext cx="2232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9" name="Equação" r:id="rId4" imgW="2247900" imgH="520700" progId="Equation.3">
                    <p:embed/>
                  </p:oleObj>
                </mc:Choice>
                <mc:Fallback>
                  <p:oleObj name="Equação" r:id="rId4" imgW="2247900" imgH="5207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7" y="1403"/>
                          <a:ext cx="2232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3" name="Text Box 11"/>
            <p:cNvSpPr txBox="1">
              <a:spLocks noChangeArrowheads="1"/>
            </p:cNvSpPr>
            <p:nvPr/>
          </p:nvSpPr>
          <p:spPr bwMode="auto">
            <a:xfrm>
              <a:off x="2221" y="703"/>
              <a:ext cx="346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Os momentos e o produto de inércia para uma superfície são plotados como mostrado e são utilizados para construir o </a:t>
              </a:r>
              <a:r>
                <a:rPr lang="en-US" altLang="pt-BR" i="1"/>
                <a:t>círculo de Mohr,</a:t>
              </a:r>
              <a:endParaRPr lang="en-US" altLang="pt-BR"/>
            </a:p>
          </p:txBody>
        </p:sp>
      </p:grp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525838" y="3432175"/>
            <a:ext cx="56165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O círculo de Mohr pode ser usado para determinar graficamente ou analiticamente os momentos e o produto de inércia para quaisquer eixos retangulares incluindo os eixos principais e os momentos e produto de inércia principais.</a:t>
            </a:r>
          </a:p>
        </p:txBody>
      </p:sp>
      <p:pic>
        <p:nvPicPr>
          <p:cNvPr id="31751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23950"/>
            <a:ext cx="306387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9.8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FD6ED5E7-58B7-489C-B7BB-74815C127FD6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98450" y="3538538"/>
            <a:ext cx="4332288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900"/>
              <a:t>Para a seção mostrada, sabe-se que os momentos e o produto de inércia em relação aos eixos </a:t>
            </a:r>
            <a:r>
              <a:rPr lang="en-US" altLang="pt-BR" sz="1900" i="1"/>
              <a:t>x</a:t>
            </a:r>
            <a:r>
              <a:rPr lang="en-US" altLang="pt-BR" sz="1900"/>
              <a:t> e </a:t>
            </a:r>
            <a:r>
              <a:rPr lang="en-US" altLang="pt-BR" sz="1900" i="1"/>
              <a:t>y</a:t>
            </a:r>
            <a:r>
              <a:rPr lang="en-US" altLang="pt-BR" sz="1900"/>
              <a:t> são </a:t>
            </a:r>
            <a:r>
              <a:rPr lang="en-US" altLang="pt-BR" sz="1700" i="1"/>
              <a:t>I</a:t>
            </a:r>
            <a:r>
              <a:rPr lang="en-US" altLang="pt-BR" sz="1700" i="1" baseline="-25000"/>
              <a:t>x</a:t>
            </a:r>
            <a:r>
              <a:rPr lang="en-US" altLang="pt-BR" sz="1700"/>
              <a:t> = 7,20 x 10</a:t>
            </a:r>
            <a:r>
              <a:rPr lang="en-US" altLang="pt-BR" sz="1700" baseline="30000"/>
              <a:t>6 </a:t>
            </a:r>
            <a:r>
              <a:rPr lang="en-US" altLang="pt-BR" sz="1700"/>
              <a:t>mm</a:t>
            </a:r>
            <a:r>
              <a:rPr lang="en-US" altLang="pt-BR" sz="1700" baseline="30000"/>
              <a:t>4</a:t>
            </a:r>
            <a:r>
              <a:rPr lang="en-US" altLang="pt-BR" sz="1700"/>
              <a:t>, </a:t>
            </a:r>
            <a:r>
              <a:rPr lang="en-US" altLang="pt-BR" sz="1700" i="1"/>
              <a:t>I</a:t>
            </a:r>
            <a:r>
              <a:rPr lang="en-US" altLang="pt-BR" sz="1700" i="1" baseline="-25000"/>
              <a:t>y</a:t>
            </a:r>
            <a:r>
              <a:rPr lang="en-US" altLang="pt-BR" sz="1700"/>
              <a:t> = 2,59 x 10</a:t>
            </a:r>
            <a:r>
              <a:rPr lang="en-US" altLang="pt-BR" sz="1700" baseline="30000"/>
              <a:t>6</a:t>
            </a:r>
            <a:r>
              <a:rPr lang="en-US" altLang="pt-BR" sz="1700"/>
              <a:t> mm</a:t>
            </a:r>
            <a:r>
              <a:rPr lang="en-US" altLang="pt-BR" sz="1700" baseline="30000"/>
              <a:t>4</a:t>
            </a:r>
            <a:r>
              <a:rPr lang="en-US" altLang="pt-BR" sz="1900"/>
              <a:t> e </a:t>
            </a:r>
            <a:r>
              <a:rPr lang="en-US" altLang="pt-BR" sz="1700" i="1"/>
              <a:t>I</a:t>
            </a:r>
            <a:r>
              <a:rPr lang="en-US" altLang="pt-BR" sz="1700" i="1" baseline="-25000"/>
              <a:t>xy</a:t>
            </a:r>
            <a:r>
              <a:rPr lang="en-US" altLang="pt-BR" sz="1700"/>
              <a:t> = -2,54 x 10</a:t>
            </a:r>
            <a:r>
              <a:rPr lang="en-US" altLang="pt-BR" sz="1700" baseline="30000"/>
              <a:t>6</a:t>
            </a:r>
            <a:r>
              <a:rPr lang="en-US" altLang="pt-BR" sz="1700"/>
              <a:t> mm</a:t>
            </a:r>
            <a:r>
              <a:rPr lang="en-US" altLang="pt-BR" sz="1700" baseline="30000"/>
              <a:t>4</a:t>
            </a:r>
            <a:r>
              <a:rPr lang="en-US" altLang="pt-BR" sz="170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 sz="1900"/>
              <a:t>Usando o círculo de Mohr, determine (</a:t>
            </a:r>
            <a:r>
              <a:rPr lang="en-US" altLang="pt-BR" sz="1900" i="1"/>
              <a:t>a</a:t>
            </a:r>
            <a:r>
              <a:rPr lang="en-US" altLang="pt-BR" sz="1900"/>
              <a:t>) os eixos principais em relação a </a:t>
            </a:r>
            <a:r>
              <a:rPr lang="en-US" altLang="pt-BR" sz="1900" i="1"/>
              <a:t>O</a:t>
            </a:r>
            <a:r>
              <a:rPr lang="en-US" altLang="pt-BR" sz="1900"/>
              <a:t>, (</a:t>
            </a:r>
            <a:r>
              <a:rPr lang="en-US" altLang="pt-BR" sz="1900" i="1"/>
              <a:t>b</a:t>
            </a:r>
            <a:r>
              <a:rPr lang="en-US" altLang="pt-BR" sz="1900"/>
              <a:t>) os valores dos momentos principais em relação a </a:t>
            </a:r>
            <a:r>
              <a:rPr lang="en-US" altLang="pt-BR" sz="1900" i="1"/>
              <a:t>O</a:t>
            </a:r>
            <a:r>
              <a:rPr lang="en-US" altLang="pt-BR" sz="1900"/>
              <a:t> e (</a:t>
            </a:r>
            <a:r>
              <a:rPr lang="en-US" altLang="pt-BR" sz="1900" i="1"/>
              <a:t>c</a:t>
            </a:r>
            <a:r>
              <a:rPr lang="en-US" altLang="pt-BR" sz="1900"/>
              <a:t>)</a:t>
            </a:r>
            <a:r>
              <a:rPr lang="en-US" altLang="pt-BR" sz="1900" i="1"/>
              <a:t> </a:t>
            </a:r>
            <a:r>
              <a:rPr lang="en-US" altLang="pt-BR" sz="1900"/>
              <a:t>os momentos e o produto de inércia em relação aos eixos </a:t>
            </a:r>
            <a:r>
              <a:rPr lang="en-US" altLang="pt-BR" sz="1900" i="1"/>
              <a:t>x’</a:t>
            </a:r>
            <a:r>
              <a:rPr lang="en-US" altLang="pt-BR" sz="1900"/>
              <a:t> e </a:t>
            </a:r>
            <a:r>
              <a:rPr lang="en-US" altLang="pt-BR" sz="1900" i="1"/>
              <a:t>y’.</a:t>
            </a:r>
            <a:endParaRPr lang="en-US" altLang="pt-BR" sz="190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632325" y="985838"/>
            <a:ext cx="44989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Plotamos os pontos (</a:t>
            </a:r>
            <a:r>
              <a:rPr lang="en-US" altLang="pt-BR" sz="1900" i="1"/>
              <a:t>I</a:t>
            </a:r>
            <a:r>
              <a:rPr lang="en-US" altLang="pt-BR" sz="1900" i="1" baseline="-25000"/>
              <a:t>x </a:t>
            </a:r>
            <a:r>
              <a:rPr lang="en-US" altLang="pt-BR" sz="1900" i="1"/>
              <a:t>, I</a:t>
            </a:r>
            <a:r>
              <a:rPr lang="en-US" altLang="pt-BR" sz="1900" i="1" baseline="-25000"/>
              <a:t>xy</a:t>
            </a:r>
            <a:r>
              <a:rPr lang="en-US" altLang="pt-BR" sz="1900"/>
              <a:t>) e (</a:t>
            </a:r>
            <a:r>
              <a:rPr lang="en-US" altLang="pt-BR" sz="1900" i="1"/>
              <a:t>I</a:t>
            </a:r>
            <a:r>
              <a:rPr lang="en-US" altLang="pt-BR" sz="1900" i="1" baseline="-25000"/>
              <a:t>y </a:t>
            </a:r>
            <a:r>
              <a:rPr lang="en-US" altLang="pt-BR" sz="1900" i="1"/>
              <a:t>,-I</a:t>
            </a:r>
            <a:r>
              <a:rPr lang="en-US" altLang="pt-BR" sz="1900" i="1" baseline="-25000"/>
              <a:t>xy</a:t>
            </a:r>
            <a:r>
              <a:rPr lang="en-US" altLang="pt-BR" sz="1900"/>
              <a:t>) e construímos o círculo de Mohr sabendo que o diâmetro do círculo equivale à distância entre os pontos.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632325" y="2814638"/>
            <a:ext cx="45116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partir do círculo, determinamos a orientação dos eixos principais e os momentos de inércia principais.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630738" y="3940175"/>
            <a:ext cx="440531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Também a partir do círculo, determinamos os momentos e o produto de inércia em relação aos eixos </a:t>
            </a:r>
            <a:r>
              <a:rPr lang="en-US" altLang="pt-BR" sz="1900" i="1"/>
              <a:t>x’ </a:t>
            </a:r>
            <a:r>
              <a:rPr lang="en-US" altLang="pt-BR" sz="1900"/>
              <a:t>e</a:t>
            </a:r>
            <a:r>
              <a:rPr lang="en-US" altLang="pt-BR" sz="1900" i="1"/>
              <a:t> y’.</a:t>
            </a:r>
            <a:endParaRPr lang="en-US" altLang="pt-BR" sz="1900"/>
          </a:p>
        </p:txBody>
      </p:sp>
      <p:pic>
        <p:nvPicPr>
          <p:cNvPr id="32776" name="Imagem 8" descr="Slide_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68375"/>
            <a:ext cx="29892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utoUpdateAnimBg="0"/>
      <p:bldP spid="22537" grpId="0" autoUpdateAnimBg="0"/>
      <p:bldP spid="225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9.8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3D99D47B-95D3-4B5D-ACF5-27107BC7D71B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904875" y="3540125"/>
          <a:ext cx="20097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Equação" r:id="rId3" imgW="1333500" imgH="774700" progId="Equation.3">
                  <p:embed/>
                </p:oleObj>
              </mc:Choice>
              <mc:Fallback>
                <p:oleObj name="Equação" r:id="rId3" imgW="1333500" imgH="77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540125"/>
                        <a:ext cx="200977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7" name="Group 19"/>
          <p:cNvGrpSpPr>
            <a:grpSpLocks/>
          </p:cNvGrpSpPr>
          <p:nvPr/>
        </p:nvGrpSpPr>
        <p:grpSpPr bwMode="auto">
          <a:xfrm>
            <a:off x="3597275" y="985838"/>
            <a:ext cx="5438775" cy="2747962"/>
            <a:chOff x="2266" y="621"/>
            <a:chExt cx="3426" cy="1731"/>
          </a:xfrm>
        </p:grpSpPr>
        <p:sp>
          <p:nvSpPr>
            <p:cNvPr id="33807" name="Text Box 9"/>
            <p:cNvSpPr txBox="1">
              <a:spLocks noChangeArrowheads="1"/>
            </p:cNvSpPr>
            <p:nvPr/>
          </p:nvSpPr>
          <p:spPr bwMode="auto">
            <a:xfrm>
              <a:off x="2266" y="621"/>
              <a:ext cx="3426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 u="sng"/>
                <a:t>SOLUÇÃO</a:t>
              </a:r>
              <a:r>
                <a:rPr lang="en-US" altLang="pt-BR" sz="1800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Plotamos os pontos (</a:t>
              </a:r>
              <a:r>
                <a:rPr lang="en-US" altLang="pt-BR" sz="1800" i="1"/>
                <a:t>I</a:t>
              </a:r>
              <a:r>
                <a:rPr lang="en-US" altLang="pt-BR" sz="1800" i="1" baseline="-25000"/>
                <a:t>x </a:t>
              </a:r>
              <a:r>
                <a:rPr lang="en-US" altLang="pt-BR" sz="1800" i="1"/>
                <a:t>, I</a:t>
              </a:r>
              <a:r>
                <a:rPr lang="en-US" altLang="pt-BR" sz="1800" i="1" baseline="-25000"/>
                <a:t>xy</a:t>
              </a:r>
              <a:r>
                <a:rPr lang="en-US" altLang="pt-BR" sz="1800"/>
                <a:t>) e (</a:t>
              </a:r>
              <a:r>
                <a:rPr lang="en-US" altLang="pt-BR" sz="1800" i="1"/>
                <a:t>I</a:t>
              </a:r>
              <a:r>
                <a:rPr lang="en-US" altLang="pt-BR" sz="1800" i="1" baseline="-25000"/>
                <a:t>y </a:t>
              </a:r>
              <a:r>
                <a:rPr lang="en-US" altLang="pt-BR" sz="1800" i="1"/>
                <a:t>,-I</a:t>
              </a:r>
              <a:r>
                <a:rPr lang="en-US" altLang="pt-BR" sz="1800" i="1" baseline="-25000"/>
                <a:t>xy</a:t>
              </a:r>
              <a:r>
                <a:rPr lang="en-US" altLang="pt-BR" sz="1800"/>
                <a:t>) e construímos o círculo de Mohr sabendo que o diâmetro do círculo equivale à distância entre os pontos.</a:t>
              </a:r>
            </a:p>
          </p:txBody>
        </p:sp>
        <p:graphicFrame>
          <p:nvGraphicFramePr>
            <p:cNvPr id="33808" name="Object 9"/>
            <p:cNvGraphicFramePr>
              <a:graphicFrameLocks noChangeAspect="1"/>
            </p:cNvGraphicFramePr>
            <p:nvPr/>
          </p:nvGraphicFramePr>
          <p:xfrm>
            <a:off x="2556" y="1547"/>
            <a:ext cx="2465" cy="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0" name="Equação" r:id="rId5" imgW="2527300" imgH="825500" progId="Equation.3">
                    <p:embed/>
                  </p:oleObj>
                </mc:Choice>
                <mc:Fallback>
                  <p:oleObj name="Equação" r:id="rId5" imgW="2527300" imgH="8255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6" y="1547"/>
                          <a:ext cx="2465" cy="8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064000" y="5318125"/>
            <a:ext cx="4727575" cy="469900"/>
            <a:chOff x="2560" y="3086"/>
            <a:chExt cx="2978" cy="296"/>
          </a:xfrm>
        </p:grpSpPr>
        <p:graphicFrame>
          <p:nvGraphicFramePr>
            <p:cNvPr id="33805" name="Object 5"/>
            <p:cNvGraphicFramePr>
              <a:graphicFrameLocks noChangeAspect="1"/>
            </p:cNvGraphicFramePr>
            <p:nvPr/>
          </p:nvGraphicFramePr>
          <p:xfrm>
            <a:off x="2560" y="3150"/>
            <a:ext cx="127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1" name="Equação" r:id="rId7" imgW="1257300" imgH="228600" progId="Equation.3">
                    <p:embed/>
                  </p:oleObj>
                </mc:Choice>
                <mc:Fallback>
                  <p:oleObj name="Equação" r:id="rId7" imgW="12573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3150"/>
                          <a:ext cx="127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6" name="Object 6"/>
            <p:cNvGraphicFramePr>
              <a:graphicFrameLocks noChangeAspect="1"/>
            </p:cNvGraphicFramePr>
            <p:nvPr/>
          </p:nvGraphicFramePr>
          <p:xfrm>
            <a:off x="4289" y="3086"/>
            <a:ext cx="1249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2" name="Equação" r:id="rId9" imgW="1295400" imgH="241300" progId="Equation.3">
                    <p:embed/>
                  </p:oleObj>
                </mc:Choice>
                <mc:Fallback>
                  <p:oleObj name="Equação" r:id="rId9" imgW="1295400" imgH="2413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9" y="3086"/>
                          <a:ext cx="1249" cy="2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40188" y="5964238"/>
            <a:ext cx="4757737" cy="471487"/>
            <a:chOff x="2545" y="3493"/>
            <a:chExt cx="2997" cy="297"/>
          </a:xfrm>
        </p:grpSpPr>
        <p:graphicFrame>
          <p:nvGraphicFramePr>
            <p:cNvPr id="33803" name="Object 3"/>
            <p:cNvGraphicFramePr>
              <a:graphicFrameLocks noChangeAspect="1"/>
            </p:cNvGraphicFramePr>
            <p:nvPr/>
          </p:nvGraphicFramePr>
          <p:xfrm>
            <a:off x="2545" y="3553"/>
            <a:ext cx="1301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3" name="Equação" r:id="rId11" imgW="1257300" imgH="228600" progId="Equation.3">
                    <p:embed/>
                  </p:oleObj>
                </mc:Choice>
                <mc:Fallback>
                  <p:oleObj name="Equação" r:id="rId11" imgW="12573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" y="3553"/>
                          <a:ext cx="1301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4"/>
            <p:cNvGraphicFramePr>
              <a:graphicFrameLocks noChangeAspect="1"/>
            </p:cNvGraphicFramePr>
            <p:nvPr/>
          </p:nvGraphicFramePr>
          <p:xfrm>
            <a:off x="4302" y="3493"/>
            <a:ext cx="1240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4" name="Equação" r:id="rId13" imgW="1282700" imgH="228600" progId="Equation.3">
                    <p:embed/>
                  </p:oleObj>
                </mc:Choice>
                <mc:Fallback>
                  <p:oleObj name="Equação" r:id="rId13" imgW="12827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2" y="3493"/>
                          <a:ext cx="1240" cy="22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800" name="Imagem 21" descr="Slide_3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95363"/>
            <a:ext cx="31496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708525"/>
            <a:ext cx="18843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937000"/>
            <a:ext cx="48736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9.8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36D22932-C516-4681-8809-6C4639A475D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666750" y="5746750"/>
          <a:ext cx="27384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ção" r:id="rId3" imgW="1752600" imgH="482600" progId="Equation.3">
                  <p:embed/>
                </p:oleObj>
              </mc:Choice>
              <mc:Fallback>
                <p:oleObj name="Equação" r:id="rId3" imgW="17526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5746750"/>
                        <a:ext cx="27384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3490913" y="963613"/>
            <a:ext cx="56515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800"/>
              <a:t>Também a partir do círculo, determinamos os momentos e o produto de inércia em relação aos eixos </a:t>
            </a:r>
            <a:r>
              <a:rPr lang="en-US" altLang="pt-BR" sz="1800" i="1"/>
              <a:t>x’ </a:t>
            </a:r>
            <a:r>
              <a:rPr lang="en-US" altLang="pt-BR" sz="1800"/>
              <a:t>e</a:t>
            </a:r>
            <a:r>
              <a:rPr lang="en-US" altLang="pt-BR" sz="1800" i="1"/>
              <a:t> y’.</a:t>
            </a:r>
            <a:endParaRPr lang="en-US" altLang="pt-BR" sz="1800"/>
          </a:p>
          <a:p>
            <a:pPr eaLnBrk="1" hangingPunct="1">
              <a:spcBef>
                <a:spcPct val="50000"/>
              </a:spcBef>
            </a:pPr>
            <a:r>
              <a:rPr lang="en-US" altLang="pt-BR" sz="1800"/>
              <a:t>	Os pontos </a:t>
            </a:r>
            <a:r>
              <a:rPr lang="en-US" altLang="pt-BR" sz="1800" i="1"/>
              <a:t>X’</a:t>
            </a:r>
            <a:r>
              <a:rPr lang="en-US" altLang="pt-BR" sz="1800"/>
              <a:t> e </a:t>
            </a:r>
            <a:r>
              <a:rPr lang="en-US" altLang="pt-BR" sz="1800" i="1"/>
              <a:t>Y’</a:t>
            </a:r>
            <a:r>
              <a:rPr lang="en-US" altLang="pt-BR" sz="1800"/>
              <a:t> correspondentes aos eixos </a:t>
            </a:r>
            <a:r>
              <a:rPr lang="en-US" altLang="pt-BR" sz="1800" i="1"/>
              <a:t>x’</a:t>
            </a:r>
            <a:r>
              <a:rPr lang="en-US" altLang="pt-BR" sz="1800"/>
              <a:t> e </a:t>
            </a:r>
            <a:r>
              <a:rPr lang="en-US" altLang="pt-BR" sz="1800" i="1"/>
              <a:t>y’</a:t>
            </a:r>
            <a:r>
              <a:rPr lang="en-US" altLang="pt-BR" sz="1800"/>
              <a:t> são obtidos pela rotação de </a:t>
            </a:r>
            <a:r>
              <a:rPr lang="en-US" altLang="pt-BR" sz="1800" i="1"/>
              <a:t>CX</a:t>
            </a:r>
            <a:r>
              <a:rPr lang="en-US" altLang="pt-BR" sz="1800"/>
              <a:t> e </a:t>
            </a:r>
            <a:r>
              <a:rPr lang="en-US" altLang="pt-BR" sz="1800" i="1"/>
              <a:t>CY</a:t>
            </a:r>
            <a:r>
              <a:rPr lang="en-US" altLang="pt-BR" sz="1800"/>
              <a:t> no sentido anti-horário de um ângulo 2</a:t>
            </a:r>
            <a:r>
              <a:rPr lang="en-US" altLang="pt-BR" sz="1800" i="1">
                <a:latin typeface="Symbol" panose="05050102010706020507" pitchFamily="18" charset="2"/>
                <a:sym typeface="Symbol" panose="05050102010706020507" pitchFamily="18" charset="2"/>
              </a:rPr>
              <a:t></a:t>
            </a:r>
            <a:r>
              <a:rPr lang="en-US" altLang="pt-BR" sz="1800">
                <a:latin typeface="Symbol" panose="05050102010706020507" pitchFamily="18" charset="2"/>
              </a:rPr>
              <a:t> = </a:t>
            </a:r>
            <a:r>
              <a:rPr lang="en-US" altLang="pt-BR" sz="1800"/>
              <a:t>2(60</a:t>
            </a:r>
            <a:r>
              <a:rPr lang="en-US" altLang="pt-BR" sz="1800" baseline="30000"/>
              <a:t>o</a:t>
            </a:r>
            <a:r>
              <a:rPr lang="en-US" altLang="pt-BR" sz="1800"/>
              <a:t>) = 120</a:t>
            </a:r>
            <a:r>
              <a:rPr lang="en-US" altLang="pt-BR" sz="1800" baseline="30000"/>
              <a:t>o</a:t>
            </a:r>
            <a:r>
              <a:rPr lang="en-US" altLang="pt-BR" sz="1800"/>
              <a:t>. O ângulo entre </a:t>
            </a:r>
            <a:r>
              <a:rPr lang="en-US" altLang="pt-BR" sz="1800" i="1"/>
              <a:t>CX’</a:t>
            </a:r>
            <a:r>
              <a:rPr lang="en-US" altLang="pt-BR" sz="1800"/>
              <a:t> e o eixo horizontal é </a:t>
            </a:r>
            <a:r>
              <a:rPr lang="en-US" altLang="pt-BR" sz="1800" i="1">
                <a:latin typeface="Symbol" panose="05050102010706020507" pitchFamily="18" charset="2"/>
              </a:rPr>
              <a:t>f</a:t>
            </a:r>
            <a:r>
              <a:rPr lang="en-US" altLang="pt-BR" sz="1800">
                <a:latin typeface="Symbol" panose="05050102010706020507" pitchFamily="18" charset="2"/>
              </a:rPr>
              <a:t> </a:t>
            </a:r>
            <a:r>
              <a:rPr lang="en-US" altLang="pt-BR" sz="1800"/>
              <a:t>= 120</a:t>
            </a:r>
            <a:r>
              <a:rPr lang="en-US" altLang="pt-BR" sz="1800" baseline="30000"/>
              <a:t>o </a:t>
            </a:r>
            <a:r>
              <a:rPr lang="en-US" altLang="pt-BR" sz="1800"/>
              <a:t>– 47,8</a:t>
            </a:r>
            <a:r>
              <a:rPr lang="en-US" altLang="pt-BR" sz="1800" baseline="30000"/>
              <a:t>o</a:t>
            </a:r>
            <a:r>
              <a:rPr lang="en-US" altLang="pt-BR" sz="1800"/>
              <a:t> = 72,2</a:t>
            </a:r>
            <a:r>
              <a:rPr lang="en-US" altLang="pt-BR" sz="1800" baseline="30000"/>
              <a:t>o</a:t>
            </a:r>
            <a:r>
              <a:rPr lang="en-US" altLang="pt-BR" sz="1800"/>
              <a:t>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81475" y="4133850"/>
            <a:ext cx="4257675" cy="842963"/>
            <a:chOff x="2634" y="2604"/>
            <a:chExt cx="2682" cy="531"/>
          </a:xfrm>
        </p:grpSpPr>
        <p:graphicFrame>
          <p:nvGraphicFramePr>
            <p:cNvPr id="34831" name="Object 7"/>
            <p:cNvGraphicFramePr>
              <a:graphicFrameLocks noChangeAspect="1"/>
            </p:cNvGraphicFramePr>
            <p:nvPr/>
          </p:nvGraphicFramePr>
          <p:xfrm>
            <a:off x="2634" y="2604"/>
            <a:ext cx="268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9" name="Equação" r:id="rId5" imgW="2857500" imgH="254000" progId="Equation.3">
                    <p:embed/>
                  </p:oleObj>
                </mc:Choice>
                <mc:Fallback>
                  <p:oleObj name="Equação" r:id="rId5" imgW="2857500" imgH="254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2604"/>
                          <a:ext cx="2682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2" name="Object 8"/>
            <p:cNvGraphicFramePr>
              <a:graphicFrameLocks noChangeAspect="1"/>
            </p:cNvGraphicFramePr>
            <p:nvPr/>
          </p:nvGraphicFramePr>
          <p:xfrm>
            <a:off x="3904" y="2886"/>
            <a:ext cx="1196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0" name="Equação" r:id="rId7" imgW="1218671" imgH="253890" progId="Equation.3">
                    <p:embed/>
                  </p:oleObj>
                </mc:Choice>
                <mc:Fallback>
                  <p:oleObj name="Equação" r:id="rId7" imgW="1218671" imgH="25389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4" y="2886"/>
                          <a:ext cx="1196" cy="24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62425" y="3108325"/>
            <a:ext cx="4286250" cy="849313"/>
            <a:chOff x="2622" y="1958"/>
            <a:chExt cx="2700" cy="535"/>
          </a:xfrm>
        </p:grpSpPr>
        <p:graphicFrame>
          <p:nvGraphicFramePr>
            <p:cNvPr id="34829" name="Object 5"/>
            <p:cNvGraphicFramePr>
              <a:graphicFrameLocks noChangeAspect="1"/>
            </p:cNvGraphicFramePr>
            <p:nvPr/>
          </p:nvGraphicFramePr>
          <p:xfrm>
            <a:off x="2622" y="1958"/>
            <a:ext cx="2700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1" name="Equação" r:id="rId9" imgW="2844800" imgH="241300" progId="Equation.3">
                    <p:embed/>
                  </p:oleObj>
                </mc:Choice>
                <mc:Fallback>
                  <p:oleObj name="Equação" r:id="rId9" imgW="2844800" imgH="241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" y="1958"/>
                          <a:ext cx="2700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0" name="Object 6"/>
            <p:cNvGraphicFramePr>
              <a:graphicFrameLocks noChangeAspect="1"/>
            </p:cNvGraphicFramePr>
            <p:nvPr/>
          </p:nvGraphicFramePr>
          <p:xfrm>
            <a:off x="3894" y="2253"/>
            <a:ext cx="121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2" name="Equação" r:id="rId11" imgW="1218671" imgH="241195" progId="Equation.3">
                    <p:embed/>
                  </p:oleObj>
                </mc:Choice>
                <mc:Fallback>
                  <p:oleObj name="Equação" r:id="rId11" imgW="1218671" imgH="241195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4" y="2253"/>
                          <a:ext cx="1212" cy="24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08463" y="5114925"/>
            <a:ext cx="3890962" cy="884238"/>
            <a:chOff x="2651" y="3222"/>
            <a:chExt cx="2451" cy="557"/>
          </a:xfrm>
        </p:grpSpPr>
        <p:graphicFrame>
          <p:nvGraphicFramePr>
            <p:cNvPr id="34827" name="Object 3"/>
            <p:cNvGraphicFramePr>
              <a:graphicFrameLocks noChangeAspect="1"/>
            </p:cNvGraphicFramePr>
            <p:nvPr/>
          </p:nvGraphicFramePr>
          <p:xfrm>
            <a:off x="2651" y="3222"/>
            <a:ext cx="2083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3" name="Equação" r:id="rId13" imgW="2209800" imgH="254000" progId="Equation.3">
                    <p:embed/>
                  </p:oleObj>
                </mc:Choice>
                <mc:Fallback>
                  <p:oleObj name="Equação" r:id="rId13" imgW="2209800" imgH="254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" y="3222"/>
                          <a:ext cx="2083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4"/>
            <p:cNvGraphicFramePr>
              <a:graphicFrameLocks noChangeAspect="1"/>
            </p:cNvGraphicFramePr>
            <p:nvPr/>
          </p:nvGraphicFramePr>
          <p:xfrm>
            <a:off x="3900" y="3541"/>
            <a:ext cx="120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4" name="Equação" r:id="rId15" imgW="1282700" imgH="254000" progId="Equation.3">
                    <p:embed/>
                  </p:oleObj>
                </mc:Choice>
                <mc:Fallback>
                  <p:oleObj name="Equação" r:id="rId15" imgW="1282700" imgH="254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" y="3541"/>
                          <a:ext cx="1202" cy="23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825" name="Imagem 16" descr="Slide_32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79488"/>
            <a:ext cx="2290763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Imagem 17" descr="Slide_32_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190875"/>
            <a:ext cx="2971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Momentos de Inércia de Corpos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A9CDD9C2-6783-4810-8E97-7182E589750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1449388" y="962025"/>
            <a:ext cx="7704137" cy="2562225"/>
            <a:chOff x="913" y="606"/>
            <a:chExt cx="4853" cy="1614"/>
          </a:xfrm>
        </p:grpSpPr>
        <p:pic>
          <p:nvPicPr>
            <p:cNvPr id="35855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" y="667"/>
              <a:ext cx="949" cy="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>
              <a:off x="2360" y="606"/>
              <a:ext cx="3406" cy="1269"/>
              <a:chOff x="2360" y="606"/>
              <a:chExt cx="3406" cy="1269"/>
            </a:xfrm>
          </p:grpSpPr>
          <p:sp>
            <p:nvSpPr>
              <p:cNvPr id="35857" name="Text Box 8"/>
              <p:cNvSpPr txBox="1">
                <a:spLocks noChangeArrowheads="1"/>
              </p:cNvSpPr>
              <p:nvPr/>
            </p:nvSpPr>
            <p:spPr bwMode="auto">
              <a:xfrm>
                <a:off x="2360" y="606"/>
                <a:ext cx="3406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/>
                  <a:t>A aceleração angular ,em relação ao eixo </a:t>
                </a:r>
                <a:r>
                  <a:rPr lang="en-US" altLang="pt-BR" sz="1900" i="1"/>
                  <a:t>AA’,</a:t>
                </a:r>
                <a:r>
                  <a:rPr lang="en-US" altLang="pt-BR" sz="1900"/>
                  <a:t> de um pequeno corpo de massa </a:t>
                </a:r>
                <a:r>
                  <a:rPr lang="en-US" altLang="pt-BR" sz="1900">
                    <a:latin typeface="Symbol" panose="05050102010706020507" pitchFamily="18" charset="2"/>
                  </a:rPr>
                  <a:t>D</a:t>
                </a:r>
                <a:r>
                  <a:rPr lang="en-US" altLang="pt-BR" sz="1900" i="1"/>
                  <a:t>m </a:t>
                </a:r>
                <a:r>
                  <a:rPr lang="en-US" altLang="pt-BR" sz="1900"/>
                  <a:t>devida a aplicação de um binário é proporcional a </a:t>
                </a:r>
                <a:r>
                  <a:rPr lang="en-US" altLang="pt-BR" sz="1900" i="1"/>
                  <a:t>r</a:t>
                </a:r>
                <a:r>
                  <a:rPr lang="en-US" altLang="pt-BR" sz="1900" baseline="30000"/>
                  <a:t>2</a:t>
                </a:r>
                <a:r>
                  <a:rPr lang="en-US" altLang="pt-BR" sz="1900">
                    <a:latin typeface="Symbol" panose="05050102010706020507" pitchFamily="18" charset="2"/>
                  </a:rPr>
                  <a:t>D</a:t>
                </a:r>
                <a:r>
                  <a:rPr lang="en-US" altLang="pt-BR" sz="1900" i="1"/>
                  <a:t>m.</a:t>
                </a:r>
              </a:p>
            </p:txBody>
          </p:sp>
          <p:sp>
            <p:nvSpPr>
              <p:cNvPr id="35858" name="Text Box 9"/>
              <p:cNvSpPr txBox="1">
                <a:spLocks noChangeArrowheads="1"/>
              </p:cNvSpPr>
              <p:nvPr/>
            </p:nvSpPr>
            <p:spPr bwMode="auto">
              <a:xfrm>
                <a:off x="2999" y="1241"/>
                <a:ext cx="2528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857250" indent="-8572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 sz="1900" i="1"/>
                  <a:t>r</a:t>
                </a:r>
                <a:r>
                  <a:rPr lang="en-US" altLang="pt-BR" sz="1900" baseline="30000"/>
                  <a:t>2</a:t>
                </a:r>
                <a:r>
                  <a:rPr lang="en-US" altLang="pt-BR" sz="1900">
                    <a:latin typeface="Symbol" panose="05050102010706020507" pitchFamily="18" charset="2"/>
                  </a:rPr>
                  <a:t>D</a:t>
                </a:r>
                <a:r>
                  <a:rPr lang="en-US" altLang="pt-BR" sz="1900" i="1"/>
                  <a:t>m =	momento de inércia</a:t>
                </a:r>
                <a:r>
                  <a:rPr lang="en-US" altLang="pt-BR" sz="1900"/>
                  <a:t> de um corpo de massa </a:t>
                </a:r>
                <a:r>
                  <a:rPr lang="en-US" altLang="pt-BR" sz="1900">
                    <a:latin typeface="Symbol" panose="05050102010706020507" pitchFamily="18" charset="2"/>
                  </a:rPr>
                  <a:t>D</a:t>
                </a:r>
                <a:r>
                  <a:rPr lang="en-US" altLang="pt-BR" sz="1900" i="1"/>
                  <a:t>m </a:t>
                </a:r>
                <a:r>
                  <a:rPr lang="en-US" altLang="pt-BR" sz="1900"/>
                  <a:t>em relação ao eixo </a:t>
                </a:r>
                <a:r>
                  <a:rPr lang="en-US" altLang="pt-BR" sz="1900" i="1"/>
                  <a:t>AA’</a:t>
                </a:r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98463" y="3076575"/>
            <a:ext cx="8743950" cy="3144838"/>
            <a:chOff x="251" y="1938"/>
            <a:chExt cx="5508" cy="1981"/>
          </a:xfrm>
        </p:grpSpPr>
        <p:grpSp>
          <p:nvGrpSpPr>
            <p:cNvPr id="35851" name="Group 17"/>
            <p:cNvGrpSpPr>
              <a:grpSpLocks/>
            </p:cNvGrpSpPr>
            <p:nvPr/>
          </p:nvGrpSpPr>
          <p:grpSpPr bwMode="auto">
            <a:xfrm>
              <a:off x="2144" y="1938"/>
              <a:ext cx="3615" cy="1081"/>
              <a:chOff x="2144" y="1938"/>
              <a:chExt cx="3615" cy="1081"/>
            </a:xfrm>
          </p:grpSpPr>
          <p:sp>
            <p:nvSpPr>
              <p:cNvPr id="35853" name="Text Box 10"/>
              <p:cNvSpPr txBox="1">
                <a:spLocks noChangeArrowheads="1"/>
              </p:cNvSpPr>
              <p:nvPr/>
            </p:nvSpPr>
            <p:spPr bwMode="auto">
              <a:xfrm>
                <a:off x="2506" y="1938"/>
                <a:ext cx="3253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/>
                  <a:t>Para um corpo de massa </a:t>
                </a:r>
                <a:r>
                  <a:rPr lang="en-US" altLang="pt-BR" sz="1900" i="1"/>
                  <a:t>m, </a:t>
                </a:r>
                <a:r>
                  <a:rPr lang="en-US" altLang="pt-BR" sz="1900"/>
                  <a:t>uma medida de sua resistência à rotação em torno do eixo </a:t>
                </a:r>
                <a:r>
                  <a:rPr lang="en-US" altLang="pt-BR" sz="1900" i="1"/>
                  <a:t>AA’ </a:t>
                </a:r>
                <a:r>
                  <a:rPr lang="en-US" altLang="pt-BR" sz="1900"/>
                  <a:t>é</a:t>
                </a:r>
              </a:p>
            </p:txBody>
          </p:sp>
          <p:graphicFrame>
            <p:nvGraphicFramePr>
              <p:cNvPr id="35854" name="Object 3"/>
              <p:cNvGraphicFramePr>
                <a:graphicFrameLocks noChangeAspect="1"/>
              </p:cNvGraphicFramePr>
              <p:nvPr/>
            </p:nvGraphicFramePr>
            <p:xfrm>
              <a:off x="2144" y="2470"/>
              <a:ext cx="3562" cy="5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9" name="Equação" r:id="rId4" imgW="3454400" imgH="533400" progId="Equation.3">
                      <p:embed/>
                    </p:oleObj>
                  </mc:Choice>
                  <mc:Fallback>
                    <p:oleObj name="Equação" r:id="rId4" imgW="3454400" imgH="5334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4" y="2470"/>
                            <a:ext cx="3562" cy="5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5852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2330"/>
              <a:ext cx="1047" cy="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060575" y="3881438"/>
            <a:ext cx="7081838" cy="2406650"/>
            <a:chOff x="1298" y="2445"/>
            <a:chExt cx="4461" cy="1516"/>
          </a:xfrm>
        </p:grpSpPr>
        <p:pic>
          <p:nvPicPr>
            <p:cNvPr id="35847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" y="2445"/>
              <a:ext cx="924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8" name="Group 18"/>
            <p:cNvGrpSpPr>
              <a:grpSpLocks/>
            </p:cNvGrpSpPr>
            <p:nvPr/>
          </p:nvGrpSpPr>
          <p:grpSpPr bwMode="auto">
            <a:xfrm>
              <a:off x="2521" y="3060"/>
              <a:ext cx="3238" cy="871"/>
              <a:chOff x="2521" y="3060"/>
              <a:chExt cx="3238" cy="871"/>
            </a:xfrm>
          </p:grpSpPr>
          <p:sp>
            <p:nvSpPr>
              <p:cNvPr id="35849" name="Text Box 14"/>
              <p:cNvSpPr txBox="1">
                <a:spLocks noChangeArrowheads="1"/>
              </p:cNvSpPr>
              <p:nvPr/>
            </p:nvSpPr>
            <p:spPr bwMode="auto">
              <a:xfrm>
                <a:off x="2521" y="3060"/>
                <a:ext cx="323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/>
                  <a:t>O raio de giração para uma massa concentrada com momento de inércia equivalente é</a:t>
                </a:r>
              </a:p>
            </p:txBody>
          </p:sp>
          <p:graphicFrame>
            <p:nvGraphicFramePr>
              <p:cNvPr id="35850" name="Object 2"/>
              <p:cNvGraphicFramePr>
                <a:graphicFrameLocks noChangeAspect="1"/>
              </p:cNvGraphicFramePr>
              <p:nvPr/>
            </p:nvGraphicFramePr>
            <p:xfrm>
              <a:off x="2999" y="3515"/>
              <a:ext cx="1368" cy="4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70" name="Equation" r:id="rId8" imgW="2171700" imgH="660400" progId="Equation.3">
                      <p:embed/>
                    </p:oleObj>
                  </mc:Choice>
                  <mc:Fallback>
                    <p:oleObj name="Equation" r:id="rId8" imgW="2171700" imgH="6604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9" y="3515"/>
                            <a:ext cx="1368" cy="4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Momentos de Inércia de um Corpo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A17CB3F7-B319-4910-8197-52B473405F8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Picture 6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192213"/>
            <a:ext cx="274002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19"/>
          <p:cNvGrpSpPr>
            <a:grpSpLocks/>
          </p:cNvGrpSpPr>
          <p:nvPr/>
        </p:nvGrpSpPr>
        <p:grpSpPr bwMode="auto">
          <a:xfrm>
            <a:off x="3513138" y="1116013"/>
            <a:ext cx="5543550" cy="1087437"/>
            <a:chOff x="2213" y="703"/>
            <a:chExt cx="3492" cy="685"/>
          </a:xfrm>
        </p:grpSpPr>
        <p:sp>
          <p:nvSpPr>
            <p:cNvPr id="36880" name="Text Box 7"/>
            <p:cNvSpPr txBox="1">
              <a:spLocks noChangeArrowheads="1"/>
            </p:cNvSpPr>
            <p:nvPr/>
          </p:nvSpPr>
          <p:spPr bwMode="auto">
            <a:xfrm>
              <a:off x="2213" y="703"/>
              <a:ext cx="34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O momento de inércia em relação ao eixo </a:t>
              </a:r>
              <a:r>
                <a:rPr lang="en-US" altLang="pt-BR" i="1"/>
                <a:t>y </a:t>
              </a:r>
              <a:r>
                <a:rPr lang="en-US" altLang="pt-BR"/>
                <a:t>é:</a:t>
              </a:r>
            </a:p>
          </p:txBody>
        </p:sp>
        <p:graphicFrame>
          <p:nvGraphicFramePr>
            <p:cNvPr id="36881" name="Object 5"/>
            <p:cNvGraphicFramePr>
              <a:graphicFrameLocks noChangeAspect="1"/>
            </p:cNvGraphicFramePr>
            <p:nvPr/>
          </p:nvGraphicFramePr>
          <p:xfrm>
            <a:off x="2599" y="1108"/>
            <a:ext cx="180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2" name="Equation" r:id="rId4" imgW="2857500" imgH="444500" progId="Equation.3">
                    <p:embed/>
                  </p:oleObj>
                </mc:Choice>
                <mc:Fallback>
                  <p:oleObj name="Equation" r:id="rId4" imgW="2857500" imgH="4445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9" y="1108"/>
                          <a:ext cx="1800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513138" y="2524125"/>
            <a:ext cx="5629275" cy="1716088"/>
            <a:chOff x="2213" y="1549"/>
            <a:chExt cx="3546" cy="1081"/>
          </a:xfrm>
        </p:grpSpPr>
        <p:sp>
          <p:nvSpPr>
            <p:cNvPr id="36878" name="Text Box 9"/>
            <p:cNvSpPr txBox="1">
              <a:spLocks noChangeArrowheads="1"/>
            </p:cNvSpPr>
            <p:nvPr/>
          </p:nvSpPr>
          <p:spPr bwMode="auto">
            <a:xfrm>
              <a:off x="2213" y="1549"/>
              <a:ext cx="35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De forma similar, os momentos de inércia em relação aos eixos </a:t>
              </a:r>
              <a:r>
                <a:rPr lang="en-US" altLang="pt-BR" i="1"/>
                <a:t>x</a:t>
              </a:r>
              <a:r>
                <a:rPr lang="en-US" altLang="pt-BR"/>
                <a:t> e </a:t>
              </a:r>
              <a:r>
                <a:rPr lang="en-US" altLang="pt-BR" i="1"/>
                <a:t>z</a:t>
              </a:r>
              <a:r>
                <a:rPr lang="en-US" altLang="pt-BR"/>
                <a:t> são:</a:t>
              </a:r>
            </a:p>
          </p:txBody>
        </p:sp>
        <p:graphicFrame>
          <p:nvGraphicFramePr>
            <p:cNvPr id="36879" name="Object 4"/>
            <p:cNvGraphicFramePr>
              <a:graphicFrameLocks noChangeAspect="1"/>
            </p:cNvGraphicFramePr>
            <p:nvPr/>
          </p:nvGraphicFramePr>
          <p:xfrm>
            <a:off x="2599" y="2054"/>
            <a:ext cx="120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3" name="Equation" r:id="rId6" imgW="1905000" imgH="914400" progId="Equation.3">
                    <p:embed/>
                  </p:oleObj>
                </mc:Choice>
                <mc:Fallback>
                  <p:oleObj name="Equation" r:id="rId6" imgW="1905000" imgH="914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9" y="2054"/>
                          <a:ext cx="120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513138" y="4322763"/>
            <a:ext cx="4778375" cy="2222500"/>
            <a:chOff x="2213" y="2783"/>
            <a:chExt cx="3010" cy="1400"/>
          </a:xfrm>
        </p:grpSpPr>
        <p:grpSp>
          <p:nvGrpSpPr>
            <p:cNvPr id="36872" name="Group 15"/>
            <p:cNvGrpSpPr>
              <a:grpSpLocks/>
            </p:cNvGrpSpPr>
            <p:nvPr/>
          </p:nvGrpSpPr>
          <p:grpSpPr bwMode="auto">
            <a:xfrm>
              <a:off x="2213" y="2783"/>
              <a:ext cx="2113" cy="570"/>
              <a:chOff x="2213" y="2783"/>
              <a:chExt cx="2113" cy="570"/>
            </a:xfrm>
          </p:grpSpPr>
          <p:sp>
            <p:nvSpPr>
              <p:cNvPr id="36876" name="Text Box 11"/>
              <p:cNvSpPr txBox="1">
                <a:spLocks noChangeArrowheads="1"/>
              </p:cNvSpPr>
              <p:nvPr/>
            </p:nvSpPr>
            <p:spPr bwMode="auto">
              <a:xfrm>
                <a:off x="2213" y="2783"/>
                <a:ext cx="211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/>
                  <a:t>Em unidades do SI,</a:t>
                </a:r>
              </a:p>
            </p:txBody>
          </p:sp>
          <p:graphicFrame>
            <p:nvGraphicFramePr>
              <p:cNvPr id="36877" name="Object 3"/>
              <p:cNvGraphicFramePr>
                <a:graphicFrameLocks noChangeAspect="1"/>
              </p:cNvGraphicFramePr>
              <p:nvPr/>
            </p:nvGraphicFramePr>
            <p:xfrm>
              <a:off x="2599" y="3089"/>
              <a:ext cx="1408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04" name="Equation" r:id="rId8" imgW="2235200" imgH="419100" progId="Equation.3">
                      <p:embed/>
                    </p:oleObj>
                  </mc:Choice>
                  <mc:Fallback>
                    <p:oleObj name="Equation" r:id="rId8" imgW="2235200" imgH="4191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9" y="3089"/>
                            <a:ext cx="1408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873" name="Group 16"/>
            <p:cNvGrpSpPr>
              <a:grpSpLocks/>
            </p:cNvGrpSpPr>
            <p:nvPr/>
          </p:nvGrpSpPr>
          <p:grpSpPr bwMode="auto">
            <a:xfrm>
              <a:off x="2213" y="3394"/>
              <a:ext cx="3010" cy="789"/>
              <a:chOff x="2213" y="3394"/>
              <a:chExt cx="3010" cy="789"/>
            </a:xfrm>
          </p:grpSpPr>
          <p:sp>
            <p:nvSpPr>
              <p:cNvPr id="36874" name="Text Box 13"/>
              <p:cNvSpPr txBox="1">
                <a:spLocks noChangeArrowheads="1"/>
              </p:cNvSpPr>
              <p:nvPr/>
            </p:nvSpPr>
            <p:spPr bwMode="auto">
              <a:xfrm>
                <a:off x="2213" y="3394"/>
                <a:ext cx="237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/>
                  <a:t>	Em unidades usuais nos E.U.A.,</a:t>
                </a:r>
              </a:p>
            </p:txBody>
          </p:sp>
          <p:graphicFrame>
            <p:nvGraphicFramePr>
              <p:cNvPr id="36875" name="Object 2"/>
              <p:cNvGraphicFramePr>
                <a:graphicFrameLocks noChangeAspect="1"/>
              </p:cNvGraphicFramePr>
              <p:nvPr/>
            </p:nvGraphicFramePr>
            <p:xfrm>
              <a:off x="2551" y="3671"/>
              <a:ext cx="2672" cy="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05" name="Equation" r:id="rId10" imgW="4241800" imgH="812800" progId="Equation.3">
                      <p:embed/>
                    </p:oleObj>
                  </mc:Choice>
                  <mc:Fallback>
                    <p:oleObj name="Equation" r:id="rId10" imgW="4241800" imgH="8128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1" y="3671"/>
                            <a:ext cx="2672" cy="5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Teorema dos Eixos Paralelos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B397030D-4A85-46FE-B960-29EC71C90043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37892" name="Group 13"/>
          <p:cNvGrpSpPr>
            <a:grpSpLocks/>
          </p:cNvGrpSpPr>
          <p:nvPr/>
        </p:nvGrpSpPr>
        <p:grpSpPr bwMode="auto">
          <a:xfrm>
            <a:off x="336550" y="950913"/>
            <a:ext cx="8805863" cy="2782887"/>
            <a:chOff x="212" y="599"/>
            <a:chExt cx="5547" cy="1753"/>
          </a:xfrm>
        </p:grpSpPr>
        <p:pic>
          <p:nvPicPr>
            <p:cNvPr id="37900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637"/>
              <a:ext cx="1497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1" name="Text Box 6"/>
            <p:cNvSpPr txBox="1">
              <a:spLocks noChangeArrowheads="1"/>
            </p:cNvSpPr>
            <p:nvPr/>
          </p:nvSpPr>
          <p:spPr bwMode="auto">
            <a:xfrm>
              <a:off x="1766" y="599"/>
              <a:ext cx="399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Para um sistema de coordenadas retangulares com origem em </a:t>
              </a:r>
              <a:r>
                <a:rPr lang="en-US" altLang="pt-BR" i="1"/>
                <a:t>O</a:t>
              </a:r>
              <a:r>
                <a:rPr lang="en-US" altLang="pt-BR"/>
                <a:t> e eixos paralelos aos eixos centroidais,</a:t>
              </a:r>
            </a:p>
          </p:txBody>
        </p:sp>
      </p:grpSp>
      <p:graphicFrame>
        <p:nvGraphicFramePr>
          <p:cNvPr id="24584" name="Object 2"/>
          <p:cNvGraphicFramePr>
            <a:graphicFrameLocks noChangeAspect="1"/>
          </p:cNvGraphicFramePr>
          <p:nvPr/>
        </p:nvGraphicFramePr>
        <p:xfrm>
          <a:off x="3197225" y="2943225"/>
          <a:ext cx="2197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4" imgW="2197100" imgH="406400" progId="Equation.3">
                  <p:embed/>
                </p:oleObj>
              </mc:Choice>
              <mc:Fallback>
                <p:oleObj name="Equation" r:id="rId4" imgW="21971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943225"/>
                        <a:ext cx="2197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3"/>
          <p:cNvGraphicFramePr>
            <a:graphicFrameLocks noChangeAspect="1"/>
          </p:cNvGraphicFramePr>
          <p:nvPr/>
        </p:nvGraphicFramePr>
        <p:xfrm>
          <a:off x="3197225" y="3452813"/>
          <a:ext cx="2209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6" imgW="2209800" imgH="889000" progId="Equation.3">
                  <p:embed/>
                </p:oleObj>
              </mc:Choice>
              <mc:Fallback>
                <p:oleObj name="Equation" r:id="rId6" imgW="2209800" imgH="889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3452813"/>
                        <a:ext cx="2209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6238" y="3830638"/>
            <a:ext cx="8683625" cy="2628900"/>
            <a:chOff x="237" y="2413"/>
            <a:chExt cx="5470" cy="1656"/>
          </a:xfrm>
        </p:grpSpPr>
        <p:pic>
          <p:nvPicPr>
            <p:cNvPr id="37897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413"/>
              <a:ext cx="1280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1766" y="2880"/>
              <a:ext cx="394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Generalizando, para qualquer eixo </a:t>
              </a:r>
              <a:r>
                <a:rPr lang="en-US" altLang="pt-BR" i="1"/>
                <a:t>AA’ </a:t>
              </a:r>
              <a:r>
                <a:rPr lang="en-US" altLang="pt-BR"/>
                <a:t>e um eixo centroidal paralelo tem-se,</a:t>
              </a:r>
              <a:endParaRPr lang="en-US" altLang="pt-BR" i="1"/>
            </a:p>
          </p:txBody>
        </p:sp>
        <p:graphicFrame>
          <p:nvGraphicFramePr>
            <p:cNvPr id="37899" name="Object 4"/>
            <p:cNvGraphicFramePr>
              <a:graphicFrameLocks noChangeAspect="1"/>
            </p:cNvGraphicFramePr>
            <p:nvPr/>
          </p:nvGraphicFramePr>
          <p:xfrm>
            <a:off x="2014" y="3368"/>
            <a:ext cx="78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9" name="Equation" r:id="rId9" imgW="1244600" imgH="342900" progId="Equation.3">
                    <p:embed/>
                  </p:oleObj>
                </mc:Choice>
                <mc:Fallback>
                  <p:oleObj name="Equation" r:id="rId9" imgW="1244600" imgH="3429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4" y="3368"/>
                          <a:ext cx="78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896" name="Imagem 13" descr="Slide_3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1624013"/>
            <a:ext cx="57292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Momentos de inércia de Placas Delgadas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9F929089-72FC-4224-95F7-8E407E080C8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38916" name="Group 20"/>
          <p:cNvGrpSpPr>
            <a:grpSpLocks/>
          </p:cNvGrpSpPr>
          <p:nvPr/>
        </p:nvGrpSpPr>
        <p:grpSpPr bwMode="auto">
          <a:xfrm>
            <a:off x="652463" y="976313"/>
            <a:ext cx="8453437" cy="2281237"/>
            <a:chOff x="411" y="599"/>
            <a:chExt cx="5325" cy="1437"/>
          </a:xfrm>
        </p:grpSpPr>
        <p:pic>
          <p:nvPicPr>
            <p:cNvPr id="38925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599"/>
              <a:ext cx="897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Text Box 8"/>
            <p:cNvSpPr txBox="1">
              <a:spLocks noChangeArrowheads="1"/>
            </p:cNvSpPr>
            <p:nvPr/>
          </p:nvSpPr>
          <p:spPr bwMode="auto">
            <a:xfrm>
              <a:off x="1720" y="621"/>
              <a:ext cx="4016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Para uma placa delgada de espessura uniforme </a:t>
              </a:r>
              <a:r>
                <a:rPr lang="en-US" altLang="pt-BR" sz="1900" i="1"/>
                <a:t>t</a:t>
              </a:r>
              <a:r>
                <a:rPr lang="en-US" altLang="pt-BR" sz="1900"/>
                <a:t> e feita de um material homogêneo de massa específica </a:t>
              </a:r>
              <a:r>
                <a:rPr lang="en-US" altLang="pt-BR" sz="1900" i="1">
                  <a:latin typeface="Symbol" panose="05050102010706020507" pitchFamily="18" charset="2"/>
                </a:rPr>
                <a:t>r</a:t>
              </a:r>
              <a:r>
                <a:rPr lang="en-US" altLang="pt-BR" sz="1900"/>
                <a:t>, o momento de inércia da placa em relação ao eixo </a:t>
              </a:r>
              <a:r>
                <a:rPr lang="en-US" altLang="pt-BR" sz="1900" i="1"/>
                <a:t>AA’</a:t>
              </a:r>
              <a:r>
                <a:rPr lang="en-US" altLang="pt-BR" sz="1900"/>
                <a:t> contido no plano do placa é</a:t>
              </a:r>
            </a:p>
          </p:txBody>
        </p:sp>
        <p:graphicFrame>
          <p:nvGraphicFramePr>
            <p:cNvPr id="38927" name="Object 4"/>
            <p:cNvGraphicFramePr>
              <a:graphicFrameLocks noChangeAspect="1"/>
            </p:cNvGraphicFramePr>
            <p:nvPr/>
          </p:nvGraphicFramePr>
          <p:xfrm>
            <a:off x="2292" y="1502"/>
            <a:ext cx="1500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3" name="Equação" r:id="rId5" imgW="1497950" imgH="533169" progId="Equation.3">
                    <p:embed/>
                  </p:oleObj>
                </mc:Choice>
                <mc:Fallback>
                  <p:oleObj name="Equação" r:id="rId5" imgW="1497950" imgH="533169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2" y="1502"/>
                          <a:ext cx="1500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3888" y="2814638"/>
            <a:ext cx="8234362" cy="1703387"/>
            <a:chOff x="393" y="1779"/>
            <a:chExt cx="5187" cy="1073"/>
          </a:xfrm>
        </p:grpSpPr>
        <p:pic>
          <p:nvPicPr>
            <p:cNvPr id="38922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" y="1779"/>
              <a:ext cx="1024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3" name="Text Box 10"/>
            <p:cNvSpPr txBox="1">
              <a:spLocks noChangeArrowheads="1"/>
            </p:cNvSpPr>
            <p:nvPr/>
          </p:nvSpPr>
          <p:spPr bwMode="auto">
            <a:xfrm>
              <a:off x="1720" y="2122"/>
              <a:ext cx="386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De forma similar, para um eixo </a:t>
              </a:r>
              <a:r>
                <a:rPr lang="en-US" altLang="pt-BR" sz="1900" i="1"/>
                <a:t>BB’</a:t>
              </a:r>
              <a:r>
                <a:rPr lang="en-US" altLang="pt-BR" sz="1900"/>
                <a:t> perpendicular a </a:t>
              </a:r>
              <a:r>
                <a:rPr lang="en-US" altLang="pt-BR" sz="1900" i="1"/>
                <a:t>AA’ </a:t>
              </a:r>
              <a:r>
                <a:rPr lang="en-US" altLang="pt-BR" sz="1900"/>
                <a:t>que também está contido no plano da placa, tem-se</a:t>
              </a:r>
            </a:p>
          </p:txBody>
        </p:sp>
        <p:graphicFrame>
          <p:nvGraphicFramePr>
            <p:cNvPr id="38924" name="Object 3"/>
            <p:cNvGraphicFramePr>
              <a:graphicFrameLocks noChangeAspect="1"/>
            </p:cNvGraphicFramePr>
            <p:nvPr/>
          </p:nvGraphicFramePr>
          <p:xfrm>
            <a:off x="2351" y="2592"/>
            <a:ext cx="106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4" name="Equação" r:id="rId8" imgW="990170" imgH="241195" progId="Equation.3">
                    <p:embed/>
                  </p:oleObj>
                </mc:Choice>
                <mc:Fallback>
                  <p:oleObj name="Equação" r:id="rId8" imgW="990170" imgH="241195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1" y="2592"/>
                          <a:ext cx="1069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25463" y="4530725"/>
            <a:ext cx="8474075" cy="2024063"/>
            <a:chOff x="331" y="2824"/>
            <a:chExt cx="5338" cy="1275"/>
          </a:xfrm>
        </p:grpSpPr>
        <p:pic>
          <p:nvPicPr>
            <p:cNvPr id="38919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" y="2824"/>
              <a:ext cx="1147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0" name="Text Box 12"/>
            <p:cNvSpPr txBox="1">
              <a:spLocks noChangeArrowheads="1"/>
            </p:cNvSpPr>
            <p:nvPr/>
          </p:nvSpPr>
          <p:spPr bwMode="auto">
            <a:xfrm>
              <a:off x="1720" y="3105"/>
              <a:ext cx="39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Para o eixo </a:t>
              </a:r>
              <a:r>
                <a:rPr lang="en-US" altLang="pt-BR" sz="1900" i="1"/>
                <a:t>CC’</a:t>
              </a:r>
              <a:r>
                <a:rPr lang="en-US" altLang="pt-BR" sz="1900"/>
                <a:t> que é perpendicular ao plano da placa,</a:t>
              </a:r>
            </a:p>
          </p:txBody>
        </p:sp>
        <p:graphicFrame>
          <p:nvGraphicFramePr>
            <p:cNvPr id="38921" name="Object 2"/>
            <p:cNvGraphicFramePr>
              <a:graphicFrameLocks noChangeAspect="1"/>
            </p:cNvGraphicFramePr>
            <p:nvPr/>
          </p:nvGraphicFramePr>
          <p:xfrm>
            <a:off x="2316" y="3401"/>
            <a:ext cx="2612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5" name="Equação" r:id="rId11" imgW="2362200" imgH="457200" progId="Equation.3">
                    <p:embed/>
                  </p:oleObj>
                </mc:Choice>
                <mc:Fallback>
                  <p:oleObj name="Equação" r:id="rId11" imgW="2362200" imgH="457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" y="3401"/>
                          <a:ext cx="2612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Conteúdo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2E978039-45AA-4201-B381-CD9204231D38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14325" y="938213"/>
            <a:ext cx="41671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Introdução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Momentos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de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Inércia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de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Superfícies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Momentos de Inércia de uma Superfície por Integração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Momento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de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Inércia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Polar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Raio de Giração de uma Superfície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Problema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Resolvido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9.1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Problema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Resolvido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9.2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Teorema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dos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Eixos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Paralelos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Momentos de Inércia de Superfícies Compostas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Problema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Resolvido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 9.4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Problema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 </a:t>
            </a:r>
            <a:r>
              <a:rPr lang="en-US" altLang="pt-BR" sz="19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Resolvido</a:t>
            </a:r>
            <a:r>
              <a:rPr lang="en-US" altLang="pt-BR" sz="1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 9.5</a:t>
            </a:r>
            <a:endParaRPr lang="en-US" altLang="pt-BR" sz="1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 dirty="0" err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Produto</a:t>
            </a:r>
            <a:r>
              <a:rPr lang="en-US" altLang="pt-BR" sz="19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de </a:t>
            </a:r>
            <a:r>
              <a:rPr lang="en-US" altLang="pt-BR" sz="1900" dirty="0" err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Inércia</a:t>
            </a:r>
            <a:endParaRPr lang="en-US" alt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Eixos Principais e Momentos de Inércia Principais</a:t>
            </a:r>
            <a:endParaRPr lang="en-US" alt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602163" y="938213"/>
            <a:ext cx="45402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Problema Resolvido 9.6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Problema Resolvido 9.7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Círculo de Mohr para Momentos e Produtos de Inércia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Problema Resolvido 9.8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Momentos de Inércia de Corpos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Teorema dos Eixos Paralelos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Momentos de Inércia de Placas Delgadas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Momento de Inércia de um Corpo Tridimensional por Integração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Momentos de Inércia de Massa de Formatos Geométricos Usuais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Problema Resolvido 9.12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/>
              </a:rPr>
              <a:t>Momento de Inércia em Relação a um Eixo Arbitrário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Elipsoide de Inércia. Eixos Principais de Inércia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Momentos de inércia de Placas Delgadas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7938D5D9-A100-4DA2-A1CF-EAFC60235351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39940" name="Group 15"/>
          <p:cNvGrpSpPr>
            <a:grpSpLocks/>
          </p:cNvGrpSpPr>
          <p:nvPr/>
        </p:nvGrpSpPr>
        <p:grpSpPr bwMode="auto">
          <a:xfrm>
            <a:off x="433388" y="1044575"/>
            <a:ext cx="8709025" cy="2019300"/>
            <a:chOff x="273" y="658"/>
            <a:chExt cx="5486" cy="1272"/>
          </a:xfrm>
        </p:grpSpPr>
        <p:pic>
          <p:nvPicPr>
            <p:cNvPr id="39948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658"/>
              <a:ext cx="148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9" name="Text Box 8"/>
            <p:cNvSpPr txBox="1">
              <a:spLocks noChangeArrowheads="1"/>
            </p:cNvSpPr>
            <p:nvPr/>
          </p:nvSpPr>
          <p:spPr bwMode="auto">
            <a:xfrm>
              <a:off x="1945" y="688"/>
              <a:ext cx="381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Em relação aos eixos que passam pelo centro de gravidade da placa retangular tem-se,</a:t>
              </a:r>
            </a:p>
          </p:txBody>
        </p:sp>
        <p:graphicFrame>
          <p:nvGraphicFramePr>
            <p:cNvPr id="39950" name="Object 6"/>
            <p:cNvGraphicFramePr>
              <a:graphicFrameLocks noChangeAspect="1"/>
            </p:cNvGraphicFramePr>
            <p:nvPr/>
          </p:nvGraphicFramePr>
          <p:xfrm>
            <a:off x="2400" y="1170"/>
            <a:ext cx="251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6" name="Equação" r:id="rId4" imgW="2260600" imgH="254000" progId="Equation.3">
                    <p:embed/>
                  </p:oleObj>
                </mc:Choice>
                <mc:Fallback>
                  <p:oleObj name="Equação" r:id="rId4" imgW="2260600" imgH="2540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1170"/>
                          <a:ext cx="2510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138" name="Object 2"/>
          <p:cNvGraphicFramePr>
            <a:graphicFrameLocks noChangeAspect="1"/>
          </p:cNvGraphicFramePr>
          <p:nvPr/>
        </p:nvGraphicFramePr>
        <p:xfrm>
          <a:off x="3868738" y="2543175"/>
          <a:ext cx="39211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ção" r:id="rId6" imgW="2273300" imgH="254000" progId="Equation.3">
                  <p:embed/>
                </p:oleObj>
              </mc:Choice>
              <mc:Fallback>
                <p:oleObj name="Equação" r:id="rId6" imgW="22733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2543175"/>
                        <a:ext cx="39211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3"/>
          <p:cNvGraphicFramePr>
            <a:graphicFrameLocks noChangeAspect="1"/>
          </p:cNvGraphicFramePr>
          <p:nvPr/>
        </p:nvGraphicFramePr>
        <p:xfrm>
          <a:off x="3763963" y="3297238"/>
          <a:ext cx="41798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Equação" r:id="rId8" imgW="2400300" imgH="254000" progId="Equation.3">
                  <p:embed/>
                </p:oleObj>
              </mc:Choice>
              <mc:Fallback>
                <p:oleObj name="Equação" r:id="rId8" imgW="24003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3297238"/>
                        <a:ext cx="41798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46138" y="4011613"/>
            <a:ext cx="7999412" cy="2019300"/>
            <a:chOff x="533" y="2527"/>
            <a:chExt cx="5039" cy="1272"/>
          </a:xfrm>
        </p:grpSpPr>
        <p:pic>
          <p:nvPicPr>
            <p:cNvPr id="39945" name="Picture 7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" y="2527"/>
              <a:ext cx="114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6" name="Text Box 12"/>
            <p:cNvSpPr txBox="1">
              <a:spLocks noChangeArrowheads="1"/>
            </p:cNvSpPr>
            <p:nvPr/>
          </p:nvSpPr>
          <p:spPr bwMode="auto">
            <a:xfrm>
              <a:off x="1915" y="2640"/>
              <a:ext cx="36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Em relação aos eixos centroidais em uma placa circular tem-se,</a:t>
              </a:r>
            </a:p>
          </p:txBody>
        </p:sp>
        <p:graphicFrame>
          <p:nvGraphicFramePr>
            <p:cNvPr id="39947" name="Object 5"/>
            <p:cNvGraphicFramePr>
              <a:graphicFrameLocks noChangeAspect="1"/>
            </p:cNvGraphicFramePr>
            <p:nvPr/>
          </p:nvGraphicFramePr>
          <p:xfrm>
            <a:off x="2367" y="3158"/>
            <a:ext cx="2793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9" name="Equação" r:id="rId11" imgW="2578100" imgH="254000" progId="Equation.3">
                    <p:embed/>
                  </p:oleObj>
                </mc:Choice>
                <mc:Fallback>
                  <p:oleObj name="Equação" r:id="rId11" imgW="2578100" imgH="254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7" y="3158"/>
                          <a:ext cx="2793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142" name="Object 4"/>
          <p:cNvGraphicFramePr>
            <a:graphicFrameLocks noChangeAspect="1"/>
          </p:cNvGraphicFramePr>
          <p:nvPr/>
        </p:nvGraphicFramePr>
        <p:xfrm>
          <a:off x="3752850" y="5627688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Equation" r:id="rId13" imgW="2743200" imgH="457200" progId="Equation.3">
                  <p:embed/>
                </p:oleObj>
              </mc:Choice>
              <mc:Fallback>
                <p:oleObj name="Equation" r:id="rId13" imgW="2743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5627688"/>
                        <a:ext cx="274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2300">
                <a:ea typeface="ＭＳ Ｐゴシック" panose="020B0600070205080204" pitchFamily="34" charset="-128"/>
              </a:rPr>
              <a:t>Momentos de inércia de um Corpo Tridimensional por Integração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E8387280-1EBB-4E3B-9BA7-E2EE1D3D488E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325438" y="973138"/>
            <a:ext cx="8712200" cy="4572000"/>
            <a:chOff x="205" y="613"/>
            <a:chExt cx="5488" cy="2880"/>
          </a:xfrm>
        </p:grpSpPr>
        <p:pic>
          <p:nvPicPr>
            <p:cNvPr id="40967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1011"/>
              <a:ext cx="2409" cy="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Text Box 4"/>
            <p:cNvSpPr txBox="1">
              <a:spLocks noChangeArrowheads="1"/>
            </p:cNvSpPr>
            <p:nvPr/>
          </p:nvSpPr>
          <p:spPr bwMode="auto">
            <a:xfrm>
              <a:off x="2687" y="613"/>
              <a:ext cx="3006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O momento de inércia de um corpo homogêneo é obtido pelo cálculo de integrais duplas ou triplas dependendo do formato do corpo.</a:t>
              </a:r>
            </a:p>
          </p:txBody>
        </p:sp>
        <p:graphicFrame>
          <p:nvGraphicFramePr>
            <p:cNvPr id="40969" name="Object 2"/>
            <p:cNvGraphicFramePr>
              <a:graphicFrameLocks noChangeAspect="1"/>
            </p:cNvGraphicFramePr>
            <p:nvPr/>
          </p:nvGraphicFramePr>
          <p:xfrm>
            <a:off x="3390" y="1433"/>
            <a:ext cx="82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5" name="Equation" r:id="rId4" imgW="1308100" imgH="419100" progId="Equation.3">
                    <p:embed/>
                  </p:oleObj>
                </mc:Choice>
                <mc:Fallback>
                  <p:oleObj name="Equation" r:id="rId4" imgW="1308100" imgH="4191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" y="1433"/>
                          <a:ext cx="82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27513" y="2800350"/>
            <a:ext cx="49736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Para corpos com dois planos de simetria, o momento de inércia pode ser obtido por integração simples, escolhendo como elemento de massa </a:t>
            </a:r>
            <a:r>
              <a:rPr lang="en-US" altLang="pt-BR" sz="1900" i="1"/>
              <a:t>dm</a:t>
            </a:r>
            <a:r>
              <a:rPr lang="en-US" altLang="pt-BR" sz="1900"/>
              <a:t> uma fatia delgada perpendicular aos planos de simetria.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65613" y="4489450"/>
            <a:ext cx="47482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para um corpo composto, o momento de inércia em relação a um eixo pode ser obtido pela soma dos momentos de inércia dos componentes do corpo em relação ao mesmo eixo.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  <p:bldP spid="266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2300">
                <a:ea typeface="ＭＳ Ｐゴシック" panose="020B0600070205080204" pitchFamily="34" charset="-128"/>
              </a:rPr>
              <a:t>Momentos de Inércia de Massa de Formatos Geométricos Usuais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5BDFD672-EA4B-4C36-B03E-0C06FD7E2573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7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979488"/>
            <a:ext cx="441007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262063"/>
            <a:ext cx="40528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9.12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BB2B79BA-318D-4CC0-BB58-C4A28B14691F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38288"/>
            <a:ext cx="35956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31788" y="4737100"/>
            <a:ext cx="38131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Determine os momentos de inércia da peça de aço em relação aos eixos de coordenadas  </a:t>
            </a:r>
            <a:r>
              <a:rPr lang="en-US" altLang="pt-BR" i="1"/>
              <a:t>x, y </a:t>
            </a:r>
            <a:r>
              <a:rPr lang="en-US" altLang="pt-BR"/>
              <a:t>e</a:t>
            </a:r>
            <a:r>
              <a:rPr lang="en-US" altLang="pt-BR" i="1"/>
              <a:t> z </a:t>
            </a:r>
            <a:r>
              <a:rPr lang="en-US" altLang="pt-BR"/>
              <a:t>sabendo que o peso específico do aço é 0,077 N/cm³.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144963" y="1139825"/>
            <a:ext cx="49260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Após dividir a peça em um prisma e dois cilindros, calculamos a massa e os momentos de inércia de cada componente em relação aos eixos </a:t>
            </a:r>
            <a:r>
              <a:rPr lang="en-US" altLang="pt-BR" i="1"/>
              <a:t>x,y </a:t>
            </a:r>
            <a:r>
              <a:rPr lang="en-US" altLang="pt-BR"/>
              <a:t>e</a:t>
            </a:r>
            <a:r>
              <a:rPr lang="en-US" altLang="pt-BR" i="1"/>
              <a:t> z</a:t>
            </a:r>
            <a:r>
              <a:rPr lang="en-US" altLang="pt-BR"/>
              <a:t> utilizando o teorema dos eixos paralelos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144963" y="3265488"/>
            <a:ext cx="4926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Somamos os momentos de inércia dos componentes para determinar os momentos de inércia totais para a peça.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7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9.12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B8AE57B3-385C-461E-BCF8-01010AF34F1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70100"/>
            <a:ext cx="327977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2"/>
          <p:cNvGraphicFramePr>
            <a:graphicFrameLocks noChangeAspect="1"/>
          </p:cNvGraphicFramePr>
          <p:nvPr/>
        </p:nvGraphicFramePr>
        <p:xfrm>
          <a:off x="400050" y="4679950"/>
          <a:ext cx="3609975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ção" r:id="rId4" imgW="2336800" imgH="1346200" progId="Equation.3">
                  <p:embed/>
                </p:oleObj>
              </mc:Choice>
              <mc:Fallback>
                <p:oleObj name="Equação" r:id="rId4" imgW="2336800" imgH="1346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679950"/>
                        <a:ext cx="3609975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0" name="Object 3"/>
          <p:cNvGraphicFramePr>
            <a:graphicFrameLocks noChangeAspect="1"/>
          </p:cNvGraphicFramePr>
          <p:nvPr/>
        </p:nvGraphicFramePr>
        <p:xfrm>
          <a:off x="4545013" y="2808288"/>
          <a:ext cx="4414837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quação" r:id="rId6" imgW="2743200" imgH="990600" progId="Equation.3">
                  <p:embed/>
                </p:oleObj>
              </mc:Choice>
              <mc:Fallback>
                <p:oleObj name="Equação" r:id="rId6" imgW="2743200" imgH="990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2808288"/>
                        <a:ext cx="4414837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1" name="Object 4"/>
          <p:cNvGraphicFramePr>
            <a:graphicFrameLocks noChangeAspect="1"/>
          </p:cNvGraphicFramePr>
          <p:nvPr/>
        </p:nvGraphicFramePr>
        <p:xfrm>
          <a:off x="4548188" y="4478338"/>
          <a:ext cx="3265487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ção" r:id="rId8" imgW="1892300" imgH="1244600" progId="Equation.3">
                  <p:embed/>
                </p:oleObj>
              </mc:Choice>
              <mc:Fallback>
                <p:oleObj name="Equação" r:id="rId8" imgW="1892300" imgH="1244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4478338"/>
                        <a:ext cx="3265487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51325" y="1008063"/>
            <a:ext cx="4554538" cy="1846262"/>
            <a:chOff x="2433" y="635"/>
            <a:chExt cx="2869" cy="1163"/>
          </a:xfrm>
        </p:grpSpPr>
        <p:graphicFrame>
          <p:nvGraphicFramePr>
            <p:cNvPr id="44042" name="Object 5"/>
            <p:cNvGraphicFramePr>
              <a:graphicFrameLocks noChangeAspect="1"/>
            </p:cNvGraphicFramePr>
            <p:nvPr/>
          </p:nvGraphicFramePr>
          <p:xfrm>
            <a:off x="2641" y="1052"/>
            <a:ext cx="2100" cy="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3" name="Equação" r:id="rId10" imgW="1905000" imgH="749300" progId="Equation.3">
                    <p:embed/>
                  </p:oleObj>
                </mc:Choice>
                <mc:Fallback>
                  <p:oleObj name="Equação" r:id="rId10" imgW="1905000" imgH="749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1" y="1052"/>
                          <a:ext cx="2100" cy="7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3" name="Text Box 8"/>
            <p:cNvSpPr txBox="1">
              <a:spLocks noChangeArrowheads="1"/>
            </p:cNvSpPr>
            <p:nvPr/>
          </p:nvSpPr>
          <p:spPr bwMode="auto">
            <a:xfrm>
              <a:off x="2433" y="635"/>
              <a:ext cx="7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/>
                <a:t>cilindros</a:t>
              </a:r>
            </a:p>
          </p:txBody>
        </p:sp>
        <p:graphicFrame>
          <p:nvGraphicFramePr>
            <p:cNvPr id="44044" name="Object 6"/>
            <p:cNvGraphicFramePr>
              <a:graphicFrameLocks noChangeAspect="1"/>
            </p:cNvGraphicFramePr>
            <p:nvPr/>
          </p:nvGraphicFramePr>
          <p:xfrm>
            <a:off x="3018" y="676"/>
            <a:ext cx="2284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4" name="Equação" r:id="rId12" imgW="2882900" imgH="215900" progId="Equation.3">
                    <p:embed/>
                  </p:oleObj>
                </mc:Choice>
                <mc:Fallback>
                  <p:oleObj name="Equação" r:id="rId12" imgW="2882900" imgH="2159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8" y="676"/>
                          <a:ext cx="228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41" name="Text Box 14"/>
          <p:cNvSpPr txBox="1">
            <a:spLocks noChangeArrowheads="1"/>
          </p:cNvSpPr>
          <p:nvPr/>
        </p:nvSpPr>
        <p:spPr bwMode="auto">
          <a:xfrm>
            <a:off x="307975" y="974725"/>
            <a:ext cx="3702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800" u="sng"/>
              <a:t>SOLUÇÃO</a:t>
            </a:r>
            <a:r>
              <a:rPr lang="en-US" altLang="pt-BR" sz="1800"/>
              <a:t>:</a:t>
            </a:r>
          </a:p>
          <a:p>
            <a:pPr eaLnBrk="1" hangingPunct="1">
              <a:buFontTx/>
              <a:buChar char="•"/>
            </a:pPr>
            <a:r>
              <a:rPr lang="en-US" altLang="pt-BR" sz="1800"/>
              <a:t>calculamos a massa e os momentos de inércia de cada componente em relação aos eixos </a:t>
            </a:r>
            <a:r>
              <a:rPr lang="en-US" altLang="pt-BR" sz="1800" i="1"/>
              <a:t>x,y </a:t>
            </a:r>
            <a:r>
              <a:rPr lang="en-US" altLang="pt-BR" sz="1800"/>
              <a:t>e</a:t>
            </a:r>
            <a:r>
              <a:rPr lang="en-US" altLang="pt-BR" sz="1800" i="1"/>
              <a:t> z:</a:t>
            </a:r>
            <a:endParaRPr lang="en-US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9.12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C3D78926-AAEA-4986-A96D-80DF8632E9AA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293813"/>
            <a:ext cx="34639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1" name="Object 2"/>
          <p:cNvGraphicFramePr>
            <a:graphicFrameLocks noChangeAspect="1"/>
          </p:cNvGraphicFramePr>
          <p:nvPr/>
        </p:nvGraphicFramePr>
        <p:xfrm>
          <a:off x="452438" y="4627563"/>
          <a:ext cx="352425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Equação" r:id="rId4" imgW="2413000" imgH="901700" progId="Equation.3">
                  <p:embed/>
                </p:oleObj>
              </mc:Choice>
              <mc:Fallback>
                <p:oleObj name="Equação" r:id="rId4" imgW="2413000" imgH="901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627563"/>
                        <a:ext cx="3524250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990975" y="958850"/>
            <a:ext cx="4532313" cy="1241425"/>
            <a:chOff x="2514" y="604"/>
            <a:chExt cx="2855" cy="782"/>
          </a:xfrm>
        </p:grpSpPr>
        <p:sp>
          <p:nvSpPr>
            <p:cNvPr id="45075" name="Text Box 8"/>
            <p:cNvSpPr txBox="1">
              <a:spLocks noChangeArrowheads="1"/>
            </p:cNvSpPr>
            <p:nvPr/>
          </p:nvSpPr>
          <p:spPr bwMode="auto">
            <a:xfrm>
              <a:off x="2514" y="604"/>
              <a:ext cx="25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/>
                <a:t>prisma (</a:t>
              </a:r>
              <a:r>
                <a:rPr lang="en-US" altLang="pt-BR" sz="1800" i="1"/>
                <a:t>a</a:t>
              </a:r>
              <a:r>
                <a:rPr lang="en-US" altLang="pt-BR" sz="1800"/>
                <a:t> = 5 cm, </a:t>
              </a:r>
              <a:r>
                <a:rPr lang="en-US" altLang="pt-BR" sz="1800" i="1"/>
                <a:t>b</a:t>
              </a:r>
              <a:r>
                <a:rPr lang="en-US" altLang="pt-BR" sz="1800"/>
                <a:t> = 15 cm, </a:t>
              </a:r>
              <a:r>
                <a:rPr lang="en-US" altLang="pt-BR" sz="1800" i="1"/>
                <a:t>c</a:t>
              </a:r>
              <a:r>
                <a:rPr lang="en-US" altLang="pt-BR" sz="1800"/>
                <a:t> = 5 cm):</a:t>
              </a:r>
            </a:p>
          </p:txBody>
        </p:sp>
        <p:graphicFrame>
          <p:nvGraphicFramePr>
            <p:cNvPr id="45076" name="Object 10"/>
            <p:cNvGraphicFramePr>
              <a:graphicFrameLocks noChangeAspect="1"/>
            </p:cNvGraphicFramePr>
            <p:nvPr/>
          </p:nvGraphicFramePr>
          <p:xfrm>
            <a:off x="2821" y="914"/>
            <a:ext cx="2548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3" name="Equação" r:id="rId6" imgW="2743200" imgH="508000" progId="Equation.3">
                    <p:embed/>
                  </p:oleObj>
                </mc:Choice>
                <mc:Fallback>
                  <p:oleObj name="Equação" r:id="rId6" imgW="2743200" imgH="5080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1" y="914"/>
                          <a:ext cx="2548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237" name="Object 3"/>
          <p:cNvGraphicFramePr>
            <a:graphicFrameLocks noChangeAspect="1"/>
          </p:cNvGraphicFramePr>
          <p:nvPr/>
        </p:nvGraphicFramePr>
        <p:xfrm>
          <a:off x="4497388" y="2447925"/>
          <a:ext cx="37163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4" name="Equação" r:id="rId8" imgW="2413000" imgH="508000" progId="Equation.3">
                  <p:embed/>
                </p:oleObj>
              </mc:Choice>
              <mc:Fallback>
                <p:oleObj name="Equação" r:id="rId8" imgW="24130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2447925"/>
                        <a:ext cx="37163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979863" y="3319463"/>
            <a:ext cx="4926012" cy="1514475"/>
            <a:chOff x="2507" y="2091"/>
            <a:chExt cx="3103" cy="954"/>
          </a:xfrm>
        </p:grpSpPr>
        <p:sp>
          <p:nvSpPr>
            <p:cNvPr id="45071" name="Text Box 16"/>
            <p:cNvSpPr txBox="1">
              <a:spLocks noChangeArrowheads="1"/>
            </p:cNvSpPr>
            <p:nvPr/>
          </p:nvSpPr>
          <p:spPr bwMode="auto">
            <a:xfrm>
              <a:off x="2507" y="2091"/>
              <a:ext cx="310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Somamos os momentos de inércia dos componentes para determinar os momentos de inércia totais para a peça:</a:t>
              </a:r>
            </a:p>
          </p:txBody>
        </p:sp>
        <p:grpSp>
          <p:nvGrpSpPr>
            <p:cNvPr id="45072" name="Group 24"/>
            <p:cNvGrpSpPr>
              <a:grpSpLocks/>
            </p:cNvGrpSpPr>
            <p:nvPr/>
          </p:nvGrpSpPr>
          <p:grpSpPr bwMode="auto">
            <a:xfrm>
              <a:off x="2799" y="2804"/>
              <a:ext cx="2770" cy="241"/>
              <a:chOff x="2799" y="2804"/>
              <a:chExt cx="2770" cy="241"/>
            </a:xfrm>
          </p:grpSpPr>
          <p:graphicFrame>
            <p:nvGraphicFramePr>
              <p:cNvPr id="45073" name="Object 8"/>
              <p:cNvGraphicFramePr>
                <a:graphicFrameLocks noChangeAspect="1"/>
              </p:cNvGraphicFramePr>
              <p:nvPr/>
            </p:nvGraphicFramePr>
            <p:xfrm>
              <a:off x="2799" y="2829"/>
              <a:ext cx="1359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25" name="Equação" r:id="rId10" imgW="1435100" imgH="228600" progId="Equation.3">
                      <p:embed/>
                    </p:oleObj>
                  </mc:Choice>
                  <mc:Fallback>
                    <p:oleObj name="Equação" r:id="rId10" imgW="1435100" imgH="2286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9" y="2829"/>
                            <a:ext cx="1359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4" name="Object 9"/>
              <p:cNvGraphicFramePr>
                <a:graphicFrameLocks noChangeAspect="1"/>
              </p:cNvGraphicFramePr>
              <p:nvPr/>
            </p:nvGraphicFramePr>
            <p:xfrm>
              <a:off x="4384" y="2804"/>
              <a:ext cx="1185" cy="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26" name="Equação" r:id="rId12" imgW="1295400" imgH="241300" progId="Equation.3">
                      <p:embed/>
                    </p:oleObj>
                  </mc:Choice>
                  <mc:Fallback>
                    <p:oleObj name="Equação" r:id="rId12" imgW="1295400" imgH="24130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4" y="2804"/>
                            <a:ext cx="1185" cy="22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60875" y="5281613"/>
            <a:ext cx="4359275" cy="371475"/>
            <a:chOff x="2810" y="3071"/>
            <a:chExt cx="2746" cy="234"/>
          </a:xfrm>
        </p:grpSpPr>
        <p:graphicFrame>
          <p:nvGraphicFramePr>
            <p:cNvPr id="45069" name="Object 6"/>
            <p:cNvGraphicFramePr>
              <a:graphicFrameLocks noChangeAspect="1"/>
            </p:cNvGraphicFramePr>
            <p:nvPr/>
          </p:nvGraphicFramePr>
          <p:xfrm>
            <a:off x="2810" y="3079"/>
            <a:ext cx="1342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7" name="Equação" r:id="rId14" imgW="1435100" imgH="241300" progId="Equation.3">
                    <p:embed/>
                  </p:oleObj>
                </mc:Choice>
                <mc:Fallback>
                  <p:oleObj name="Equação" r:id="rId14" imgW="1435100" imgH="2413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0" y="3079"/>
                          <a:ext cx="1342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0" name="Object 7"/>
            <p:cNvGraphicFramePr>
              <a:graphicFrameLocks noChangeAspect="1"/>
            </p:cNvGraphicFramePr>
            <p:nvPr/>
          </p:nvGraphicFramePr>
          <p:xfrm>
            <a:off x="4404" y="3071"/>
            <a:ext cx="115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8" name="Equação" r:id="rId16" imgW="1307532" imgH="253890" progId="Equation.3">
                    <p:embed/>
                  </p:oleObj>
                </mc:Choice>
                <mc:Fallback>
                  <p:oleObj name="Equação" r:id="rId16" imgW="1307532" imgH="25389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3071"/>
                          <a:ext cx="1152" cy="22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452938" y="6078538"/>
            <a:ext cx="4362450" cy="350837"/>
            <a:chOff x="2805" y="3596"/>
            <a:chExt cx="2748" cy="221"/>
          </a:xfrm>
        </p:grpSpPr>
        <p:graphicFrame>
          <p:nvGraphicFramePr>
            <p:cNvPr id="45067" name="Object 4"/>
            <p:cNvGraphicFramePr>
              <a:graphicFrameLocks noChangeAspect="1"/>
            </p:cNvGraphicFramePr>
            <p:nvPr/>
          </p:nvGraphicFramePr>
          <p:xfrm>
            <a:off x="2805" y="3607"/>
            <a:ext cx="1367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9" name="Equação" r:id="rId18" imgW="1409088" imgH="215806" progId="Equation.3">
                    <p:embed/>
                  </p:oleObj>
                </mc:Choice>
                <mc:Fallback>
                  <p:oleObj name="Equação" r:id="rId18" imgW="1409088" imgH="215806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5" y="3607"/>
                          <a:ext cx="1367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8" name="Object 5"/>
            <p:cNvGraphicFramePr>
              <a:graphicFrameLocks noChangeAspect="1"/>
            </p:cNvGraphicFramePr>
            <p:nvPr/>
          </p:nvGraphicFramePr>
          <p:xfrm>
            <a:off x="4387" y="3596"/>
            <a:ext cx="116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0" name="Equação" r:id="rId20" imgW="1308100" imgH="228600" progId="Equation.3">
                    <p:embed/>
                  </p:oleObj>
                </mc:Choice>
                <mc:Fallback>
                  <p:oleObj name="Equação" r:id="rId20" imgW="13081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" y="3596"/>
                          <a:ext cx="1166" cy="20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Momento de Inércia em Relação a um Eixo Arbitrário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94CB18DB-5C15-4A5B-A4AF-07135BE56572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196975"/>
            <a:ext cx="264001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Group 12"/>
          <p:cNvGrpSpPr>
            <a:grpSpLocks/>
          </p:cNvGrpSpPr>
          <p:nvPr/>
        </p:nvGrpSpPr>
        <p:grpSpPr bwMode="auto">
          <a:xfrm>
            <a:off x="3230563" y="974725"/>
            <a:ext cx="5568950" cy="939800"/>
            <a:chOff x="2042" y="614"/>
            <a:chExt cx="3508" cy="592"/>
          </a:xfrm>
        </p:grpSpPr>
        <p:sp>
          <p:nvSpPr>
            <p:cNvPr id="46094" name="Text Box 4"/>
            <p:cNvSpPr txBox="1">
              <a:spLocks noChangeArrowheads="1"/>
            </p:cNvSpPr>
            <p:nvPr/>
          </p:nvSpPr>
          <p:spPr bwMode="auto">
            <a:xfrm>
              <a:off x="2042" y="614"/>
              <a:ext cx="35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i="1"/>
                <a:t>I</a:t>
              </a:r>
              <a:r>
                <a:rPr lang="en-US" altLang="pt-BR" i="1" baseline="-25000"/>
                <a:t>OL</a:t>
              </a:r>
              <a:r>
                <a:rPr lang="en-US" altLang="pt-BR"/>
                <a:t> = momento de inércia em relação ao eixo </a:t>
              </a:r>
              <a:r>
                <a:rPr lang="en-US" altLang="pt-BR" i="1"/>
                <a:t>OL.</a:t>
              </a:r>
              <a:endParaRPr lang="en-US" altLang="pt-BR"/>
            </a:p>
          </p:txBody>
        </p:sp>
        <p:graphicFrame>
          <p:nvGraphicFramePr>
            <p:cNvPr id="46095" name="Object 5"/>
            <p:cNvGraphicFramePr>
              <a:graphicFrameLocks noChangeAspect="1"/>
            </p:cNvGraphicFramePr>
            <p:nvPr/>
          </p:nvGraphicFramePr>
          <p:xfrm>
            <a:off x="2521" y="886"/>
            <a:ext cx="1792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6" name="Equation" r:id="rId4" imgW="2844800" imgH="508000" progId="Equation.3">
                    <p:embed/>
                  </p:oleObj>
                </mc:Choice>
                <mc:Fallback>
                  <p:oleObj name="Equation" r:id="rId4" imgW="2844800" imgH="508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1" y="886"/>
                          <a:ext cx="1792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30563" y="2182813"/>
            <a:ext cx="5888037" cy="1752600"/>
            <a:chOff x="2042" y="1252"/>
            <a:chExt cx="3709" cy="1104"/>
          </a:xfrm>
        </p:grpSpPr>
        <p:grpSp>
          <p:nvGrpSpPr>
            <p:cNvPr id="46090" name="Group 9"/>
            <p:cNvGrpSpPr>
              <a:grpSpLocks/>
            </p:cNvGrpSpPr>
            <p:nvPr/>
          </p:nvGrpSpPr>
          <p:grpSpPr bwMode="auto">
            <a:xfrm>
              <a:off x="2042" y="1252"/>
              <a:ext cx="3709" cy="458"/>
              <a:chOff x="2050" y="1604"/>
              <a:chExt cx="3709" cy="458"/>
            </a:xfrm>
          </p:grpSpPr>
          <p:sp>
            <p:nvSpPr>
              <p:cNvPr id="46092" name="Text Box 6"/>
              <p:cNvSpPr txBox="1">
                <a:spLocks noChangeArrowheads="1"/>
              </p:cNvSpPr>
              <p:nvPr/>
            </p:nvSpPr>
            <p:spPr bwMode="auto">
              <a:xfrm>
                <a:off x="2050" y="1616"/>
                <a:ext cx="370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51301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/>
                  <a:t>Expressando              em termos dos componentes retangulares e expandindo o produto vetorial temos,</a:t>
                </a:r>
              </a:p>
            </p:txBody>
          </p:sp>
          <p:graphicFrame>
            <p:nvGraphicFramePr>
              <p:cNvPr id="46093" name="Object 4"/>
              <p:cNvGraphicFramePr>
                <a:graphicFrameLocks noChangeAspect="1"/>
              </p:cNvGraphicFramePr>
              <p:nvPr/>
            </p:nvGraphicFramePr>
            <p:xfrm>
              <a:off x="3139" y="1604"/>
              <a:ext cx="474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117" name="Equação" r:id="rId6" imgW="431613" imgH="215806" progId="Equation.3">
                      <p:embed/>
                    </p:oleObj>
                  </mc:Choice>
                  <mc:Fallback>
                    <p:oleObj name="Equação" r:id="rId6" imgW="431613" imgH="215806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9" y="1604"/>
                            <a:ext cx="474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6091" name="Object 3"/>
            <p:cNvGraphicFramePr>
              <a:graphicFrameLocks noChangeAspect="1"/>
            </p:cNvGraphicFramePr>
            <p:nvPr/>
          </p:nvGraphicFramePr>
          <p:xfrm>
            <a:off x="2491" y="1812"/>
            <a:ext cx="2776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8" name="Equation" r:id="rId8" imgW="4406900" imgH="863600" progId="Equation.3">
                    <p:embed/>
                  </p:oleObj>
                </mc:Choice>
                <mc:Fallback>
                  <p:oleObj name="Equation" r:id="rId8" imgW="4406900" imgH="863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1" y="1812"/>
                          <a:ext cx="2776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230563" y="4119563"/>
            <a:ext cx="5770562" cy="2389187"/>
            <a:chOff x="2042" y="2356"/>
            <a:chExt cx="3635" cy="1505"/>
          </a:xfrm>
        </p:grpSpPr>
        <p:sp>
          <p:nvSpPr>
            <p:cNvPr id="46088" name="Text Box 10"/>
            <p:cNvSpPr txBox="1">
              <a:spLocks noChangeArrowheads="1"/>
            </p:cNvSpPr>
            <p:nvPr/>
          </p:nvSpPr>
          <p:spPr bwMode="auto">
            <a:xfrm>
              <a:off x="2042" y="2356"/>
              <a:ext cx="363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A definição dos produtos de inércia de um corpo é uma extensão da definição do produto de inércia de uma superfície</a:t>
              </a:r>
            </a:p>
          </p:txBody>
        </p:sp>
        <p:graphicFrame>
          <p:nvGraphicFramePr>
            <p:cNvPr id="46089" name="Object 2"/>
            <p:cNvGraphicFramePr>
              <a:graphicFrameLocks noChangeAspect="1"/>
            </p:cNvGraphicFramePr>
            <p:nvPr/>
          </p:nvGraphicFramePr>
          <p:xfrm>
            <a:off x="2617" y="3061"/>
            <a:ext cx="172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9" name="Equation" r:id="rId10" imgW="2730500" imgH="1270000" progId="Equation.3">
                    <p:embed/>
                  </p:oleObj>
                </mc:Choice>
                <mc:Fallback>
                  <p:oleObj name="Equation" r:id="rId10" imgW="2730500" imgH="12700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7" y="3061"/>
                          <a:ext cx="1720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Elipsóide de Inércia. Eixos Principais de Inércia</a:t>
            </a: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2D5C0824-C5E7-4219-B36A-FAED4403D90E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47108" name="Picture 4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016000"/>
            <a:ext cx="23860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msotw9_temp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98900"/>
            <a:ext cx="2349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3028950" y="950913"/>
            <a:ext cx="61134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Vamos assumir que o momento de inércia de um corpo foi determinado em relação a um grande número de eixos </a:t>
            </a:r>
            <a:r>
              <a:rPr lang="en-US" altLang="pt-BR" sz="1900" i="1"/>
              <a:t>OL</a:t>
            </a:r>
            <a:r>
              <a:rPr lang="en-US" altLang="pt-BR" sz="1900"/>
              <a:t> e que um ponto </a:t>
            </a:r>
            <a:r>
              <a:rPr lang="en-US" altLang="pt-BR" sz="1900" i="1"/>
              <a:t>Q</a:t>
            </a:r>
            <a:r>
              <a:rPr lang="en-US" altLang="pt-BR" sz="1900"/>
              <a:t> foi plotado sobre cada eixo a uma distância                         de </a:t>
            </a:r>
            <a:r>
              <a:rPr lang="en-US" altLang="pt-BR" sz="1900" i="1"/>
              <a:t>O.</a:t>
            </a:r>
          </a:p>
        </p:txBody>
      </p:sp>
      <p:graphicFrame>
        <p:nvGraphicFramePr>
          <p:cNvPr id="47111" name="Object 2"/>
          <p:cNvGraphicFramePr>
            <a:graphicFrameLocks noChangeAspect="1"/>
          </p:cNvGraphicFramePr>
          <p:nvPr/>
        </p:nvGraphicFramePr>
        <p:xfrm>
          <a:off x="4340225" y="1890713"/>
          <a:ext cx="12779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Equation" r:id="rId5" imgW="1435100" imgH="368300" progId="Equation.3">
                  <p:embed/>
                </p:oleObj>
              </mc:Choice>
              <mc:Fallback>
                <p:oleObj name="Equation" r:id="rId5" imgW="14351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1890713"/>
                        <a:ext cx="12779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051175" y="2171700"/>
            <a:ext cx="60912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O lugar geométrico dos pontos </a:t>
            </a:r>
            <a:r>
              <a:rPr lang="en-US" altLang="pt-BR" sz="1900" i="1"/>
              <a:t>Q</a:t>
            </a:r>
            <a:r>
              <a:rPr lang="en-US" altLang="pt-BR" sz="1900"/>
              <a:t> forma uma superfície conhecida como </a:t>
            </a:r>
            <a:r>
              <a:rPr lang="en-US" altLang="pt-BR" sz="1900" i="1"/>
              <a:t>elipsoide de inércia</a:t>
            </a:r>
            <a:r>
              <a:rPr lang="en-US" altLang="pt-BR" sz="1900"/>
              <a:t> que define o momento de inércia do corpo em relação a qualquer eixo que passe por </a:t>
            </a:r>
            <a:r>
              <a:rPr lang="en-US" altLang="pt-BR" sz="1900" i="1"/>
              <a:t>O.</a:t>
            </a:r>
            <a:r>
              <a:rPr lang="en-US" altLang="pt-BR" sz="1900"/>
              <a:t> 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090863" y="3403600"/>
            <a:ext cx="60531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Os eixos</a:t>
            </a:r>
            <a:r>
              <a:rPr lang="en-US" altLang="pt-BR" sz="1900" i="1"/>
              <a:t> x’, y’ </a:t>
            </a:r>
            <a:r>
              <a:rPr lang="en-US" altLang="pt-BR" sz="1900"/>
              <a:t>e</a:t>
            </a:r>
            <a:r>
              <a:rPr lang="en-US" altLang="pt-BR" sz="1900" i="1"/>
              <a:t> z’ </a:t>
            </a:r>
            <a:r>
              <a:rPr lang="en-US" altLang="pt-BR" sz="1900"/>
              <a:t>são os </a:t>
            </a:r>
            <a:r>
              <a:rPr lang="en-US" altLang="pt-BR" sz="1900" i="1"/>
              <a:t>eixos principais de inércia,</a:t>
            </a:r>
            <a:r>
              <a:rPr lang="en-US" altLang="pt-BR" sz="1900"/>
              <a:t> para os quais os produtos de inércia são zero e os momentos de inércia são os </a:t>
            </a:r>
            <a:r>
              <a:rPr lang="en-US" altLang="pt-BR" sz="1900" i="1"/>
              <a:t>momentos principais de inércia</a:t>
            </a:r>
            <a:r>
              <a:rPr lang="en-US" altLang="pt-BR" sz="1900"/>
              <a:t>.</a:t>
            </a:r>
          </a:p>
        </p:txBody>
      </p:sp>
      <p:pic>
        <p:nvPicPr>
          <p:cNvPr id="47114" name="Picture 14" descr="msotw9_temp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4651375"/>
            <a:ext cx="182721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5" descr="msotw9_temp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884738"/>
            <a:ext cx="18256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Produto de Inércia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A82105B8-5C02-4F96-8F71-DE2F2287917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22532" name="Group 13"/>
          <p:cNvGrpSpPr>
            <a:grpSpLocks/>
          </p:cNvGrpSpPr>
          <p:nvPr/>
        </p:nvGrpSpPr>
        <p:grpSpPr bwMode="auto">
          <a:xfrm>
            <a:off x="498475" y="1022350"/>
            <a:ext cx="6307138" cy="1949450"/>
            <a:chOff x="314" y="644"/>
            <a:chExt cx="3973" cy="1228"/>
          </a:xfrm>
        </p:grpSpPr>
        <p:pic>
          <p:nvPicPr>
            <p:cNvPr id="22540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644"/>
              <a:ext cx="1330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7"/>
            <p:cNvSpPr txBox="1">
              <a:spLocks noChangeArrowheads="1"/>
            </p:cNvSpPr>
            <p:nvPr/>
          </p:nvSpPr>
          <p:spPr bwMode="auto">
            <a:xfrm>
              <a:off x="1886" y="726"/>
              <a:ext cx="2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i="1"/>
                <a:t>Produto de Inércia:</a:t>
              </a:r>
            </a:p>
          </p:txBody>
        </p:sp>
        <p:graphicFrame>
          <p:nvGraphicFramePr>
            <p:cNvPr id="22542" name="Object 3"/>
            <p:cNvGraphicFramePr>
              <a:graphicFrameLocks noChangeAspect="1"/>
            </p:cNvGraphicFramePr>
            <p:nvPr/>
          </p:nvGraphicFramePr>
          <p:xfrm>
            <a:off x="2203" y="1023"/>
            <a:ext cx="8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3" name="Equation" r:id="rId4" imgW="1333500" imgH="381000" progId="Equation.3">
                    <p:embed/>
                  </p:oleObj>
                </mc:Choice>
                <mc:Fallback>
                  <p:oleObj name="Equation" r:id="rId4" imgW="1333500" imgH="381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3" y="1023"/>
                          <a:ext cx="84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94025" y="2128838"/>
            <a:ext cx="6148388" cy="2051050"/>
            <a:chOff x="1886" y="1341"/>
            <a:chExt cx="3873" cy="1292"/>
          </a:xfrm>
        </p:grpSpPr>
        <p:pic>
          <p:nvPicPr>
            <p:cNvPr id="22538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" y="1341"/>
              <a:ext cx="828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Text Box 10"/>
            <p:cNvSpPr txBox="1">
              <a:spLocks noChangeArrowheads="1"/>
            </p:cNvSpPr>
            <p:nvPr/>
          </p:nvSpPr>
          <p:spPr bwMode="auto">
            <a:xfrm>
              <a:off x="1886" y="1691"/>
              <a:ext cx="296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Quando o eixo </a:t>
              </a:r>
              <a:r>
                <a:rPr lang="en-US" altLang="pt-BR" i="1"/>
                <a:t>x</a:t>
              </a:r>
              <a:r>
                <a:rPr lang="en-US" altLang="pt-BR"/>
                <a:t>, o eixo </a:t>
              </a:r>
              <a:r>
                <a:rPr lang="en-US" altLang="pt-BR" i="1"/>
                <a:t>y</a:t>
              </a:r>
              <a:r>
                <a:rPr lang="en-US" altLang="pt-BR"/>
                <a:t>, ou ambos são eixos de simetria, o produto de inércia é zero.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03225" y="4119563"/>
            <a:ext cx="8462963" cy="2300287"/>
            <a:chOff x="254" y="2595"/>
            <a:chExt cx="5331" cy="1449"/>
          </a:xfrm>
        </p:grpSpPr>
        <p:pic>
          <p:nvPicPr>
            <p:cNvPr id="22535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2595"/>
              <a:ext cx="1524" cy="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11"/>
            <p:cNvSpPr txBox="1">
              <a:spLocks noChangeArrowheads="1"/>
            </p:cNvSpPr>
            <p:nvPr/>
          </p:nvSpPr>
          <p:spPr bwMode="auto">
            <a:xfrm>
              <a:off x="1886" y="2901"/>
              <a:ext cx="36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Teorema dos eixos paralelos para produtos de inércia:</a:t>
              </a:r>
            </a:p>
          </p:txBody>
        </p:sp>
        <p:graphicFrame>
          <p:nvGraphicFramePr>
            <p:cNvPr id="22537" name="Object 2"/>
            <p:cNvGraphicFramePr>
              <a:graphicFrameLocks noChangeAspect="1"/>
            </p:cNvGraphicFramePr>
            <p:nvPr/>
          </p:nvGraphicFramePr>
          <p:xfrm>
            <a:off x="2203" y="3210"/>
            <a:ext cx="102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4" name="Equation" r:id="rId8" imgW="1625600" imgH="368300" progId="Equation.3">
                    <p:embed/>
                  </p:oleObj>
                </mc:Choice>
                <mc:Fallback>
                  <p:oleObj name="Equation" r:id="rId8" imgW="1625600" imgH="368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3" y="3210"/>
                          <a:ext cx="102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Eixos Principais e Momentos de Inércia Principais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75970553-58AC-4988-ACFB-BB75E695B054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23556" name="Group 25"/>
          <p:cNvGrpSpPr>
            <a:grpSpLocks/>
          </p:cNvGrpSpPr>
          <p:nvPr/>
        </p:nvGrpSpPr>
        <p:grpSpPr bwMode="auto">
          <a:xfrm>
            <a:off x="261938" y="973138"/>
            <a:ext cx="3811587" cy="4616450"/>
            <a:chOff x="165" y="605"/>
            <a:chExt cx="2401" cy="2908"/>
          </a:xfrm>
        </p:grpSpPr>
        <p:pic>
          <p:nvPicPr>
            <p:cNvPr id="235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605"/>
              <a:ext cx="2175" cy="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8" name="Group 24"/>
            <p:cNvGrpSpPr>
              <a:grpSpLocks/>
            </p:cNvGrpSpPr>
            <p:nvPr/>
          </p:nvGrpSpPr>
          <p:grpSpPr bwMode="auto">
            <a:xfrm>
              <a:off x="165" y="2303"/>
              <a:ext cx="2401" cy="563"/>
              <a:chOff x="165" y="2303"/>
              <a:chExt cx="2401" cy="563"/>
            </a:xfrm>
          </p:grpSpPr>
          <p:sp>
            <p:nvSpPr>
              <p:cNvPr id="23570" name="Text Box 9"/>
              <p:cNvSpPr txBox="1">
                <a:spLocks noChangeArrowheads="1"/>
              </p:cNvSpPr>
              <p:nvPr/>
            </p:nvSpPr>
            <p:spPr bwMode="auto">
              <a:xfrm>
                <a:off x="165" y="2303"/>
                <a:ext cx="64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 sz="1900"/>
                  <a:t>Dados</a:t>
                </a:r>
              </a:p>
            </p:txBody>
          </p:sp>
          <p:graphicFrame>
            <p:nvGraphicFramePr>
              <p:cNvPr id="23571" name="Object 5"/>
              <p:cNvGraphicFramePr>
                <a:graphicFrameLocks noChangeAspect="1"/>
              </p:cNvGraphicFramePr>
              <p:nvPr/>
            </p:nvGraphicFramePr>
            <p:xfrm>
              <a:off x="718" y="2306"/>
              <a:ext cx="1848" cy="5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92" name="Equation" r:id="rId4" imgW="2933700" imgH="889000" progId="Equation.3">
                      <p:embed/>
                    </p:oleObj>
                  </mc:Choice>
                  <mc:Fallback>
                    <p:oleObj name="Equation" r:id="rId4" imgW="2933700" imgH="8890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8" y="2306"/>
                            <a:ext cx="1848" cy="5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569" name="Text Box 11"/>
            <p:cNvSpPr txBox="1">
              <a:spLocks noChangeArrowheads="1"/>
            </p:cNvSpPr>
            <p:nvPr/>
          </p:nvSpPr>
          <p:spPr bwMode="auto">
            <a:xfrm>
              <a:off x="201" y="2902"/>
              <a:ext cx="2304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900"/>
                <a:t>desejamos determinar os momentos e o produto de inércia em relaçãos aos novos eixos </a:t>
              </a:r>
              <a:r>
                <a:rPr lang="en-US" altLang="pt-BR" sz="1900" i="1"/>
                <a:t>x’</a:t>
              </a:r>
              <a:r>
                <a:rPr lang="en-US" altLang="pt-BR" sz="1900"/>
                <a:t> e </a:t>
              </a:r>
              <a:r>
                <a:rPr lang="en-US" altLang="pt-BR" sz="1900" i="1"/>
                <a:t>y’.</a:t>
              </a:r>
              <a:endParaRPr lang="en-US" altLang="pt-BR" sz="1900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165600" y="938213"/>
            <a:ext cx="4578350" cy="2586037"/>
            <a:chOff x="2624" y="591"/>
            <a:chExt cx="2884" cy="1629"/>
          </a:xfrm>
        </p:grpSpPr>
        <p:graphicFrame>
          <p:nvGraphicFramePr>
            <p:cNvPr id="23565" name="Object 4"/>
            <p:cNvGraphicFramePr>
              <a:graphicFrameLocks noChangeAspect="1"/>
            </p:cNvGraphicFramePr>
            <p:nvPr/>
          </p:nvGraphicFramePr>
          <p:xfrm>
            <a:off x="2874" y="883"/>
            <a:ext cx="2634" cy="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3" name="Equação" r:id="rId6" imgW="2476500" imgH="1257300" progId="Equation.3">
                    <p:embed/>
                  </p:oleObj>
                </mc:Choice>
                <mc:Fallback>
                  <p:oleObj name="Equação" r:id="rId6" imgW="2476500" imgH="1257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4" y="883"/>
                          <a:ext cx="2634" cy="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6" name="Text Box 18"/>
            <p:cNvSpPr txBox="1">
              <a:spLocks noChangeArrowheads="1"/>
            </p:cNvSpPr>
            <p:nvPr/>
          </p:nvSpPr>
          <p:spPr bwMode="auto">
            <a:xfrm>
              <a:off x="2624" y="591"/>
              <a:ext cx="2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Com a rotação dos eixos tem-se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165600" y="3598863"/>
            <a:ext cx="4321175" cy="2109787"/>
            <a:chOff x="2624" y="2267"/>
            <a:chExt cx="2722" cy="1329"/>
          </a:xfrm>
        </p:grpSpPr>
        <p:sp>
          <p:nvSpPr>
            <p:cNvPr id="23563" name="Text Box 19"/>
            <p:cNvSpPr txBox="1">
              <a:spLocks noChangeArrowheads="1"/>
            </p:cNvSpPr>
            <p:nvPr/>
          </p:nvSpPr>
          <p:spPr bwMode="auto">
            <a:xfrm>
              <a:off x="2624" y="2267"/>
              <a:ext cx="272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As equações para </a:t>
              </a:r>
              <a:r>
                <a:rPr lang="en-US" altLang="pt-BR" sz="1900" i="1"/>
                <a:t>I</a:t>
              </a:r>
              <a:r>
                <a:rPr lang="en-US" altLang="pt-BR" sz="1900" i="1" baseline="-25000"/>
                <a:t>x’</a:t>
              </a:r>
              <a:r>
                <a:rPr lang="en-US" altLang="pt-BR" sz="1900"/>
                <a:t> e </a:t>
              </a:r>
              <a:r>
                <a:rPr lang="en-US" altLang="pt-BR" sz="1900" i="1"/>
                <a:t>I</a:t>
              </a:r>
              <a:r>
                <a:rPr lang="en-US" altLang="pt-BR" sz="1900" i="1" baseline="-25000"/>
                <a:t>x’y’</a:t>
              </a:r>
              <a:r>
                <a:rPr lang="en-US" altLang="pt-BR" sz="1900"/>
                <a:t> são as equações paramétricas para um círculo,</a:t>
              </a:r>
            </a:p>
          </p:txBody>
        </p:sp>
        <p:graphicFrame>
          <p:nvGraphicFramePr>
            <p:cNvPr id="23564" name="Object 3"/>
            <p:cNvGraphicFramePr>
              <a:graphicFrameLocks noChangeAspect="1"/>
            </p:cNvGraphicFramePr>
            <p:nvPr/>
          </p:nvGraphicFramePr>
          <p:xfrm>
            <a:off x="2914" y="2777"/>
            <a:ext cx="2264" cy="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4" name="Equação" r:id="rId8" imgW="2247900" imgH="812800" progId="Equation.3">
                    <p:embed/>
                  </p:oleObj>
                </mc:Choice>
                <mc:Fallback>
                  <p:oleObj name="Equação" r:id="rId8" imgW="2247900" imgH="812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4" y="2777"/>
                          <a:ext cx="2264" cy="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165600" y="5832475"/>
            <a:ext cx="4938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As equações para </a:t>
            </a:r>
            <a:r>
              <a:rPr lang="en-US" altLang="pt-BR" sz="1900" i="1"/>
              <a:t>I</a:t>
            </a:r>
            <a:r>
              <a:rPr lang="en-US" altLang="pt-BR" sz="1900" i="1" baseline="-25000"/>
              <a:t>y’</a:t>
            </a:r>
            <a:r>
              <a:rPr lang="en-US" altLang="pt-BR" sz="1900"/>
              <a:t> e </a:t>
            </a:r>
            <a:r>
              <a:rPr lang="en-US" altLang="pt-BR" sz="1900" i="1"/>
              <a:t>I</a:t>
            </a:r>
            <a:r>
              <a:rPr lang="en-US" altLang="pt-BR" sz="1900" i="1" baseline="-25000"/>
              <a:t>x’y’ </a:t>
            </a:r>
            <a:r>
              <a:rPr lang="en-US" altLang="pt-BR" sz="1900"/>
              <a:t> descrevem o mesmo círculo.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52413" y="5713413"/>
            <a:ext cx="3432175" cy="720725"/>
            <a:chOff x="175" y="3599"/>
            <a:chExt cx="2162" cy="454"/>
          </a:xfrm>
        </p:grpSpPr>
        <p:graphicFrame>
          <p:nvGraphicFramePr>
            <p:cNvPr id="23561" name="Object 2"/>
            <p:cNvGraphicFramePr>
              <a:graphicFrameLocks noChangeAspect="1"/>
            </p:cNvGraphicFramePr>
            <p:nvPr/>
          </p:nvGraphicFramePr>
          <p:xfrm>
            <a:off x="1049" y="3662"/>
            <a:ext cx="128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5" name="Equação" r:id="rId10" imgW="1422400" imgH="431800" progId="Equation.3">
                    <p:embed/>
                  </p:oleObj>
                </mc:Choice>
                <mc:Fallback>
                  <p:oleObj name="Equação" r:id="rId10" imgW="1422400" imgH="431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" y="3662"/>
                          <a:ext cx="128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2" name="Text Box 22"/>
            <p:cNvSpPr txBox="1">
              <a:spLocks noChangeArrowheads="1"/>
            </p:cNvSpPr>
            <p:nvPr/>
          </p:nvSpPr>
          <p:spPr bwMode="auto">
            <a:xfrm>
              <a:off x="175" y="3599"/>
              <a:ext cx="9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900"/>
                <a:t>Observação: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Eixos Principais e Momentos de Inércia Principais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A13891B1-3C0A-4522-97DC-7676A6250884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30300"/>
            <a:ext cx="4011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496888" y="4679950"/>
          <a:ext cx="379095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ção" r:id="rId4" imgW="2247900" imgH="812800" progId="Equation.3">
                  <p:embed/>
                </p:oleObj>
              </mc:Choice>
              <mc:Fallback>
                <p:oleObj name="Equação" r:id="rId4" imgW="2247900" imgH="812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4679950"/>
                        <a:ext cx="3790950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4618038" y="1104900"/>
            <a:ext cx="4525962" cy="2108200"/>
            <a:chOff x="2909" y="696"/>
            <a:chExt cx="2851" cy="1328"/>
          </a:xfrm>
        </p:grpSpPr>
        <p:sp>
          <p:nvSpPr>
            <p:cNvPr id="24585" name="Text Box 1033"/>
            <p:cNvSpPr txBox="1">
              <a:spLocks noChangeArrowheads="1"/>
            </p:cNvSpPr>
            <p:nvPr/>
          </p:nvSpPr>
          <p:spPr bwMode="auto">
            <a:xfrm>
              <a:off x="2909" y="696"/>
              <a:ext cx="285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Nos pontos </a:t>
              </a:r>
              <a:r>
                <a:rPr lang="en-US" altLang="pt-BR" i="1"/>
                <a:t>A</a:t>
              </a:r>
              <a:r>
                <a:rPr lang="en-US" altLang="pt-BR"/>
                <a:t> e </a:t>
              </a:r>
              <a:r>
                <a:rPr lang="en-US" altLang="pt-BR" i="1"/>
                <a:t>B, I</a:t>
              </a:r>
              <a:r>
                <a:rPr lang="en-US" altLang="pt-BR" i="1" baseline="-25000"/>
                <a:t>x’y’</a:t>
              </a:r>
              <a:r>
                <a:rPr lang="en-US" altLang="pt-BR"/>
                <a:t> = 0  é </a:t>
              </a:r>
              <a:r>
                <a:rPr lang="en-US" altLang="pt-BR" i="1"/>
                <a:t>I</a:t>
              </a:r>
              <a:r>
                <a:rPr lang="en-US" altLang="pt-BR" i="1" baseline="-25000"/>
                <a:t>x’</a:t>
              </a:r>
              <a:r>
                <a:rPr lang="en-US" altLang="pt-BR"/>
                <a:t> é máximo e mínimo, respectivamente.</a:t>
              </a:r>
            </a:p>
          </p:txBody>
        </p:sp>
        <p:graphicFrame>
          <p:nvGraphicFramePr>
            <p:cNvPr id="24586" name="Object 3"/>
            <p:cNvGraphicFramePr>
              <a:graphicFrameLocks noChangeAspect="1"/>
            </p:cNvGraphicFramePr>
            <p:nvPr/>
          </p:nvGraphicFramePr>
          <p:xfrm>
            <a:off x="3338" y="1221"/>
            <a:ext cx="1359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4" name="Equação" r:id="rId6" imgW="1091726" imgH="241195" progId="Equation.3">
                    <p:embed/>
                  </p:oleObj>
                </mc:Choice>
                <mc:Fallback>
                  <p:oleObj name="Equação" r:id="rId6" imgW="1091726" imgH="241195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8" y="1221"/>
                          <a:ext cx="1359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7" name="Object 4"/>
            <p:cNvGraphicFramePr>
              <a:graphicFrameLocks noChangeAspect="1"/>
            </p:cNvGraphicFramePr>
            <p:nvPr/>
          </p:nvGraphicFramePr>
          <p:xfrm>
            <a:off x="3366" y="1544"/>
            <a:ext cx="128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5" name="Equation" r:id="rId8" imgW="2044700" imgH="762000" progId="Equation.3">
                    <p:embed/>
                  </p:oleObj>
                </mc:Choice>
                <mc:Fallback>
                  <p:oleObj name="Equation" r:id="rId8" imgW="2044700" imgH="762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6" y="1544"/>
                          <a:ext cx="128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071" name="Text Box 1039"/>
          <p:cNvSpPr txBox="1">
            <a:spLocks noChangeArrowheads="1"/>
          </p:cNvSpPr>
          <p:nvPr/>
        </p:nvSpPr>
        <p:spPr bwMode="auto">
          <a:xfrm>
            <a:off x="4562475" y="4652963"/>
            <a:ext cx="444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i="1"/>
              <a:t>I</a:t>
            </a:r>
            <a:r>
              <a:rPr lang="en-US" altLang="pt-BR" i="1" baseline="-25000"/>
              <a:t>máx</a:t>
            </a:r>
            <a:r>
              <a:rPr lang="en-US" altLang="pt-BR"/>
              <a:t> e </a:t>
            </a:r>
            <a:r>
              <a:rPr lang="en-US" altLang="pt-BR" i="1"/>
              <a:t>I</a:t>
            </a:r>
            <a:r>
              <a:rPr lang="en-US" altLang="pt-BR" i="1" baseline="-25000"/>
              <a:t>mín</a:t>
            </a:r>
            <a:r>
              <a:rPr lang="en-US" altLang="pt-BR"/>
              <a:t> são os </a:t>
            </a:r>
            <a:r>
              <a:rPr lang="en-US" altLang="pt-BR" i="1"/>
              <a:t>momentos principais de inércia</a:t>
            </a:r>
            <a:r>
              <a:rPr lang="en-US" altLang="pt-BR"/>
              <a:t> da superfície em relação a </a:t>
            </a:r>
            <a:r>
              <a:rPr lang="en-US" altLang="pt-BR" i="1"/>
              <a:t>O</a:t>
            </a:r>
            <a:r>
              <a:rPr lang="en-US" altLang="pt-BR"/>
              <a:t>.</a:t>
            </a:r>
          </a:p>
        </p:txBody>
      </p:sp>
      <p:sp>
        <p:nvSpPr>
          <p:cNvPr id="45072" name="Text Box 1040"/>
          <p:cNvSpPr txBox="1">
            <a:spLocks noChangeArrowheads="1"/>
          </p:cNvSpPr>
          <p:nvPr/>
        </p:nvSpPr>
        <p:spPr bwMode="auto">
          <a:xfrm>
            <a:off x="4545013" y="3302000"/>
            <a:ext cx="4465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 equação para </a:t>
            </a:r>
            <a:r>
              <a:rPr lang="en-US" altLang="pt-BR" i="1">
                <a:latin typeface="Symbol" panose="05050102010706020507" pitchFamily="18" charset="2"/>
              </a:rPr>
              <a:t>Q</a:t>
            </a:r>
            <a:r>
              <a:rPr lang="en-US" altLang="pt-BR" i="1" baseline="-25000"/>
              <a:t>m</a:t>
            </a:r>
            <a:r>
              <a:rPr lang="en-US" altLang="pt-BR"/>
              <a:t> define dois ângulos apartados de 90</a:t>
            </a:r>
            <a:r>
              <a:rPr lang="en-US" altLang="pt-BR" baseline="30000"/>
              <a:t>o</a:t>
            </a:r>
            <a:r>
              <a:rPr lang="en-US" altLang="pt-BR"/>
              <a:t> que correspondem aos </a:t>
            </a:r>
            <a:r>
              <a:rPr lang="en-US" altLang="pt-BR" i="1"/>
              <a:t>eixos principais</a:t>
            </a:r>
            <a:r>
              <a:rPr lang="en-US" altLang="pt-BR"/>
              <a:t> da superfície em relação a </a:t>
            </a:r>
            <a:r>
              <a:rPr lang="en-US" altLang="pt-BR" i="1"/>
              <a:t>O</a:t>
            </a:r>
            <a:r>
              <a:rPr lang="en-US" alt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utoUpdateAnimBg="0"/>
      <p:bldP spid="450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9.6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FACD4301-0ED5-4BAC-BA7C-29883372D335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4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195388"/>
            <a:ext cx="262413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09563" y="4465638"/>
            <a:ext cx="37417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Determine o produto de inércia do triângulo retângulo </a:t>
            </a:r>
            <a:r>
              <a:rPr lang="en-US" altLang="pt-BR" i="1"/>
              <a:t>(a)</a:t>
            </a:r>
            <a:r>
              <a:rPr lang="en-US" altLang="pt-BR"/>
              <a:t> em relação aos eixos </a:t>
            </a:r>
            <a:r>
              <a:rPr lang="en-US" altLang="pt-BR" i="1"/>
              <a:t>x</a:t>
            </a:r>
            <a:r>
              <a:rPr lang="en-US" altLang="pt-BR"/>
              <a:t> e</a:t>
            </a:r>
            <a:r>
              <a:rPr lang="en-US" altLang="pt-BR" i="1"/>
              <a:t> y</a:t>
            </a:r>
            <a:r>
              <a:rPr lang="en-US" altLang="pt-BR"/>
              <a:t> e </a:t>
            </a:r>
            <a:r>
              <a:rPr lang="en-US" altLang="pt-BR" i="1"/>
              <a:t>(b)</a:t>
            </a:r>
            <a:r>
              <a:rPr lang="en-US" altLang="pt-BR"/>
              <a:t> em relação aos eixos centroidais paralelos aos eixos </a:t>
            </a:r>
            <a:r>
              <a:rPr lang="en-US" altLang="pt-BR" i="1"/>
              <a:t>x</a:t>
            </a:r>
            <a:r>
              <a:rPr lang="en-US" altLang="pt-BR"/>
              <a:t> e</a:t>
            </a:r>
            <a:r>
              <a:rPr lang="en-US" altLang="pt-BR" i="1"/>
              <a:t> y</a:t>
            </a:r>
            <a:r>
              <a:rPr lang="en-US" altLang="pt-BR"/>
              <a:t>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286250" y="1068388"/>
            <a:ext cx="48561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Determinamos o produto de inércia por integração direta utilizando o teorema dos eixos paralelos para uma faixa retangular diferencial vertical da superfície.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286250" y="2852738"/>
            <a:ext cx="477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Aplicamos o teorema dos eixos paralelos para determinar o produto de inércia em relação aos eixos centroidais.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  <p:bldP spid="194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9.6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0DDB11FC-9AE3-4C62-891D-1AB82F78ACF2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4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557338"/>
            <a:ext cx="31511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11"/>
          <p:cNvGrpSpPr>
            <a:grpSpLocks/>
          </p:cNvGrpSpPr>
          <p:nvPr/>
        </p:nvGrpSpPr>
        <p:grpSpPr bwMode="auto">
          <a:xfrm>
            <a:off x="3468688" y="1068388"/>
            <a:ext cx="5592762" cy="2600325"/>
            <a:chOff x="2185" y="673"/>
            <a:chExt cx="3523" cy="1638"/>
          </a:xfrm>
        </p:grpSpPr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>
              <a:off x="2185" y="673"/>
              <a:ext cx="3523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 u="sng"/>
                <a:t>SOLUÇÃO</a:t>
              </a:r>
              <a:r>
                <a:rPr lang="en-US" altLang="pt-BR" sz="1800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Determinamos o produto de inércia por integração direta utilizando o teorema dos eixos paralelos para uma faixa retangular diferencial vertical da superfície.</a:t>
              </a:r>
            </a:p>
          </p:txBody>
        </p:sp>
        <p:graphicFrame>
          <p:nvGraphicFramePr>
            <p:cNvPr id="26635" name="Object 4"/>
            <p:cNvGraphicFramePr>
              <a:graphicFrameLocks noChangeAspect="1"/>
            </p:cNvGraphicFramePr>
            <p:nvPr/>
          </p:nvGraphicFramePr>
          <p:xfrm>
            <a:off x="2500" y="1455"/>
            <a:ext cx="2184" cy="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1" name="Equation" r:id="rId4" imgW="3467100" imgH="1358900" progId="Equation.3">
                    <p:embed/>
                  </p:oleObj>
                </mc:Choice>
                <mc:Fallback>
                  <p:oleObj name="Equation" r:id="rId4" imgW="3467100" imgH="13589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" y="1455"/>
                          <a:ext cx="2184" cy="8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468688" y="3829050"/>
            <a:ext cx="5673725" cy="1987550"/>
            <a:chOff x="2185" y="2358"/>
            <a:chExt cx="3574" cy="1252"/>
          </a:xfrm>
        </p:grpSpPr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2185" y="2358"/>
              <a:ext cx="35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/>
                <a:t>	Integrando </a:t>
              </a:r>
              <a:r>
                <a:rPr lang="en-US" altLang="pt-BR" sz="1800" i="1"/>
                <a:t>dI</a:t>
              </a:r>
              <a:r>
                <a:rPr lang="en-US" altLang="pt-BR" sz="1800" i="1" baseline="-25000"/>
                <a:t>x</a:t>
              </a:r>
              <a:r>
                <a:rPr lang="en-US" altLang="pt-BR" sz="1800" i="1"/>
                <a:t> </a:t>
              </a:r>
              <a:r>
                <a:rPr lang="en-US" altLang="pt-BR" sz="1800"/>
                <a:t>de </a:t>
              </a:r>
              <a:r>
                <a:rPr lang="en-US" altLang="pt-BR" sz="1800" i="1"/>
                <a:t>x</a:t>
              </a:r>
              <a:r>
                <a:rPr lang="en-US" altLang="pt-BR" sz="1800"/>
                <a:t> = 0 até </a:t>
              </a:r>
              <a:r>
                <a:rPr lang="en-US" altLang="pt-BR" sz="1800" i="1"/>
                <a:t>x</a:t>
              </a:r>
              <a:r>
                <a:rPr lang="en-US" altLang="pt-BR" sz="1800"/>
                <a:t> = </a:t>
              </a:r>
              <a:r>
                <a:rPr lang="en-US" altLang="pt-BR" sz="1800" i="1"/>
                <a:t>b</a:t>
              </a:r>
              <a:r>
                <a:rPr lang="en-US" altLang="pt-BR" sz="1800"/>
                <a:t>, obtemos</a:t>
              </a:r>
            </a:p>
          </p:txBody>
        </p:sp>
        <p:graphicFrame>
          <p:nvGraphicFramePr>
            <p:cNvPr id="26633" name="Object 3"/>
            <p:cNvGraphicFramePr>
              <a:graphicFrameLocks noChangeAspect="1"/>
            </p:cNvGraphicFramePr>
            <p:nvPr/>
          </p:nvGraphicFramePr>
          <p:xfrm>
            <a:off x="2500" y="2594"/>
            <a:ext cx="2880" cy="1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2" name="Equation" r:id="rId6" imgW="4572000" imgH="1612900" progId="Equation.3">
                    <p:embed/>
                  </p:oleObj>
                </mc:Choice>
                <mc:Fallback>
                  <p:oleObj name="Equation" r:id="rId6" imgW="4572000" imgH="16129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" y="2594"/>
                          <a:ext cx="2880" cy="1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90" name="Object 2"/>
          <p:cNvGraphicFramePr>
            <a:graphicFrameLocks noChangeAspect="1"/>
          </p:cNvGraphicFramePr>
          <p:nvPr/>
        </p:nvGraphicFramePr>
        <p:xfrm>
          <a:off x="7394575" y="6069013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8" imgW="1218671" imgH="406224" progId="Equation.3">
                  <p:embed/>
                </p:oleObj>
              </mc:Choice>
              <mc:Fallback>
                <p:oleObj name="Equation" r:id="rId8" imgW="1218671" imgH="4062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6069013"/>
                        <a:ext cx="1219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9.6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BB7FE8D6-37E4-4C68-8011-E4C7099E410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1028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120775"/>
            <a:ext cx="305117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3798888" y="927100"/>
            <a:ext cx="534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800"/>
              <a:t>Aplicamos o teorema dos eixos paralelos para determinar o produto de inércia em relação aos eixos centroidais.</a:t>
            </a:r>
          </a:p>
        </p:txBody>
      </p:sp>
      <p:graphicFrame>
        <p:nvGraphicFramePr>
          <p:cNvPr id="27654" name="Object 2"/>
          <p:cNvGraphicFramePr>
            <a:graphicFrameLocks noChangeAspect="1"/>
          </p:cNvGraphicFramePr>
          <p:nvPr/>
        </p:nvGraphicFramePr>
        <p:xfrm>
          <a:off x="4364038" y="1933575"/>
          <a:ext cx="1701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4" imgW="1701800" imgH="393700" progId="Equation.3">
                  <p:embed/>
                </p:oleObj>
              </mc:Choice>
              <mc:Fallback>
                <p:oleObj name="Equation" r:id="rId4" imgW="17018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1933575"/>
                        <a:ext cx="1701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798888" y="2514600"/>
            <a:ext cx="5235575" cy="1295400"/>
            <a:chOff x="2393" y="1422"/>
            <a:chExt cx="3298" cy="816"/>
          </a:xfrm>
        </p:grpSpPr>
        <p:sp>
          <p:nvSpPr>
            <p:cNvPr id="27657" name="Text Box 1031"/>
            <p:cNvSpPr txBox="1">
              <a:spLocks noChangeArrowheads="1"/>
            </p:cNvSpPr>
            <p:nvPr/>
          </p:nvSpPr>
          <p:spPr bwMode="auto">
            <a:xfrm>
              <a:off x="2393" y="1422"/>
              <a:ext cx="32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/>
                <a:t>	Com os resultados da parte </a:t>
              </a:r>
              <a:r>
                <a:rPr lang="en-US" altLang="pt-BR" sz="1800" i="1"/>
                <a:t>a,</a:t>
              </a:r>
              <a:r>
                <a:rPr lang="en-US" altLang="pt-BR" sz="1800"/>
                <a:t>tem-se:</a:t>
              </a:r>
            </a:p>
          </p:txBody>
        </p:sp>
        <p:graphicFrame>
          <p:nvGraphicFramePr>
            <p:cNvPr id="27658" name="Object 4"/>
            <p:cNvGraphicFramePr>
              <a:graphicFrameLocks noChangeAspect="1"/>
            </p:cNvGraphicFramePr>
            <p:nvPr/>
          </p:nvGraphicFramePr>
          <p:xfrm>
            <a:off x="2742" y="1698"/>
            <a:ext cx="2076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5" name="Equation" r:id="rId6" imgW="2781300" imgH="800100" progId="Equation.3">
                    <p:embed/>
                  </p:oleObj>
                </mc:Choice>
                <mc:Fallback>
                  <p:oleObj name="Equation" r:id="rId6" imgW="2781300" imgH="8001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2" y="1698"/>
                          <a:ext cx="2076" cy="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257" name="Object 3"/>
          <p:cNvGraphicFramePr>
            <a:graphicFrameLocks noChangeAspect="1"/>
          </p:cNvGraphicFramePr>
          <p:nvPr/>
        </p:nvGraphicFramePr>
        <p:xfrm>
          <a:off x="6840538" y="4105275"/>
          <a:ext cx="1651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8" imgW="1497950" imgH="406224" progId="Equation.3">
                  <p:embed/>
                </p:oleObj>
              </mc:Choice>
              <mc:Fallback>
                <p:oleObj name="Equation" r:id="rId8" imgW="1497950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4105275"/>
                        <a:ext cx="1651000" cy="447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9.7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2408D768-ACA1-4FAB-8538-3CB1BB4A202A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77913"/>
            <a:ext cx="30591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31788" y="4025900"/>
            <a:ext cx="4335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900" dirty="0"/>
              <a:t>Para a </a:t>
            </a:r>
            <a:r>
              <a:rPr lang="en-US" altLang="pt-BR" sz="1900" dirty="0" err="1"/>
              <a:t>seção</a:t>
            </a:r>
            <a:r>
              <a:rPr lang="en-US" altLang="pt-BR" sz="1900" dirty="0"/>
              <a:t> </a:t>
            </a:r>
            <a:r>
              <a:rPr lang="en-US" altLang="pt-BR" sz="1900" dirty="0" err="1"/>
              <a:t>mostrada</a:t>
            </a:r>
            <a:r>
              <a:rPr lang="en-US" altLang="pt-BR" sz="1900" dirty="0"/>
              <a:t>, </a:t>
            </a:r>
            <a:r>
              <a:rPr lang="en-US" altLang="pt-BR" sz="1900" dirty="0" err="1"/>
              <a:t>os</a:t>
            </a:r>
            <a:r>
              <a:rPr lang="en-US" altLang="pt-BR" sz="1900" dirty="0"/>
              <a:t> </a:t>
            </a:r>
            <a:r>
              <a:rPr lang="en-US" altLang="pt-BR" sz="1900" dirty="0" err="1"/>
              <a:t>momentos</a:t>
            </a:r>
            <a:r>
              <a:rPr lang="en-US" altLang="pt-BR" sz="1900" dirty="0"/>
              <a:t> de </a:t>
            </a:r>
            <a:r>
              <a:rPr lang="en-US" altLang="pt-BR" sz="1900" dirty="0" err="1"/>
              <a:t>inércia</a:t>
            </a:r>
            <a:r>
              <a:rPr lang="en-US" altLang="pt-BR" sz="1900" dirty="0"/>
              <a:t> </a:t>
            </a:r>
            <a:r>
              <a:rPr lang="en-US" altLang="pt-BR" sz="1900" dirty="0" err="1"/>
              <a:t>em</a:t>
            </a:r>
            <a:r>
              <a:rPr lang="en-US" altLang="pt-BR" sz="1900" dirty="0"/>
              <a:t> </a:t>
            </a:r>
            <a:r>
              <a:rPr lang="en-US" altLang="pt-BR" sz="1900" dirty="0" err="1"/>
              <a:t>relação</a:t>
            </a:r>
            <a:r>
              <a:rPr lang="en-US" altLang="pt-BR" sz="1900" dirty="0"/>
              <a:t> </a:t>
            </a:r>
            <a:r>
              <a:rPr lang="en-US" altLang="pt-BR" sz="1900" dirty="0" err="1"/>
              <a:t>aos</a:t>
            </a:r>
            <a:r>
              <a:rPr lang="en-US" altLang="pt-BR" sz="1900" dirty="0"/>
              <a:t> </a:t>
            </a:r>
            <a:r>
              <a:rPr lang="en-US" altLang="pt-BR" sz="1900" dirty="0" err="1"/>
              <a:t>eixos</a:t>
            </a:r>
            <a:r>
              <a:rPr lang="en-US" altLang="pt-BR" sz="1900" dirty="0"/>
              <a:t> </a:t>
            </a:r>
            <a:r>
              <a:rPr lang="en-US" altLang="pt-BR" sz="1900" i="1" dirty="0"/>
              <a:t>x</a:t>
            </a:r>
            <a:r>
              <a:rPr lang="en-US" altLang="pt-BR" sz="1900" dirty="0"/>
              <a:t> e </a:t>
            </a:r>
            <a:r>
              <a:rPr lang="en-US" altLang="pt-BR" sz="1900" i="1" dirty="0"/>
              <a:t>y</a:t>
            </a:r>
            <a:r>
              <a:rPr lang="en-US" altLang="pt-BR" sz="1900" dirty="0"/>
              <a:t> </a:t>
            </a:r>
            <a:r>
              <a:rPr lang="en-US" altLang="pt-BR" sz="1900" dirty="0" err="1"/>
              <a:t>são</a:t>
            </a:r>
            <a:r>
              <a:rPr lang="en-US" altLang="pt-BR" sz="1900" dirty="0"/>
              <a:t>       </a:t>
            </a:r>
            <a:r>
              <a:rPr lang="en-US" altLang="pt-BR" sz="1900" i="1" dirty="0"/>
              <a:t>I</a:t>
            </a:r>
            <a:r>
              <a:rPr lang="en-US" altLang="pt-BR" sz="1900" i="1" baseline="-25000" dirty="0"/>
              <a:t>x</a:t>
            </a:r>
            <a:r>
              <a:rPr lang="en-US" altLang="pt-BR" sz="1900" i="1" dirty="0"/>
              <a:t> </a:t>
            </a:r>
            <a:r>
              <a:rPr lang="en-US" altLang="pt-BR" sz="1900" dirty="0"/>
              <a:t>= </a:t>
            </a:r>
            <a:r>
              <a:rPr lang="pt-BR" altLang="pt-BR" sz="1900" dirty="0"/>
              <a:t>4,05 x 10</a:t>
            </a:r>
            <a:r>
              <a:rPr lang="pt-BR" altLang="pt-BR" sz="1900" baseline="30000" dirty="0"/>
              <a:t>6 </a:t>
            </a:r>
            <a:r>
              <a:rPr lang="en-US" altLang="pt-BR" sz="1900" dirty="0"/>
              <a:t>mm</a:t>
            </a:r>
            <a:r>
              <a:rPr lang="en-US" altLang="pt-BR" sz="1900" baseline="30000" dirty="0"/>
              <a:t>4</a:t>
            </a:r>
            <a:r>
              <a:rPr lang="en-US" altLang="pt-BR" sz="1900" dirty="0"/>
              <a:t> e </a:t>
            </a:r>
            <a:r>
              <a:rPr lang="en-US" altLang="pt-BR" sz="1900" i="1" dirty="0" err="1"/>
              <a:t>I</a:t>
            </a:r>
            <a:r>
              <a:rPr lang="en-US" altLang="pt-BR" sz="1900" i="1" baseline="-25000" dirty="0" err="1"/>
              <a:t>y</a:t>
            </a:r>
            <a:r>
              <a:rPr lang="en-US" altLang="pt-BR" sz="1900" i="1" dirty="0"/>
              <a:t> = </a:t>
            </a:r>
            <a:r>
              <a:rPr lang="pt-BR" altLang="pt-BR" sz="1900" dirty="0"/>
              <a:t>2,72 x 10</a:t>
            </a:r>
            <a:r>
              <a:rPr lang="pt-BR" altLang="pt-BR" sz="1900" baseline="30000" dirty="0"/>
              <a:t>6</a:t>
            </a:r>
            <a:r>
              <a:rPr lang="en-US" altLang="pt-BR" sz="1900" dirty="0"/>
              <a:t> mm</a:t>
            </a:r>
            <a:r>
              <a:rPr lang="en-US" altLang="pt-BR" sz="1900" baseline="30000" dirty="0"/>
              <a:t>4</a:t>
            </a:r>
            <a:r>
              <a:rPr lang="en-US" altLang="pt-BR" sz="19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 sz="1900" dirty="0"/>
              <a:t>Determine </a:t>
            </a:r>
            <a:r>
              <a:rPr lang="en-US" altLang="pt-BR" sz="1900" i="1" dirty="0"/>
              <a:t>(a) </a:t>
            </a:r>
            <a:r>
              <a:rPr lang="en-US" altLang="pt-BR" sz="1900" dirty="0"/>
              <a:t>a </a:t>
            </a:r>
            <a:r>
              <a:rPr lang="en-US" altLang="pt-BR" sz="1900" dirty="0" err="1"/>
              <a:t>orientação</a:t>
            </a:r>
            <a:r>
              <a:rPr lang="en-US" altLang="pt-BR" sz="1900" dirty="0"/>
              <a:t> dos </a:t>
            </a:r>
            <a:r>
              <a:rPr lang="en-US" altLang="pt-BR" sz="1900" dirty="0" err="1"/>
              <a:t>eixos</a:t>
            </a:r>
            <a:r>
              <a:rPr lang="en-US" altLang="pt-BR" sz="1900" dirty="0"/>
              <a:t> </a:t>
            </a:r>
            <a:r>
              <a:rPr lang="en-US" altLang="pt-BR" sz="1900" dirty="0" err="1"/>
              <a:t>principais</a:t>
            </a:r>
            <a:r>
              <a:rPr lang="en-US" altLang="pt-BR" sz="1900" dirty="0"/>
              <a:t> da </a:t>
            </a:r>
            <a:r>
              <a:rPr lang="en-US" altLang="pt-BR" sz="1900" dirty="0" err="1"/>
              <a:t>seção</a:t>
            </a:r>
            <a:r>
              <a:rPr lang="en-US" altLang="pt-BR" sz="1900" dirty="0"/>
              <a:t> </a:t>
            </a:r>
            <a:r>
              <a:rPr lang="en-US" altLang="pt-BR" sz="1900" dirty="0" err="1"/>
              <a:t>em</a:t>
            </a:r>
            <a:r>
              <a:rPr lang="en-US" altLang="pt-BR" sz="1900" dirty="0"/>
              <a:t> </a:t>
            </a:r>
            <a:r>
              <a:rPr lang="en-US" altLang="pt-BR" sz="1900" dirty="0" err="1"/>
              <a:t>relação</a:t>
            </a:r>
            <a:r>
              <a:rPr lang="en-US" altLang="pt-BR" sz="1900" dirty="0"/>
              <a:t> a </a:t>
            </a:r>
            <a:r>
              <a:rPr lang="en-US" altLang="pt-BR" sz="1900" i="1" dirty="0"/>
              <a:t>O</a:t>
            </a:r>
            <a:r>
              <a:rPr lang="en-US" altLang="pt-BR" sz="1900" dirty="0"/>
              <a:t> e </a:t>
            </a:r>
            <a:r>
              <a:rPr lang="en-US" altLang="pt-BR" sz="1900" i="1" dirty="0"/>
              <a:t>(b) </a:t>
            </a:r>
            <a:r>
              <a:rPr lang="en-US" altLang="pt-BR" sz="1900" dirty="0" err="1"/>
              <a:t>os</a:t>
            </a:r>
            <a:r>
              <a:rPr lang="en-US" altLang="pt-BR" sz="1900" dirty="0"/>
              <a:t> </a:t>
            </a:r>
            <a:r>
              <a:rPr lang="en-US" altLang="pt-BR" sz="1900" dirty="0" err="1"/>
              <a:t>valores</a:t>
            </a:r>
            <a:r>
              <a:rPr lang="en-US" altLang="pt-BR" sz="1900" dirty="0"/>
              <a:t> dos </a:t>
            </a:r>
            <a:r>
              <a:rPr lang="en-US" altLang="pt-BR" sz="1900" dirty="0" err="1"/>
              <a:t>momentos</a:t>
            </a:r>
            <a:r>
              <a:rPr lang="en-US" altLang="pt-BR" sz="1900" dirty="0"/>
              <a:t> de </a:t>
            </a:r>
            <a:r>
              <a:rPr lang="en-US" altLang="pt-BR" sz="1900" dirty="0" err="1"/>
              <a:t>inércia</a:t>
            </a:r>
            <a:r>
              <a:rPr lang="en-US" altLang="pt-BR" sz="1900" dirty="0"/>
              <a:t> </a:t>
            </a:r>
            <a:r>
              <a:rPr lang="en-US" altLang="pt-BR" sz="1900" dirty="0" err="1"/>
              <a:t>principais</a:t>
            </a:r>
            <a:r>
              <a:rPr lang="en-US" altLang="pt-BR" sz="1900" dirty="0"/>
              <a:t> </a:t>
            </a:r>
            <a:r>
              <a:rPr lang="en-US" altLang="pt-BR" sz="1900" dirty="0" err="1"/>
              <a:t>em</a:t>
            </a:r>
            <a:r>
              <a:rPr lang="en-US" altLang="pt-BR" sz="1900" dirty="0"/>
              <a:t> </a:t>
            </a:r>
            <a:r>
              <a:rPr lang="en-US" altLang="pt-BR" sz="1900" dirty="0" err="1"/>
              <a:t>relação</a:t>
            </a:r>
            <a:r>
              <a:rPr lang="en-US" altLang="pt-BR" sz="1900" dirty="0"/>
              <a:t> a </a:t>
            </a:r>
            <a:r>
              <a:rPr lang="en-US" altLang="pt-BR" sz="1900" i="1" dirty="0"/>
              <a:t>O</a:t>
            </a:r>
            <a:r>
              <a:rPr lang="en-US" altLang="pt-BR" sz="1900" dirty="0"/>
              <a:t>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473575" y="1092200"/>
            <a:ext cx="46688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Calculamos o produto de inércia em relação aos eixos </a:t>
            </a:r>
            <a:r>
              <a:rPr lang="en-US" altLang="pt-BR" i="1"/>
              <a:t>x </a:t>
            </a:r>
            <a:r>
              <a:rPr lang="en-US" altLang="pt-BR"/>
              <a:t>e</a:t>
            </a:r>
            <a:r>
              <a:rPr lang="en-US" altLang="pt-BR" i="1"/>
              <a:t> y</a:t>
            </a:r>
            <a:r>
              <a:rPr lang="en-US" altLang="pt-BR"/>
              <a:t> dividindo a seção em três retângulos e aplicando o teorema dos eixos paralelos a cada um.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473575" y="2933700"/>
            <a:ext cx="4557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Determinamos a orientação dos eixos principais e dos momentos de inércia principais utilizando as fórmulas deduzidas anteriormente.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  <p:bldP spid="20489" grpId="0" autoUpdateAnimBg="0"/>
    </p:bldLst>
  </p:timing>
</p:sld>
</file>

<file path=ppt/theme/theme1.xml><?xml version="1.0" encoding="utf-8"?>
<a:theme xmlns:a="http://schemas.openxmlformats.org/drawingml/2006/main" name="1_beer">
  <a:themeElements>
    <a:clrScheme name="">
      <a:dk1>
        <a:srgbClr val="000000"/>
      </a:dk1>
      <a:lt1>
        <a:srgbClr val="384868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EB1B9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ee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8486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EB1B9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D:\consulting\McGraw-Hill\Statics &amp; Dynamics\beer2.pot</Template>
  <TotalTime>4700</TotalTime>
  <Words>1661</Words>
  <Application>Microsoft Office PowerPoint</Application>
  <PresentationFormat>Apresentação na tela (4:3)</PresentationFormat>
  <Paragraphs>155</Paragraphs>
  <Slides>27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Arial Narrow</vt:lpstr>
      <vt:lpstr>Book Antiqua</vt:lpstr>
      <vt:lpstr>Helvetica</vt:lpstr>
      <vt:lpstr>Symbol</vt:lpstr>
      <vt:lpstr>Times New Roman</vt:lpstr>
      <vt:lpstr>1_beer</vt:lpstr>
      <vt:lpstr>Equation</vt:lpstr>
      <vt:lpstr>Equação</vt:lpstr>
      <vt:lpstr>Apresentação do PowerPoint</vt:lpstr>
      <vt:lpstr>Conteúdo</vt:lpstr>
      <vt:lpstr>Produto de Inércia</vt:lpstr>
      <vt:lpstr>Eixos Principais e Momentos de Inércia Principais</vt:lpstr>
      <vt:lpstr>Eixos Principais e Momentos de Inércia Principais</vt:lpstr>
      <vt:lpstr>Problema Resolvido 9.6</vt:lpstr>
      <vt:lpstr>Problema Resolvido 9.6</vt:lpstr>
      <vt:lpstr>Problema Resolvido 9.6</vt:lpstr>
      <vt:lpstr>Problema Resolvido 9.7</vt:lpstr>
      <vt:lpstr>Problema Resolvido 9.7</vt:lpstr>
      <vt:lpstr>Problema Resolvido 9.7</vt:lpstr>
      <vt:lpstr>Círculo de Mohr para Momentos e Produtos de Inércia</vt:lpstr>
      <vt:lpstr>Problema Resolvido 9.8</vt:lpstr>
      <vt:lpstr>Problema Resolvido 9.8</vt:lpstr>
      <vt:lpstr>Problema Resolvido 9.8</vt:lpstr>
      <vt:lpstr>Momentos de Inércia de Corpos</vt:lpstr>
      <vt:lpstr>Momentos de Inércia de um Corpo</vt:lpstr>
      <vt:lpstr>Teorema dos Eixos Paralelos</vt:lpstr>
      <vt:lpstr>Momentos de inércia de Placas Delgadas</vt:lpstr>
      <vt:lpstr>Momentos de inércia de Placas Delgadas</vt:lpstr>
      <vt:lpstr>Momentos de inércia de um Corpo Tridimensional por Integração</vt:lpstr>
      <vt:lpstr>Momentos de Inércia de Massa de Formatos Geométricos Usuais</vt:lpstr>
      <vt:lpstr>Problema Resolvido 9.12</vt:lpstr>
      <vt:lpstr>Problema Resolvido 9.12</vt:lpstr>
      <vt:lpstr>Problema Resolvido 9.12</vt:lpstr>
      <vt:lpstr>Momento de Inércia em Relação a um Eixo Arbitrário</vt:lpstr>
      <vt:lpstr>Elipsóide de Inércia. Eixos Principais de Inércia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Oler</dc:creator>
  <cp:lastModifiedBy>Walter Kapp</cp:lastModifiedBy>
  <cp:revision>103</cp:revision>
  <dcterms:created xsi:type="dcterms:W3CDTF">2003-09-15T17:19:32Z</dcterms:created>
  <dcterms:modified xsi:type="dcterms:W3CDTF">2017-01-31T20:42:38Z</dcterms:modified>
</cp:coreProperties>
</file>