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1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74" r:id="rId7"/>
    <p:sldId id="261" r:id="rId8"/>
    <p:sldId id="262" r:id="rId9"/>
    <p:sldId id="263" r:id="rId10"/>
    <p:sldId id="264" r:id="rId11"/>
    <p:sldId id="265" r:id="rId12"/>
    <p:sldId id="266" r:id="rId13"/>
    <p:sldId id="275" r:id="rId1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4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90" autoAdjust="0"/>
    <p:restoredTop sz="94612" autoAdjust="0"/>
  </p:normalViewPr>
  <p:slideViewPr>
    <p:cSldViewPr snapToGrid="0">
      <p:cViewPr varScale="1">
        <p:scale>
          <a:sx n="80" d="100"/>
          <a:sy n="80" d="100"/>
        </p:scale>
        <p:origin x="1445" y="48"/>
      </p:cViewPr>
      <p:guideLst>
        <p:guide orient="horz" pos="2160"/>
        <p:guide pos="2842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3" Type="http://schemas.openxmlformats.org/officeDocument/2006/relationships/image" Target="../media/image10.wmf"/><Relationship Id="rId7" Type="http://schemas.openxmlformats.org/officeDocument/2006/relationships/image" Target="../media/image14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6" Type="http://schemas.openxmlformats.org/officeDocument/2006/relationships/image" Target="../media/image13.wmf"/><Relationship Id="rId5" Type="http://schemas.openxmlformats.org/officeDocument/2006/relationships/image" Target="../media/image12.wmf"/><Relationship Id="rId4" Type="http://schemas.openxmlformats.org/officeDocument/2006/relationships/image" Target="../media/image11.wmf"/><Relationship Id="rId9" Type="http://schemas.openxmlformats.org/officeDocument/2006/relationships/image" Target="../media/image16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2" Type="http://schemas.openxmlformats.org/officeDocument/2006/relationships/image" Target="../media/image28.wmf"/><Relationship Id="rId1" Type="http://schemas.openxmlformats.org/officeDocument/2006/relationships/image" Target="../media/image27.wmf"/><Relationship Id="rId4" Type="http://schemas.openxmlformats.org/officeDocument/2006/relationships/image" Target="../media/image30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35.wmf"/><Relationship Id="rId2" Type="http://schemas.openxmlformats.org/officeDocument/2006/relationships/image" Target="../media/image34.wmf"/><Relationship Id="rId1" Type="http://schemas.openxmlformats.org/officeDocument/2006/relationships/image" Target="../media/image33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39.wmf"/><Relationship Id="rId2" Type="http://schemas.openxmlformats.org/officeDocument/2006/relationships/image" Target="../media/image38.wmf"/><Relationship Id="rId1" Type="http://schemas.openxmlformats.org/officeDocument/2006/relationships/image" Target="../media/image37.wmf"/><Relationship Id="rId4" Type="http://schemas.openxmlformats.org/officeDocument/2006/relationships/image" Target="../media/image40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45.wmf"/><Relationship Id="rId2" Type="http://schemas.openxmlformats.org/officeDocument/2006/relationships/image" Target="../media/image44.wmf"/><Relationship Id="rId1" Type="http://schemas.openxmlformats.org/officeDocument/2006/relationships/image" Target="../media/image43.wmf"/><Relationship Id="rId6" Type="http://schemas.openxmlformats.org/officeDocument/2006/relationships/image" Target="../media/image48.wmf"/><Relationship Id="rId5" Type="http://schemas.openxmlformats.org/officeDocument/2006/relationships/image" Target="../media/image47.wmf"/><Relationship Id="rId4" Type="http://schemas.openxmlformats.org/officeDocument/2006/relationships/image" Target="../media/image46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51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56.wmf"/><Relationship Id="rId2" Type="http://schemas.openxmlformats.org/officeDocument/2006/relationships/image" Target="../media/image55.wmf"/><Relationship Id="rId1" Type="http://schemas.openxmlformats.org/officeDocument/2006/relationships/image" Target="../media/image54.wmf"/><Relationship Id="rId5" Type="http://schemas.openxmlformats.org/officeDocument/2006/relationships/image" Target="../media/image58.wmf"/><Relationship Id="rId4" Type="http://schemas.openxmlformats.org/officeDocument/2006/relationships/image" Target="../media/image5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charset="-128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charset="-128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56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charset="-128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21885E5-9ED9-4E25-81C3-94CAF4FDBF50}" type="slidenum">
              <a:rPr lang="en-US" altLang="pt-BR"/>
              <a:pPr/>
              <a:t>‹nº›</a:t>
            </a:fld>
            <a:endParaRPr lang="en-US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7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bg>
      <p:bgPr>
        <a:gradFill rotWithShape="1">
          <a:gsLst>
            <a:gs pos="0">
              <a:srgbClr val="7181AA"/>
            </a:gs>
            <a:gs pos="2000">
              <a:srgbClr val="7181AA"/>
            </a:gs>
            <a:gs pos="100000">
              <a:srgbClr val="0E2148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4"/>
          <p:cNvSpPr>
            <a:spLocks noChangeArrowheads="1"/>
          </p:cNvSpPr>
          <p:nvPr/>
        </p:nvSpPr>
        <p:spPr bwMode="auto">
          <a:xfrm>
            <a:off x="-19050" y="-9525"/>
            <a:ext cx="1390650" cy="6867525"/>
          </a:xfrm>
          <a:prstGeom prst="rect">
            <a:avLst/>
          </a:prstGeom>
          <a:solidFill>
            <a:srgbClr val="D3CFD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pt-BR" sz="2400">
              <a:ea typeface="ＭＳ Ｐゴシック" charset="-128"/>
            </a:endParaRPr>
          </a:p>
        </p:txBody>
      </p:sp>
      <p:sp>
        <p:nvSpPr>
          <p:cNvPr id="4" name="Rectangle 15"/>
          <p:cNvSpPr>
            <a:spLocks noChangeArrowheads="1"/>
          </p:cNvSpPr>
          <p:nvPr/>
        </p:nvSpPr>
        <p:spPr bwMode="auto">
          <a:xfrm>
            <a:off x="4191000" y="2667000"/>
            <a:ext cx="4895850" cy="3905250"/>
          </a:xfrm>
          <a:prstGeom prst="rect">
            <a:avLst/>
          </a:prstGeom>
          <a:solidFill>
            <a:srgbClr val="D2CFDB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pt-BR">
              <a:ea typeface="ＭＳ Ｐゴシック" charset="-128"/>
            </a:endParaRP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1362075" y="677863"/>
            <a:ext cx="7781925" cy="1446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37931725" indent="-37474525" eaLnBrk="0" hangingPunct="0"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eaLnBrk="0" hangingPunct="0"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eaLnBrk="0" hangingPunct="0"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eaLnBrk="0" hangingPunct="0"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r>
              <a:rPr lang="en-US" sz="2800" i="1" dirty="0">
                <a:solidFill>
                  <a:srgbClr val="FFFFFF"/>
                </a:solidFill>
                <a:latin typeface="Arial" charset="0"/>
                <a:cs typeface="Arial" charset="0"/>
              </a:rPr>
              <a:t>MECÂNICA VETORIAL PARA ENGENHEIROS:</a:t>
            </a:r>
            <a:r>
              <a:rPr lang="en-US" sz="4400" b="1" dirty="0">
                <a:solidFill>
                  <a:srgbClr val="FFFFFF"/>
                </a:solidFill>
                <a:latin typeface="Arial" charset="0"/>
                <a:cs typeface="Arial" charset="0"/>
              </a:rPr>
              <a:t>  </a:t>
            </a:r>
            <a:r>
              <a:rPr lang="en-US" sz="4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ESTÁTICA</a:t>
            </a: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7105650" y="234950"/>
            <a:ext cx="1638300" cy="31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37931725" indent="-37474525" eaLnBrk="0" hangingPunct="0"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eaLnBrk="0" hangingPunct="0"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eaLnBrk="0" hangingPunct="0"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eaLnBrk="0" hangingPunct="0"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eaLnBrk="1" hangingPunct="1">
              <a:lnSpc>
                <a:spcPct val="75000"/>
              </a:lnSpc>
              <a:defRPr/>
            </a:pPr>
            <a:r>
              <a:rPr lang="en-US" sz="1800" b="1" dirty="0">
                <a:solidFill>
                  <a:srgbClr val="95BC6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Nona </a:t>
            </a:r>
            <a:r>
              <a:rPr lang="en-US" sz="1800" b="1" dirty="0" err="1">
                <a:solidFill>
                  <a:srgbClr val="95BC6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Edição</a:t>
            </a:r>
            <a:endParaRPr lang="en-US" sz="1800" b="1" dirty="0">
              <a:solidFill>
                <a:srgbClr val="95BC6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1357313" y="2289175"/>
            <a:ext cx="2838450" cy="214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37931725" indent="-37474525" eaLnBrk="0" hangingPunct="0"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eaLnBrk="0" hangingPunct="0"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eaLnBrk="0" hangingPunct="0"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eaLnBrk="0" hangingPunct="0"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eaLnBrk="1" hangingPunct="1">
              <a:lnSpc>
                <a:spcPct val="125000"/>
              </a:lnSpc>
              <a:defRPr/>
            </a:pPr>
            <a:r>
              <a:rPr lang="en-US" sz="1800" b="1" dirty="0">
                <a:solidFill>
                  <a:srgbClr val="95BC6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Ferdinand P. Beer</a:t>
            </a:r>
          </a:p>
          <a:p>
            <a:pPr eaLnBrk="1" hangingPunct="1">
              <a:lnSpc>
                <a:spcPct val="125000"/>
              </a:lnSpc>
              <a:defRPr/>
            </a:pPr>
            <a:r>
              <a:rPr lang="en-US" sz="1800" b="1" dirty="0">
                <a:solidFill>
                  <a:srgbClr val="95BC6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E. Russell  Johnston, Jr.</a:t>
            </a:r>
          </a:p>
          <a:p>
            <a:pPr eaLnBrk="1" hangingPunct="1">
              <a:lnSpc>
                <a:spcPct val="125000"/>
              </a:lnSpc>
              <a:defRPr/>
            </a:pPr>
            <a:endParaRPr lang="en-US" sz="1800" b="1" dirty="0">
              <a:solidFill>
                <a:srgbClr val="95BC6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  <a:p>
            <a:pPr eaLnBrk="1" hangingPunct="1">
              <a:lnSpc>
                <a:spcPct val="125000"/>
              </a:lnSpc>
              <a:defRPr/>
            </a:pPr>
            <a:r>
              <a:rPr lang="en-US" sz="1800" b="1" dirty="0" err="1">
                <a:solidFill>
                  <a:srgbClr val="95BC6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Notas</a:t>
            </a:r>
            <a:r>
              <a:rPr lang="en-US" sz="1800" b="1" dirty="0">
                <a:solidFill>
                  <a:srgbClr val="95BC6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 de Aula:</a:t>
            </a:r>
          </a:p>
          <a:p>
            <a:pPr eaLnBrk="1" hangingPunct="1">
              <a:lnSpc>
                <a:spcPct val="125000"/>
              </a:lnSpc>
              <a:defRPr/>
            </a:pPr>
            <a:r>
              <a:rPr lang="en-US" sz="1800" b="1" dirty="0">
                <a:solidFill>
                  <a:srgbClr val="95BC6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J. Walt </a:t>
            </a:r>
            <a:r>
              <a:rPr lang="en-US" sz="1800" b="1" dirty="0" err="1">
                <a:solidFill>
                  <a:srgbClr val="95BC6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Oler</a:t>
            </a:r>
            <a:endParaRPr lang="en-US" sz="1800" b="1" dirty="0">
              <a:solidFill>
                <a:srgbClr val="95BC6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  <a:p>
            <a:pPr eaLnBrk="1" hangingPunct="1">
              <a:lnSpc>
                <a:spcPct val="125000"/>
              </a:lnSpc>
              <a:defRPr/>
            </a:pPr>
            <a:r>
              <a:rPr lang="en-US" sz="1800" b="1" dirty="0">
                <a:solidFill>
                  <a:srgbClr val="95BC6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Texas Tech University</a:t>
            </a:r>
          </a:p>
        </p:txBody>
      </p:sp>
      <p:pic>
        <p:nvPicPr>
          <p:cNvPr id="8" name="Picture 8" descr="MH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150" y="6324600"/>
            <a:ext cx="438150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-3175" y="1101725"/>
            <a:ext cx="1382713" cy="366713"/>
          </a:xfrm>
          <a:prstGeom prst="rect">
            <a:avLst/>
          </a:prstGeom>
          <a:solidFill>
            <a:srgbClr val="000066"/>
          </a:solidFill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37931725" indent="-37474525" eaLnBrk="0" hangingPunct="0"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eaLnBrk="0" hangingPunct="0"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eaLnBrk="0" hangingPunct="0"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eaLnBrk="0" hangingPunct="0"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r>
              <a:rPr lang="en-US" sz="1800" dirty="0">
                <a:solidFill>
                  <a:srgbClr val="FFFFFF"/>
                </a:solidFill>
                <a:latin typeface="Arial" charset="0"/>
              </a:rPr>
              <a:t>CAPÍTULO</a:t>
            </a:r>
          </a:p>
        </p:txBody>
      </p:sp>
      <p:sp>
        <p:nvSpPr>
          <p:cNvPr id="10" name="Text Box 10"/>
          <p:cNvSpPr txBox="1">
            <a:spLocks noChangeArrowheads="1"/>
          </p:cNvSpPr>
          <p:nvPr/>
        </p:nvSpPr>
        <p:spPr bwMode="auto">
          <a:xfrm>
            <a:off x="4778375" y="6581775"/>
            <a:ext cx="436562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37931725" indent="-37474525" eaLnBrk="0" hangingPunct="0"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eaLnBrk="0" hangingPunct="0"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eaLnBrk="0" hangingPunct="0"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eaLnBrk="0" hangingPunct="0"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r>
              <a:rPr lang="en-US" sz="1200" i="1">
                <a:solidFill>
                  <a:srgbClr val="ADADEB"/>
                </a:solidFill>
                <a:latin typeface="Helvetica" charset="0"/>
                <a:cs typeface="Helvetica" charset="0"/>
              </a:rPr>
              <a:t>© 2010 The McGraw-Hill Companies, Inc. All rights reserved. </a:t>
            </a:r>
          </a:p>
        </p:txBody>
      </p:sp>
      <p:sp>
        <p:nvSpPr>
          <p:cNvPr id="11" name="Text Box 11"/>
          <p:cNvSpPr txBox="1">
            <a:spLocks noChangeArrowheads="1"/>
          </p:cNvSpPr>
          <p:nvPr/>
        </p:nvSpPr>
        <p:spPr bwMode="auto">
          <a:xfrm>
            <a:off x="0" y="1466850"/>
            <a:ext cx="13716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37931725" indent="-37474525" eaLnBrk="0" hangingPunct="0"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eaLnBrk="0" hangingPunct="0"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eaLnBrk="0" hangingPunct="0"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eaLnBrk="0" hangingPunct="0"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ctr" eaLnBrk="1" hangingPunct="1">
              <a:lnSpc>
                <a:spcPct val="80000"/>
              </a:lnSpc>
              <a:defRPr/>
            </a:pPr>
            <a:r>
              <a:rPr lang="en-US" sz="9600" b="1">
                <a:solidFill>
                  <a:srgbClr val="0B0068"/>
                </a:solidFill>
                <a:latin typeface="Arial Narrow" pitchFamily="34" charset="0"/>
              </a:rPr>
              <a:t>10</a:t>
            </a:r>
          </a:p>
        </p:txBody>
      </p:sp>
      <p:pic>
        <p:nvPicPr>
          <p:cNvPr id="12" name="Picture 2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0650" y="4414838"/>
            <a:ext cx="2782888" cy="2174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0" name="Rectangle 4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4360863" y="2825750"/>
            <a:ext cx="4495800" cy="3352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 sz="3200">
                <a:solidFill>
                  <a:srgbClr val="0B0068"/>
                </a:solidFill>
                <a:latin typeface="Arial" pitchFamily="-65" charset="0"/>
              </a:defRPr>
            </a:lvl1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801509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Rectangle 1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pt-BR"/>
              <a:t>2 - </a:t>
            </a:r>
            <a:fld id="{27BF2132-5099-4E56-8674-DFAC05EF271D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10869421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" Target="../slides/slide2.xml"/><Relationship Id="rId3" Type="http://schemas.openxmlformats.org/officeDocument/2006/relationships/theme" Target="../theme/theme1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10" Type="http://schemas.openxmlformats.org/officeDocument/2006/relationships/image" Target="../media/image6.png"/><Relationship Id="rId4" Type="http://schemas.openxmlformats.org/officeDocument/2006/relationships/image" Target="../media/image1.jpeg"/><Relationship Id="rId9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1">
          <a:gsLst>
            <a:gs pos="0">
              <a:srgbClr val="778BB5"/>
            </a:gs>
            <a:gs pos="56000">
              <a:srgbClr val="778BB5"/>
            </a:gs>
            <a:gs pos="100000">
              <a:srgbClr val="0E2148"/>
            </a:gs>
          </a:gsLst>
          <a:lin ang="11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276225" y="757238"/>
            <a:ext cx="8867775" cy="610076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pt-BR">
              <a:ea typeface="ＭＳ Ｐゴシック" charset="-128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-19050" y="-9525"/>
            <a:ext cx="304800" cy="6867525"/>
          </a:xfrm>
          <a:prstGeom prst="rect">
            <a:avLst/>
          </a:prstGeom>
          <a:solidFill>
            <a:srgbClr val="08224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pt-BR">
              <a:ea typeface="ＭＳ Ｐゴシック" charset="-128"/>
            </a:endParaRPr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282575" y="498475"/>
            <a:ext cx="8863013" cy="457200"/>
          </a:xfrm>
          <a:prstGeom prst="rect">
            <a:avLst/>
          </a:prstGeom>
          <a:solidFill>
            <a:srgbClr val="6B8954"/>
          </a:solidFill>
          <a:ln w="9525">
            <a:solidFill>
              <a:srgbClr val="618A53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pt-BR"/>
              <a:t>Click to edit Master title style</a:t>
            </a:r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457200" y="6599238"/>
            <a:ext cx="443865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37931725" indent="-37474525" eaLnBrk="0" hangingPunct="0"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eaLnBrk="0" hangingPunct="0"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eaLnBrk="0" hangingPunct="0"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eaLnBrk="0" hangingPunct="0"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r>
              <a:rPr lang="en-US" sz="1300" i="1">
                <a:solidFill>
                  <a:srgbClr val="CCFFCC"/>
                </a:solidFill>
                <a:latin typeface="Book Antiqua" pitchFamily="18" charset="0"/>
              </a:rPr>
              <a:t>© 2010 The McGraw-Hill Companies, Inc. All rights reserved. </a:t>
            </a:r>
          </a:p>
        </p:txBody>
      </p:sp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290513" y="-50800"/>
            <a:ext cx="88534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/>
          <a:lstStyle>
            <a:lvl1pPr eaLnBrk="0" hangingPunct="0"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37931725" indent="-37474525" eaLnBrk="0" hangingPunct="0"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eaLnBrk="0" hangingPunct="0"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eaLnBrk="0" hangingPunct="0"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eaLnBrk="0" hangingPunct="0"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r>
              <a:rPr lang="en-US" sz="3200" b="1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Mecânica</a:t>
            </a:r>
            <a:r>
              <a:rPr lang="en-US" sz="3200" b="1" dirty="0">
                <a:solidFill>
                  <a:srgbClr val="FFFFFF"/>
                </a:solidFill>
                <a:latin typeface="Arial" charset="0"/>
              </a:rPr>
              <a:t> </a:t>
            </a:r>
            <a:r>
              <a:rPr lang="en-US" sz="3100" b="1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Vetorial</a:t>
            </a:r>
            <a:r>
              <a:rPr lang="en-US" sz="31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en-US" sz="3100" b="1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para</a:t>
            </a:r>
            <a:r>
              <a:rPr lang="en-US" sz="31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en-US" sz="3100" b="1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Engenheiros</a:t>
            </a:r>
            <a:r>
              <a:rPr lang="en-US" sz="31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: </a:t>
            </a:r>
            <a:r>
              <a:rPr lang="en-US" sz="3100" b="1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Estática</a:t>
            </a:r>
            <a:endParaRPr lang="en-US" sz="31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3080" name="Text Box 8"/>
          <p:cNvSpPr txBox="1">
            <a:spLocks noChangeArrowheads="1"/>
          </p:cNvSpPr>
          <p:nvPr/>
        </p:nvSpPr>
        <p:spPr bwMode="auto">
          <a:xfrm>
            <a:off x="-109538" y="-47625"/>
            <a:ext cx="461963" cy="59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37931725" indent="-37474525" eaLnBrk="0" hangingPunct="0"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eaLnBrk="0" hangingPunct="0"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eaLnBrk="0" hangingPunct="0"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eaLnBrk="0" hangingPunct="0"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eaLnBrk="1" hangingPunct="1">
              <a:lnSpc>
                <a:spcPct val="75000"/>
              </a:lnSpc>
              <a:defRPr/>
            </a:pPr>
            <a:r>
              <a:rPr lang="en-US" sz="1200" b="1" dirty="0">
                <a:solidFill>
                  <a:srgbClr val="95BC61"/>
                </a:solidFill>
                <a:latin typeface="Arial" charset="0"/>
              </a:rPr>
              <a:t>Nona</a:t>
            </a:r>
            <a:br>
              <a:rPr lang="en-US" sz="1200" b="1" dirty="0">
                <a:solidFill>
                  <a:srgbClr val="95BC61"/>
                </a:solidFill>
                <a:latin typeface="Arial" charset="0"/>
              </a:rPr>
            </a:br>
            <a:r>
              <a:rPr lang="en-US" sz="1200" b="1" dirty="0" err="1">
                <a:solidFill>
                  <a:srgbClr val="95BC61"/>
                </a:solidFill>
                <a:latin typeface="Arial" charset="0"/>
              </a:rPr>
              <a:t>Edição</a:t>
            </a:r>
            <a:endParaRPr lang="en-US" sz="1200" b="1" dirty="0">
              <a:solidFill>
                <a:srgbClr val="95BC61"/>
              </a:solidFill>
              <a:latin typeface="Arial" charset="0"/>
            </a:endParaRPr>
          </a:p>
        </p:txBody>
      </p:sp>
      <p:pic>
        <p:nvPicPr>
          <p:cNvPr id="19464" name="Picture 9" descr="MH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72250"/>
            <a:ext cx="285750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6" name="Rectangle 1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951788" y="6589713"/>
            <a:ext cx="914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1">
                <a:solidFill>
                  <a:srgbClr val="618A53"/>
                </a:solidFill>
                <a:latin typeface="Arial" panose="020B0604020202020204" pitchFamily="34" charset="0"/>
              </a:defRPr>
            </a:lvl1pPr>
          </a:lstStyle>
          <a:p>
            <a:r>
              <a:rPr lang="en-US" altLang="pt-BR"/>
              <a:t>2 - </a:t>
            </a:r>
            <a:fld id="{43583D72-C639-454D-A70C-0C768C23A89D}" type="slidenum">
              <a:rPr lang="en-US" altLang="pt-BR"/>
              <a:pPr/>
              <a:t>‹nº›</a:t>
            </a:fld>
            <a:endParaRPr lang="en-US" altLang="pt-BR"/>
          </a:p>
        </p:txBody>
      </p:sp>
      <p:pic>
        <p:nvPicPr>
          <p:cNvPr id="19466" name="Picture 18">
            <a:hlinkClick r:id="" action="ppaction://hlinkshowjump?jump=previousslide"/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113" y="4756150"/>
            <a:ext cx="304801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7" name="Picture 20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113" y="5149850"/>
            <a:ext cx="304801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8" name="Picture 21">
            <a:hlinkClick r:id="" action="ppaction://hlinkshowjump?jump=lastslide"/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113" y="5545138"/>
            <a:ext cx="304801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9" name="Picture 23">
            <a:hlinkClick r:id="rId8" action="ppaction://hlinksldjump"/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113" y="5949950"/>
            <a:ext cx="304801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70" name="Picture 15">
            <a:hlinkClick r:id="" action="ppaction://hlinkshowjump?jump=firstslide"/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225" y="4327525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78" r:id="rId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CCEEDF"/>
          </a:solidFill>
          <a:latin typeface="+mj-lt"/>
          <a:ea typeface="ＭＳ Ｐゴシック" pitchFamily="-65" charset="-128"/>
          <a:cs typeface="ＭＳ Ｐゴシック" pitchFamily="-65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CCEEDF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CCEEDF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CCEEDF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CCEEDF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rgbClr val="BE5F00"/>
          </a:solidFill>
          <a:latin typeface="Arial" pitchFamily="-65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rgbClr val="BE5F00"/>
          </a:solidFill>
          <a:latin typeface="Arial" pitchFamily="-65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rgbClr val="BE5F00"/>
          </a:solidFill>
          <a:latin typeface="Arial" pitchFamily="-65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rgbClr val="BE5F00"/>
          </a:solidFill>
          <a:latin typeface="Arial" pitchFamily="-65" charset="0"/>
        </a:defRPr>
      </a:lvl9pPr>
    </p:titleStyle>
    <p:bodyStyle>
      <a:lvl1pPr marL="223838" indent="-223838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pitchFamily="-65" charset="-128"/>
          <a:cs typeface="ＭＳ Ｐゴシック" pitchFamily="-65" charset="-128"/>
        </a:defRPr>
      </a:lvl1pPr>
      <a:lvl2pPr marL="576263" indent="-238125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ＭＳ Ｐゴシック" pitchFamily="-65" charset="-128"/>
        </a:defRPr>
      </a:lvl2pPr>
      <a:lvl3pPr marL="1017588" indent="-22225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pitchFamily="-65" charset="-128"/>
        </a:defRPr>
      </a:lvl3pPr>
      <a:lvl4pPr marL="1435100" indent="-23495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ＭＳ Ｐゴシック" pitchFamily="-65" charset="-128"/>
        </a:defRPr>
      </a:lvl4pPr>
      <a:lvl5pPr marL="1881188" indent="-223838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ＭＳ Ｐゴシック" pitchFamily="-65" charset="-128"/>
        </a:defRPr>
      </a:lvl5pPr>
      <a:lvl6pPr marL="2338388" indent="-223838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ＭＳ Ｐゴシック" pitchFamily="-65" charset="-128"/>
        </a:defRPr>
      </a:lvl6pPr>
      <a:lvl7pPr marL="2795588" indent="-223838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ＭＳ Ｐゴシック" pitchFamily="-65" charset="-128"/>
        </a:defRPr>
      </a:lvl7pPr>
      <a:lvl8pPr marL="3252788" indent="-223838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ＭＳ Ｐゴシック" pitchFamily="-65" charset="-128"/>
        </a:defRPr>
      </a:lvl8pPr>
      <a:lvl9pPr marL="3709988" indent="-223838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ＭＳ Ｐゴシック" pitchFamily="-65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wmf"/><Relationship Id="rId3" Type="http://schemas.openxmlformats.org/officeDocument/2006/relationships/image" Target="../media/image41.jpeg"/><Relationship Id="rId7" Type="http://schemas.openxmlformats.org/officeDocument/2006/relationships/oleObject" Target="../embeddings/oleObject20.bin"/><Relationship Id="rId12" Type="http://schemas.openxmlformats.org/officeDocument/2006/relationships/image" Target="../media/image40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37.wmf"/><Relationship Id="rId11" Type="http://schemas.openxmlformats.org/officeDocument/2006/relationships/oleObject" Target="../embeddings/oleObject22.bin"/><Relationship Id="rId5" Type="http://schemas.openxmlformats.org/officeDocument/2006/relationships/oleObject" Target="../embeddings/oleObject19.bin"/><Relationship Id="rId10" Type="http://schemas.openxmlformats.org/officeDocument/2006/relationships/image" Target="../media/image39.wmf"/><Relationship Id="rId4" Type="http://schemas.openxmlformats.org/officeDocument/2006/relationships/image" Target="../media/image42.jpeg"/><Relationship Id="rId9" Type="http://schemas.openxmlformats.org/officeDocument/2006/relationships/oleObject" Target="../embeddings/oleObject21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4.wmf"/><Relationship Id="rId13" Type="http://schemas.openxmlformats.org/officeDocument/2006/relationships/oleObject" Target="../embeddings/oleObject27.bin"/><Relationship Id="rId3" Type="http://schemas.openxmlformats.org/officeDocument/2006/relationships/image" Target="../media/image49.jpeg"/><Relationship Id="rId7" Type="http://schemas.openxmlformats.org/officeDocument/2006/relationships/oleObject" Target="../embeddings/oleObject24.bin"/><Relationship Id="rId12" Type="http://schemas.openxmlformats.org/officeDocument/2006/relationships/image" Target="../media/image46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8.wmf"/><Relationship Id="rId1" Type="http://schemas.openxmlformats.org/officeDocument/2006/relationships/vmlDrawing" Target="../drawings/vmlDrawing7.vml"/><Relationship Id="rId6" Type="http://schemas.openxmlformats.org/officeDocument/2006/relationships/image" Target="../media/image43.wmf"/><Relationship Id="rId11" Type="http://schemas.openxmlformats.org/officeDocument/2006/relationships/oleObject" Target="../embeddings/oleObject26.bin"/><Relationship Id="rId5" Type="http://schemas.openxmlformats.org/officeDocument/2006/relationships/oleObject" Target="../embeddings/oleObject23.bin"/><Relationship Id="rId15" Type="http://schemas.openxmlformats.org/officeDocument/2006/relationships/oleObject" Target="../embeddings/oleObject28.bin"/><Relationship Id="rId10" Type="http://schemas.openxmlformats.org/officeDocument/2006/relationships/image" Target="../media/image45.wmf"/><Relationship Id="rId4" Type="http://schemas.openxmlformats.org/officeDocument/2006/relationships/image" Target="../media/image50.jpeg"/><Relationship Id="rId9" Type="http://schemas.openxmlformats.org/officeDocument/2006/relationships/oleObject" Target="../embeddings/oleObject25.bin"/><Relationship Id="rId14" Type="http://schemas.openxmlformats.org/officeDocument/2006/relationships/image" Target="../media/image47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2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53.jpeg"/><Relationship Id="rId5" Type="http://schemas.openxmlformats.org/officeDocument/2006/relationships/image" Target="../media/image51.wmf"/><Relationship Id="rId4" Type="http://schemas.openxmlformats.org/officeDocument/2006/relationships/oleObject" Target="../embeddings/oleObject29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1.bin"/><Relationship Id="rId13" Type="http://schemas.openxmlformats.org/officeDocument/2006/relationships/image" Target="../media/image57.wmf"/><Relationship Id="rId3" Type="http://schemas.openxmlformats.org/officeDocument/2006/relationships/image" Target="../media/image53.jpeg"/><Relationship Id="rId7" Type="http://schemas.openxmlformats.org/officeDocument/2006/relationships/image" Target="../media/image54.wmf"/><Relationship Id="rId12" Type="http://schemas.openxmlformats.org/officeDocument/2006/relationships/oleObject" Target="../embeddings/oleObject3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30.bin"/><Relationship Id="rId11" Type="http://schemas.openxmlformats.org/officeDocument/2006/relationships/image" Target="../media/image56.wmf"/><Relationship Id="rId5" Type="http://schemas.openxmlformats.org/officeDocument/2006/relationships/image" Target="../media/image60.jpeg"/><Relationship Id="rId15" Type="http://schemas.openxmlformats.org/officeDocument/2006/relationships/image" Target="../media/image58.wmf"/><Relationship Id="rId10" Type="http://schemas.openxmlformats.org/officeDocument/2006/relationships/oleObject" Target="../embeddings/oleObject32.bin"/><Relationship Id="rId4" Type="http://schemas.openxmlformats.org/officeDocument/2006/relationships/image" Target="../media/image59.jpeg"/><Relationship Id="rId9" Type="http://schemas.openxmlformats.org/officeDocument/2006/relationships/image" Target="../media/image55.wmf"/><Relationship Id="rId14" Type="http://schemas.openxmlformats.org/officeDocument/2006/relationships/oleObject" Target="../embeddings/oleObject34.bin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10.xml"/><Relationship Id="rId3" Type="http://schemas.openxmlformats.org/officeDocument/2006/relationships/slide" Target="slide4.xml"/><Relationship Id="rId7" Type="http://schemas.openxmlformats.org/officeDocument/2006/relationships/slide" Target="slide9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6" Type="http://schemas.openxmlformats.org/officeDocument/2006/relationships/slide" Target="slide8.xml"/><Relationship Id="rId5" Type="http://schemas.openxmlformats.org/officeDocument/2006/relationships/slide" Target="slide7.xml"/><Relationship Id="rId10" Type="http://schemas.openxmlformats.org/officeDocument/2006/relationships/slide" Target="slide13.xml"/><Relationship Id="rId4" Type="http://schemas.openxmlformats.org/officeDocument/2006/relationships/slide" Target="slide6.xml"/><Relationship Id="rId9" Type="http://schemas.openxmlformats.org/officeDocument/2006/relationships/slide" Target="slide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13" Type="http://schemas.openxmlformats.org/officeDocument/2006/relationships/image" Target="../media/image12.wmf"/><Relationship Id="rId18" Type="http://schemas.openxmlformats.org/officeDocument/2006/relationships/image" Target="../media/image14.wmf"/><Relationship Id="rId3" Type="http://schemas.openxmlformats.org/officeDocument/2006/relationships/oleObject" Target="../embeddings/oleObject1.bin"/><Relationship Id="rId21" Type="http://schemas.openxmlformats.org/officeDocument/2006/relationships/image" Target="../media/image19.jpeg"/><Relationship Id="rId7" Type="http://schemas.openxmlformats.org/officeDocument/2006/relationships/oleObject" Target="../embeddings/oleObject3.bin"/><Relationship Id="rId12" Type="http://schemas.openxmlformats.org/officeDocument/2006/relationships/oleObject" Target="../embeddings/oleObject5.bin"/><Relationship Id="rId17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3.wmf"/><Relationship Id="rId20" Type="http://schemas.openxmlformats.org/officeDocument/2006/relationships/image" Target="../media/image15.wmf"/><Relationship Id="rId1" Type="http://schemas.openxmlformats.org/officeDocument/2006/relationships/vmlDrawing" Target="../drawings/vmlDrawing1.vml"/><Relationship Id="rId6" Type="http://schemas.openxmlformats.org/officeDocument/2006/relationships/image" Target="../media/image9.wmf"/><Relationship Id="rId11" Type="http://schemas.openxmlformats.org/officeDocument/2006/relationships/image" Target="../media/image17.jpeg"/><Relationship Id="rId5" Type="http://schemas.openxmlformats.org/officeDocument/2006/relationships/oleObject" Target="../embeddings/oleObject2.bin"/><Relationship Id="rId15" Type="http://schemas.openxmlformats.org/officeDocument/2006/relationships/oleObject" Target="../embeddings/oleObject6.bin"/><Relationship Id="rId23" Type="http://schemas.openxmlformats.org/officeDocument/2006/relationships/image" Target="../media/image16.wmf"/><Relationship Id="rId10" Type="http://schemas.openxmlformats.org/officeDocument/2006/relationships/image" Target="../media/image11.wmf"/><Relationship Id="rId19" Type="http://schemas.openxmlformats.org/officeDocument/2006/relationships/oleObject" Target="../embeddings/oleObject8.bin"/><Relationship Id="rId4" Type="http://schemas.openxmlformats.org/officeDocument/2006/relationships/image" Target="../media/image8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18.jpeg"/><Relationship Id="rId22" Type="http://schemas.openxmlformats.org/officeDocument/2006/relationships/oleObject" Target="../embeddings/oleObject9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3.wmf"/><Relationship Id="rId4" Type="http://schemas.openxmlformats.org/officeDocument/2006/relationships/oleObject" Target="../embeddings/oleObject10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25.wmf"/><Relationship Id="rId4" Type="http://schemas.openxmlformats.org/officeDocument/2006/relationships/oleObject" Target="../embeddings/oleObject11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wmf"/><Relationship Id="rId3" Type="http://schemas.openxmlformats.org/officeDocument/2006/relationships/image" Target="../media/image31.jpeg"/><Relationship Id="rId7" Type="http://schemas.openxmlformats.org/officeDocument/2006/relationships/oleObject" Target="../embeddings/oleObject13.bin"/><Relationship Id="rId12" Type="http://schemas.openxmlformats.org/officeDocument/2006/relationships/image" Target="../media/image30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27.wmf"/><Relationship Id="rId11" Type="http://schemas.openxmlformats.org/officeDocument/2006/relationships/oleObject" Target="../embeddings/oleObject15.bin"/><Relationship Id="rId5" Type="http://schemas.openxmlformats.org/officeDocument/2006/relationships/oleObject" Target="../embeddings/oleObject12.bin"/><Relationship Id="rId10" Type="http://schemas.openxmlformats.org/officeDocument/2006/relationships/image" Target="../media/image29.wmf"/><Relationship Id="rId4" Type="http://schemas.openxmlformats.org/officeDocument/2006/relationships/image" Target="../media/image32.jpeg"/><Relationship Id="rId9" Type="http://schemas.openxmlformats.org/officeDocument/2006/relationships/oleObject" Target="../embeddings/oleObject14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8.bin"/><Relationship Id="rId3" Type="http://schemas.openxmlformats.org/officeDocument/2006/relationships/image" Target="../media/image36.jpeg"/><Relationship Id="rId7" Type="http://schemas.openxmlformats.org/officeDocument/2006/relationships/image" Target="../media/image3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7.bin"/><Relationship Id="rId5" Type="http://schemas.openxmlformats.org/officeDocument/2006/relationships/image" Target="../media/image33.wmf"/><Relationship Id="rId4" Type="http://schemas.openxmlformats.org/officeDocument/2006/relationships/oleObject" Target="../embeddings/oleObject16.bin"/><Relationship Id="rId9" Type="http://schemas.openxmlformats.org/officeDocument/2006/relationships/image" Target="../media/image35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"/>
          <p:cNvSpPr>
            <a:spLocks noGrp="1" noChangeArrowheads="1"/>
          </p:cNvSpPr>
          <p:nvPr>
            <p:ph type="subTitle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pt-BR" sz="2800">
                <a:latin typeface="Arial" panose="020B0604020202020204" pitchFamily="34" charset="0"/>
                <a:ea typeface="ＭＳ Ｐゴシック" panose="020B0600070205080204" pitchFamily="34" charset="-128"/>
              </a:rPr>
              <a:t>Método do Trabalho Virtual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pt-BR">
                <a:ea typeface="ＭＳ Ｐゴシック" panose="020B0600070205080204" pitchFamily="34" charset="-128"/>
              </a:rPr>
              <a:t>Problema Resolvido 10.1</a:t>
            </a:r>
          </a:p>
        </p:txBody>
      </p:sp>
      <p:sp>
        <p:nvSpPr>
          <p:cNvPr id="6151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pt-BR" sz="1200">
                <a:solidFill>
                  <a:srgbClr val="618A53"/>
                </a:solidFill>
                <a:latin typeface="Arial" panose="020B0604020202020204" pitchFamily="34" charset="0"/>
              </a:rPr>
              <a:t>10 - </a:t>
            </a:r>
            <a:fld id="{F3EBE4C4-1D92-4279-8307-38C27BD39216}" type="slidenum">
              <a:rPr lang="en-US" altLang="pt-BR" sz="1200">
                <a:solidFill>
                  <a:srgbClr val="618A53"/>
                </a:solidFill>
                <a:latin typeface="Arial" panose="020B0604020202020204" pitchFamily="34" charset="0"/>
              </a:rPr>
              <a:pPr eaLnBrk="1" hangingPunct="1"/>
              <a:t>10</a:t>
            </a:fld>
            <a:endParaRPr lang="en-US" altLang="pt-BR" sz="1200">
              <a:solidFill>
                <a:srgbClr val="618A53"/>
              </a:solidFill>
              <a:latin typeface="Arial" panose="020B0604020202020204" pitchFamily="34" charset="0"/>
            </a:endParaRPr>
          </a:p>
        </p:txBody>
      </p:sp>
      <p:pic>
        <p:nvPicPr>
          <p:cNvPr id="6152" name="Picture 3" descr="C:\DOCUME~1\WALTOL~1\LOCALS~1\Temp\\msotw9_temp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125" y="1150938"/>
            <a:ext cx="2590800" cy="208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3" name="Picture 4" descr="C:\DOCUME~1\WALTOL~1\LOCALS~1\Temp\\msotw9_temp0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263" y="3609975"/>
            <a:ext cx="2819400" cy="2760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54" name="Text Box 5"/>
          <p:cNvSpPr txBox="1">
            <a:spLocks noChangeArrowheads="1"/>
          </p:cNvSpPr>
          <p:nvPr/>
        </p:nvSpPr>
        <p:spPr bwMode="auto">
          <a:xfrm>
            <a:off x="3082925" y="950913"/>
            <a:ext cx="606107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pt-BR"/>
              <a:t>Determine a intensidade do binário </a:t>
            </a:r>
            <a:r>
              <a:rPr lang="en-US" altLang="pt-BR" i="1"/>
              <a:t>M</a:t>
            </a:r>
            <a:r>
              <a:rPr lang="en-US" altLang="pt-BR"/>
              <a:t> necessária para se manter o equilíbrio do mecanismo mostrado na figura.</a:t>
            </a:r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3241675" y="1863725"/>
            <a:ext cx="5902325" cy="1708150"/>
            <a:chOff x="2042" y="1055"/>
            <a:chExt cx="3718" cy="1076"/>
          </a:xfrm>
        </p:grpSpPr>
        <p:sp>
          <p:nvSpPr>
            <p:cNvPr id="6157" name="Text Box 6"/>
            <p:cNvSpPr txBox="1">
              <a:spLocks noChangeArrowheads="1"/>
            </p:cNvSpPr>
            <p:nvPr/>
          </p:nvSpPr>
          <p:spPr bwMode="auto">
            <a:xfrm>
              <a:off x="2042" y="1055"/>
              <a:ext cx="3718" cy="5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marL="227013" indent="-227013" eaLnBrk="0" hangingPunct="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pt-BR"/>
                <a:t>SOLUÇÃO:</a:t>
              </a:r>
            </a:p>
            <a:p>
              <a:pPr eaLnBrk="1" hangingPunct="1">
                <a:spcBef>
                  <a:spcPct val="50000"/>
                </a:spcBef>
                <a:buFontTx/>
                <a:buChar char="•"/>
              </a:pPr>
              <a:r>
                <a:rPr lang="en-US" altLang="pt-BR"/>
                <a:t>Aplicando o princípio do trabalho virtual temos:</a:t>
              </a:r>
            </a:p>
          </p:txBody>
        </p:sp>
        <p:graphicFrame>
          <p:nvGraphicFramePr>
            <p:cNvPr id="6149" name="Object 5"/>
            <p:cNvGraphicFramePr>
              <a:graphicFrameLocks noChangeAspect="1"/>
            </p:cNvGraphicFramePr>
            <p:nvPr/>
          </p:nvGraphicFramePr>
          <p:xfrm>
            <a:off x="2334" y="1723"/>
            <a:ext cx="1272" cy="40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170" name="Equation" r:id="rId5" imgW="2019300" imgH="647700" progId="Equation.3">
                    <p:embed/>
                  </p:oleObj>
                </mc:Choice>
                <mc:Fallback>
                  <p:oleObj name="Equation" r:id="rId5" imgW="2019300" imgH="647700" progId="Equation.3">
                    <p:embed/>
                    <p:pic>
                      <p:nvPicPr>
                        <p:cNvPr id="0" name="Object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334" y="1723"/>
                          <a:ext cx="1272" cy="40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13320" name="Object 2"/>
          <p:cNvGraphicFramePr>
            <a:graphicFrameLocks noChangeAspect="1"/>
          </p:cNvGraphicFramePr>
          <p:nvPr/>
        </p:nvGraphicFramePr>
        <p:xfrm>
          <a:off x="3917950" y="3673475"/>
          <a:ext cx="1892300" cy="773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1" name="Equação" r:id="rId7" imgW="1117600" imgH="457200" progId="Equation.3">
                  <p:embed/>
                </p:oleObj>
              </mc:Choice>
              <mc:Fallback>
                <p:oleObj name="Equação" r:id="rId7" imgW="1117600" imgH="4572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17950" y="3673475"/>
                        <a:ext cx="1892300" cy="773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" name="Group 12"/>
          <p:cNvGrpSpPr>
            <a:grpSpLocks/>
          </p:cNvGrpSpPr>
          <p:nvPr/>
        </p:nvGrpSpPr>
        <p:grpSpPr bwMode="auto">
          <a:xfrm>
            <a:off x="3917950" y="4660900"/>
            <a:ext cx="4810125" cy="773113"/>
            <a:chOff x="2468" y="2936"/>
            <a:chExt cx="3030" cy="487"/>
          </a:xfrm>
        </p:grpSpPr>
        <p:graphicFrame>
          <p:nvGraphicFramePr>
            <p:cNvPr id="6147" name="Object 3"/>
            <p:cNvGraphicFramePr>
              <a:graphicFrameLocks noChangeAspect="1"/>
            </p:cNvGraphicFramePr>
            <p:nvPr/>
          </p:nvGraphicFramePr>
          <p:xfrm>
            <a:off x="2468" y="2936"/>
            <a:ext cx="1628" cy="21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172" name="Equação" r:id="rId9" imgW="1637589" imgH="215806" progId="Equation.3">
                    <p:embed/>
                  </p:oleObj>
                </mc:Choice>
                <mc:Fallback>
                  <p:oleObj name="Equação" r:id="rId9" imgW="1637589" imgH="215806" progId="Equation.3">
                    <p:embed/>
                    <p:pic>
                      <p:nvPicPr>
                        <p:cNvPr id="0" name="Object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68" y="2936"/>
                          <a:ext cx="1628" cy="21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148" name="Object 4"/>
            <p:cNvGraphicFramePr>
              <a:graphicFrameLocks noChangeAspect="1"/>
            </p:cNvGraphicFramePr>
            <p:nvPr/>
          </p:nvGraphicFramePr>
          <p:xfrm>
            <a:off x="4511" y="3234"/>
            <a:ext cx="987" cy="18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173" name="Equação" r:id="rId11" imgW="926698" imgH="177723" progId="Equation.3">
                    <p:embed/>
                  </p:oleObj>
                </mc:Choice>
                <mc:Fallback>
                  <p:oleObj name="Equação" r:id="rId11" imgW="926698" imgH="177723" progId="Equation.3">
                    <p:embed/>
                    <p:pic>
                      <p:nvPicPr>
                        <p:cNvPr id="0" name="Object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511" y="3234"/>
                          <a:ext cx="987" cy="189"/>
                        </a:xfrm>
                        <a:prstGeom prst="rect">
                          <a:avLst/>
                        </a:prstGeom>
                        <a:noFill/>
                        <a:ln w="9525">
                          <a:solidFill>
                            <a:srgbClr val="FF0000"/>
                          </a:solidFill>
                          <a:miter lim="800000"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pt-BR">
                <a:ea typeface="ＭＳ Ｐゴシック" panose="020B0600070205080204" pitchFamily="34" charset="-128"/>
              </a:rPr>
              <a:t>Problema Resolvido 10.2</a:t>
            </a:r>
          </a:p>
        </p:txBody>
      </p:sp>
      <p:sp>
        <p:nvSpPr>
          <p:cNvPr id="7177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pt-BR" sz="1200">
                <a:solidFill>
                  <a:srgbClr val="618A53"/>
                </a:solidFill>
                <a:latin typeface="Arial" panose="020B0604020202020204" pitchFamily="34" charset="0"/>
              </a:rPr>
              <a:t>10 - </a:t>
            </a:r>
            <a:fld id="{F2D352F0-A08E-4DB8-87B9-41BE4EBDC5BA}" type="slidenum">
              <a:rPr lang="en-US" altLang="pt-BR" sz="1200">
                <a:solidFill>
                  <a:srgbClr val="618A53"/>
                </a:solidFill>
                <a:latin typeface="Arial" panose="020B0604020202020204" pitchFamily="34" charset="0"/>
              </a:rPr>
              <a:pPr eaLnBrk="1" hangingPunct="1"/>
              <a:t>11</a:t>
            </a:fld>
            <a:endParaRPr lang="en-US" altLang="pt-BR" sz="1200">
              <a:solidFill>
                <a:srgbClr val="618A53"/>
              </a:solidFill>
              <a:latin typeface="Arial" panose="020B0604020202020204" pitchFamily="34" charset="0"/>
            </a:endParaRPr>
          </a:p>
        </p:txBody>
      </p:sp>
      <p:pic>
        <p:nvPicPr>
          <p:cNvPr id="7178" name="Picture 3" descr="C:\DOCUME~1\WALTOL~1\LOCALS~1\Temp\\msotw9_temp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075" y="1198563"/>
            <a:ext cx="1936750" cy="2078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9" name="Picture 4" descr="C:\DOCUME~1\WALTOL~1\LOCALS~1\Temp\\msotw9_temp0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025" y="3559175"/>
            <a:ext cx="2735263" cy="2674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80" name="Text Box 5"/>
          <p:cNvSpPr txBox="1">
            <a:spLocks noChangeArrowheads="1"/>
          </p:cNvSpPr>
          <p:nvPr/>
        </p:nvSpPr>
        <p:spPr bwMode="auto">
          <a:xfrm>
            <a:off x="3146425" y="938213"/>
            <a:ext cx="599757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pt-BR" sz="1800"/>
              <a:t>Determine as expressões para </a:t>
            </a:r>
            <a:r>
              <a:rPr lang="en-US" altLang="pt-BR" sz="1800" i="1">
                <a:latin typeface="Symbol" panose="05050102010706020507" pitchFamily="18" charset="2"/>
              </a:rPr>
              <a:t>q</a:t>
            </a:r>
            <a:r>
              <a:rPr lang="en-US" altLang="pt-BR" sz="1800"/>
              <a:t>  e para a tração na mola que correspondem à posição de equilíbrio do mecanismo. O com-primento indeformado da mola é </a:t>
            </a:r>
            <a:r>
              <a:rPr lang="en-US" altLang="pt-BR" sz="1800" i="1"/>
              <a:t>h</a:t>
            </a:r>
            <a:r>
              <a:rPr lang="en-US" altLang="pt-BR" sz="1800"/>
              <a:t>, e a constante da mola é k. Despreze o peso do mecanismo.</a:t>
            </a:r>
          </a:p>
        </p:txBody>
      </p:sp>
      <p:grpSp>
        <p:nvGrpSpPr>
          <p:cNvPr id="2" name="Group 13"/>
          <p:cNvGrpSpPr>
            <a:grpSpLocks/>
          </p:cNvGrpSpPr>
          <p:nvPr/>
        </p:nvGrpSpPr>
        <p:grpSpPr bwMode="auto">
          <a:xfrm>
            <a:off x="3159125" y="2435225"/>
            <a:ext cx="5984875" cy="1477963"/>
            <a:chOff x="1990" y="1534"/>
            <a:chExt cx="3770" cy="931"/>
          </a:xfrm>
        </p:grpSpPr>
        <p:sp>
          <p:nvSpPr>
            <p:cNvPr id="7183" name="Text Box 6"/>
            <p:cNvSpPr txBox="1">
              <a:spLocks noChangeArrowheads="1"/>
            </p:cNvSpPr>
            <p:nvPr/>
          </p:nvSpPr>
          <p:spPr bwMode="auto">
            <a:xfrm>
              <a:off x="1990" y="1534"/>
              <a:ext cx="3770" cy="4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marL="227013" indent="-227013" eaLnBrk="0" hangingPunct="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10000"/>
                </a:spcBef>
              </a:pPr>
              <a:r>
                <a:rPr lang="en-US" altLang="pt-BR" sz="1800"/>
                <a:t>SOLUÇÃO:</a:t>
              </a:r>
            </a:p>
            <a:p>
              <a:pPr eaLnBrk="1" hangingPunct="1">
                <a:spcBef>
                  <a:spcPct val="10000"/>
                </a:spcBef>
                <a:buFontTx/>
                <a:buChar char="•"/>
              </a:pPr>
              <a:r>
                <a:rPr lang="en-US" altLang="pt-BR" sz="1800"/>
                <a:t>Aplicando o princípio dos trabalhos virtuais temos:</a:t>
              </a:r>
            </a:p>
          </p:txBody>
        </p:sp>
        <p:graphicFrame>
          <p:nvGraphicFramePr>
            <p:cNvPr id="7175" name="Object 7"/>
            <p:cNvGraphicFramePr>
              <a:graphicFrameLocks noChangeAspect="1"/>
            </p:cNvGraphicFramePr>
            <p:nvPr/>
          </p:nvGraphicFramePr>
          <p:xfrm>
            <a:off x="2199" y="2057"/>
            <a:ext cx="1256" cy="40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202" name="Equation" r:id="rId5" imgW="1993900" imgH="647700" progId="Equation.3">
                    <p:embed/>
                  </p:oleObj>
                </mc:Choice>
                <mc:Fallback>
                  <p:oleObj name="Equation" r:id="rId5" imgW="1993900" imgH="647700" progId="Equation.3">
                    <p:embed/>
                    <p:pic>
                      <p:nvPicPr>
                        <p:cNvPr id="0" name="Object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199" y="2057"/>
                          <a:ext cx="1256" cy="40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14344" name="Object 2"/>
          <p:cNvGraphicFramePr>
            <a:graphicFrameLocks noChangeAspect="1"/>
          </p:cNvGraphicFramePr>
          <p:nvPr/>
        </p:nvGraphicFramePr>
        <p:xfrm>
          <a:off x="3476625" y="4008438"/>
          <a:ext cx="1519238" cy="739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3" name="Equação" r:id="rId7" imgW="939800" imgH="457200" progId="Equation.3">
                  <p:embed/>
                </p:oleObj>
              </mc:Choice>
              <mc:Fallback>
                <p:oleObj name="Equação" r:id="rId7" imgW="939800" imgH="4572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76625" y="4008438"/>
                        <a:ext cx="1519238" cy="739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5" name="Object 3"/>
          <p:cNvGraphicFramePr>
            <a:graphicFrameLocks noChangeAspect="1"/>
          </p:cNvGraphicFramePr>
          <p:nvPr/>
        </p:nvGraphicFramePr>
        <p:xfrm>
          <a:off x="5340350" y="3992563"/>
          <a:ext cx="1617663" cy="727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4" name="Equação" r:id="rId9" imgW="1016000" imgH="457200" progId="Equation.3">
                  <p:embed/>
                </p:oleObj>
              </mc:Choice>
              <mc:Fallback>
                <p:oleObj name="Equação" r:id="rId9" imgW="1016000" imgH="4572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40350" y="3992563"/>
                        <a:ext cx="1617663" cy="727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6" name="Object 4"/>
          <p:cNvGraphicFramePr>
            <a:graphicFrameLocks noChangeAspect="1"/>
          </p:cNvGraphicFramePr>
          <p:nvPr/>
        </p:nvGraphicFramePr>
        <p:xfrm>
          <a:off x="7154863" y="3989388"/>
          <a:ext cx="1846262" cy="1044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5" name="Equação" r:id="rId11" imgW="1168400" imgH="660400" progId="Equation.3">
                  <p:embed/>
                </p:oleObj>
              </mc:Choice>
              <mc:Fallback>
                <p:oleObj name="Equação" r:id="rId11" imgW="1168400" imgH="6604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54863" y="3989388"/>
                        <a:ext cx="1846262" cy="1044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" name="Group 14"/>
          <p:cNvGrpSpPr>
            <a:grpSpLocks/>
          </p:cNvGrpSpPr>
          <p:nvPr/>
        </p:nvGrpSpPr>
        <p:grpSpPr bwMode="auto">
          <a:xfrm>
            <a:off x="3552825" y="5133975"/>
            <a:ext cx="5462588" cy="1395413"/>
            <a:chOff x="2279" y="3234"/>
            <a:chExt cx="3441" cy="879"/>
          </a:xfrm>
        </p:grpSpPr>
        <p:graphicFrame>
          <p:nvGraphicFramePr>
            <p:cNvPr id="7173" name="Object 5"/>
            <p:cNvGraphicFramePr>
              <a:graphicFrameLocks noChangeAspect="1"/>
            </p:cNvGraphicFramePr>
            <p:nvPr/>
          </p:nvGraphicFramePr>
          <p:xfrm>
            <a:off x="2279" y="3234"/>
            <a:ext cx="2464" cy="19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206" name="Equação" r:id="rId13" imgW="2679700" imgH="215900" progId="Equation.3">
                    <p:embed/>
                  </p:oleObj>
                </mc:Choice>
                <mc:Fallback>
                  <p:oleObj name="Equação" r:id="rId13" imgW="2679700" imgH="215900" progId="Equation.3">
                    <p:embed/>
                    <p:pic>
                      <p:nvPicPr>
                        <p:cNvPr id="0" name="Object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279" y="3234"/>
                          <a:ext cx="2464" cy="19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174" name="Object 6"/>
            <p:cNvGraphicFramePr>
              <a:graphicFrameLocks noChangeAspect="1"/>
            </p:cNvGraphicFramePr>
            <p:nvPr/>
          </p:nvGraphicFramePr>
          <p:xfrm>
            <a:off x="4695" y="3465"/>
            <a:ext cx="1025" cy="64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207" name="Equação" r:id="rId15" imgW="1002865" imgH="634725" progId="Equation.3">
                    <p:embed/>
                  </p:oleObj>
                </mc:Choice>
                <mc:Fallback>
                  <p:oleObj name="Equação" r:id="rId15" imgW="1002865" imgH="634725" progId="Equation.3">
                    <p:embed/>
                    <p:pic>
                      <p:nvPicPr>
                        <p:cNvPr id="0" name="Object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695" y="3465"/>
                          <a:ext cx="1025" cy="648"/>
                        </a:xfrm>
                        <a:prstGeom prst="rect">
                          <a:avLst/>
                        </a:prstGeom>
                        <a:noFill/>
                        <a:ln w="9525">
                          <a:solidFill>
                            <a:srgbClr val="FF0000"/>
                          </a:solidFill>
                          <a:miter lim="800000"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5" name="Picture 3" descr="C:\DOCUME~1\WALTOL~1\LOCALS~1\Temp\\msotw9_temp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925" y="944563"/>
            <a:ext cx="3676650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pt-BR">
                <a:ea typeface="ＭＳ Ｐゴシック" panose="020B0600070205080204" pitchFamily="34" charset="-128"/>
              </a:rPr>
              <a:t>Problema Resolvido 10.3</a:t>
            </a:r>
          </a:p>
        </p:txBody>
      </p:sp>
      <p:sp>
        <p:nvSpPr>
          <p:cNvPr id="8197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pt-BR" sz="1200">
                <a:solidFill>
                  <a:srgbClr val="618A53"/>
                </a:solidFill>
                <a:latin typeface="Arial" panose="020B0604020202020204" pitchFamily="34" charset="0"/>
              </a:rPr>
              <a:t>10 - </a:t>
            </a:r>
            <a:fld id="{765E7BA9-5215-4C22-9105-AA78995E73D7}" type="slidenum">
              <a:rPr lang="en-US" altLang="pt-BR" sz="1200">
                <a:solidFill>
                  <a:srgbClr val="618A53"/>
                </a:solidFill>
                <a:latin typeface="Arial" panose="020B0604020202020204" pitchFamily="34" charset="0"/>
              </a:rPr>
              <a:pPr eaLnBrk="1" hangingPunct="1"/>
              <a:t>12</a:t>
            </a:fld>
            <a:endParaRPr lang="en-US" altLang="pt-BR" sz="1200">
              <a:solidFill>
                <a:srgbClr val="618A53"/>
              </a:solidFill>
              <a:latin typeface="Arial" panose="020B0604020202020204" pitchFamily="34" charset="0"/>
            </a:endParaRPr>
          </a:p>
        </p:txBody>
      </p:sp>
      <p:sp>
        <p:nvSpPr>
          <p:cNvPr id="8198" name="Text Box 7"/>
          <p:cNvSpPr txBox="1">
            <a:spLocks noChangeArrowheads="1"/>
          </p:cNvSpPr>
          <p:nvPr/>
        </p:nvSpPr>
        <p:spPr bwMode="auto">
          <a:xfrm>
            <a:off x="296863" y="3494088"/>
            <a:ext cx="4097337" cy="3278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pt-BR" sz="1800"/>
              <a:t>Uma mesa de elevação hidráulica é usada para erguer um engradado de 1.000 Kg. A mesa consiste em uma plataforma, dois sistemas articulados idênticos e cilindros hidráulicos. Os elementos </a:t>
            </a:r>
            <a:r>
              <a:rPr lang="en-US" altLang="pt-BR" sz="1800" i="1"/>
              <a:t>EDB</a:t>
            </a:r>
            <a:r>
              <a:rPr lang="en-US" altLang="pt-BR" sz="1800"/>
              <a:t> e </a:t>
            </a:r>
            <a:r>
              <a:rPr lang="en-US" altLang="pt-BR" sz="1800" i="1"/>
              <a:t>CG</a:t>
            </a:r>
            <a:r>
              <a:rPr lang="en-US" altLang="pt-BR" sz="1800"/>
              <a:t> têm, cada um, comprimento 2</a:t>
            </a:r>
            <a:r>
              <a:rPr lang="en-US" altLang="pt-BR" sz="1800" i="1"/>
              <a:t>a</a:t>
            </a:r>
            <a:r>
              <a:rPr lang="en-US" altLang="pt-BR" sz="1800"/>
              <a:t>, e o elemento </a:t>
            </a:r>
            <a:r>
              <a:rPr lang="en-US" altLang="pt-BR" sz="1800" i="1"/>
              <a:t>AD</a:t>
            </a:r>
            <a:r>
              <a:rPr lang="en-US" altLang="pt-BR" sz="1800"/>
              <a:t> está preso por um pino ao ponto mé-dio de </a:t>
            </a:r>
            <a:r>
              <a:rPr lang="en-US" altLang="pt-BR" sz="1800" i="1"/>
              <a:t>EDB</a:t>
            </a:r>
            <a:r>
              <a:rPr lang="en-US" altLang="pt-BR" sz="1800"/>
              <a:t>.  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pt-BR" sz="1800"/>
              <a:t>Determine a força exercida por cada cilin-dro na elevação do engradado para           </a:t>
            </a:r>
            <a:r>
              <a:rPr lang="en-US" altLang="pt-BR" sz="1800" i="1">
                <a:latin typeface="Symbol" panose="05050102010706020507" pitchFamily="18" charset="2"/>
              </a:rPr>
              <a:t>q</a:t>
            </a:r>
            <a:r>
              <a:rPr lang="en-US" altLang="pt-BR" sz="1800"/>
              <a:t> = 60</a:t>
            </a:r>
            <a:r>
              <a:rPr lang="en-US" altLang="pt-BR" sz="1800" baseline="30000"/>
              <a:t>o</a:t>
            </a:r>
            <a:r>
              <a:rPr lang="en-US" altLang="pt-BR" sz="1800"/>
              <a:t>, </a:t>
            </a:r>
            <a:r>
              <a:rPr lang="en-US" altLang="pt-BR" sz="1800" i="1"/>
              <a:t>a</a:t>
            </a:r>
            <a:r>
              <a:rPr lang="en-US" altLang="pt-BR" sz="1800"/>
              <a:t> = 0,70 m, e </a:t>
            </a:r>
            <a:r>
              <a:rPr lang="en-US" altLang="pt-BR" sz="1800" i="1"/>
              <a:t>L</a:t>
            </a:r>
            <a:r>
              <a:rPr lang="en-US" altLang="pt-BR" sz="1800"/>
              <a:t> = 3,20 m.</a:t>
            </a:r>
          </a:p>
        </p:txBody>
      </p:sp>
      <p:grpSp>
        <p:nvGrpSpPr>
          <p:cNvPr id="2" name="Group 14"/>
          <p:cNvGrpSpPr>
            <a:grpSpLocks/>
          </p:cNvGrpSpPr>
          <p:nvPr/>
        </p:nvGrpSpPr>
        <p:grpSpPr bwMode="auto">
          <a:xfrm>
            <a:off x="4429125" y="3810000"/>
            <a:ext cx="4630738" cy="1581150"/>
            <a:chOff x="2790" y="2442"/>
            <a:chExt cx="2917" cy="996"/>
          </a:xfrm>
        </p:grpSpPr>
        <p:graphicFrame>
          <p:nvGraphicFramePr>
            <p:cNvPr id="8194" name="Object 2"/>
            <p:cNvGraphicFramePr>
              <a:graphicFrameLocks noChangeAspect="1"/>
            </p:cNvGraphicFramePr>
            <p:nvPr/>
          </p:nvGraphicFramePr>
          <p:xfrm>
            <a:off x="3417" y="3198"/>
            <a:ext cx="1353" cy="24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08" name="Equação" r:id="rId4" imgW="1358310" imgH="241195" progId="Equation.3">
                    <p:embed/>
                  </p:oleObj>
                </mc:Choice>
                <mc:Fallback>
                  <p:oleObj name="Equação" r:id="rId4" imgW="1358310" imgH="241195" progId="Equation.3">
                    <p:embed/>
                    <p:pic>
                      <p:nvPicPr>
                        <p:cNvPr id="0" name="Object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417" y="3198"/>
                          <a:ext cx="1353" cy="24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8204" name="Text Box 11"/>
            <p:cNvSpPr txBox="1">
              <a:spLocks noChangeArrowheads="1"/>
            </p:cNvSpPr>
            <p:nvPr/>
          </p:nvSpPr>
          <p:spPr bwMode="auto">
            <a:xfrm>
              <a:off x="2790" y="2442"/>
              <a:ext cx="2917" cy="7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marL="227013" indent="-227013" eaLnBrk="0" hangingPunct="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Char char="•"/>
              </a:pPr>
              <a:r>
                <a:rPr lang="en-US" altLang="pt-BR" sz="1800"/>
                <a:t>Aplicamos o princípio dos trabalhos virtuais para um deslocamento virtual </a:t>
              </a:r>
              <a:r>
                <a:rPr lang="en-US" altLang="pt-BR" sz="1800" i="1">
                  <a:latin typeface="Symbol" panose="05050102010706020507" pitchFamily="18" charset="2"/>
                </a:rPr>
                <a:t>dq</a:t>
              </a:r>
              <a:r>
                <a:rPr lang="en-US" altLang="pt-BR" sz="1800"/>
                <a:t>  observando que apenas o peso e a força exercida pelo cilindro hidráulico realizam trabalho.</a:t>
              </a:r>
            </a:p>
          </p:txBody>
        </p:sp>
      </p:grpSp>
      <p:sp>
        <p:nvSpPr>
          <p:cNvPr id="15372" name="Text Box 12"/>
          <p:cNvSpPr txBox="1">
            <a:spLocks noChangeArrowheads="1"/>
          </p:cNvSpPr>
          <p:nvPr/>
        </p:nvSpPr>
        <p:spPr bwMode="auto">
          <a:xfrm>
            <a:off x="4429125" y="5370513"/>
            <a:ext cx="4678363" cy="1201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27013" indent="-227013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pt-BR" sz="1800"/>
              <a:t>Considerando a geometria do problema, subs-tituímos  os deslocamentos virtuais na expres-são acima e a resolvemos para obter a força no cilindro hidráulico.</a:t>
            </a:r>
          </a:p>
        </p:txBody>
      </p:sp>
      <p:grpSp>
        <p:nvGrpSpPr>
          <p:cNvPr id="3" name="Group 13"/>
          <p:cNvGrpSpPr>
            <a:grpSpLocks/>
          </p:cNvGrpSpPr>
          <p:nvPr/>
        </p:nvGrpSpPr>
        <p:grpSpPr bwMode="auto">
          <a:xfrm>
            <a:off x="4289425" y="927100"/>
            <a:ext cx="4887913" cy="2868613"/>
            <a:chOff x="2702" y="584"/>
            <a:chExt cx="3079" cy="1807"/>
          </a:xfrm>
        </p:grpSpPr>
        <p:pic>
          <p:nvPicPr>
            <p:cNvPr id="8202" name="Picture 9" descr="C:\DOCUME~1\WALTOL~1\LOCALS~1\Temp\\msotw9_temp0.jpg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64" y="1165"/>
              <a:ext cx="1893" cy="12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203" name="Text Box 8"/>
            <p:cNvSpPr txBox="1">
              <a:spLocks noChangeArrowheads="1"/>
            </p:cNvSpPr>
            <p:nvPr/>
          </p:nvSpPr>
          <p:spPr bwMode="auto">
            <a:xfrm>
              <a:off x="2702" y="584"/>
              <a:ext cx="3079" cy="6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marL="227013" indent="-227013" eaLnBrk="0" hangingPunct="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pt-BR" sz="1800"/>
                <a:t>SOLUÇÃO:</a:t>
              </a:r>
            </a:p>
            <a:p>
              <a:pPr eaLnBrk="1" hangingPunct="1">
                <a:spcBef>
                  <a:spcPct val="50000"/>
                </a:spcBef>
                <a:buFontTx/>
                <a:buChar char="•"/>
              </a:pPr>
              <a:r>
                <a:rPr lang="en-US" altLang="pt-BR" sz="1800"/>
                <a:t>Traçamos um diagrama de corpo livre para a plataforma juntamente com o sistema articulado.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72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pt-BR">
                <a:ea typeface="ＭＳ Ｐゴシック" panose="020B0600070205080204" pitchFamily="34" charset="-128"/>
              </a:rPr>
              <a:t>Problema Resolvido 10.3</a:t>
            </a:r>
          </a:p>
        </p:txBody>
      </p:sp>
      <p:sp>
        <p:nvSpPr>
          <p:cNvPr id="9224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pt-BR" sz="1200">
                <a:solidFill>
                  <a:srgbClr val="618A53"/>
                </a:solidFill>
                <a:latin typeface="Arial" panose="020B0604020202020204" pitchFamily="34" charset="0"/>
              </a:rPr>
              <a:t>10 - </a:t>
            </a:r>
            <a:fld id="{02E762AC-8E93-4CA6-BCAA-1896F2C5AD91}" type="slidenum">
              <a:rPr lang="en-US" altLang="pt-BR" sz="1200">
                <a:solidFill>
                  <a:srgbClr val="618A53"/>
                </a:solidFill>
                <a:latin typeface="Arial" panose="020B0604020202020204" pitchFamily="34" charset="0"/>
              </a:rPr>
              <a:pPr eaLnBrk="1" hangingPunct="1"/>
              <a:t>13</a:t>
            </a:fld>
            <a:endParaRPr lang="en-US" altLang="pt-BR" sz="1200">
              <a:solidFill>
                <a:srgbClr val="618A53"/>
              </a:solidFill>
              <a:latin typeface="Arial" panose="020B0604020202020204" pitchFamily="34" charset="0"/>
            </a:endParaRPr>
          </a:p>
        </p:txBody>
      </p:sp>
      <p:pic>
        <p:nvPicPr>
          <p:cNvPr id="9225" name="Picture 4" descr="C:\DOCUME~1\WALTOL~1\LOCALS~1\Temp\\msotw9_temp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338" y="958850"/>
            <a:ext cx="3211512" cy="2081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6" name="Picture 5" descr="C:\DOCUME~1\WALTOL~1\LOCALS~1\Temp\\msotw9_temp0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088" y="3111500"/>
            <a:ext cx="3094037" cy="1627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7" name="Picture 6" descr="C:\DOCUME~1\WALTOL~1\LOCALS~1\Temp\\msotw9_temp0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088" y="5194300"/>
            <a:ext cx="2933700" cy="111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8" name="Text Box 8"/>
          <p:cNvSpPr txBox="1">
            <a:spLocks noChangeArrowheads="1"/>
          </p:cNvSpPr>
          <p:nvPr/>
        </p:nvSpPr>
        <p:spPr bwMode="auto">
          <a:xfrm>
            <a:off x="3570288" y="927100"/>
            <a:ext cx="5856287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27013" indent="-227013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pt-BR" sz="1800"/>
              <a:t>SOLUÇÃO:</a:t>
            </a:r>
          </a:p>
          <a:p>
            <a:pPr eaLnBrk="1" hangingPunct="1">
              <a:buFontTx/>
              <a:buChar char="•"/>
            </a:pPr>
            <a:r>
              <a:rPr lang="en-US" altLang="pt-BR" sz="1800"/>
              <a:t>Traçamos um diagrama de corpo livre para a plataforma.</a:t>
            </a:r>
          </a:p>
        </p:txBody>
      </p:sp>
      <p:grpSp>
        <p:nvGrpSpPr>
          <p:cNvPr id="2" name="Group 16"/>
          <p:cNvGrpSpPr>
            <a:grpSpLocks/>
          </p:cNvGrpSpPr>
          <p:nvPr/>
        </p:nvGrpSpPr>
        <p:grpSpPr bwMode="auto">
          <a:xfrm>
            <a:off x="3570288" y="1544638"/>
            <a:ext cx="5573712" cy="1450975"/>
            <a:chOff x="2249" y="973"/>
            <a:chExt cx="3511" cy="914"/>
          </a:xfrm>
        </p:grpSpPr>
        <p:graphicFrame>
          <p:nvGraphicFramePr>
            <p:cNvPr id="9222" name="Object 6"/>
            <p:cNvGraphicFramePr>
              <a:graphicFrameLocks noChangeAspect="1"/>
            </p:cNvGraphicFramePr>
            <p:nvPr/>
          </p:nvGraphicFramePr>
          <p:xfrm>
            <a:off x="2628" y="1399"/>
            <a:ext cx="1360" cy="4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249" name="Equation" r:id="rId6" imgW="2159000" imgH="774700" progId="Equation.3">
                    <p:embed/>
                  </p:oleObj>
                </mc:Choice>
                <mc:Fallback>
                  <p:oleObj name="Equation" r:id="rId6" imgW="2159000" imgH="774700" progId="Equation.3">
                    <p:embed/>
                    <p:pic>
                      <p:nvPicPr>
                        <p:cNvPr id="0" name="Object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628" y="1399"/>
                          <a:ext cx="1360" cy="48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9233" name="Text Box 10"/>
            <p:cNvSpPr txBox="1">
              <a:spLocks noChangeArrowheads="1"/>
            </p:cNvSpPr>
            <p:nvPr/>
          </p:nvSpPr>
          <p:spPr bwMode="auto">
            <a:xfrm>
              <a:off x="2249" y="973"/>
              <a:ext cx="3511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marL="227013" indent="-227013" eaLnBrk="0" hangingPunct="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Char char="•"/>
              </a:pPr>
              <a:r>
                <a:rPr lang="en-US" altLang="pt-BR" sz="1800"/>
                <a:t>Aplicamos o princípio dos trabalhos virtuais para um deslocamento virtual </a:t>
              </a:r>
              <a:r>
                <a:rPr lang="en-US" altLang="pt-BR" sz="1800" i="1">
                  <a:latin typeface="Symbol" panose="05050102010706020507" pitchFamily="18" charset="2"/>
                </a:rPr>
                <a:t>dq</a:t>
              </a:r>
              <a:r>
                <a:rPr lang="en-US" altLang="pt-BR" sz="1800">
                  <a:latin typeface="Symbol" panose="05050102010706020507" pitchFamily="18" charset="2"/>
                </a:rPr>
                <a:t>.</a:t>
              </a:r>
              <a:endParaRPr lang="en-US" altLang="pt-BR" sz="1800"/>
            </a:p>
          </p:txBody>
        </p:sp>
      </p:grpSp>
      <p:grpSp>
        <p:nvGrpSpPr>
          <p:cNvPr id="3" name="Group 17"/>
          <p:cNvGrpSpPr>
            <a:grpSpLocks/>
          </p:cNvGrpSpPr>
          <p:nvPr/>
        </p:nvGrpSpPr>
        <p:grpSpPr bwMode="auto">
          <a:xfrm>
            <a:off x="3570288" y="3040063"/>
            <a:ext cx="5489575" cy="2238375"/>
            <a:chOff x="2356" y="1915"/>
            <a:chExt cx="3351" cy="1410"/>
          </a:xfrm>
        </p:grpSpPr>
        <p:sp>
          <p:nvSpPr>
            <p:cNvPr id="9232" name="Text Box 11"/>
            <p:cNvSpPr txBox="1">
              <a:spLocks noChangeArrowheads="1"/>
            </p:cNvSpPr>
            <p:nvPr/>
          </p:nvSpPr>
          <p:spPr bwMode="auto">
            <a:xfrm>
              <a:off x="2356" y="1915"/>
              <a:ext cx="3351" cy="5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marL="227013" indent="-227013" eaLnBrk="0" hangingPunct="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Char char="•"/>
              </a:pPr>
              <a:r>
                <a:rPr lang="en-US" altLang="pt-BR" sz="1800"/>
                <a:t>Considerando a geometria do problema, substituímos  os deslocamentos virtuais na expressão acima e a resolvemos para obter a força no cilindro hidráulico.</a:t>
              </a:r>
            </a:p>
          </p:txBody>
        </p:sp>
        <p:graphicFrame>
          <p:nvGraphicFramePr>
            <p:cNvPr id="9220" name="Object 4"/>
            <p:cNvGraphicFramePr>
              <a:graphicFrameLocks noChangeAspect="1"/>
            </p:cNvGraphicFramePr>
            <p:nvPr/>
          </p:nvGraphicFramePr>
          <p:xfrm>
            <a:off x="2555" y="2598"/>
            <a:ext cx="876" cy="3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250" name="Equação" r:id="rId8" imgW="977900" imgH="431800" progId="Equation.3">
                    <p:embed/>
                  </p:oleObj>
                </mc:Choice>
                <mc:Fallback>
                  <p:oleObj name="Equação" r:id="rId8" imgW="977900" imgH="431800" progId="Equation.3">
                    <p:embed/>
                    <p:pic>
                      <p:nvPicPr>
                        <p:cNvPr id="0" name="Object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555" y="2598"/>
                          <a:ext cx="876" cy="38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221" name="Object 5"/>
            <p:cNvGraphicFramePr>
              <a:graphicFrameLocks noChangeAspect="1"/>
            </p:cNvGraphicFramePr>
            <p:nvPr/>
          </p:nvGraphicFramePr>
          <p:xfrm>
            <a:off x="4029" y="2553"/>
            <a:ext cx="1410" cy="77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251" name="Equação" r:id="rId10" imgW="1600200" imgH="876300" progId="Equation.3">
                    <p:embed/>
                  </p:oleObj>
                </mc:Choice>
                <mc:Fallback>
                  <p:oleObj name="Equação" r:id="rId10" imgW="1600200" imgH="876300" progId="Equation.3">
                    <p:embed/>
                    <p:pic>
                      <p:nvPicPr>
                        <p:cNvPr id="0" name="Object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029" y="2553"/>
                          <a:ext cx="1410" cy="77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4" name="Group 18"/>
          <p:cNvGrpSpPr>
            <a:grpSpLocks/>
          </p:cNvGrpSpPr>
          <p:nvPr/>
        </p:nvGrpSpPr>
        <p:grpSpPr bwMode="auto">
          <a:xfrm>
            <a:off x="3949700" y="5362575"/>
            <a:ext cx="4840288" cy="1206500"/>
            <a:chOff x="2488" y="3325"/>
            <a:chExt cx="3049" cy="760"/>
          </a:xfrm>
        </p:grpSpPr>
        <p:graphicFrame>
          <p:nvGraphicFramePr>
            <p:cNvPr id="9218" name="Object 2"/>
            <p:cNvGraphicFramePr>
              <a:graphicFrameLocks noChangeAspect="1"/>
            </p:cNvGraphicFramePr>
            <p:nvPr/>
          </p:nvGraphicFramePr>
          <p:xfrm>
            <a:off x="2488" y="3325"/>
            <a:ext cx="2471" cy="76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252" name="Equação" r:id="rId12" imgW="2641600" imgH="812800" progId="Equation.3">
                    <p:embed/>
                  </p:oleObj>
                </mc:Choice>
                <mc:Fallback>
                  <p:oleObj name="Equação" r:id="rId12" imgW="2641600" imgH="812800" progId="Equation.3">
                    <p:embed/>
                    <p:pic>
                      <p:nvPicPr>
                        <p:cNvPr id="0" name="Object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88" y="3325"/>
                          <a:ext cx="2471" cy="76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219" name="Object 3"/>
            <p:cNvGraphicFramePr>
              <a:graphicFrameLocks noChangeAspect="1"/>
            </p:cNvGraphicFramePr>
            <p:nvPr/>
          </p:nvGraphicFramePr>
          <p:xfrm>
            <a:off x="4644" y="3830"/>
            <a:ext cx="893" cy="21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253" name="Equação" r:id="rId14" imgW="901309" imgH="215806" progId="Equation.3">
                    <p:embed/>
                  </p:oleObj>
                </mc:Choice>
                <mc:Fallback>
                  <p:oleObj name="Equação" r:id="rId14" imgW="901309" imgH="215806" progId="Equation.3">
                    <p:embed/>
                    <p:pic>
                      <p:nvPicPr>
                        <p:cNvPr id="0" name="Object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644" y="3830"/>
                          <a:ext cx="893" cy="214"/>
                        </a:xfrm>
                        <a:prstGeom prst="rect">
                          <a:avLst/>
                        </a:prstGeom>
                        <a:noFill/>
                        <a:ln w="9525">
                          <a:solidFill>
                            <a:srgbClr val="FF0000"/>
                          </a:solidFill>
                          <a:miter lim="800000"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pt-BR">
                <a:ea typeface="ＭＳ Ｐゴシック" panose="020B0600070205080204" pitchFamily="34" charset="-128"/>
              </a:rPr>
              <a:t>Conteúdo</a:t>
            </a:r>
          </a:p>
        </p:txBody>
      </p:sp>
      <p:sp>
        <p:nvSpPr>
          <p:cNvPr id="22531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pt-BR" sz="1200">
                <a:solidFill>
                  <a:srgbClr val="618A53"/>
                </a:solidFill>
                <a:latin typeface="Arial" panose="020B0604020202020204" pitchFamily="34" charset="0"/>
              </a:rPr>
              <a:t>10 - </a:t>
            </a:r>
            <a:fld id="{09C664F9-F1FA-41BC-B312-8544106F1239}" type="slidenum">
              <a:rPr lang="en-US" altLang="pt-BR" sz="1200">
                <a:solidFill>
                  <a:srgbClr val="618A53"/>
                </a:solidFill>
                <a:latin typeface="Arial" panose="020B0604020202020204" pitchFamily="34" charset="0"/>
              </a:rPr>
              <a:pPr eaLnBrk="1" hangingPunct="1"/>
              <a:t>2</a:t>
            </a:fld>
            <a:endParaRPr lang="en-US" altLang="pt-BR" sz="1200">
              <a:solidFill>
                <a:srgbClr val="618A53"/>
              </a:solidFill>
              <a:latin typeface="Arial" panose="020B0604020202020204" pitchFamily="34" charset="0"/>
            </a:endParaRPr>
          </a:p>
        </p:txBody>
      </p:sp>
      <p:sp>
        <p:nvSpPr>
          <p:cNvPr id="22532" name="Text Box 3"/>
          <p:cNvSpPr txBox="1">
            <a:spLocks noChangeArrowheads="1"/>
          </p:cNvSpPr>
          <p:nvPr/>
        </p:nvSpPr>
        <p:spPr bwMode="auto">
          <a:xfrm>
            <a:off x="912813" y="1079500"/>
            <a:ext cx="5605462" cy="550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pt-BR">
                <a:latin typeface="Arial" panose="020B0604020202020204" pitchFamily="34" charset="0"/>
                <a:cs typeface="Arial" panose="020B0604020202020204" pitchFamily="34" charset="0"/>
                <a:hlinkClick r:id="rId2" action="ppaction://hlinksldjump"/>
              </a:rPr>
              <a:t>Introdução</a:t>
            </a:r>
            <a:endParaRPr lang="en-US" altLang="pt-BR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20000"/>
              </a:spcBef>
            </a:pPr>
            <a:r>
              <a:rPr lang="en-US" altLang="pt-BR">
                <a:latin typeface="Arial" panose="020B0604020202020204" pitchFamily="34" charset="0"/>
                <a:cs typeface="Arial" panose="020B0604020202020204" pitchFamily="34" charset="0"/>
                <a:hlinkClick r:id="rId3" action="ppaction://hlinksldjump"/>
              </a:rPr>
              <a:t>Trabalho de uma Força</a:t>
            </a:r>
            <a:endParaRPr lang="en-US" altLang="pt-BR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20000"/>
              </a:spcBef>
            </a:pPr>
            <a:r>
              <a:rPr lang="en-US" altLang="pt-BR">
                <a:latin typeface="Arial" panose="020B0604020202020204" pitchFamily="34" charset="0"/>
                <a:cs typeface="Arial" panose="020B0604020202020204" pitchFamily="34" charset="0"/>
                <a:hlinkClick r:id="rId4" action="ppaction://hlinksldjump"/>
              </a:rPr>
              <a:t>Trabalho de um Binário</a:t>
            </a:r>
            <a:endParaRPr lang="en-US" altLang="pt-BR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20000"/>
              </a:spcBef>
            </a:pPr>
            <a:r>
              <a:rPr lang="en-US" altLang="pt-BR">
                <a:latin typeface="Arial" panose="020B0604020202020204" pitchFamily="34" charset="0"/>
                <a:cs typeface="Arial" panose="020B0604020202020204" pitchFamily="34" charset="0"/>
                <a:hlinkClick r:id="rId5" action="ppaction://hlinksldjump"/>
              </a:rPr>
              <a:t>Princípio do Trabalho Virtual</a:t>
            </a:r>
            <a:endParaRPr lang="en-US" altLang="pt-BR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20000"/>
              </a:spcBef>
            </a:pPr>
            <a:r>
              <a:rPr lang="pt-BR" altLang="pt-BR">
                <a:latin typeface="Arial" panose="020B0604020202020204" pitchFamily="34" charset="0"/>
                <a:cs typeface="Arial" panose="020B0604020202020204" pitchFamily="34" charset="0"/>
                <a:hlinkClick r:id="rId6" action="ppaction://hlinksldjump"/>
              </a:rPr>
              <a:t>Aplicações do Princípio do Trabalho Virtual</a:t>
            </a:r>
            <a:endParaRPr lang="en-US" altLang="pt-BR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20000"/>
              </a:spcBef>
            </a:pPr>
            <a:r>
              <a:rPr lang="en-US" altLang="pt-BR">
                <a:latin typeface="Arial" panose="020B0604020202020204" pitchFamily="34" charset="0"/>
                <a:cs typeface="Arial" panose="020B0604020202020204" pitchFamily="34" charset="0"/>
                <a:hlinkClick r:id="rId7" action="ppaction://hlinksldjump"/>
              </a:rPr>
              <a:t>Máquinas Reais. Eficiência Mecânica</a:t>
            </a:r>
            <a:endParaRPr lang="en-US" altLang="pt-BR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20000"/>
              </a:spcBef>
            </a:pPr>
            <a:r>
              <a:rPr lang="en-US" altLang="pt-BR">
                <a:latin typeface="Arial" panose="020B0604020202020204" pitchFamily="34" charset="0"/>
                <a:cs typeface="Arial" panose="020B0604020202020204" pitchFamily="34" charset="0"/>
                <a:hlinkClick r:id="rId8" action="ppaction://hlinksldjump"/>
              </a:rPr>
              <a:t>Problema Resolvido 10.1</a:t>
            </a:r>
            <a:endParaRPr lang="en-US" altLang="pt-BR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20000"/>
              </a:spcBef>
            </a:pPr>
            <a:r>
              <a:rPr lang="en-US" altLang="pt-BR">
                <a:latin typeface="Arial" panose="020B0604020202020204" pitchFamily="34" charset="0"/>
                <a:cs typeface="Arial" panose="020B0604020202020204" pitchFamily="34" charset="0"/>
                <a:hlinkClick r:id="rId9" action="ppaction://hlinksldjump"/>
              </a:rPr>
              <a:t>Problema Resolvido 10.2</a:t>
            </a:r>
            <a:endParaRPr lang="en-US" altLang="pt-BR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20000"/>
              </a:spcBef>
            </a:pPr>
            <a:r>
              <a:rPr lang="en-US" altLang="pt-BR">
                <a:latin typeface="Arial" panose="020B0604020202020204" pitchFamily="34" charset="0"/>
                <a:cs typeface="Arial" panose="020B0604020202020204" pitchFamily="34" charset="0"/>
                <a:hlinkClick r:id="rId10" action="ppaction://hlinksldjump"/>
              </a:rPr>
              <a:t>Problema Resolvido 10.3</a:t>
            </a:r>
            <a:endParaRPr lang="en-US" altLang="pt-BR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20000"/>
              </a:spcBef>
            </a:pPr>
            <a:r>
              <a:rPr lang="pt-BR" altLang="pt-BR">
                <a:latin typeface="Arial" panose="020B0604020202020204" pitchFamily="34" charset="0"/>
                <a:cs typeface="Arial" panose="020B0604020202020204" pitchFamily="34" charset="0"/>
                <a:hlinkClick r:id="" action="ppaction://noaction"/>
              </a:rPr>
              <a:t>Trabalho de uma Força Durante um Deslocamento Finito</a:t>
            </a:r>
            <a:endParaRPr lang="en-US" altLang="pt-BR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20000"/>
              </a:spcBef>
            </a:pPr>
            <a:r>
              <a:rPr lang="en-US" altLang="pt-BR">
                <a:latin typeface="Arial" panose="020B0604020202020204" pitchFamily="34" charset="0"/>
                <a:cs typeface="Arial" panose="020B0604020202020204" pitchFamily="34" charset="0"/>
                <a:hlinkClick r:id="" action="ppaction://noaction"/>
              </a:rPr>
              <a:t>Energia Potencial</a:t>
            </a:r>
            <a:endParaRPr lang="en-US" altLang="pt-BR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20000"/>
              </a:spcBef>
            </a:pPr>
            <a:r>
              <a:rPr lang="en-US" altLang="pt-BR">
                <a:latin typeface="Arial" panose="020B0604020202020204" pitchFamily="34" charset="0"/>
                <a:cs typeface="Arial" panose="020B0604020202020204" pitchFamily="34" charset="0"/>
                <a:hlinkClick r:id="" action="ppaction://noaction"/>
              </a:rPr>
              <a:t>Energia Potencial e Equilíbrio</a:t>
            </a:r>
            <a:endParaRPr lang="en-US" altLang="pt-BR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20000"/>
              </a:spcBef>
            </a:pPr>
            <a:r>
              <a:rPr lang="en-US" altLang="pt-BR">
                <a:latin typeface="Arial" panose="020B0604020202020204" pitchFamily="34" charset="0"/>
                <a:cs typeface="Arial" panose="020B0604020202020204" pitchFamily="34" charset="0"/>
                <a:hlinkClick r:id="" action="ppaction://noaction"/>
              </a:rPr>
              <a:t>Estabilidade do Equilíbrio</a:t>
            </a:r>
            <a:endParaRPr lang="en-US" altLang="pt-BR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20000"/>
              </a:spcBef>
            </a:pPr>
            <a:r>
              <a:rPr lang="en-US" altLang="pt-BR">
                <a:latin typeface="Arial" panose="020B0604020202020204" pitchFamily="34" charset="0"/>
                <a:cs typeface="Arial" panose="020B0604020202020204" pitchFamily="34" charset="0"/>
                <a:hlinkClick r:id="" action="ppaction://noaction"/>
              </a:rPr>
              <a:t>Problema Resolvidos 10.4</a:t>
            </a:r>
            <a:endParaRPr lang="en-US" altLang="pt-BR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pt-BR">
                <a:ea typeface="ＭＳ Ｐゴシック" panose="020B0600070205080204" pitchFamily="34" charset="-128"/>
              </a:rPr>
              <a:t>Introdução</a:t>
            </a:r>
          </a:p>
        </p:txBody>
      </p:sp>
      <p:sp>
        <p:nvSpPr>
          <p:cNvPr id="23555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pt-BR" sz="1200">
                <a:solidFill>
                  <a:srgbClr val="618A53"/>
                </a:solidFill>
                <a:latin typeface="Arial" panose="020B0604020202020204" pitchFamily="34" charset="0"/>
              </a:rPr>
              <a:t>10 - </a:t>
            </a:r>
            <a:fld id="{17868CFC-80FE-4F86-8550-D756611D000A}" type="slidenum">
              <a:rPr lang="en-US" altLang="pt-BR" sz="1200">
                <a:solidFill>
                  <a:srgbClr val="618A53"/>
                </a:solidFill>
                <a:latin typeface="Arial" panose="020B0604020202020204" pitchFamily="34" charset="0"/>
              </a:rPr>
              <a:pPr eaLnBrk="1" hangingPunct="1"/>
              <a:t>3</a:t>
            </a:fld>
            <a:endParaRPr lang="en-US" altLang="pt-BR" sz="1200">
              <a:solidFill>
                <a:srgbClr val="618A53"/>
              </a:solidFill>
              <a:latin typeface="Arial" panose="020B0604020202020204" pitchFamily="34" charset="0"/>
            </a:endParaRPr>
          </a:p>
        </p:txBody>
      </p:sp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914400" y="1020763"/>
            <a:ext cx="7646988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27013" indent="-227013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pt-BR" i="1"/>
              <a:t>Princípio dos Trabalhos Virtuais – </a:t>
            </a:r>
            <a:r>
              <a:rPr lang="en-US" altLang="pt-BR"/>
              <a:t>se uma partícula, um corpo rígido, ou um sistema de corpos rígidos que está em equilíbrio sob a ação de várias forças sofre um </a:t>
            </a:r>
            <a:r>
              <a:rPr lang="en-US" altLang="pt-BR" i="1"/>
              <a:t>deslocamento virtual</a:t>
            </a:r>
            <a:r>
              <a:rPr lang="en-US" altLang="pt-BR"/>
              <a:t>, o trabalho total efetuado pelas forças externas durante o deslocamento é nulo.</a:t>
            </a:r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914400" y="2554288"/>
            <a:ext cx="7721600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27013" indent="-227013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pt-BR"/>
              <a:t>O princípio dos trabalhos virtuais é particularmente eficaz quando aplicado à solução de problemas que envolvem o equilíbrio de máquinas ou mecanismos que consistam em vários elementos ligados entre si.</a:t>
            </a:r>
          </a:p>
        </p:txBody>
      </p:sp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914400" y="3894138"/>
            <a:ext cx="7386638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27013" indent="-227013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pt-BR"/>
              <a:t>Se uma partícula, um corpo rígido, ou um sistema de corpos rígidos está em equilíbrio, então a derivada de sua energia potencial em relação a uma variável que define sua posição deve ser zero.</a:t>
            </a:r>
          </a:p>
        </p:txBody>
      </p:sp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914400" y="5122863"/>
            <a:ext cx="7646988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27013" indent="-227013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pt-BR"/>
              <a:t>A estabilidade de uma posição de equilíbrio pode ser determinada utilizando-se a segunda derivada da energia potencial em relação a uma variável de posição.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3" grpId="0" autoUpdateAnimBg="0"/>
      <p:bldP spid="7174" grpId="0" autoUpdateAnimBg="0"/>
      <p:bldP spid="7175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pt-BR">
                <a:ea typeface="ＭＳ Ｐゴシック" panose="020B0600070205080204" pitchFamily="34" charset="-128"/>
              </a:rPr>
              <a:t>Trabalho de uma Força</a:t>
            </a:r>
          </a:p>
        </p:txBody>
      </p:sp>
      <p:sp>
        <p:nvSpPr>
          <p:cNvPr id="1036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pt-BR" sz="1200">
                <a:solidFill>
                  <a:srgbClr val="618A53"/>
                </a:solidFill>
                <a:latin typeface="Arial" panose="020B0604020202020204" pitchFamily="34" charset="0"/>
              </a:rPr>
              <a:t>10 - </a:t>
            </a:r>
            <a:fld id="{D9F7A221-42B4-49A5-A28E-58B66931A945}" type="slidenum">
              <a:rPr lang="en-US" altLang="pt-BR" sz="1200">
                <a:solidFill>
                  <a:srgbClr val="618A53"/>
                </a:solidFill>
                <a:latin typeface="Arial" panose="020B0604020202020204" pitchFamily="34" charset="0"/>
              </a:rPr>
              <a:pPr eaLnBrk="1" hangingPunct="1"/>
              <a:t>4</a:t>
            </a:fld>
            <a:endParaRPr lang="en-US" altLang="pt-BR" sz="1200">
              <a:solidFill>
                <a:srgbClr val="618A53"/>
              </a:solidFill>
              <a:latin typeface="Arial" panose="020B0604020202020204" pitchFamily="34" charset="0"/>
            </a:endParaRPr>
          </a:p>
        </p:txBody>
      </p:sp>
      <p:grpSp>
        <p:nvGrpSpPr>
          <p:cNvPr id="1037" name="Group 24"/>
          <p:cNvGrpSpPr>
            <a:grpSpLocks/>
          </p:cNvGrpSpPr>
          <p:nvPr/>
        </p:nvGrpSpPr>
        <p:grpSpPr bwMode="auto">
          <a:xfrm>
            <a:off x="346075" y="1066800"/>
            <a:ext cx="8001000" cy="2895600"/>
            <a:chOff x="218" y="672"/>
            <a:chExt cx="5040" cy="1824"/>
          </a:xfrm>
        </p:grpSpPr>
        <p:grpSp>
          <p:nvGrpSpPr>
            <p:cNvPr id="1043" name="Group 23"/>
            <p:cNvGrpSpPr>
              <a:grpSpLocks/>
            </p:cNvGrpSpPr>
            <p:nvPr/>
          </p:nvGrpSpPr>
          <p:grpSpPr bwMode="auto">
            <a:xfrm>
              <a:off x="218" y="672"/>
              <a:ext cx="5040" cy="1824"/>
              <a:chOff x="218" y="672"/>
              <a:chExt cx="5040" cy="1824"/>
            </a:xfrm>
          </p:grpSpPr>
          <p:grpSp>
            <p:nvGrpSpPr>
              <p:cNvPr id="1044" name="Group 17"/>
              <p:cNvGrpSpPr>
                <a:grpSpLocks/>
              </p:cNvGrpSpPr>
              <p:nvPr/>
            </p:nvGrpSpPr>
            <p:grpSpPr bwMode="auto">
              <a:xfrm>
                <a:off x="1582" y="864"/>
                <a:ext cx="3676" cy="442"/>
                <a:chOff x="1715" y="864"/>
                <a:chExt cx="3676" cy="442"/>
              </a:xfrm>
            </p:grpSpPr>
            <p:graphicFrame>
              <p:nvGraphicFramePr>
                <p:cNvPr id="1032" name="Object 1032"/>
                <p:cNvGraphicFramePr>
                  <a:graphicFrameLocks noChangeAspect="1"/>
                </p:cNvGraphicFramePr>
                <p:nvPr/>
              </p:nvGraphicFramePr>
              <p:xfrm>
                <a:off x="1715" y="879"/>
                <a:ext cx="768" cy="184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1075" name="Equation" r:id="rId3" imgW="1218671" imgH="291973" progId="Equation.3">
                        <p:embed/>
                      </p:oleObj>
                    </mc:Choice>
                    <mc:Fallback>
                      <p:oleObj name="Equation" r:id="rId3" imgW="1218671" imgH="291973" progId="Equation.3">
                        <p:embed/>
                        <p:pic>
                          <p:nvPicPr>
                            <p:cNvPr id="0" name="Object 1032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4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1715" y="879"/>
                              <a:ext cx="768" cy="184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  <a:effectLst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rgbClr val="FFFFFF"/>
                                  </a:solidFill>
                                </a14:hiddenFill>
                              </a:ext>
                              <a:ext uri="{91240B29-F687-4F45-9708-019B960494DF}">
                                <a14:hiddenLine xmlns:a14="http://schemas.microsoft.com/office/drawing/2010/main" w="9525">
                                  <a:solidFill>
                                    <a:srgbClr val="000000"/>
                                  </a:solidFill>
                                  <a:miter lim="800000"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dist="35921" dir="2700000" algn="ctr" rotWithShape="0">
                                      <a:srgbClr val="808080"/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  <p:grpSp>
              <p:nvGrpSpPr>
                <p:cNvPr id="1046" name="Group 11"/>
                <p:cNvGrpSpPr>
                  <a:grpSpLocks/>
                </p:cNvGrpSpPr>
                <p:nvPr/>
              </p:nvGrpSpPr>
              <p:grpSpPr bwMode="auto">
                <a:xfrm>
                  <a:off x="2559" y="864"/>
                  <a:ext cx="2832" cy="442"/>
                  <a:chOff x="2784" y="864"/>
                  <a:chExt cx="2832" cy="442"/>
                </a:xfrm>
              </p:grpSpPr>
              <p:sp>
                <p:nvSpPr>
                  <p:cNvPr id="1047" name="Text Box 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784" y="864"/>
                    <a:ext cx="2832" cy="442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marL="346075" indent="-346075" eaLnBrk="0" hangingPunct="0"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ＭＳ Ｐゴシック" panose="020B0600070205080204" pitchFamily="34" charset="-128"/>
                      </a:defRPr>
                    </a:lvl1pPr>
                    <a:lvl2pPr marL="742950" indent="-285750" eaLnBrk="0" hangingPunct="0"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ＭＳ Ｐゴシック" panose="020B0600070205080204" pitchFamily="34" charset="-128"/>
                      </a:defRPr>
                    </a:lvl2pPr>
                    <a:lvl3pPr marL="1143000" indent="-228600" eaLnBrk="0" hangingPunct="0"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ＭＳ Ｐゴシック" panose="020B0600070205080204" pitchFamily="34" charset="-128"/>
                      </a:defRPr>
                    </a:lvl3pPr>
                    <a:lvl4pPr marL="1600200" indent="-228600" eaLnBrk="0" hangingPunct="0"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ＭＳ Ｐゴシック" panose="020B0600070205080204" pitchFamily="34" charset="-128"/>
                      </a:defRPr>
                    </a:lvl4pPr>
                    <a:lvl5pPr marL="2057400" indent="-228600" eaLnBrk="0" hangingPunct="0"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ＭＳ Ｐゴシック" panose="020B0600070205080204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ＭＳ Ｐゴシック" panose="020B0600070205080204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ＭＳ Ｐゴシック" panose="020B0600070205080204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ＭＳ Ｐゴシック" panose="020B0600070205080204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ＭＳ Ｐゴシック" panose="020B0600070205080204" pitchFamily="34" charset="-128"/>
                      </a:defRPr>
                    </a:lvl9pPr>
                  </a:lstStyle>
                  <a:p>
                    <a:pPr eaLnBrk="1" hangingPunct="1">
                      <a:spcBef>
                        <a:spcPct val="50000"/>
                      </a:spcBef>
                    </a:pPr>
                    <a:r>
                      <a:rPr lang="en-US" altLang="pt-BR"/>
                      <a:t>=  trabalho da força     correspondente ao deslocamento     .</a:t>
                    </a:r>
                  </a:p>
                </p:txBody>
              </p:sp>
              <p:graphicFrame>
                <p:nvGraphicFramePr>
                  <p:cNvPr id="1033" name="Object 1033"/>
                  <p:cNvGraphicFramePr>
                    <a:graphicFrameLocks noChangeAspect="1"/>
                  </p:cNvGraphicFramePr>
                  <p:nvPr/>
                </p:nvGraphicFramePr>
                <p:xfrm>
                  <a:off x="4155" y="885"/>
                  <a:ext cx="144" cy="176"/>
                </p:xfrm>
                <a:graphic>
                  <a:graphicData uri="http://schemas.openxmlformats.org/presentationml/2006/ole">
                    <mc:AlternateContent xmlns:mc="http://schemas.openxmlformats.org/markup-compatibility/2006">
                      <mc:Choice xmlns:v="urn:schemas-microsoft-com:vml" Requires="v">
                        <p:oleObj spid="_x0000_s1076" name="Equation" r:id="rId5" imgW="228600" imgH="279400" progId="Equation.3">
                          <p:embed/>
                        </p:oleObj>
                      </mc:Choice>
                      <mc:Fallback>
                        <p:oleObj name="Equation" r:id="rId5" imgW="228600" imgH="279400" progId="Equation.3">
                          <p:embed/>
                          <p:pic>
                            <p:nvPicPr>
                              <p:cNvPr id="0" name="Object 1033"/>
                              <p:cNvPicPr>
                                <a:picLocks noChangeAspect="1" noChangeArrowheads="1"/>
                              </p:cNvPicPr>
                              <p:nvPr/>
                            </p:nvPicPr>
                            <p:blipFill>
                              <a:blip r:embed="rId6">
                                <a:extLst>
                                  <a:ext uri="{28A0092B-C50C-407E-A947-70E740481C1C}">
                                    <a14:useLocalDpi xmlns:a14="http://schemas.microsoft.com/office/drawing/2010/main" val="0"/>
                                  </a:ext>
                                </a:extLst>
                              </a:blip>
                              <a:srcRect/>
                              <a:stretch>
                                <a:fillRect/>
                              </a:stretch>
                            </p:blipFill>
                            <p:spPr bwMode="auto">
                              <a:xfrm>
                                <a:off x="4155" y="885"/>
                                <a:ext cx="144" cy="176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rgbClr val="FFFFFF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rgbClr val="000000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rgbClr val="808080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</p:pic>
                        </p:oleObj>
                      </mc:Fallback>
                    </mc:AlternateContent>
                  </a:graphicData>
                </a:graphic>
              </p:graphicFrame>
              <p:graphicFrame>
                <p:nvGraphicFramePr>
                  <p:cNvPr id="1034" name="Object 1034"/>
                  <p:cNvGraphicFramePr>
                    <a:graphicFrameLocks noChangeAspect="1"/>
                  </p:cNvGraphicFramePr>
                  <p:nvPr/>
                </p:nvGraphicFramePr>
                <p:xfrm>
                  <a:off x="4190" y="1097"/>
                  <a:ext cx="96" cy="200"/>
                </p:xfrm>
                <a:graphic>
                  <a:graphicData uri="http://schemas.openxmlformats.org/presentationml/2006/ole">
                    <mc:AlternateContent xmlns:mc="http://schemas.openxmlformats.org/markup-compatibility/2006">
                      <mc:Choice xmlns:v="urn:schemas-microsoft-com:vml" Requires="v">
                        <p:oleObj spid="_x0000_s1077" name="Equation" r:id="rId7" imgW="152268" imgH="317225" progId="Equation.3">
                          <p:embed/>
                        </p:oleObj>
                      </mc:Choice>
                      <mc:Fallback>
                        <p:oleObj name="Equation" r:id="rId7" imgW="152268" imgH="317225" progId="Equation.3">
                          <p:embed/>
                          <p:pic>
                            <p:nvPicPr>
                              <p:cNvPr id="0" name="Object 1034"/>
                              <p:cNvPicPr>
                                <a:picLocks noChangeAspect="1" noChangeArrowheads="1"/>
                              </p:cNvPicPr>
                              <p:nvPr/>
                            </p:nvPicPr>
                            <p:blipFill>
                              <a:blip r:embed="rId8">
                                <a:extLst>
                                  <a:ext uri="{28A0092B-C50C-407E-A947-70E740481C1C}">
                                    <a14:useLocalDpi xmlns:a14="http://schemas.microsoft.com/office/drawing/2010/main" val="0"/>
                                  </a:ext>
                                </a:extLst>
                              </a:blip>
                              <a:srcRect/>
                              <a:stretch>
                                <a:fillRect/>
                              </a:stretch>
                            </p:blipFill>
                            <p:spPr bwMode="auto">
                              <a:xfrm>
                                <a:off x="4190" y="1097"/>
                                <a:ext cx="96" cy="200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rgbClr val="FFFFFF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rgbClr val="000000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rgbClr val="808080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</p:pic>
                        </p:oleObj>
                      </mc:Fallback>
                    </mc:AlternateContent>
                  </a:graphicData>
                </a:graphic>
              </p:graphicFrame>
            </p:grpSp>
          </p:grpSp>
          <p:graphicFrame>
            <p:nvGraphicFramePr>
              <p:cNvPr id="1031" name="Object 1031"/>
              <p:cNvGraphicFramePr>
                <a:graphicFrameLocks noChangeAspect="1"/>
              </p:cNvGraphicFramePr>
              <p:nvPr/>
            </p:nvGraphicFramePr>
            <p:xfrm>
              <a:off x="3621" y="1103"/>
              <a:ext cx="192" cy="16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078" name="Equation" r:id="rId9" imgW="304536" imgH="253780" progId="Equation.3">
                      <p:embed/>
                    </p:oleObj>
                  </mc:Choice>
                  <mc:Fallback>
                    <p:oleObj name="Equation" r:id="rId9" imgW="304536" imgH="253780" progId="Equation.3">
                      <p:embed/>
                      <p:pic>
                        <p:nvPicPr>
                          <p:cNvPr id="0" name="Object 1031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0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621" y="1103"/>
                            <a:ext cx="192" cy="160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pic>
            <p:nvPicPr>
              <p:cNvPr id="1045" name="Picture 3" descr="C:\DOCUME~1\WALTOL~1\LOCALS~1\Temp\\msotw9_temp0.jpg"/>
              <p:cNvPicPr>
                <a:picLocks noChangeAspect="1" noChangeArrowheads="1"/>
              </p:cNvPicPr>
              <p:nvPr/>
            </p:nvPicPr>
            <p:blipFill>
              <a:blip r:embed="rId11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18" y="672"/>
                <a:ext cx="1290" cy="18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graphicFrame>
          <p:nvGraphicFramePr>
            <p:cNvPr id="1030" name="Object 1030"/>
            <p:cNvGraphicFramePr>
              <a:graphicFrameLocks noChangeAspect="1"/>
            </p:cNvGraphicFramePr>
            <p:nvPr/>
          </p:nvGraphicFramePr>
          <p:xfrm>
            <a:off x="1582" y="1429"/>
            <a:ext cx="1056" cy="19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79" name="Equation" r:id="rId12" imgW="1675673" imgH="304668" progId="Equation.3">
                    <p:embed/>
                  </p:oleObj>
                </mc:Choice>
                <mc:Fallback>
                  <p:oleObj name="Equation" r:id="rId12" imgW="1675673" imgH="304668" progId="Equation.3">
                    <p:embed/>
                    <p:pic>
                      <p:nvPicPr>
                        <p:cNvPr id="0" name="Object 103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582" y="1429"/>
                          <a:ext cx="1056" cy="19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6" name="Group 20"/>
          <p:cNvGrpSpPr>
            <a:grpSpLocks/>
          </p:cNvGrpSpPr>
          <p:nvPr/>
        </p:nvGrpSpPr>
        <p:grpSpPr bwMode="auto">
          <a:xfrm>
            <a:off x="2511425" y="3121025"/>
            <a:ext cx="6478588" cy="2981325"/>
            <a:chOff x="1582" y="1966"/>
            <a:chExt cx="4081" cy="1878"/>
          </a:xfrm>
        </p:grpSpPr>
        <p:pic>
          <p:nvPicPr>
            <p:cNvPr id="1041" name="Picture 4" descr="C:\DOCUME~1\WALTOL~1\LOCALS~1\Temp\\msotw9_temp0.jpg"/>
            <p:cNvPicPr>
              <a:picLocks noChangeAspect="1" noChangeArrowheads="1"/>
            </p:cNvPicPr>
            <p:nvPr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19" y="2432"/>
              <a:ext cx="1062" cy="14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1042" name="Group 16"/>
            <p:cNvGrpSpPr>
              <a:grpSpLocks/>
            </p:cNvGrpSpPr>
            <p:nvPr/>
          </p:nvGrpSpPr>
          <p:grpSpPr bwMode="auto">
            <a:xfrm>
              <a:off x="1582" y="1966"/>
              <a:ext cx="4081" cy="272"/>
              <a:chOff x="1658" y="1763"/>
              <a:chExt cx="4081" cy="272"/>
            </a:xfrm>
          </p:grpSpPr>
          <p:graphicFrame>
            <p:nvGraphicFramePr>
              <p:cNvPr id="1027" name="Object 1027"/>
              <p:cNvGraphicFramePr>
                <a:graphicFrameLocks noChangeAspect="1"/>
              </p:cNvGraphicFramePr>
              <p:nvPr/>
            </p:nvGraphicFramePr>
            <p:xfrm>
              <a:off x="1658" y="1803"/>
              <a:ext cx="1216" cy="19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080" name="Equation" r:id="rId15" imgW="1930400" imgH="304800" progId="Equation.3">
                      <p:embed/>
                    </p:oleObj>
                  </mc:Choice>
                  <mc:Fallback>
                    <p:oleObj name="Equation" r:id="rId15" imgW="1930400" imgH="304800" progId="Equation.3">
                      <p:embed/>
                      <p:pic>
                        <p:nvPicPr>
                          <p:cNvPr id="0" name="Object 1027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658" y="1803"/>
                            <a:ext cx="1216" cy="192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028" name="Object 1028"/>
              <p:cNvGraphicFramePr>
                <a:graphicFrameLocks noChangeAspect="1"/>
              </p:cNvGraphicFramePr>
              <p:nvPr/>
            </p:nvGraphicFramePr>
            <p:xfrm>
              <a:off x="4787" y="1763"/>
              <a:ext cx="952" cy="27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081" name="Equation" r:id="rId17" imgW="1511300" imgH="431800" progId="Equation.3">
                      <p:embed/>
                    </p:oleObj>
                  </mc:Choice>
                  <mc:Fallback>
                    <p:oleObj name="Equation" r:id="rId17" imgW="1511300" imgH="431800" progId="Equation.3">
                      <p:embed/>
                      <p:pic>
                        <p:nvPicPr>
                          <p:cNvPr id="0" name="Object 1028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8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4787" y="1763"/>
                            <a:ext cx="952" cy="272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029" name="Object 1029"/>
              <p:cNvGraphicFramePr>
                <a:graphicFrameLocks noChangeAspect="1"/>
              </p:cNvGraphicFramePr>
              <p:nvPr/>
            </p:nvGraphicFramePr>
            <p:xfrm>
              <a:off x="3210" y="1803"/>
              <a:ext cx="1240" cy="19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082" name="Equation" r:id="rId19" imgW="1968500" imgH="304800" progId="Equation.3">
                      <p:embed/>
                    </p:oleObj>
                  </mc:Choice>
                  <mc:Fallback>
                    <p:oleObj name="Equation" r:id="rId19" imgW="1968500" imgH="304800" progId="Equation.3">
                      <p:embed/>
                      <p:pic>
                        <p:nvPicPr>
                          <p:cNvPr id="0" name="Object 1029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20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210" y="1803"/>
                            <a:ext cx="1240" cy="192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</p:grpSp>
      <p:grpSp>
        <p:nvGrpSpPr>
          <p:cNvPr id="8" name="Group 21"/>
          <p:cNvGrpSpPr>
            <a:grpSpLocks/>
          </p:cNvGrpSpPr>
          <p:nvPr/>
        </p:nvGrpSpPr>
        <p:grpSpPr bwMode="auto">
          <a:xfrm>
            <a:off x="5999163" y="3943350"/>
            <a:ext cx="2503487" cy="2185988"/>
            <a:chOff x="3779" y="2484"/>
            <a:chExt cx="1577" cy="1377"/>
          </a:xfrm>
        </p:grpSpPr>
        <p:pic>
          <p:nvPicPr>
            <p:cNvPr id="1040" name="Picture 5" descr="C:\DOCUME~1\WALTOL~1\LOCALS~1\Temp\\msotw9_temp0.jpg"/>
            <p:cNvPicPr>
              <a:picLocks noChangeAspect="1" noChangeArrowheads="1"/>
            </p:cNvPicPr>
            <p:nvPr/>
          </p:nvPicPr>
          <p:blipFill>
            <a:blip r:embed="rId2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79" y="2484"/>
              <a:ext cx="1171" cy="13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aphicFrame>
          <p:nvGraphicFramePr>
            <p:cNvPr id="1026" name="Object 1026"/>
            <p:cNvGraphicFramePr>
              <a:graphicFrameLocks noChangeAspect="1"/>
            </p:cNvGraphicFramePr>
            <p:nvPr/>
          </p:nvGraphicFramePr>
          <p:xfrm>
            <a:off x="4668" y="3523"/>
            <a:ext cx="688" cy="19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83" name="Equation" r:id="rId22" imgW="1091726" imgH="304668" progId="Equation.3">
                    <p:embed/>
                  </p:oleObj>
                </mc:Choice>
                <mc:Fallback>
                  <p:oleObj name="Equation" r:id="rId22" imgW="1091726" imgH="304668" progId="Equation.3">
                    <p:embed/>
                    <p:pic>
                      <p:nvPicPr>
                        <p:cNvPr id="0" name="Object 102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668" y="3523"/>
                          <a:ext cx="688" cy="19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pt-BR">
                <a:ea typeface="ＭＳ Ｐゴシック" panose="020B0600070205080204" pitchFamily="34" charset="-128"/>
              </a:rPr>
              <a:t>Trabalho de uma Força</a:t>
            </a:r>
          </a:p>
        </p:txBody>
      </p:sp>
      <p:sp>
        <p:nvSpPr>
          <p:cNvPr id="24579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pt-BR" sz="1200">
                <a:solidFill>
                  <a:srgbClr val="618A53"/>
                </a:solidFill>
                <a:latin typeface="Arial" panose="020B0604020202020204" pitchFamily="34" charset="0"/>
              </a:rPr>
              <a:t>10 - </a:t>
            </a:r>
            <a:fld id="{BE66416C-9ACB-4FE3-B78F-7CA22D68563C}" type="slidenum">
              <a:rPr lang="en-US" altLang="pt-BR" sz="1200">
                <a:solidFill>
                  <a:srgbClr val="618A53"/>
                </a:solidFill>
                <a:latin typeface="Arial" panose="020B0604020202020204" pitchFamily="34" charset="0"/>
              </a:rPr>
              <a:pPr eaLnBrk="1" hangingPunct="1"/>
              <a:t>5</a:t>
            </a:fld>
            <a:endParaRPr lang="en-US" altLang="pt-BR" sz="1200">
              <a:solidFill>
                <a:srgbClr val="618A53"/>
              </a:solidFill>
              <a:latin typeface="Arial" panose="020B0604020202020204" pitchFamily="34" charset="0"/>
            </a:endParaRPr>
          </a:p>
        </p:txBody>
      </p:sp>
      <p:sp>
        <p:nvSpPr>
          <p:cNvPr id="24580" name="Text Box 7"/>
          <p:cNvSpPr txBox="1">
            <a:spLocks noChangeArrowheads="1"/>
          </p:cNvSpPr>
          <p:nvPr/>
        </p:nvSpPr>
        <p:spPr bwMode="auto">
          <a:xfrm>
            <a:off x="3217863" y="1011238"/>
            <a:ext cx="5926137" cy="3170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27013" indent="-227013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25000"/>
              </a:spcBef>
            </a:pPr>
            <a:r>
              <a:rPr lang="en-US" altLang="pt-BR"/>
              <a:t>Forças que não realizam trabalho:</a:t>
            </a:r>
          </a:p>
          <a:p>
            <a:pPr eaLnBrk="1" hangingPunct="1">
              <a:spcBef>
                <a:spcPct val="25000"/>
              </a:spcBef>
              <a:buFontTx/>
              <a:buChar char="•"/>
            </a:pPr>
            <a:r>
              <a:rPr lang="en-US" altLang="pt-BR"/>
              <a:t>reação em um pino sem atrito quando o corpo suportado gira em torno do pino;</a:t>
            </a:r>
          </a:p>
          <a:p>
            <a:pPr eaLnBrk="1" hangingPunct="1">
              <a:spcBef>
                <a:spcPct val="25000"/>
              </a:spcBef>
              <a:buFontTx/>
              <a:buChar char="•"/>
            </a:pPr>
            <a:r>
              <a:rPr lang="en-US" altLang="pt-BR"/>
              <a:t>reação em uma superfície sem atrito quando o corpo em contato se move ao longo da superfície;</a:t>
            </a:r>
          </a:p>
          <a:p>
            <a:pPr eaLnBrk="1" hangingPunct="1">
              <a:spcBef>
                <a:spcPct val="25000"/>
              </a:spcBef>
              <a:buFontTx/>
              <a:buChar char="•"/>
            </a:pPr>
            <a:r>
              <a:rPr lang="en-US" altLang="pt-BR"/>
              <a:t>peso de um corpo cujo centro de gravidade se move horizontalmente;</a:t>
            </a:r>
          </a:p>
          <a:p>
            <a:pPr eaLnBrk="1" hangingPunct="1">
              <a:spcBef>
                <a:spcPct val="25000"/>
              </a:spcBef>
              <a:buFontTx/>
              <a:buChar char="•"/>
            </a:pPr>
            <a:r>
              <a:rPr lang="en-US" altLang="pt-BR"/>
              <a:t>força de atrito que atua em uma roda que rola sem escorregar.</a:t>
            </a: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319088" y="1060450"/>
            <a:ext cx="8777287" cy="5429250"/>
            <a:chOff x="201" y="668"/>
            <a:chExt cx="5529" cy="3420"/>
          </a:xfrm>
        </p:grpSpPr>
        <p:pic>
          <p:nvPicPr>
            <p:cNvPr id="24582" name="Picture 3" descr="C:\DOCUME~1\WALTOL~1\LOCALS~1\Temp\\msotw9_temp0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1" y="668"/>
              <a:ext cx="1658" cy="10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4583" name="Picture 4" descr="C:\DOCUME~1\WALTOL~1\LOCALS~1\Temp\\msotw9_temp0.jpg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9F9F9"/>
                </a:clrFrom>
                <a:clrTo>
                  <a:srgbClr val="F9F9F9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1" y="1755"/>
              <a:ext cx="1582" cy="11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4584" name="Picture 5" descr="C:\DOCUME~1\WALTOL~1\LOCALS~1\Temp\\msotw9_temp0.jpg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1" y="2999"/>
              <a:ext cx="1354" cy="10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4585" name="Text Box 8"/>
            <p:cNvSpPr txBox="1">
              <a:spLocks noChangeArrowheads="1"/>
            </p:cNvSpPr>
            <p:nvPr/>
          </p:nvSpPr>
          <p:spPr bwMode="auto">
            <a:xfrm>
              <a:off x="2027" y="2624"/>
              <a:ext cx="3703" cy="14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marL="227013" indent="-227013" eaLnBrk="0" hangingPunct="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pt-BR" dirty="0" err="1"/>
                <a:t>Em</a:t>
              </a:r>
              <a:r>
                <a:rPr lang="en-US" altLang="pt-BR" dirty="0"/>
                <a:t> </a:t>
              </a:r>
              <a:r>
                <a:rPr lang="en-US" altLang="pt-BR" dirty="0" err="1"/>
                <a:t>certos</a:t>
              </a:r>
              <a:r>
                <a:rPr lang="en-US" altLang="pt-BR" dirty="0"/>
                <a:t> </a:t>
              </a:r>
              <a:r>
                <a:rPr lang="en-US" altLang="pt-BR" dirty="0" err="1"/>
                <a:t>casos</a:t>
              </a:r>
              <a:r>
                <a:rPr lang="en-US" altLang="pt-BR" dirty="0"/>
                <a:t>, a soma dos </a:t>
              </a:r>
              <a:r>
                <a:rPr lang="en-US" altLang="pt-BR" dirty="0" err="1"/>
                <a:t>trabalhos</a:t>
              </a:r>
              <a:r>
                <a:rPr lang="en-US" altLang="pt-BR" dirty="0"/>
                <a:t> </a:t>
              </a:r>
              <a:r>
                <a:rPr lang="en-US" altLang="pt-BR" dirty="0" err="1"/>
                <a:t>realizados</a:t>
              </a:r>
              <a:r>
                <a:rPr lang="en-US" altLang="pt-BR" dirty="0"/>
                <a:t> </a:t>
              </a:r>
              <a:r>
                <a:rPr lang="en-US" altLang="pt-BR" dirty="0" err="1"/>
                <a:t>por</a:t>
              </a:r>
              <a:r>
                <a:rPr lang="en-US" altLang="pt-BR" dirty="0"/>
                <a:t> </a:t>
              </a:r>
              <a:r>
                <a:rPr lang="en-US" altLang="pt-BR" dirty="0" err="1"/>
                <a:t>várias</a:t>
              </a:r>
              <a:r>
                <a:rPr lang="en-US" altLang="pt-BR" dirty="0"/>
                <a:t> </a:t>
              </a:r>
              <a:r>
                <a:rPr lang="en-US" altLang="pt-BR" dirty="0" err="1"/>
                <a:t>forças</a:t>
              </a:r>
              <a:r>
                <a:rPr lang="en-US" altLang="pt-BR" dirty="0"/>
                <a:t> é </a:t>
              </a:r>
              <a:r>
                <a:rPr lang="en-US" altLang="pt-BR" dirty="0" err="1"/>
                <a:t>igual</a:t>
              </a:r>
              <a:r>
                <a:rPr lang="en-US" altLang="pt-BR" dirty="0"/>
                <a:t> a zero, </a:t>
              </a:r>
              <a:r>
                <a:rPr lang="en-US" altLang="pt-BR" dirty="0" err="1"/>
                <a:t>por</a:t>
              </a:r>
              <a:r>
                <a:rPr lang="en-US" altLang="pt-BR" dirty="0"/>
                <a:t> </a:t>
              </a:r>
              <a:r>
                <a:rPr lang="en-US" altLang="pt-BR" dirty="0" err="1"/>
                <a:t>exemplo</a:t>
              </a:r>
              <a:r>
                <a:rPr lang="en-US" altLang="pt-BR" dirty="0"/>
                <a:t>:</a:t>
              </a:r>
            </a:p>
            <a:p>
              <a:pPr eaLnBrk="1" hangingPunct="1">
                <a:spcBef>
                  <a:spcPct val="50000"/>
                </a:spcBef>
                <a:buFontTx/>
                <a:buChar char="•"/>
              </a:pPr>
              <a:r>
                <a:rPr lang="en-US" altLang="pt-BR" dirty="0"/>
                <a:t>para </a:t>
              </a:r>
              <a:r>
                <a:rPr lang="en-US" altLang="pt-BR" dirty="0" err="1"/>
                <a:t>dois</a:t>
              </a:r>
              <a:r>
                <a:rPr lang="en-US" altLang="pt-BR" dirty="0"/>
                <a:t> </a:t>
              </a:r>
              <a:r>
                <a:rPr lang="en-US" altLang="pt-BR" dirty="0" err="1"/>
                <a:t>corpos</a:t>
              </a:r>
              <a:r>
                <a:rPr lang="en-US" altLang="pt-BR" dirty="0"/>
                <a:t> </a:t>
              </a:r>
              <a:r>
                <a:rPr lang="en-US" altLang="pt-BR" dirty="0" err="1"/>
                <a:t>unidos</a:t>
              </a:r>
              <a:r>
                <a:rPr lang="en-US" altLang="pt-BR" dirty="0"/>
                <a:t> </a:t>
              </a:r>
              <a:r>
                <a:rPr lang="en-US" altLang="pt-BR" dirty="0" err="1"/>
                <a:t>por</a:t>
              </a:r>
              <a:r>
                <a:rPr lang="en-US" altLang="pt-BR" dirty="0"/>
                <a:t> um </a:t>
              </a:r>
              <a:r>
                <a:rPr lang="en-US" altLang="pt-BR" dirty="0" err="1"/>
                <a:t>pino</a:t>
              </a:r>
              <a:r>
                <a:rPr lang="en-US" altLang="pt-BR" dirty="0"/>
                <a:t> </a:t>
              </a:r>
              <a:r>
                <a:rPr lang="en-US" altLang="pt-BR" dirty="0" err="1"/>
                <a:t>sem</a:t>
              </a:r>
              <a:r>
                <a:rPr lang="en-US" altLang="pt-BR" dirty="0"/>
                <a:t> </a:t>
              </a:r>
              <a:r>
                <a:rPr lang="en-US" altLang="pt-BR" dirty="0" err="1"/>
                <a:t>atrito</a:t>
              </a:r>
              <a:r>
                <a:rPr lang="en-US" altLang="pt-BR" dirty="0"/>
                <a:t>;</a:t>
              </a:r>
            </a:p>
            <a:p>
              <a:pPr eaLnBrk="1" hangingPunct="1">
                <a:spcBef>
                  <a:spcPct val="50000"/>
                </a:spcBef>
                <a:buFontTx/>
                <a:buChar char="•"/>
              </a:pPr>
              <a:r>
                <a:rPr lang="en-US" altLang="pt-BR" dirty="0"/>
                <a:t>para </a:t>
              </a:r>
              <a:r>
                <a:rPr lang="en-US" altLang="pt-BR" dirty="0" err="1"/>
                <a:t>dois</a:t>
              </a:r>
              <a:r>
                <a:rPr lang="en-US" altLang="pt-BR" dirty="0"/>
                <a:t> </a:t>
              </a:r>
              <a:r>
                <a:rPr lang="en-US" altLang="pt-BR" dirty="0" err="1"/>
                <a:t>blocos</a:t>
              </a:r>
              <a:r>
                <a:rPr lang="en-US" altLang="pt-BR" dirty="0"/>
                <a:t> </a:t>
              </a:r>
              <a:r>
                <a:rPr lang="en-US" altLang="pt-BR" dirty="0" err="1"/>
                <a:t>unidos</a:t>
              </a:r>
              <a:r>
                <a:rPr lang="en-US" altLang="pt-BR" dirty="0"/>
                <a:t> </a:t>
              </a:r>
              <a:r>
                <a:rPr lang="en-US" altLang="pt-BR" dirty="0" err="1"/>
                <a:t>por</a:t>
              </a:r>
              <a:r>
                <a:rPr lang="en-US" altLang="pt-BR" dirty="0"/>
                <a:t> </a:t>
              </a:r>
              <a:r>
                <a:rPr lang="en-US" altLang="pt-BR" dirty="0" err="1"/>
                <a:t>uma</a:t>
              </a:r>
              <a:r>
                <a:rPr lang="en-US" altLang="pt-BR" dirty="0"/>
                <a:t> corda </a:t>
              </a:r>
              <a:r>
                <a:rPr lang="en-US" altLang="pt-BR" dirty="0" err="1"/>
                <a:t>inextensível</a:t>
              </a:r>
              <a:r>
                <a:rPr lang="en-US" altLang="pt-BR" dirty="0"/>
                <a:t>;</a:t>
              </a:r>
            </a:p>
            <a:p>
              <a:pPr eaLnBrk="1" hangingPunct="1">
                <a:spcBef>
                  <a:spcPct val="25000"/>
                </a:spcBef>
                <a:buFontTx/>
                <a:buChar char="•"/>
              </a:pPr>
              <a:r>
                <a:rPr lang="en-US" altLang="pt-BR" dirty="0"/>
                <a:t>as </a:t>
              </a:r>
              <a:r>
                <a:rPr lang="en-US" altLang="pt-BR" dirty="0" err="1"/>
                <a:t>forças</a:t>
              </a:r>
              <a:r>
                <a:rPr lang="en-US" altLang="pt-BR" dirty="0"/>
                <a:t> </a:t>
              </a:r>
              <a:r>
                <a:rPr lang="en-US" altLang="pt-BR" dirty="0" err="1"/>
                <a:t>externas</a:t>
              </a:r>
              <a:r>
                <a:rPr lang="en-US" altLang="pt-BR" dirty="0"/>
                <a:t> que </a:t>
              </a:r>
              <a:r>
                <a:rPr lang="en-US" altLang="pt-BR" dirty="0" err="1"/>
                <a:t>mantêm</a:t>
              </a:r>
              <a:r>
                <a:rPr lang="en-US" altLang="pt-BR" dirty="0"/>
                <a:t> </a:t>
              </a:r>
              <a:r>
                <a:rPr lang="en-US" altLang="pt-BR" dirty="0" err="1"/>
                <a:t>unidas</a:t>
              </a:r>
              <a:r>
                <a:rPr lang="en-US" altLang="pt-BR" dirty="0"/>
                <a:t> as </a:t>
              </a:r>
              <a:r>
                <a:rPr lang="en-US" altLang="pt-BR" dirty="0" err="1"/>
                <a:t>partes</a:t>
              </a:r>
              <a:r>
                <a:rPr lang="en-US" altLang="pt-BR" dirty="0"/>
                <a:t> de um </a:t>
              </a:r>
              <a:r>
                <a:rPr lang="en-US" altLang="pt-BR" dirty="0" err="1"/>
                <a:t>corpo</a:t>
              </a:r>
              <a:r>
                <a:rPr lang="en-US" altLang="pt-BR" dirty="0"/>
                <a:t> </a:t>
              </a:r>
              <a:r>
                <a:rPr lang="en-US" altLang="pt-BR" dirty="0" err="1"/>
                <a:t>rígido</a:t>
              </a:r>
              <a:r>
                <a:rPr lang="en-US" altLang="pt-BR" dirty="0"/>
                <a:t>.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pt-BR">
                <a:ea typeface="ＭＳ Ｐゴシック" panose="020B0600070205080204" pitchFamily="34" charset="-128"/>
              </a:rPr>
              <a:t>Trabalho de um Binário</a:t>
            </a:r>
          </a:p>
        </p:txBody>
      </p:sp>
      <p:sp>
        <p:nvSpPr>
          <p:cNvPr id="2052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pt-BR" sz="1200">
                <a:solidFill>
                  <a:srgbClr val="618A53"/>
                </a:solidFill>
                <a:latin typeface="Arial" panose="020B0604020202020204" pitchFamily="34" charset="0"/>
              </a:rPr>
              <a:t>10 - </a:t>
            </a:r>
            <a:fld id="{3DAE5279-7A89-460B-B171-CD98C65EF45C}" type="slidenum">
              <a:rPr lang="en-US" altLang="pt-BR" sz="1200">
                <a:solidFill>
                  <a:srgbClr val="618A53"/>
                </a:solidFill>
                <a:latin typeface="Arial" panose="020B0604020202020204" pitchFamily="34" charset="0"/>
              </a:rPr>
              <a:pPr eaLnBrk="1" hangingPunct="1"/>
              <a:t>6</a:t>
            </a:fld>
            <a:endParaRPr lang="en-US" altLang="pt-BR" sz="1200">
              <a:solidFill>
                <a:srgbClr val="618A53"/>
              </a:solidFill>
              <a:latin typeface="Arial" panose="020B0604020202020204" pitchFamily="34" charset="0"/>
            </a:endParaRPr>
          </a:p>
        </p:txBody>
      </p:sp>
      <p:pic>
        <p:nvPicPr>
          <p:cNvPr id="2053" name="Picture 1030" descr="C:\DOCUME~1\WALTOL~1\LOCALS~1\Temp\\msotw9_temp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613" y="1849438"/>
            <a:ext cx="3609975" cy="2635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050" name="Object 1026"/>
          <p:cNvGraphicFramePr>
            <a:graphicFrameLocks noChangeAspect="1"/>
          </p:cNvGraphicFramePr>
          <p:nvPr/>
        </p:nvGraphicFramePr>
        <p:xfrm>
          <a:off x="4968875" y="4344988"/>
          <a:ext cx="2933700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8" name="Equation" r:id="rId4" imgW="2933700" imgH="1143000" progId="Equation.3">
                  <p:embed/>
                </p:oleObj>
              </mc:Choice>
              <mc:Fallback>
                <p:oleObj name="Equation" r:id="rId4" imgW="2933700" imgH="1143000" progId="Equation.3">
                  <p:embed/>
                  <p:pic>
                    <p:nvPicPr>
                      <p:cNvPr id="0" name="Object 10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68875" y="4344988"/>
                        <a:ext cx="2933700" cy="1143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4" name="Text Box 1032"/>
          <p:cNvSpPr txBox="1">
            <a:spLocks noChangeArrowheads="1"/>
          </p:cNvSpPr>
          <p:nvPr/>
        </p:nvSpPr>
        <p:spPr bwMode="auto">
          <a:xfrm>
            <a:off x="4175125" y="1433513"/>
            <a:ext cx="4700588" cy="2247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27013" indent="-227013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pt-BR"/>
              <a:t>   Qualquer pequeno deslocamento do corpo rígido que leve </a:t>
            </a:r>
            <a:r>
              <a:rPr lang="en-US" altLang="pt-BR" i="1"/>
              <a:t>A</a:t>
            </a:r>
            <a:r>
              <a:rPr lang="en-US" altLang="pt-BR"/>
              <a:t> e </a:t>
            </a:r>
            <a:r>
              <a:rPr lang="en-US" altLang="pt-BR" i="1"/>
              <a:t>B </a:t>
            </a:r>
            <a:r>
              <a:rPr lang="en-US" altLang="pt-BR"/>
              <a:t>respectivamente até </a:t>
            </a:r>
            <a:r>
              <a:rPr lang="en-US" altLang="pt-BR" i="1"/>
              <a:t>A’ </a:t>
            </a:r>
            <a:r>
              <a:rPr lang="en-US" altLang="pt-BR"/>
              <a:t>e </a:t>
            </a:r>
            <a:r>
              <a:rPr lang="en-US" altLang="pt-BR" i="1"/>
              <a:t>B’’ </a:t>
            </a:r>
            <a:r>
              <a:rPr lang="en-US" altLang="pt-BR"/>
              <a:t>pode ser dividido em duas partes a saber: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pt-BR"/>
              <a:t>translação para </a:t>
            </a:r>
            <a:r>
              <a:rPr lang="en-US" altLang="pt-BR" i="1"/>
              <a:t>A’B’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pt-BR"/>
              <a:t>rotação de </a:t>
            </a:r>
            <a:r>
              <a:rPr lang="en-US" altLang="pt-BR" i="1"/>
              <a:t>B’ </a:t>
            </a:r>
            <a:r>
              <a:rPr lang="en-US" altLang="pt-BR"/>
              <a:t>para</a:t>
            </a:r>
            <a:r>
              <a:rPr lang="en-US" altLang="pt-BR" i="1"/>
              <a:t> B”</a:t>
            </a:r>
            <a:r>
              <a:rPr lang="en-US" altLang="pt-BR"/>
              <a:t> em relação a</a:t>
            </a:r>
            <a:r>
              <a:rPr lang="en-US" altLang="pt-BR" i="1"/>
              <a:t> A’.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pt-BR">
                <a:ea typeface="ＭＳ Ｐゴシック" panose="020B0600070205080204" pitchFamily="34" charset="-128"/>
              </a:rPr>
              <a:t>Princípio dos Trabalhos Virtuais</a:t>
            </a:r>
          </a:p>
        </p:txBody>
      </p:sp>
      <p:sp>
        <p:nvSpPr>
          <p:cNvPr id="3076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pt-BR" sz="1200">
                <a:solidFill>
                  <a:srgbClr val="618A53"/>
                </a:solidFill>
                <a:latin typeface="Arial" panose="020B0604020202020204" pitchFamily="34" charset="0"/>
              </a:rPr>
              <a:t>10 - </a:t>
            </a:r>
            <a:fld id="{2546CCB4-CF7A-4C07-A654-F309584528AA}" type="slidenum">
              <a:rPr lang="en-US" altLang="pt-BR" sz="1200">
                <a:solidFill>
                  <a:srgbClr val="618A53"/>
                </a:solidFill>
                <a:latin typeface="Arial" panose="020B0604020202020204" pitchFamily="34" charset="0"/>
              </a:rPr>
              <a:pPr eaLnBrk="1" hangingPunct="1"/>
              <a:t>7</a:t>
            </a:fld>
            <a:endParaRPr lang="en-US" altLang="pt-BR" sz="1200">
              <a:solidFill>
                <a:srgbClr val="618A53"/>
              </a:solidFill>
              <a:latin typeface="Arial" panose="020B0604020202020204" pitchFamily="34" charset="0"/>
            </a:endParaRPr>
          </a:p>
        </p:txBody>
      </p:sp>
      <p:pic>
        <p:nvPicPr>
          <p:cNvPr id="3077" name="Picture 3" descr="C:\DOCUME~1\WALTOL~1\LOCALS~1\Temp\\msotw9_temp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1281113"/>
            <a:ext cx="2160587" cy="312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2508250" y="938213"/>
            <a:ext cx="6342063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27013" indent="-227013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pt-BR" i="1"/>
              <a:t>Imaginemos</a:t>
            </a:r>
            <a:r>
              <a:rPr lang="en-US" altLang="pt-BR"/>
              <a:t> um pequeno </a:t>
            </a:r>
            <a:r>
              <a:rPr lang="en-US" altLang="pt-BR" i="1"/>
              <a:t>deslocamento virtual </a:t>
            </a:r>
            <a:r>
              <a:rPr lang="en-US" altLang="pt-BR"/>
              <a:t>sofrido por uma partícula submetida à ação de várias forças.</a:t>
            </a:r>
            <a:endParaRPr lang="en-US" altLang="pt-BR" i="1"/>
          </a:p>
        </p:txBody>
      </p:sp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2508250" y="1639888"/>
            <a:ext cx="6281738" cy="1147762"/>
            <a:chOff x="1750" y="1631"/>
            <a:chExt cx="3957" cy="723"/>
          </a:xfrm>
        </p:grpSpPr>
        <p:sp>
          <p:nvSpPr>
            <p:cNvPr id="3083" name="Text Box 8"/>
            <p:cNvSpPr txBox="1">
              <a:spLocks noChangeArrowheads="1"/>
            </p:cNvSpPr>
            <p:nvPr/>
          </p:nvSpPr>
          <p:spPr bwMode="auto">
            <a:xfrm>
              <a:off x="1750" y="1631"/>
              <a:ext cx="3957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marL="227013" indent="-227013" eaLnBrk="0" hangingPunct="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Char char="•"/>
              </a:pPr>
              <a:r>
                <a:rPr lang="en-US" altLang="pt-BR"/>
                <a:t>O </a:t>
              </a:r>
              <a:r>
                <a:rPr lang="en-US" altLang="pt-BR" i="1"/>
                <a:t>trabalho virtual </a:t>
              </a:r>
              <a:r>
                <a:rPr lang="en-US" altLang="pt-BR"/>
                <a:t>correspondente é,</a:t>
              </a:r>
            </a:p>
          </p:txBody>
        </p:sp>
        <p:graphicFrame>
          <p:nvGraphicFramePr>
            <p:cNvPr id="3074" name="Object 1026"/>
            <p:cNvGraphicFramePr>
              <a:graphicFrameLocks noChangeAspect="1"/>
            </p:cNvGraphicFramePr>
            <p:nvPr/>
          </p:nvGraphicFramePr>
          <p:xfrm>
            <a:off x="2047" y="1906"/>
            <a:ext cx="3272" cy="44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87" name="Equation" r:id="rId4" imgW="5016500" imgH="711200" progId="Equation.3">
                    <p:embed/>
                  </p:oleObj>
                </mc:Choice>
                <mc:Fallback>
                  <p:oleObj name="Equation" r:id="rId4" imgW="5016500" imgH="711200" progId="Equation.3">
                    <p:embed/>
                    <p:pic>
                      <p:nvPicPr>
                        <p:cNvPr id="0" name="Object 102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047" y="1906"/>
                          <a:ext cx="3272" cy="44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0250" name="Text Box 10"/>
          <p:cNvSpPr txBox="1">
            <a:spLocks noChangeArrowheads="1"/>
          </p:cNvSpPr>
          <p:nvPr/>
        </p:nvSpPr>
        <p:spPr bwMode="auto">
          <a:xfrm>
            <a:off x="2462213" y="2784475"/>
            <a:ext cx="6681787" cy="147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27013" indent="-227013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pt-BR" i="1" dirty="0" err="1"/>
              <a:t>Princípio</a:t>
            </a:r>
            <a:r>
              <a:rPr lang="en-US" altLang="pt-BR" i="1" dirty="0"/>
              <a:t> dos </a:t>
            </a:r>
            <a:r>
              <a:rPr lang="en-US" altLang="pt-BR" i="1" dirty="0" err="1"/>
              <a:t>Trabalhos</a:t>
            </a:r>
            <a:r>
              <a:rPr lang="en-US" altLang="pt-BR" i="1" dirty="0"/>
              <a:t> </a:t>
            </a:r>
            <a:r>
              <a:rPr lang="en-US" altLang="pt-BR" i="1" dirty="0" err="1"/>
              <a:t>Virtuais</a:t>
            </a:r>
            <a:r>
              <a:rPr lang="en-US" altLang="pt-BR" dirty="0"/>
              <a:t>:  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pt-BR" dirty="0"/>
              <a:t>Se </a:t>
            </a:r>
            <a:r>
              <a:rPr lang="en-US" altLang="pt-BR" dirty="0" err="1"/>
              <a:t>uma</a:t>
            </a:r>
            <a:r>
              <a:rPr lang="en-US" altLang="pt-BR" dirty="0"/>
              <a:t> </a:t>
            </a:r>
            <a:r>
              <a:rPr lang="en-US" altLang="pt-BR" dirty="0" err="1"/>
              <a:t>partícula</a:t>
            </a:r>
            <a:r>
              <a:rPr lang="en-US" altLang="pt-BR" dirty="0"/>
              <a:t> </a:t>
            </a:r>
            <a:r>
              <a:rPr lang="en-US" altLang="pt-BR" dirty="0" err="1"/>
              <a:t>está</a:t>
            </a:r>
            <a:r>
              <a:rPr lang="en-US" altLang="pt-BR" dirty="0"/>
              <a:t> </a:t>
            </a:r>
            <a:r>
              <a:rPr lang="en-US" altLang="pt-BR" dirty="0" err="1"/>
              <a:t>em</a:t>
            </a:r>
            <a:r>
              <a:rPr lang="en-US" altLang="pt-BR" dirty="0"/>
              <a:t> </a:t>
            </a:r>
            <a:r>
              <a:rPr lang="en-US" altLang="pt-BR" dirty="0" err="1"/>
              <a:t>equilíbrio</a:t>
            </a:r>
            <a:r>
              <a:rPr lang="en-US" altLang="pt-BR" dirty="0"/>
              <a:t>, o </a:t>
            </a:r>
            <a:r>
              <a:rPr lang="en-US" altLang="pt-BR" dirty="0" err="1"/>
              <a:t>trabalho</a:t>
            </a:r>
            <a:r>
              <a:rPr lang="en-US" altLang="pt-BR" dirty="0"/>
              <a:t> virtual total </a:t>
            </a:r>
            <a:r>
              <a:rPr lang="en-US" altLang="pt-BR" dirty="0" err="1"/>
              <a:t>realizado</a:t>
            </a:r>
            <a:r>
              <a:rPr lang="en-US" altLang="pt-BR" dirty="0"/>
              <a:t> </a:t>
            </a:r>
            <a:r>
              <a:rPr lang="en-US" altLang="pt-BR" dirty="0" err="1"/>
              <a:t>pelas</a:t>
            </a:r>
            <a:r>
              <a:rPr lang="en-US" altLang="pt-BR" dirty="0"/>
              <a:t> </a:t>
            </a:r>
            <a:r>
              <a:rPr lang="en-US" altLang="pt-BR" dirty="0" err="1"/>
              <a:t>forças</a:t>
            </a:r>
            <a:r>
              <a:rPr lang="en-US" altLang="pt-BR" dirty="0"/>
              <a:t> que </a:t>
            </a:r>
            <a:r>
              <a:rPr lang="en-US" altLang="pt-BR" dirty="0" err="1"/>
              <a:t>atuam</a:t>
            </a:r>
            <a:r>
              <a:rPr lang="en-US" altLang="pt-BR" dirty="0"/>
              <a:t> </a:t>
            </a:r>
            <a:r>
              <a:rPr lang="en-US" altLang="pt-BR" dirty="0" err="1"/>
              <a:t>sobre</a:t>
            </a:r>
            <a:r>
              <a:rPr lang="en-US" altLang="pt-BR" dirty="0"/>
              <a:t> </a:t>
            </a:r>
            <a:r>
              <a:rPr lang="en-US" altLang="pt-BR" dirty="0" err="1"/>
              <a:t>ela</a:t>
            </a:r>
            <a:r>
              <a:rPr lang="en-US" altLang="pt-BR" dirty="0"/>
              <a:t> </a:t>
            </a:r>
            <a:r>
              <a:rPr lang="en-US" altLang="pt-BR" dirty="0" err="1"/>
              <a:t>deve</a:t>
            </a:r>
            <a:r>
              <a:rPr lang="en-US" altLang="pt-BR" dirty="0"/>
              <a:t> </a:t>
            </a:r>
            <a:r>
              <a:rPr lang="en-US" altLang="pt-BR" dirty="0" err="1"/>
              <a:t>ser</a:t>
            </a:r>
            <a:r>
              <a:rPr lang="en-US" altLang="pt-BR" dirty="0"/>
              <a:t> zero para </a:t>
            </a:r>
            <a:r>
              <a:rPr lang="en-US" altLang="pt-BR" dirty="0" err="1"/>
              <a:t>qualquer</a:t>
            </a:r>
            <a:r>
              <a:rPr lang="en-US" altLang="pt-BR" dirty="0"/>
              <a:t> </a:t>
            </a:r>
            <a:r>
              <a:rPr lang="en-US" altLang="pt-BR" dirty="0" err="1"/>
              <a:t>deslocamento</a:t>
            </a:r>
            <a:r>
              <a:rPr lang="en-US" altLang="pt-BR" dirty="0"/>
              <a:t> virtual.</a:t>
            </a:r>
          </a:p>
        </p:txBody>
      </p:sp>
      <p:sp>
        <p:nvSpPr>
          <p:cNvPr id="10251" name="Text Box 11"/>
          <p:cNvSpPr txBox="1">
            <a:spLocks noChangeArrowheads="1"/>
          </p:cNvSpPr>
          <p:nvPr/>
        </p:nvSpPr>
        <p:spPr bwMode="auto">
          <a:xfrm>
            <a:off x="2462213" y="4221163"/>
            <a:ext cx="6327775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27013" indent="-227013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pt-BR" dirty="0"/>
              <a:t>Se um </a:t>
            </a:r>
            <a:r>
              <a:rPr lang="en-US" altLang="pt-BR" dirty="0" err="1"/>
              <a:t>corpo</a:t>
            </a:r>
            <a:r>
              <a:rPr lang="en-US" altLang="pt-BR" dirty="0"/>
              <a:t> </a:t>
            </a:r>
            <a:r>
              <a:rPr lang="en-US" altLang="pt-BR" dirty="0" err="1"/>
              <a:t>rígido</a:t>
            </a:r>
            <a:r>
              <a:rPr lang="en-US" altLang="pt-BR" dirty="0"/>
              <a:t> </a:t>
            </a:r>
            <a:r>
              <a:rPr lang="en-US" altLang="pt-BR" dirty="0" err="1"/>
              <a:t>está</a:t>
            </a:r>
            <a:r>
              <a:rPr lang="en-US" altLang="pt-BR" dirty="0"/>
              <a:t> </a:t>
            </a:r>
            <a:r>
              <a:rPr lang="en-US" altLang="pt-BR" dirty="0" err="1"/>
              <a:t>em</a:t>
            </a:r>
            <a:r>
              <a:rPr lang="en-US" altLang="pt-BR" dirty="0"/>
              <a:t> </a:t>
            </a:r>
            <a:r>
              <a:rPr lang="en-US" altLang="pt-BR" dirty="0" err="1"/>
              <a:t>equilíbrio</a:t>
            </a:r>
            <a:r>
              <a:rPr lang="en-US" altLang="pt-BR" dirty="0"/>
              <a:t>, o </a:t>
            </a:r>
            <a:r>
              <a:rPr lang="en-US" altLang="pt-BR" dirty="0" err="1"/>
              <a:t>trabalho</a:t>
            </a:r>
            <a:r>
              <a:rPr lang="en-US" altLang="pt-BR" dirty="0"/>
              <a:t> virtual total das </a:t>
            </a:r>
            <a:r>
              <a:rPr lang="en-US" altLang="pt-BR" dirty="0" err="1"/>
              <a:t>forças</a:t>
            </a:r>
            <a:r>
              <a:rPr lang="en-US" altLang="pt-BR" dirty="0"/>
              <a:t> </a:t>
            </a:r>
            <a:r>
              <a:rPr lang="en-US" altLang="pt-BR" dirty="0" err="1"/>
              <a:t>externas</a:t>
            </a:r>
            <a:r>
              <a:rPr lang="en-US" altLang="pt-BR" dirty="0"/>
              <a:t> que </a:t>
            </a:r>
            <a:r>
              <a:rPr lang="en-US" altLang="pt-BR" dirty="0" err="1"/>
              <a:t>atuam</a:t>
            </a:r>
            <a:r>
              <a:rPr lang="en-US" altLang="pt-BR" dirty="0"/>
              <a:t> </a:t>
            </a:r>
            <a:r>
              <a:rPr lang="en-US" altLang="pt-BR" dirty="0" err="1"/>
              <a:t>sobre</a:t>
            </a:r>
            <a:r>
              <a:rPr lang="en-US" altLang="pt-BR" dirty="0"/>
              <a:t> </a:t>
            </a:r>
            <a:r>
              <a:rPr lang="en-US" altLang="pt-BR" dirty="0" err="1"/>
              <a:t>ele</a:t>
            </a:r>
            <a:r>
              <a:rPr lang="en-US" altLang="pt-BR" dirty="0"/>
              <a:t> é zero para </a:t>
            </a:r>
            <a:r>
              <a:rPr lang="en-US" altLang="pt-BR" dirty="0" err="1"/>
              <a:t>qualquer</a:t>
            </a:r>
            <a:r>
              <a:rPr lang="en-US" altLang="pt-BR" dirty="0"/>
              <a:t> </a:t>
            </a:r>
            <a:r>
              <a:rPr lang="en-US" altLang="pt-BR" dirty="0" err="1"/>
              <a:t>deslocamento</a:t>
            </a:r>
            <a:r>
              <a:rPr lang="en-US" altLang="pt-BR" dirty="0"/>
              <a:t> virtual </a:t>
            </a:r>
            <a:r>
              <a:rPr lang="en-US" altLang="pt-BR" dirty="0" err="1"/>
              <a:t>desse</a:t>
            </a:r>
            <a:r>
              <a:rPr lang="en-US" altLang="pt-BR" dirty="0"/>
              <a:t> </a:t>
            </a:r>
            <a:r>
              <a:rPr lang="en-US" altLang="pt-BR" dirty="0" err="1"/>
              <a:t>corpo</a:t>
            </a:r>
            <a:r>
              <a:rPr lang="en-US" altLang="pt-BR" dirty="0"/>
              <a:t>.</a:t>
            </a:r>
          </a:p>
        </p:txBody>
      </p:sp>
      <p:sp>
        <p:nvSpPr>
          <p:cNvPr id="10254" name="Text Box 14"/>
          <p:cNvSpPr txBox="1">
            <a:spLocks noChangeArrowheads="1"/>
          </p:cNvSpPr>
          <p:nvPr/>
        </p:nvSpPr>
        <p:spPr bwMode="auto">
          <a:xfrm>
            <a:off x="2462213" y="5283200"/>
            <a:ext cx="6327775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27013" indent="-227013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pt-BR" dirty="0"/>
              <a:t>Se um </a:t>
            </a:r>
            <a:r>
              <a:rPr lang="en-US" altLang="pt-BR" dirty="0" err="1"/>
              <a:t>sistema</a:t>
            </a:r>
            <a:r>
              <a:rPr lang="en-US" altLang="pt-BR" dirty="0"/>
              <a:t> </a:t>
            </a:r>
            <a:r>
              <a:rPr lang="en-US" altLang="pt-BR" dirty="0" err="1"/>
              <a:t>corpos</a:t>
            </a:r>
            <a:r>
              <a:rPr lang="en-US" altLang="pt-BR" dirty="0"/>
              <a:t> </a:t>
            </a:r>
            <a:r>
              <a:rPr lang="en-US" altLang="pt-BR" dirty="0" err="1"/>
              <a:t>rígidos</a:t>
            </a:r>
            <a:r>
              <a:rPr lang="en-US" altLang="pt-BR" dirty="0"/>
              <a:t> </a:t>
            </a:r>
            <a:r>
              <a:rPr lang="en-US" altLang="pt-BR" dirty="0" err="1"/>
              <a:t>ligados</a:t>
            </a:r>
            <a:r>
              <a:rPr lang="en-US" altLang="pt-BR" dirty="0"/>
              <a:t> entre </a:t>
            </a:r>
            <a:r>
              <a:rPr lang="en-US" altLang="pt-BR" dirty="0" err="1"/>
              <a:t>si</a:t>
            </a:r>
            <a:r>
              <a:rPr lang="en-US" altLang="pt-BR" dirty="0"/>
              <a:t> </a:t>
            </a:r>
            <a:r>
              <a:rPr lang="en-US" altLang="pt-BR" dirty="0" err="1"/>
              <a:t>permanece</a:t>
            </a:r>
            <a:r>
              <a:rPr lang="en-US" altLang="pt-BR" dirty="0"/>
              <a:t> </a:t>
            </a:r>
            <a:r>
              <a:rPr lang="en-US" altLang="pt-BR" dirty="0" err="1"/>
              <a:t>conectado</a:t>
            </a:r>
            <a:r>
              <a:rPr lang="en-US" altLang="pt-BR" dirty="0"/>
              <a:t> </a:t>
            </a:r>
            <a:r>
              <a:rPr lang="en-US" altLang="pt-BR" dirty="0" err="1"/>
              <a:t>durante</a:t>
            </a:r>
            <a:r>
              <a:rPr lang="en-US" altLang="pt-BR" dirty="0"/>
              <a:t> o </a:t>
            </a:r>
            <a:r>
              <a:rPr lang="en-US" altLang="pt-BR" dirty="0" err="1"/>
              <a:t>deslocamento</a:t>
            </a:r>
            <a:r>
              <a:rPr lang="en-US" altLang="pt-BR" dirty="0"/>
              <a:t> virtual, </a:t>
            </a:r>
            <a:r>
              <a:rPr lang="en-US" altLang="pt-BR" dirty="0" err="1"/>
              <a:t>somente</a:t>
            </a:r>
            <a:r>
              <a:rPr lang="en-US" altLang="pt-BR" dirty="0"/>
              <a:t> o  </a:t>
            </a:r>
            <a:r>
              <a:rPr lang="en-US" altLang="pt-BR" dirty="0" err="1"/>
              <a:t>trabalho</a:t>
            </a:r>
            <a:r>
              <a:rPr lang="en-US" altLang="pt-BR" dirty="0"/>
              <a:t> das </a:t>
            </a:r>
            <a:r>
              <a:rPr lang="en-US" altLang="pt-BR" dirty="0" err="1"/>
              <a:t>forças</a:t>
            </a:r>
            <a:r>
              <a:rPr lang="en-US" altLang="pt-BR" dirty="0"/>
              <a:t> </a:t>
            </a:r>
            <a:r>
              <a:rPr lang="en-US" altLang="pt-BR" dirty="0" err="1"/>
              <a:t>externas</a:t>
            </a:r>
            <a:r>
              <a:rPr lang="en-US" altLang="pt-BR" dirty="0"/>
              <a:t> </a:t>
            </a:r>
            <a:r>
              <a:rPr lang="en-US" altLang="pt-BR" dirty="0" err="1"/>
              <a:t>ao</a:t>
            </a:r>
            <a:r>
              <a:rPr lang="en-US" altLang="pt-BR" dirty="0"/>
              <a:t> </a:t>
            </a:r>
            <a:r>
              <a:rPr lang="en-US" altLang="pt-BR" dirty="0" err="1"/>
              <a:t>sistema</a:t>
            </a:r>
            <a:r>
              <a:rPr lang="en-US" altLang="pt-BR" dirty="0"/>
              <a:t> </a:t>
            </a:r>
            <a:r>
              <a:rPr lang="en-US" altLang="pt-BR" dirty="0" err="1"/>
              <a:t>precisa</a:t>
            </a:r>
            <a:r>
              <a:rPr lang="en-US" altLang="pt-BR" dirty="0"/>
              <a:t> </a:t>
            </a:r>
            <a:r>
              <a:rPr lang="en-US" altLang="pt-BR" dirty="0" err="1"/>
              <a:t>ser</a:t>
            </a:r>
            <a:r>
              <a:rPr lang="en-US" altLang="pt-BR" dirty="0"/>
              <a:t> </a:t>
            </a:r>
            <a:r>
              <a:rPr lang="en-US" altLang="pt-BR" dirty="0" err="1"/>
              <a:t>considerado</a:t>
            </a:r>
            <a:r>
              <a:rPr lang="en-US" altLang="pt-BR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0" grpId="0" autoUpdateAnimBg="0"/>
      <p:bldP spid="10251" grpId="0" autoUpdateAnimBg="0"/>
      <p:bldP spid="10254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>
                <a:ea typeface="ＭＳ Ｐゴシック" panose="020B0600070205080204" pitchFamily="34" charset="-128"/>
              </a:rPr>
              <a:t>Aplicações do Princípio do Trabalhos Virtual</a:t>
            </a:r>
            <a:endParaRPr lang="en-US" altLang="pt-BR">
              <a:ea typeface="ＭＳ Ｐゴシック" panose="020B0600070205080204" pitchFamily="34" charset="-128"/>
            </a:endParaRPr>
          </a:p>
        </p:txBody>
      </p:sp>
      <p:sp>
        <p:nvSpPr>
          <p:cNvPr id="4103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pt-BR" sz="1200">
                <a:solidFill>
                  <a:srgbClr val="618A53"/>
                </a:solidFill>
                <a:latin typeface="Arial" panose="020B0604020202020204" pitchFamily="34" charset="0"/>
              </a:rPr>
              <a:t>10 - </a:t>
            </a:r>
            <a:fld id="{9A6AD37C-7699-4D83-83BF-CE59AB505F4C}" type="slidenum">
              <a:rPr lang="en-US" altLang="pt-BR" sz="1200">
                <a:solidFill>
                  <a:srgbClr val="618A53"/>
                </a:solidFill>
                <a:latin typeface="Arial" panose="020B0604020202020204" pitchFamily="34" charset="0"/>
              </a:rPr>
              <a:pPr eaLnBrk="1" hangingPunct="1"/>
              <a:t>8</a:t>
            </a:fld>
            <a:endParaRPr lang="en-US" altLang="pt-BR" sz="1200">
              <a:solidFill>
                <a:srgbClr val="618A53"/>
              </a:solidFill>
              <a:latin typeface="Arial" panose="020B0604020202020204" pitchFamily="34" charset="0"/>
            </a:endParaRPr>
          </a:p>
        </p:txBody>
      </p:sp>
      <p:pic>
        <p:nvPicPr>
          <p:cNvPr id="4104" name="Picture 4" descr="C:\DOCUME~1\WALTOL~1\LOCALS~1\Temp\\msotw9_temp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3636963"/>
            <a:ext cx="3425825" cy="191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5" name="Picture 5" descr="C:\DOCUME~1\WALTOL~1\LOCALS~1\Temp\\msotw9_temp0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000" y="1254125"/>
            <a:ext cx="2805113" cy="175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6" name="Text Box 8"/>
          <p:cNvSpPr txBox="1">
            <a:spLocks noChangeArrowheads="1"/>
          </p:cNvSpPr>
          <p:nvPr/>
        </p:nvSpPr>
        <p:spPr bwMode="auto">
          <a:xfrm>
            <a:off x="3703638" y="950913"/>
            <a:ext cx="540385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27013" indent="-227013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pt-BR"/>
              <a:t>Desejamos determinar a força exercida pela alavanca sobre o bloco para uma dada força </a:t>
            </a:r>
            <a:r>
              <a:rPr lang="en-US" altLang="pt-BR" i="1"/>
              <a:t>P</a:t>
            </a:r>
            <a:r>
              <a:rPr lang="en-US" altLang="pt-BR"/>
              <a:t>.</a:t>
            </a:r>
          </a:p>
        </p:txBody>
      </p:sp>
      <p:grpSp>
        <p:nvGrpSpPr>
          <p:cNvPr id="2" name="Group 16"/>
          <p:cNvGrpSpPr>
            <a:grpSpLocks/>
          </p:cNvGrpSpPr>
          <p:nvPr/>
        </p:nvGrpSpPr>
        <p:grpSpPr bwMode="auto">
          <a:xfrm>
            <a:off x="3703638" y="1711325"/>
            <a:ext cx="5391150" cy="3313113"/>
            <a:chOff x="2333" y="1078"/>
            <a:chExt cx="3396" cy="2087"/>
          </a:xfrm>
        </p:grpSpPr>
        <p:sp>
          <p:nvSpPr>
            <p:cNvPr id="4109" name="Text Box 9"/>
            <p:cNvSpPr txBox="1">
              <a:spLocks noChangeArrowheads="1"/>
            </p:cNvSpPr>
            <p:nvPr/>
          </p:nvSpPr>
          <p:spPr bwMode="auto">
            <a:xfrm>
              <a:off x="2333" y="1078"/>
              <a:ext cx="3396" cy="6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marL="227013" indent="-227013" eaLnBrk="0" hangingPunct="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Char char="•"/>
              </a:pPr>
              <a:r>
                <a:rPr lang="en-US" altLang="pt-BR"/>
                <a:t>Consideremos o trabalho realizado pelas forças externas para um deslocamento virtual </a:t>
              </a:r>
              <a:r>
                <a:rPr lang="en-US" altLang="pt-BR" i="1">
                  <a:latin typeface="Symbol" panose="05050102010706020507" pitchFamily="18" charset="2"/>
                </a:rPr>
                <a:t>dq</a:t>
              </a:r>
              <a:r>
                <a:rPr lang="en-US" altLang="pt-BR"/>
                <a:t>. Ape-nas as forças </a:t>
              </a:r>
              <a:r>
                <a:rPr lang="en-US" altLang="pt-BR" i="1"/>
                <a:t>P</a:t>
              </a:r>
              <a:r>
                <a:rPr lang="en-US" altLang="pt-BR"/>
                <a:t> e </a:t>
              </a:r>
              <a:r>
                <a:rPr lang="en-US" altLang="pt-BR" i="1"/>
                <a:t>Q</a:t>
              </a:r>
              <a:r>
                <a:rPr lang="en-US" altLang="pt-BR"/>
                <a:t> realizam trabalho não nulo.</a:t>
              </a:r>
            </a:p>
          </p:txBody>
        </p:sp>
        <p:graphicFrame>
          <p:nvGraphicFramePr>
            <p:cNvPr id="4098" name="Object 2"/>
            <p:cNvGraphicFramePr>
              <a:graphicFrameLocks noChangeAspect="1"/>
            </p:cNvGraphicFramePr>
            <p:nvPr/>
          </p:nvGraphicFramePr>
          <p:xfrm>
            <a:off x="2700" y="1751"/>
            <a:ext cx="2560" cy="23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23" name="Equation" r:id="rId5" imgW="4064000" imgH="368300" progId="Equation.3">
                    <p:embed/>
                  </p:oleObj>
                </mc:Choice>
                <mc:Fallback>
                  <p:oleObj name="Equation" r:id="rId5" imgW="4064000" imgH="368300" progId="Equation.3">
                    <p:embed/>
                    <p:pic>
                      <p:nvPicPr>
                        <p:cNvPr id="0" name="Object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700" y="1751"/>
                          <a:ext cx="2560" cy="23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4110" name="Group 15"/>
            <p:cNvGrpSpPr>
              <a:grpSpLocks/>
            </p:cNvGrpSpPr>
            <p:nvPr/>
          </p:nvGrpSpPr>
          <p:grpSpPr bwMode="auto">
            <a:xfrm>
              <a:off x="2699" y="2112"/>
              <a:ext cx="2471" cy="507"/>
              <a:chOff x="2751" y="2110"/>
              <a:chExt cx="2471" cy="507"/>
            </a:xfrm>
          </p:grpSpPr>
          <p:graphicFrame>
            <p:nvGraphicFramePr>
              <p:cNvPr id="4100" name="Object 4"/>
              <p:cNvGraphicFramePr>
                <a:graphicFrameLocks noChangeAspect="1"/>
              </p:cNvGraphicFramePr>
              <p:nvPr/>
            </p:nvGraphicFramePr>
            <p:xfrm>
              <a:off x="2751" y="2146"/>
              <a:ext cx="1073" cy="471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4124" name="Equação" r:id="rId7" imgW="1041400" imgH="457200" progId="Equation.3">
                      <p:embed/>
                    </p:oleObj>
                  </mc:Choice>
                  <mc:Fallback>
                    <p:oleObj name="Equação" r:id="rId7" imgW="1041400" imgH="457200" progId="Equation.3">
                      <p:embed/>
                      <p:pic>
                        <p:nvPicPr>
                          <p:cNvPr id="0" name="Object 4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8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751" y="2146"/>
                            <a:ext cx="1073" cy="471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4101" name="Object 5"/>
              <p:cNvGraphicFramePr>
                <a:graphicFrameLocks noChangeAspect="1"/>
              </p:cNvGraphicFramePr>
              <p:nvPr/>
            </p:nvGraphicFramePr>
            <p:xfrm>
              <a:off x="4189" y="2110"/>
              <a:ext cx="1033" cy="448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4125" name="Equação" r:id="rId9" imgW="1054100" imgH="457200" progId="Equation.3">
                      <p:embed/>
                    </p:oleObj>
                  </mc:Choice>
                  <mc:Fallback>
                    <p:oleObj name="Equação" r:id="rId9" imgW="1054100" imgH="457200" progId="Equation.3">
                      <p:embed/>
                      <p:pic>
                        <p:nvPicPr>
                          <p:cNvPr id="0" name="Object 5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0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4189" y="2110"/>
                            <a:ext cx="1033" cy="448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aphicFrame>
          <p:nvGraphicFramePr>
            <p:cNvPr id="4099" name="Object 3"/>
            <p:cNvGraphicFramePr>
              <a:graphicFrameLocks noChangeAspect="1"/>
            </p:cNvGraphicFramePr>
            <p:nvPr/>
          </p:nvGraphicFramePr>
          <p:xfrm>
            <a:off x="2962" y="2705"/>
            <a:ext cx="1968" cy="46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26" name="Equação" r:id="rId11" imgW="1955800" imgH="457200" progId="Equation.3">
                    <p:embed/>
                  </p:oleObj>
                </mc:Choice>
                <mc:Fallback>
                  <p:oleObj name="Equação" r:id="rId11" imgW="1955800" imgH="457200" progId="Equation.3">
                    <p:embed/>
                    <p:pic>
                      <p:nvPicPr>
                        <p:cNvPr id="0" name="Object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962" y="2705"/>
                          <a:ext cx="1968" cy="46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1278" name="Text Box 14"/>
          <p:cNvSpPr txBox="1">
            <a:spLocks noChangeArrowheads="1"/>
          </p:cNvSpPr>
          <p:nvPr/>
        </p:nvSpPr>
        <p:spPr bwMode="auto">
          <a:xfrm>
            <a:off x="3703638" y="5248275"/>
            <a:ext cx="5440362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27013" indent="-227013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pt-BR"/>
              <a:t>Se o deslocamento virtual é consistente com as restrições impostas pelos apoios e conexões, apenas o trabalho das cargas, das forças aplica-das e das forças de atrito precisa ser considerado.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8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pt-BR">
                <a:ea typeface="ＭＳ Ｐゴシック" panose="020B0600070205080204" pitchFamily="34" charset="-128"/>
              </a:rPr>
              <a:t>Máquinas Reais. Eficiência Mecânica</a:t>
            </a:r>
          </a:p>
        </p:txBody>
      </p:sp>
      <p:sp>
        <p:nvSpPr>
          <p:cNvPr id="5126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pt-BR" sz="1200">
                <a:solidFill>
                  <a:srgbClr val="618A53"/>
                </a:solidFill>
                <a:latin typeface="Arial" panose="020B0604020202020204" pitchFamily="34" charset="0"/>
              </a:rPr>
              <a:t>10 - </a:t>
            </a:r>
            <a:fld id="{60A6A198-AAB6-49BE-8BA7-DC5F4924C32A}" type="slidenum">
              <a:rPr lang="en-US" altLang="pt-BR" sz="1200">
                <a:solidFill>
                  <a:srgbClr val="618A53"/>
                </a:solidFill>
                <a:latin typeface="Arial" panose="020B0604020202020204" pitchFamily="34" charset="0"/>
              </a:rPr>
              <a:pPr eaLnBrk="1" hangingPunct="1"/>
              <a:t>9</a:t>
            </a:fld>
            <a:endParaRPr lang="en-US" altLang="pt-BR" sz="1200">
              <a:solidFill>
                <a:srgbClr val="618A53"/>
              </a:solidFill>
              <a:latin typeface="Arial" panose="020B0604020202020204" pitchFamily="34" charset="0"/>
            </a:endParaRPr>
          </a:p>
        </p:txBody>
      </p:sp>
      <p:pic>
        <p:nvPicPr>
          <p:cNvPr id="5127" name="Picture 3" descr="C:\DOCUME~1\WALTOL~1\LOCALS~1\Temp\\msotw9_temp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963" y="1017588"/>
            <a:ext cx="4603750" cy="2443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2293" name="Object 2"/>
          <p:cNvGraphicFramePr>
            <a:graphicFrameLocks noChangeAspect="1"/>
          </p:cNvGraphicFramePr>
          <p:nvPr/>
        </p:nvGraphicFramePr>
        <p:xfrm>
          <a:off x="5984875" y="2736850"/>
          <a:ext cx="2474913" cy="1766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0" name="Equação" r:id="rId4" imgW="1459866" imgH="1040948" progId="Equation.3">
                  <p:embed/>
                </p:oleObj>
              </mc:Choice>
              <mc:Fallback>
                <p:oleObj name="Equação" r:id="rId4" imgW="1459866" imgH="1040948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84875" y="2736850"/>
                        <a:ext cx="2474913" cy="1766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296863" y="4535488"/>
            <a:ext cx="5373687" cy="2012950"/>
            <a:chOff x="187" y="2700"/>
            <a:chExt cx="3385" cy="1268"/>
          </a:xfrm>
        </p:grpSpPr>
        <p:graphicFrame>
          <p:nvGraphicFramePr>
            <p:cNvPr id="5124" name="Object 4"/>
            <p:cNvGraphicFramePr>
              <a:graphicFrameLocks noChangeAspect="1"/>
            </p:cNvGraphicFramePr>
            <p:nvPr/>
          </p:nvGraphicFramePr>
          <p:xfrm>
            <a:off x="459" y="3258"/>
            <a:ext cx="2919" cy="71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41" name="Equação" r:id="rId6" imgW="2819400" imgH="685800" progId="Equation.3">
                    <p:embed/>
                  </p:oleObj>
                </mc:Choice>
                <mc:Fallback>
                  <p:oleObj name="Equação" r:id="rId6" imgW="2819400" imgH="685800" progId="Equation.3">
                    <p:embed/>
                    <p:pic>
                      <p:nvPicPr>
                        <p:cNvPr id="0" name="Object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59" y="3258"/>
                          <a:ext cx="2919" cy="71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130" name="Text Box 6"/>
            <p:cNvSpPr txBox="1">
              <a:spLocks noChangeArrowheads="1"/>
            </p:cNvSpPr>
            <p:nvPr/>
          </p:nvSpPr>
          <p:spPr bwMode="auto">
            <a:xfrm>
              <a:off x="187" y="2700"/>
              <a:ext cx="3385" cy="4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marL="227013" indent="-227013" eaLnBrk="0" hangingPunct="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Char char="•"/>
              </a:pPr>
              <a:r>
                <a:rPr lang="en-US" altLang="pt-BR"/>
                <a:t>Quando o efeito do atrito é considerado, o traba-lho produzido diminui.</a:t>
              </a:r>
            </a:p>
          </p:txBody>
        </p:sp>
      </p:grpSp>
      <p:graphicFrame>
        <p:nvGraphicFramePr>
          <p:cNvPr id="12295" name="Object 3"/>
          <p:cNvGraphicFramePr>
            <a:graphicFrameLocks noChangeAspect="1"/>
          </p:cNvGraphicFramePr>
          <p:nvPr/>
        </p:nvGraphicFramePr>
        <p:xfrm>
          <a:off x="6016625" y="1411288"/>
          <a:ext cx="2740025" cy="1030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2" name="Equação" r:id="rId8" imgW="1485900" imgH="609600" progId="Equation.3">
                  <p:embed/>
                </p:oleObj>
              </mc:Choice>
              <mc:Fallback>
                <p:oleObj name="Equação" r:id="rId8" imgW="1485900" imgH="6096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6625" y="1411288"/>
                        <a:ext cx="2740025" cy="10302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9" name="Text Box 8"/>
          <p:cNvSpPr txBox="1">
            <a:spLocks noChangeArrowheads="1"/>
          </p:cNvSpPr>
          <p:nvPr/>
        </p:nvSpPr>
        <p:spPr bwMode="auto">
          <a:xfrm>
            <a:off x="295275" y="3503613"/>
            <a:ext cx="50800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27013" indent="-227013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pt-BR"/>
              <a:t>Para uma máquina ideal sem atrito, o trabalho produzido é igual ao trabalho recebido.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beer">
  <a:themeElements>
    <a:clrScheme name="">
      <a:dk1>
        <a:srgbClr val="000000"/>
      </a:dk1>
      <a:lt1>
        <a:srgbClr val="384868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AEB1B9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FF"/>
      </a:hlink>
      <a:folHlink>
        <a:srgbClr val="0000FF"/>
      </a:folHlink>
    </a:clrScheme>
    <a:fontScheme name="beer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beer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er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er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er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er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er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er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">
    <a:dk1>
      <a:srgbClr val="000000"/>
    </a:dk1>
    <a:lt1>
      <a:srgbClr val="384868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AEB1B9"/>
    </a:accent3>
    <a:accent4>
      <a:srgbClr val="000000"/>
    </a:accent4>
    <a:accent5>
      <a:srgbClr val="AAE2CA"/>
    </a:accent5>
    <a:accent6>
      <a:srgbClr val="2D2DB9"/>
    </a:accent6>
    <a:hlink>
      <a:srgbClr val="CCCCFF"/>
    </a:hlink>
    <a:folHlink>
      <a:srgbClr val="B2B2B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D:\consulting\McGraw-Hill\Statics &amp; Dynamics\beer3.pot</Template>
  <TotalTime>2105</TotalTime>
  <Words>934</Words>
  <Application>Microsoft Office PowerPoint</Application>
  <PresentationFormat>Apresentação na tela (4:3)</PresentationFormat>
  <Paragraphs>83</Paragraphs>
  <Slides>13</Slides>
  <Notes>0</Notes>
  <HiddenSlides>0</HiddenSlides>
  <MMClips>0</MMClips>
  <ScaleCrop>false</ScaleCrop>
  <HeadingPairs>
    <vt:vector size="8" baseType="variant">
      <vt:variant>
        <vt:lpstr>Fontes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Servidores OLE inseridos</vt:lpstr>
      </vt:variant>
      <vt:variant>
        <vt:i4>2</vt:i4>
      </vt:variant>
      <vt:variant>
        <vt:lpstr>Títulos de slides</vt:lpstr>
      </vt:variant>
      <vt:variant>
        <vt:i4>13</vt:i4>
      </vt:variant>
    </vt:vector>
  </HeadingPairs>
  <TitlesOfParts>
    <vt:vector size="23" baseType="lpstr">
      <vt:lpstr>ＭＳ Ｐゴシック</vt:lpstr>
      <vt:lpstr>Arial</vt:lpstr>
      <vt:lpstr>Arial Narrow</vt:lpstr>
      <vt:lpstr>Book Antiqua</vt:lpstr>
      <vt:lpstr>Helvetica</vt:lpstr>
      <vt:lpstr>Symbol</vt:lpstr>
      <vt:lpstr>Times New Roman</vt:lpstr>
      <vt:lpstr>1_beer</vt:lpstr>
      <vt:lpstr>Equation</vt:lpstr>
      <vt:lpstr>Equação</vt:lpstr>
      <vt:lpstr>Apresentação do PowerPoint</vt:lpstr>
      <vt:lpstr>Conteúdo</vt:lpstr>
      <vt:lpstr>Introdução</vt:lpstr>
      <vt:lpstr>Trabalho de uma Força</vt:lpstr>
      <vt:lpstr>Trabalho de uma Força</vt:lpstr>
      <vt:lpstr>Trabalho de um Binário</vt:lpstr>
      <vt:lpstr>Princípio dos Trabalhos Virtuais</vt:lpstr>
      <vt:lpstr>Aplicações do Princípio do Trabalhos Virtual</vt:lpstr>
      <vt:lpstr>Máquinas Reais. Eficiência Mecânica</vt:lpstr>
      <vt:lpstr>Problema Resolvido 10.1</vt:lpstr>
      <vt:lpstr>Problema Resolvido 10.2</vt:lpstr>
      <vt:lpstr>Problema Resolvido 10.3</vt:lpstr>
      <vt:lpstr>Problema Resolvido 10.3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Walt Oler</dc:creator>
  <cp:lastModifiedBy>Walter Kapp</cp:lastModifiedBy>
  <cp:revision>45</cp:revision>
  <dcterms:created xsi:type="dcterms:W3CDTF">2004-01-16T02:45:03Z</dcterms:created>
  <dcterms:modified xsi:type="dcterms:W3CDTF">2017-02-09T19:49:29Z</dcterms:modified>
</cp:coreProperties>
</file>