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8" r:id="rId6"/>
    <p:sldId id="270" r:id="rId7"/>
    <p:sldId id="276" r:id="rId8"/>
    <p:sldId id="271" r:id="rId9"/>
    <p:sldId id="272" r:id="rId10"/>
    <p:sldId id="273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12" autoAdjust="0"/>
  </p:normalViewPr>
  <p:slideViewPr>
    <p:cSldViewPr snapToGrid="0">
      <p:cViewPr varScale="1">
        <p:scale>
          <a:sx n="80" d="100"/>
          <a:sy n="80" d="100"/>
        </p:scale>
        <p:origin x="1445" y="48"/>
      </p:cViewPr>
      <p:guideLst>
        <p:guide orient="horz" pos="2160"/>
        <p:guide pos="284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1885E5-9ED9-4E25-81C3-94CAF4FDBF50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1">
          <a:gsLst>
            <a:gs pos="0">
              <a:srgbClr val="7181AA"/>
            </a:gs>
            <a:gs pos="2000">
              <a:srgbClr val="7181AA"/>
            </a:gs>
            <a:gs pos="100000">
              <a:srgbClr val="0E214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-19050" y="-9525"/>
            <a:ext cx="1390650" cy="6867525"/>
          </a:xfrm>
          <a:prstGeom prst="rect">
            <a:avLst/>
          </a:prstGeom>
          <a:solidFill>
            <a:srgbClr val="D3CF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ea typeface="ＭＳ Ｐゴシック" charset="-128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191000" y="2667000"/>
            <a:ext cx="4895850" cy="3905250"/>
          </a:xfrm>
          <a:prstGeom prst="rect">
            <a:avLst/>
          </a:prstGeom>
          <a:solidFill>
            <a:srgbClr val="D2CF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62075" y="677863"/>
            <a:ext cx="77819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2800" i="1" dirty="0">
                <a:solidFill>
                  <a:srgbClr val="FFFFFF"/>
                </a:solidFill>
                <a:latin typeface="Arial" charset="0"/>
                <a:cs typeface="Arial" charset="0"/>
              </a:rPr>
              <a:t>MECÂNICA VETORIAL PARA ENGENHEIROS:</a:t>
            </a:r>
            <a:r>
              <a:rPr lang="en-US" sz="4400" b="1" dirty="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ESTÁTICA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05650" y="234950"/>
            <a:ext cx="16383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Nona </a:t>
            </a: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Edição</a:t>
            </a: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57313" y="2289175"/>
            <a:ext cx="28384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Ferdinand P. Beer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E. Russell  Johnston, Jr.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Notas</a:t>
            </a: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de Aula: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J. Walt </a:t>
            </a:r>
            <a:r>
              <a:rPr lang="en-US" sz="1800" b="1" dirty="0" err="1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Oler</a:t>
            </a:r>
            <a:endParaRPr lang="en-US" sz="1800" b="1" dirty="0">
              <a:solidFill>
                <a:srgbClr val="95BC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1800" b="1" dirty="0">
                <a:solidFill>
                  <a:srgbClr val="95BC6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Texas Tech University</a:t>
            </a:r>
          </a:p>
        </p:txBody>
      </p:sp>
      <p:pic>
        <p:nvPicPr>
          <p:cNvPr id="8" name="Picture 8" descr="M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32460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-3175" y="1101725"/>
            <a:ext cx="1382713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800" dirty="0">
                <a:solidFill>
                  <a:srgbClr val="FFFFFF"/>
                </a:solidFill>
                <a:latin typeface="Arial" charset="0"/>
              </a:rPr>
              <a:t>CAPÍTULO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78375" y="6581775"/>
            <a:ext cx="4365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200" i="1">
                <a:solidFill>
                  <a:srgbClr val="ADADEB"/>
                </a:solidFill>
                <a:latin typeface="Helvetica" charset="0"/>
                <a:cs typeface="Helvetica" charset="0"/>
              </a:rPr>
              <a:t>© 2010 The McGraw-Hill Companies, Inc. All rights reserved.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146685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9600" b="1">
                <a:solidFill>
                  <a:srgbClr val="0B0068"/>
                </a:solidFill>
                <a:latin typeface="Arial Narrow" pitchFamily="34" charset="0"/>
              </a:rPr>
              <a:t>10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414838"/>
            <a:ext cx="278288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360863" y="2825750"/>
            <a:ext cx="4495800" cy="335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>
                <a:solidFill>
                  <a:srgbClr val="0B0068"/>
                </a:solidFill>
                <a:latin typeface="Arial" pitchFamily="-65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1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pt-BR"/>
              <a:t>2 - </a:t>
            </a:r>
            <a:fld id="{27BF2132-5099-4E56-8674-DFAC05EF27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8694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.xml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778BB5"/>
            </a:gs>
            <a:gs pos="56000">
              <a:srgbClr val="778BB5"/>
            </a:gs>
            <a:gs pos="100000">
              <a:srgbClr val="0E2148"/>
            </a:gs>
          </a:gsLst>
          <a:lin ang="11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6225" y="757238"/>
            <a:ext cx="8867775" cy="610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19050" y="-9525"/>
            <a:ext cx="304800" cy="6867525"/>
          </a:xfrm>
          <a:prstGeom prst="rect">
            <a:avLst/>
          </a:prstGeom>
          <a:solidFill>
            <a:srgbClr val="08224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ea typeface="ＭＳ Ｐゴシック" charset="-128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498475"/>
            <a:ext cx="8863013" cy="457200"/>
          </a:xfrm>
          <a:prstGeom prst="rect">
            <a:avLst/>
          </a:prstGeom>
          <a:solidFill>
            <a:srgbClr val="6B8954"/>
          </a:solidFill>
          <a:ln w="9525">
            <a:solidFill>
              <a:srgbClr val="618A5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6599238"/>
            <a:ext cx="443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1300" i="1">
                <a:solidFill>
                  <a:srgbClr val="CCFFCC"/>
                </a:solidFill>
                <a:latin typeface="Book Antiqua" pitchFamily="18" charset="0"/>
              </a:rPr>
              <a:t>© 2010 The McGraw-Hill Companies, Inc. All rights reserved.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90513" y="-50800"/>
            <a:ext cx="885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Mecânica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Vetorial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Engenheiros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3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Estática</a:t>
            </a:r>
            <a:endParaRPr lang="en-US" sz="3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-109538" y="-47625"/>
            <a:ext cx="4619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defRPr/>
            </a:pPr>
            <a:r>
              <a:rPr lang="en-US" sz="1200" b="1" dirty="0">
                <a:solidFill>
                  <a:srgbClr val="95BC61"/>
                </a:solidFill>
                <a:latin typeface="Arial" charset="0"/>
              </a:rPr>
              <a:t>Nona</a:t>
            </a:r>
            <a:br>
              <a:rPr lang="en-US" sz="1200" b="1" dirty="0">
                <a:solidFill>
                  <a:srgbClr val="95BC61"/>
                </a:solidFill>
                <a:latin typeface="Arial" charset="0"/>
              </a:rPr>
            </a:br>
            <a:r>
              <a:rPr lang="en-US" sz="1200" b="1" dirty="0" err="1">
                <a:solidFill>
                  <a:srgbClr val="95BC61"/>
                </a:solidFill>
                <a:latin typeface="Arial" charset="0"/>
              </a:rPr>
              <a:t>Edição</a:t>
            </a:r>
            <a:endParaRPr lang="en-US" sz="1200" b="1" dirty="0">
              <a:solidFill>
                <a:srgbClr val="95BC61"/>
              </a:solidFill>
              <a:latin typeface="Arial" charset="0"/>
            </a:endParaRPr>
          </a:p>
        </p:txBody>
      </p:sp>
      <p:pic>
        <p:nvPicPr>
          <p:cNvPr id="19464" name="Picture 9" descr="M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22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618A5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pt-BR"/>
              <a:t>2 - </a:t>
            </a:r>
            <a:fld id="{43583D72-C639-454D-A70C-0C768C23A89D}" type="slidenum">
              <a:rPr lang="en-US" altLang="pt-BR"/>
              <a:pPr/>
              <a:t>‹nº›</a:t>
            </a:fld>
            <a:endParaRPr lang="en-US" altLang="pt-BR"/>
          </a:p>
        </p:txBody>
      </p:sp>
      <p:pic>
        <p:nvPicPr>
          <p:cNvPr id="19466" name="Picture 1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47561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0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1498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1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545138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49950"/>
            <a:ext cx="304801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5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4327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ED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BE5F00"/>
          </a:solidFill>
          <a:latin typeface="Arial" pitchFamily="-65" charset="0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6263" indent="-2381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017588" indent="-2222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435100" indent="-2349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881188" indent="-22383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3383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7955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2527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709988" indent="-2238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43.jpe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3.jpe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6.wmf"/><Relationship Id="rId4" Type="http://schemas.openxmlformats.org/officeDocument/2006/relationships/image" Target="../media/image47.png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30.bin"/><Relationship Id="rId3" Type="http://schemas.openxmlformats.org/officeDocument/2006/relationships/image" Target="../media/image43.jpe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50.wmf"/><Relationship Id="rId4" Type="http://schemas.openxmlformats.org/officeDocument/2006/relationships/image" Target="../media/image53.jpe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wmf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6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6.jpeg"/><Relationship Id="rId7" Type="http://schemas.openxmlformats.org/officeDocument/2006/relationships/image" Target="../media/image20.wmf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21.wmf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9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8.wmf"/><Relationship Id="rId4" Type="http://schemas.openxmlformats.org/officeDocument/2006/relationships/image" Target="../media/image30.jpeg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12" Type="http://schemas.openxmlformats.org/officeDocument/2006/relationships/image" Target="../media/image3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jpeg"/><Relationship Id="rId11" Type="http://schemas.openxmlformats.org/officeDocument/2006/relationships/image" Target="../media/image38.png"/><Relationship Id="rId5" Type="http://schemas.openxmlformats.org/officeDocument/2006/relationships/image" Target="../media/image31.wmf"/><Relationship Id="rId10" Type="http://schemas.openxmlformats.org/officeDocument/2006/relationships/image" Target="../media/image37.jpe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2.wmf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 sz="2800">
                <a:latin typeface="Arial" panose="020B0604020202020204" pitchFamily="34" charset="0"/>
                <a:ea typeface="ＭＳ Ｐゴシック" panose="020B0600070205080204" pitchFamily="34" charset="-128"/>
              </a:rPr>
              <a:t>Método do Trabalho Virtual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10.4</a:t>
            </a:r>
          </a:p>
        </p:txBody>
      </p:sp>
      <p:sp>
        <p:nvSpPr>
          <p:cNvPr id="163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4B936E52-AEC9-4067-8879-581333AEB658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16391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047750"/>
            <a:ext cx="273685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84163" y="4725988"/>
            <a:ext cx="4122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/>
              <a:t>Sabendo que a mola </a:t>
            </a:r>
            <a:r>
              <a:rPr lang="en-US" altLang="pt-BR" sz="1800" i="1"/>
              <a:t>BC</a:t>
            </a:r>
            <a:r>
              <a:rPr lang="en-US" altLang="pt-BR" sz="1800"/>
              <a:t> está indeformada quando </a:t>
            </a:r>
            <a:r>
              <a:rPr lang="en-US" altLang="pt-BR" sz="1800" i="1">
                <a:latin typeface="Symbol" panose="05050102010706020507" pitchFamily="18" charset="2"/>
              </a:rPr>
              <a:t>q</a:t>
            </a:r>
            <a:r>
              <a:rPr lang="en-US" altLang="pt-BR" sz="1800"/>
              <a:t> = 0, determine a posição ou as posições de equilíbrio e determine se o equilíbrio é estável, instável ou neutro.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59300" y="1081088"/>
            <a:ext cx="4560888" cy="1419225"/>
            <a:chOff x="2887" y="681"/>
            <a:chExt cx="2873" cy="894"/>
          </a:xfrm>
        </p:grpSpPr>
        <p:sp>
          <p:nvSpPr>
            <p:cNvPr id="16400" name="Text Box 6"/>
            <p:cNvSpPr txBox="1">
              <a:spLocks noChangeArrowheads="1"/>
            </p:cNvSpPr>
            <p:nvPr/>
          </p:nvSpPr>
          <p:spPr bwMode="auto">
            <a:xfrm>
              <a:off x="2887" y="681"/>
              <a:ext cx="2873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sz="1800"/>
                <a:t>SOLUÇÃO: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Obtemos um expressão para a energia potencial total do sistema.</a:t>
              </a:r>
            </a:p>
          </p:txBody>
        </p:sp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3299" y="1367"/>
            <a:ext cx="68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9" name="Equation" r:id="rId4" imgW="1079500" imgH="330200" progId="Equation.3">
                    <p:embed/>
                  </p:oleObj>
                </mc:Choice>
                <mc:Fallback>
                  <p:oleObj name="Equation" r:id="rId4" imgW="1079500" imgH="330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9" y="1367"/>
                          <a:ext cx="680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59300" y="2662238"/>
            <a:ext cx="4441825" cy="1522412"/>
            <a:chOff x="2887" y="1735"/>
            <a:chExt cx="2798" cy="959"/>
          </a:xfrm>
        </p:grpSpPr>
        <p:sp>
          <p:nvSpPr>
            <p:cNvPr id="16399" name="Text Box 7"/>
            <p:cNvSpPr txBox="1">
              <a:spLocks noChangeArrowheads="1"/>
            </p:cNvSpPr>
            <p:nvPr/>
          </p:nvSpPr>
          <p:spPr bwMode="auto">
            <a:xfrm>
              <a:off x="2887" y="1735"/>
              <a:ext cx="279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Determinamos as posições de equilíbrio igualando a derivada da energia potencial a zero.</a:t>
              </a:r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3299" y="2342"/>
            <a:ext cx="440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0" name="Equation" r:id="rId6" imgW="698500" imgH="558800" progId="Equation.3">
                    <p:embed/>
                  </p:oleObj>
                </mc:Choice>
                <mc:Fallback>
                  <p:oleObj name="Equation" r:id="rId6" imgW="698500" imgH="558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9" y="2342"/>
                          <a:ext cx="440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59300" y="4346575"/>
            <a:ext cx="4333875" cy="1616075"/>
            <a:chOff x="2887" y="2880"/>
            <a:chExt cx="2730" cy="1018"/>
          </a:xfrm>
        </p:grpSpPr>
        <p:sp>
          <p:nvSpPr>
            <p:cNvPr id="16396" name="Text Box 10"/>
            <p:cNvSpPr txBox="1">
              <a:spLocks noChangeArrowheads="1"/>
            </p:cNvSpPr>
            <p:nvPr/>
          </p:nvSpPr>
          <p:spPr bwMode="auto">
            <a:xfrm>
              <a:off x="2887" y="2880"/>
              <a:ext cx="273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Avaliamos a estabilidade das posições de equilíbrio determinando o sinal da segun-da derivada da energia potencial.</a:t>
              </a:r>
            </a:p>
          </p:txBody>
        </p:sp>
        <p:grpSp>
          <p:nvGrpSpPr>
            <p:cNvPr id="16397" name="Group 14"/>
            <p:cNvGrpSpPr>
              <a:grpSpLocks/>
            </p:cNvGrpSpPr>
            <p:nvPr/>
          </p:nvGrpSpPr>
          <p:grpSpPr bwMode="auto">
            <a:xfrm>
              <a:off x="3299" y="3456"/>
              <a:ext cx="600" cy="442"/>
              <a:chOff x="3306" y="3546"/>
              <a:chExt cx="600" cy="442"/>
            </a:xfrm>
          </p:grpSpPr>
          <p:graphicFrame>
            <p:nvGraphicFramePr>
              <p:cNvPr id="16386" name="Object 2"/>
              <p:cNvGraphicFramePr>
                <a:graphicFrameLocks noChangeAspect="1"/>
              </p:cNvGraphicFramePr>
              <p:nvPr/>
            </p:nvGraphicFramePr>
            <p:xfrm>
              <a:off x="3306" y="3580"/>
              <a:ext cx="600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21" name="Equation" r:id="rId8" imgW="952087" imgH="647419" progId="Equation.3">
                      <p:embed/>
                    </p:oleObj>
                  </mc:Choice>
                  <mc:Fallback>
                    <p:oleObj name="Equation" r:id="rId8" imgW="952087" imgH="647419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6" y="3580"/>
                            <a:ext cx="600" cy="4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98" name="Text Box 12"/>
              <p:cNvSpPr txBox="1">
                <a:spLocks noChangeArrowheads="1"/>
              </p:cNvSpPr>
              <p:nvPr/>
            </p:nvSpPr>
            <p:spPr bwMode="auto">
              <a:xfrm>
                <a:off x="3613" y="354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pt-BR" sz="1800"/>
                  <a:t>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10.4</a:t>
            </a:r>
          </a:p>
        </p:txBody>
      </p:sp>
      <p:sp>
        <p:nvSpPr>
          <p:cNvPr id="174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E496F931-97FC-496C-B751-AB662D9360CC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1741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36638"/>
            <a:ext cx="223361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111625"/>
            <a:ext cx="2727325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7" name="Group 12"/>
          <p:cNvGrpSpPr>
            <a:grpSpLocks/>
          </p:cNvGrpSpPr>
          <p:nvPr/>
        </p:nvGrpSpPr>
        <p:grpSpPr bwMode="auto">
          <a:xfrm>
            <a:off x="3182938" y="938213"/>
            <a:ext cx="5915025" cy="2181225"/>
            <a:chOff x="2005" y="591"/>
            <a:chExt cx="3726" cy="1374"/>
          </a:xfrm>
        </p:grpSpPr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005" y="591"/>
              <a:ext cx="372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pt-BR" sz="1800"/>
                <a:t>SOLUÇÃO:</a:t>
              </a:r>
            </a:p>
            <a:p>
              <a:pPr eaLnBrk="1" hangingPunct="1">
                <a:buFontTx/>
                <a:buChar char="•"/>
              </a:pPr>
              <a:r>
                <a:rPr lang="en-US" altLang="pt-BR" sz="1800"/>
                <a:t>Obtemos um expressão para a energia potencial total do sistema.</a:t>
              </a:r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2489" y="1173"/>
            <a:ext cx="1552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Equation" r:id="rId5" imgW="2463800" imgH="1257300" progId="Equation.3">
                    <p:embed/>
                  </p:oleObj>
                </mc:Choice>
                <mc:Fallback>
                  <p:oleObj name="Equation" r:id="rId5" imgW="2463800" imgH="12573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9" y="1173"/>
                          <a:ext cx="1552" cy="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82938" y="3278188"/>
            <a:ext cx="5961062" cy="2965450"/>
            <a:chOff x="2005" y="2065"/>
            <a:chExt cx="3755" cy="1868"/>
          </a:xfrm>
        </p:grpSpPr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2005" y="2065"/>
              <a:ext cx="375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Determinamos as posições de equilíbrio igualando a derivada da energia potencial a zero.</a:t>
              </a:r>
            </a:p>
          </p:txBody>
        </p:sp>
        <p:graphicFrame>
          <p:nvGraphicFramePr>
            <p:cNvPr id="17410" name="Object 2"/>
            <p:cNvGraphicFramePr>
              <a:graphicFrameLocks noChangeAspect="1"/>
            </p:cNvGraphicFramePr>
            <p:nvPr/>
          </p:nvGraphicFramePr>
          <p:xfrm>
            <a:off x="2456" y="2558"/>
            <a:ext cx="2478" cy="10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Equação" r:id="rId7" imgW="2628900" imgH="1104900" progId="Equation.3">
                    <p:embed/>
                  </p:oleObj>
                </mc:Choice>
                <mc:Fallback>
                  <p:oleObj name="Equação" r:id="rId7" imgW="2628900" imgH="11049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2558"/>
                          <a:ext cx="2478" cy="10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3483" y="3735"/>
            <a:ext cx="1852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Equação" r:id="rId9" imgW="1904760" imgH="203040" progId="Equation.3">
                    <p:embed/>
                  </p:oleObj>
                </mc:Choice>
                <mc:Fallback>
                  <p:oleObj name="Equação" r:id="rId9" imgW="1904760" imgH="2030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3" y="3735"/>
                          <a:ext cx="1852" cy="19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Problema Resolvido 10.4</a:t>
            </a:r>
          </a:p>
        </p:txBody>
      </p:sp>
      <p:sp>
        <p:nvSpPr>
          <p:cNvPr id="1844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1F79661A-B821-48DF-9362-ADE2AE13B0F6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18441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36638"/>
            <a:ext cx="223361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060825"/>
            <a:ext cx="24892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3" name="Group 26"/>
          <p:cNvGrpSpPr>
            <a:grpSpLocks/>
          </p:cNvGrpSpPr>
          <p:nvPr/>
        </p:nvGrpSpPr>
        <p:grpSpPr bwMode="auto">
          <a:xfrm>
            <a:off x="3241675" y="1068388"/>
            <a:ext cx="5902325" cy="3808412"/>
            <a:chOff x="2042" y="673"/>
            <a:chExt cx="3718" cy="2399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2259" y="1294"/>
            <a:ext cx="155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1" name="Equation" r:id="rId5" imgW="2463800" imgH="419100" progId="Equation.3">
                    <p:embed/>
                  </p:oleObj>
                </mc:Choice>
                <mc:Fallback>
                  <p:oleObj name="Equation" r:id="rId5" imgW="2463800" imgH="4191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9" y="1294"/>
                          <a:ext cx="155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2243" y="1739"/>
            <a:ext cx="1389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2" name="Equação" r:id="rId7" imgW="1459866" imgH="393529" progId="Equation.3">
                    <p:embed/>
                  </p:oleObj>
                </mc:Choice>
                <mc:Fallback>
                  <p:oleObj name="Equação" r:id="rId7" imgW="1459866" imgH="393529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1739"/>
                          <a:ext cx="1389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0" name="Text Box 13"/>
            <p:cNvSpPr txBox="1">
              <a:spLocks noChangeArrowheads="1"/>
            </p:cNvSpPr>
            <p:nvPr/>
          </p:nvSpPr>
          <p:spPr bwMode="auto">
            <a:xfrm>
              <a:off x="2042" y="673"/>
              <a:ext cx="371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 sz="1800"/>
                <a:t>Avaliamos a estabilidade das posições de equilíbrio determinando o sinal da segunda derivada da energia potencial.</a:t>
              </a:r>
            </a:p>
          </p:txBody>
        </p:sp>
        <p:graphicFrame>
          <p:nvGraphicFramePr>
            <p:cNvPr id="18438" name="Object 7"/>
            <p:cNvGraphicFramePr>
              <a:graphicFrameLocks noChangeAspect="1"/>
            </p:cNvGraphicFramePr>
            <p:nvPr/>
          </p:nvGraphicFramePr>
          <p:xfrm>
            <a:off x="2222" y="2228"/>
            <a:ext cx="3244" cy="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3" name="Equação" r:id="rId9" imgW="3467100" imgH="901700" progId="Equation.3">
                    <p:embed/>
                  </p:oleObj>
                </mc:Choice>
                <mc:Fallback>
                  <p:oleObj name="Equação" r:id="rId9" imgW="3467100" imgH="901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2" y="2228"/>
                          <a:ext cx="3244" cy="8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6163" y="5181600"/>
            <a:ext cx="5087937" cy="600075"/>
            <a:chOff x="2259" y="3264"/>
            <a:chExt cx="3205" cy="378"/>
          </a:xfrm>
        </p:grpSpPr>
        <p:sp>
          <p:nvSpPr>
            <p:cNvPr id="18448" name="Text Box 18"/>
            <p:cNvSpPr txBox="1">
              <a:spLocks noChangeArrowheads="1"/>
            </p:cNvSpPr>
            <p:nvPr/>
          </p:nvSpPr>
          <p:spPr bwMode="auto">
            <a:xfrm>
              <a:off x="2259" y="3331"/>
              <a:ext cx="8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sz="1800"/>
                <a:t>para </a:t>
              </a:r>
              <a:r>
                <a:rPr lang="en-US" altLang="pt-BR" sz="1800" i="1">
                  <a:latin typeface="Symbol" panose="05050102010706020507" pitchFamily="18" charset="2"/>
                </a:rPr>
                <a:t>q </a:t>
              </a:r>
              <a:r>
                <a:rPr lang="en-US" altLang="pt-BR" sz="1800"/>
                <a:t>= 0:</a:t>
              </a:r>
            </a:p>
          </p:txBody>
        </p:sp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3516" y="3264"/>
            <a:ext cx="940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4" name="Equação" r:id="rId11" imgW="1040948" imgH="418918" progId="Equation.3">
                    <p:embed/>
                  </p:oleObj>
                </mc:Choice>
                <mc:Fallback>
                  <p:oleObj name="Equação" r:id="rId11" imgW="1040948" imgH="418918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6" y="3264"/>
                          <a:ext cx="940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9" name="Text Box 20"/>
            <p:cNvSpPr txBox="1">
              <a:spLocks noChangeArrowheads="1"/>
            </p:cNvSpPr>
            <p:nvPr/>
          </p:nvSpPr>
          <p:spPr bwMode="auto">
            <a:xfrm>
              <a:off x="4835" y="3329"/>
              <a:ext cx="629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pt-BR" sz="1800"/>
                <a:t>instável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586163" y="5873750"/>
            <a:ext cx="5051425" cy="627063"/>
            <a:chOff x="2259" y="3700"/>
            <a:chExt cx="3182" cy="395"/>
          </a:xfrm>
        </p:grpSpPr>
        <p:sp>
          <p:nvSpPr>
            <p:cNvPr id="18446" name="Text Box 21"/>
            <p:cNvSpPr txBox="1">
              <a:spLocks noChangeArrowheads="1"/>
            </p:cNvSpPr>
            <p:nvPr/>
          </p:nvSpPr>
          <p:spPr bwMode="auto">
            <a:xfrm>
              <a:off x="2259" y="3798"/>
              <a:ext cx="10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 sz="1800"/>
                <a:t>para  </a:t>
              </a:r>
              <a:r>
                <a:rPr lang="en-US" altLang="pt-BR" sz="1800" i="1">
                  <a:latin typeface="Symbol" panose="05050102010706020507" pitchFamily="18" charset="2"/>
                </a:rPr>
                <a:t>q </a:t>
              </a:r>
              <a:r>
                <a:rPr lang="en-US" altLang="pt-BR" sz="1800"/>
                <a:t>= 51.7</a:t>
              </a:r>
              <a:r>
                <a:rPr lang="en-US" altLang="pt-BR" sz="1800" baseline="30000"/>
                <a:t>o</a:t>
              </a:r>
              <a:r>
                <a:rPr lang="en-US" altLang="pt-BR" sz="1800"/>
                <a:t>:</a:t>
              </a:r>
            </a:p>
          </p:txBody>
        </p:sp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3507" y="3700"/>
            <a:ext cx="992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5" name="Equação" r:id="rId13" imgW="1054100" imgH="419100" progId="Equation.3">
                    <p:embed/>
                  </p:oleObj>
                </mc:Choice>
                <mc:Fallback>
                  <p:oleObj name="Equação" r:id="rId13" imgW="1054100" imgH="4191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7" y="3700"/>
                          <a:ext cx="992" cy="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7" name="Text Box 23"/>
            <p:cNvSpPr txBox="1">
              <a:spLocks noChangeArrowheads="1"/>
            </p:cNvSpPr>
            <p:nvPr/>
          </p:nvSpPr>
          <p:spPr bwMode="auto">
            <a:xfrm>
              <a:off x="4812" y="3783"/>
              <a:ext cx="629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pt-BR" sz="1800"/>
                <a:t>estável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Conteúdo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09C664F9-F1FA-41BC-B312-8544106F1239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912813" y="1079500"/>
            <a:ext cx="56054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Introdução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Trabalho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de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uma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Força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Trabalho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de um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Binário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Princípio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do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Trabalho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Virtual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Aplicações do Princípio do Trabalho Virtual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Máquinas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Reais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.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Eficiência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Mecânica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Problema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Resolvido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10.1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Problema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Resolvido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10.2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Problema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 </a:t>
            </a:r>
            <a:r>
              <a:rPr lang="en-US" altLang="pt-BR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Resolvido</a:t>
            </a:r>
            <a:r>
              <a:rPr lang="en-US" altLang="pt-B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 10.3</a:t>
            </a:r>
            <a:endParaRPr lang="en-US" altLang="pt-BR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Trabalho de uma Força Durante um Deslocamento Finito</a:t>
            </a:r>
            <a:endParaRPr lang="en-US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Energia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Potencial</a:t>
            </a:r>
            <a:endParaRPr lang="en-US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Energia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Potencial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e </a:t>
            </a: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Equilíbrio</a:t>
            </a:r>
            <a:endParaRPr lang="en-US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Estabilidade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do </a:t>
            </a: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Equilíbrio</a:t>
            </a:r>
            <a:endParaRPr lang="en-US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Problema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</a:t>
            </a:r>
            <a:r>
              <a:rPr lang="en-US" altLang="pt-BR" dirty="0" err="1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Resolvidos</a:t>
            </a:r>
            <a:r>
              <a:rPr lang="en-US" altLang="pt-BR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10.4</a:t>
            </a:r>
            <a:endParaRPr lang="en-US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Introdução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17868CFC-80FE-4F86-8550-D756611D000A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1020763"/>
            <a:ext cx="76469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 i="1"/>
              <a:t>Princípio dos Trabalhos Virtuais – </a:t>
            </a:r>
            <a:r>
              <a:rPr lang="en-US" altLang="pt-BR"/>
              <a:t>se uma partícula, um corpo rígido, ou um sistema de corpos rígidos que está em equilíbrio sob a ação de várias forças sofre um </a:t>
            </a:r>
            <a:r>
              <a:rPr lang="en-US" altLang="pt-BR" i="1"/>
              <a:t>deslocamento virtual</a:t>
            </a:r>
            <a:r>
              <a:rPr lang="en-US" altLang="pt-BR"/>
              <a:t>, o trabalho total efetuado pelas forças externas durante o deslocamento é nulo.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554288"/>
            <a:ext cx="772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O princípio dos trabalhos virtuais é particularmente eficaz quando aplicado à solução de problemas que envolvem o equilíbrio de máquinas ou mecanismos que consistam em vários elementos ligados entre si.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3894138"/>
            <a:ext cx="73866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Se uma partícula, um corpo rígido, ou um sistema de corpos rígidos está em equilíbrio, então a derivada de sua energia potencial em relação a uma variável que define sua posição deve ser zero.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5122863"/>
            <a:ext cx="76469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A estabilidade de uma posição de equilíbrio pode ser determinada utilizando-se a segunda derivada da energia potencial em relação a uma variável de posição.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700">
                <a:ea typeface="ＭＳ Ｐゴシック" panose="020B0600070205080204" pitchFamily="34" charset="-128"/>
              </a:rPr>
              <a:t>Trabalho de uma Força Durante um Deslocamento Finito</a:t>
            </a:r>
            <a:endParaRPr lang="en-US" altLang="pt-BR" sz="2700">
              <a:ea typeface="ＭＳ Ｐゴシック" panose="020B0600070205080204" pitchFamily="34" charset="-128"/>
            </a:endParaRPr>
          </a:p>
        </p:txBody>
      </p:sp>
      <p:sp>
        <p:nvSpPr>
          <p:cNvPr id="1024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970EE615-51ED-43FB-BA24-15AA24206E32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10247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076325"/>
            <a:ext cx="3124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4051300"/>
            <a:ext cx="3178175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9" name="Group 11"/>
          <p:cNvGrpSpPr>
            <a:grpSpLocks/>
          </p:cNvGrpSpPr>
          <p:nvPr/>
        </p:nvGrpSpPr>
        <p:grpSpPr bwMode="auto">
          <a:xfrm>
            <a:off x="4073525" y="1081088"/>
            <a:ext cx="4725988" cy="1455737"/>
            <a:chOff x="2566" y="681"/>
            <a:chExt cx="2977" cy="917"/>
          </a:xfrm>
        </p:grpSpPr>
        <p:sp>
          <p:nvSpPr>
            <p:cNvPr id="10254" name="Text Box 5"/>
            <p:cNvSpPr txBox="1">
              <a:spLocks noChangeArrowheads="1"/>
            </p:cNvSpPr>
            <p:nvPr/>
          </p:nvSpPr>
          <p:spPr bwMode="auto">
            <a:xfrm>
              <a:off x="2566" y="681"/>
              <a:ext cx="297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O trabalho de uma força correspondente a um deslocamento infinitesimal é</a:t>
              </a:r>
            </a:p>
          </p:txBody>
        </p:sp>
        <p:graphicFrame>
          <p:nvGraphicFramePr>
            <p:cNvPr id="10244" name="Object 4"/>
            <p:cNvGraphicFramePr>
              <a:graphicFrameLocks noChangeAspect="1"/>
            </p:cNvGraphicFramePr>
            <p:nvPr/>
          </p:nvGraphicFramePr>
          <p:xfrm>
            <a:off x="2977" y="1134"/>
            <a:ext cx="105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quation" r:id="rId5" imgW="1676400" imgH="736600" progId="Equation.3">
                    <p:embed/>
                  </p:oleObj>
                </mc:Choice>
                <mc:Fallback>
                  <p:oleObj name="Equation" r:id="rId5" imgW="1676400" imgH="736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7" y="1134"/>
                          <a:ext cx="1056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073525" y="2841625"/>
            <a:ext cx="4999038" cy="1555750"/>
            <a:chOff x="2566" y="1706"/>
            <a:chExt cx="3149" cy="980"/>
          </a:xfrm>
        </p:grpSpPr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2566" y="1706"/>
              <a:ext cx="314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O trabalho de uma força correspondente a um deslocamento finito é</a:t>
              </a:r>
            </a:p>
          </p:txBody>
        </p:sp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2977" y="2158"/>
            <a:ext cx="1400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Equation" r:id="rId7" imgW="2222500" imgH="838200" progId="Equation.3">
                    <p:embed/>
                  </p:oleObj>
                </mc:Choice>
                <mc:Fallback>
                  <p:oleObj name="Equation" r:id="rId7" imgW="2222500" imgH="838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7" y="2158"/>
                          <a:ext cx="1400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073525" y="4702175"/>
            <a:ext cx="5022850" cy="1597025"/>
            <a:chOff x="2566" y="2790"/>
            <a:chExt cx="3164" cy="1006"/>
          </a:xfrm>
        </p:grpSpPr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2566" y="2790"/>
              <a:ext cx="316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De maneira similar, para o trabalho de um binário temos:</a:t>
              </a: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2977" y="3364"/>
            <a:ext cx="1272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Equation" r:id="rId9" imgW="2019300" imgH="685800" progId="Equation.3">
                    <p:embed/>
                  </p:oleObj>
                </mc:Choice>
                <mc:Fallback>
                  <p:oleObj name="Equation" r:id="rId9" imgW="2019300" imgH="685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7" y="3364"/>
                          <a:ext cx="1272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700">
                <a:ea typeface="ＭＳ Ｐゴシック" panose="020B0600070205080204" pitchFamily="34" charset="-128"/>
              </a:rPr>
              <a:t>Trabalho de uma Força Durante um Deslocamento Finito</a:t>
            </a:r>
            <a:endParaRPr lang="en-US" altLang="pt-BR" sz="2700">
              <a:ea typeface="ＭＳ Ｐゴシック" panose="020B0600070205080204" pitchFamily="34" charset="-128"/>
            </a:endParaRPr>
          </a:p>
        </p:txBody>
      </p:sp>
      <p:sp>
        <p:nvSpPr>
          <p:cNvPr id="112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C01A8A76-1841-4203-A9D1-8FB0E2C006BE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grpSp>
        <p:nvGrpSpPr>
          <p:cNvPr id="11271" name="Group 13"/>
          <p:cNvGrpSpPr>
            <a:grpSpLocks/>
          </p:cNvGrpSpPr>
          <p:nvPr/>
        </p:nvGrpSpPr>
        <p:grpSpPr bwMode="auto">
          <a:xfrm>
            <a:off x="392113" y="1354138"/>
            <a:ext cx="2525712" cy="5084762"/>
            <a:chOff x="247" y="853"/>
            <a:chExt cx="1591" cy="3203"/>
          </a:xfrm>
        </p:grpSpPr>
        <p:pic>
          <p:nvPicPr>
            <p:cNvPr id="11277" name="Picture 3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" y="853"/>
              <a:ext cx="1584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Text Box 6"/>
            <p:cNvSpPr txBox="1">
              <a:spLocks noChangeArrowheads="1"/>
            </p:cNvSpPr>
            <p:nvPr/>
          </p:nvSpPr>
          <p:spPr bwMode="auto">
            <a:xfrm>
              <a:off x="247" y="2450"/>
              <a:ext cx="15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/>
                <a:t>Trabalho de um peso:</a:t>
              </a:r>
            </a:p>
          </p:txBody>
        </p:sp>
        <p:graphicFrame>
          <p:nvGraphicFramePr>
            <p:cNvPr id="11268" name="Object 1028"/>
            <p:cNvGraphicFramePr>
              <a:graphicFrameLocks noChangeAspect="1"/>
            </p:cNvGraphicFramePr>
            <p:nvPr/>
          </p:nvGraphicFramePr>
          <p:xfrm>
            <a:off x="311" y="2808"/>
            <a:ext cx="1240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7" name="Equation" r:id="rId4" imgW="1968500" imgH="1981200" progId="Equation.3">
                    <p:embed/>
                  </p:oleObj>
                </mc:Choice>
                <mc:Fallback>
                  <p:oleObj name="Equation" r:id="rId4" imgW="1968500" imgH="198120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" y="2808"/>
                          <a:ext cx="1240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549650" y="1162050"/>
            <a:ext cx="2667000" cy="5376863"/>
            <a:chOff x="2236" y="732"/>
            <a:chExt cx="1680" cy="3387"/>
          </a:xfrm>
        </p:grpSpPr>
        <p:pic>
          <p:nvPicPr>
            <p:cNvPr id="11275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" y="732"/>
              <a:ext cx="1581" cy="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Text Box 8"/>
            <p:cNvSpPr txBox="1">
              <a:spLocks noChangeArrowheads="1"/>
            </p:cNvSpPr>
            <p:nvPr/>
          </p:nvSpPr>
          <p:spPr bwMode="auto">
            <a:xfrm>
              <a:off x="2236" y="2449"/>
              <a:ext cx="168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/>
                <a:t>Trabalho da força exercida por uma mola:</a:t>
              </a:r>
            </a:p>
          </p:txBody>
        </p:sp>
        <p:graphicFrame>
          <p:nvGraphicFramePr>
            <p:cNvPr id="11267" name="Object 1027"/>
            <p:cNvGraphicFramePr>
              <a:graphicFrameLocks noChangeAspect="1"/>
            </p:cNvGraphicFramePr>
            <p:nvPr/>
          </p:nvGraphicFramePr>
          <p:xfrm>
            <a:off x="2236" y="3023"/>
            <a:ext cx="1576" cy="10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7" imgW="2501900" imgH="1739900" progId="Equation.3">
                    <p:embed/>
                  </p:oleObj>
                </mc:Choice>
                <mc:Fallback>
                  <p:oleObj name="Equation" r:id="rId7" imgW="2501900" imgH="173990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6" y="3023"/>
                          <a:ext cx="1576" cy="10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70663" y="1116013"/>
            <a:ext cx="2425700" cy="3727450"/>
            <a:chOff x="4139" y="703"/>
            <a:chExt cx="1528" cy="2348"/>
          </a:xfrm>
        </p:grpSpPr>
        <p:pic>
          <p:nvPicPr>
            <p:cNvPr id="11274" name="Picture 5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2" y="703"/>
              <a:ext cx="120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1266" name="Object 1026"/>
            <p:cNvGraphicFramePr>
              <a:graphicFrameLocks noChangeAspect="1"/>
            </p:cNvGraphicFramePr>
            <p:nvPr/>
          </p:nvGraphicFramePr>
          <p:xfrm>
            <a:off x="4139" y="2779"/>
            <a:ext cx="1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10" imgW="2425700" imgH="431800" progId="Equation.3">
                    <p:embed/>
                  </p:oleObj>
                </mc:Choice>
                <mc:Fallback>
                  <p:oleObj name="Equation" r:id="rId10" imgW="2425700" imgH="43180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" y="2779"/>
                          <a:ext cx="1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Energia Potencial</a:t>
            </a:r>
          </a:p>
        </p:txBody>
      </p:sp>
      <p:sp>
        <p:nvSpPr>
          <p:cNvPr id="122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8B94A511-1D81-4243-B08D-47923CC144A4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grpSp>
        <p:nvGrpSpPr>
          <p:cNvPr id="12298" name="Group 43"/>
          <p:cNvGrpSpPr>
            <a:grpSpLocks/>
          </p:cNvGrpSpPr>
          <p:nvPr/>
        </p:nvGrpSpPr>
        <p:grpSpPr bwMode="auto">
          <a:xfrm>
            <a:off x="427038" y="925513"/>
            <a:ext cx="8716962" cy="2740025"/>
            <a:chOff x="269" y="583"/>
            <a:chExt cx="5491" cy="1726"/>
          </a:xfrm>
        </p:grpSpPr>
        <p:pic>
          <p:nvPicPr>
            <p:cNvPr id="12306" name="Picture 4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" y="673"/>
              <a:ext cx="1584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07" name="Group 34"/>
            <p:cNvGrpSpPr>
              <a:grpSpLocks/>
            </p:cNvGrpSpPr>
            <p:nvPr/>
          </p:nvGrpSpPr>
          <p:grpSpPr bwMode="auto">
            <a:xfrm>
              <a:off x="1966" y="583"/>
              <a:ext cx="3794" cy="1726"/>
              <a:chOff x="1966" y="597"/>
              <a:chExt cx="3794" cy="1726"/>
            </a:xfrm>
          </p:grpSpPr>
          <p:sp>
            <p:nvSpPr>
              <p:cNvPr id="12308" name="Text Box 12"/>
              <p:cNvSpPr txBox="1">
                <a:spLocks noChangeArrowheads="1"/>
              </p:cNvSpPr>
              <p:nvPr/>
            </p:nvSpPr>
            <p:spPr bwMode="auto">
              <a:xfrm>
                <a:off x="1966" y="597"/>
                <a:ext cx="28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27013" indent="-227013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pt-BR"/>
                  <a:t>Trabalho de um peso:</a:t>
                </a:r>
              </a:p>
            </p:txBody>
          </p:sp>
          <p:graphicFrame>
            <p:nvGraphicFramePr>
              <p:cNvPr id="12292" name="Object 4"/>
              <p:cNvGraphicFramePr>
                <a:graphicFrameLocks noChangeAspect="1"/>
              </p:cNvGraphicFramePr>
              <p:nvPr/>
            </p:nvGraphicFramePr>
            <p:xfrm>
              <a:off x="2345" y="836"/>
              <a:ext cx="1224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48" name="Equation" r:id="rId4" imgW="1943100" imgH="330200" progId="Equation.3">
                      <p:embed/>
                    </p:oleObj>
                  </mc:Choice>
                  <mc:Fallback>
                    <p:oleObj name="Equation" r:id="rId4" imgW="1943100" imgH="3302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45" y="836"/>
                            <a:ext cx="1224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09" name="Text Box 14"/>
              <p:cNvSpPr txBox="1">
                <a:spLocks noChangeArrowheads="1"/>
              </p:cNvSpPr>
              <p:nvPr/>
            </p:nvSpPr>
            <p:spPr bwMode="auto">
              <a:xfrm>
                <a:off x="2140" y="1093"/>
                <a:ext cx="3620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pt-BR"/>
                  <a:t>O trabalho é independente do caminho e depende apenas de</a:t>
                </a:r>
              </a:p>
            </p:txBody>
          </p:sp>
          <p:grpSp>
            <p:nvGrpSpPr>
              <p:cNvPr id="12310" name="Group 33"/>
              <p:cNvGrpSpPr>
                <a:grpSpLocks/>
              </p:cNvGrpSpPr>
              <p:nvPr/>
            </p:nvGrpSpPr>
            <p:grpSpPr bwMode="auto">
              <a:xfrm>
                <a:off x="2370" y="1559"/>
                <a:ext cx="3036" cy="764"/>
                <a:chOff x="2374" y="1753"/>
                <a:chExt cx="3036" cy="764"/>
              </a:xfrm>
            </p:grpSpPr>
            <p:sp>
              <p:nvSpPr>
                <p:cNvPr id="1231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71" y="1753"/>
                  <a:ext cx="2339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pt-BR" i="1"/>
                    <a:t>energia potencial</a:t>
                  </a:r>
                  <a:r>
                    <a:rPr lang="en-US" altLang="pt-BR"/>
                    <a:t> do corpo com relação à </a:t>
                  </a:r>
                  <a:r>
                    <a:rPr lang="en-US" altLang="pt-BR" i="1"/>
                    <a:t>força da gravidade</a:t>
                  </a:r>
                </a:p>
              </p:txBody>
            </p:sp>
            <p:graphicFrame>
              <p:nvGraphicFramePr>
                <p:cNvPr id="12293" name="Object 5"/>
                <p:cNvGraphicFramePr>
                  <a:graphicFrameLocks noChangeAspect="1"/>
                </p:cNvGraphicFramePr>
                <p:nvPr/>
              </p:nvGraphicFramePr>
              <p:xfrm>
                <a:off x="5028" y="1980"/>
                <a:ext cx="168" cy="1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49" name="Equation" r:id="rId6" imgW="266469" imgH="291847" progId="Equation.3">
                        <p:embed/>
                      </p:oleObj>
                    </mc:Choice>
                    <mc:Fallback>
                      <p:oleObj name="Equation" r:id="rId6" imgW="266469" imgH="291847" progId="Equation.3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8" y="1980"/>
                              <a:ext cx="168" cy="1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94" name="Object 6"/>
                <p:cNvGraphicFramePr>
                  <a:graphicFrameLocks noChangeAspect="1"/>
                </p:cNvGraphicFramePr>
                <p:nvPr/>
              </p:nvGraphicFramePr>
              <p:xfrm>
                <a:off x="2403" y="1805"/>
                <a:ext cx="696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50" name="Equation" r:id="rId8" imgW="1104900" imgH="368300" progId="Equation.3">
                        <p:embed/>
                      </p:oleObj>
                    </mc:Choice>
                    <mc:Fallback>
                      <p:oleObj name="Equation" r:id="rId8" imgW="1104900" imgH="368300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03" y="1805"/>
                              <a:ext cx="696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95" name="Object 7"/>
                <p:cNvGraphicFramePr>
                  <a:graphicFrameLocks noChangeAspect="1"/>
                </p:cNvGraphicFramePr>
                <p:nvPr/>
              </p:nvGraphicFramePr>
              <p:xfrm>
                <a:off x="2374" y="2269"/>
                <a:ext cx="1376" cy="24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51" name="Equation" r:id="rId10" imgW="2184400" imgH="393700" progId="Equation.3">
                        <p:embed/>
                      </p:oleObj>
                    </mc:Choice>
                    <mc:Fallback>
                      <p:oleObj name="Equation" r:id="rId10" imgW="2184400" imgH="393700" progId="Equation.3">
                        <p:embed/>
                        <p:pic>
                          <p:nvPicPr>
                            <p:cNvPr id="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74" y="2269"/>
                              <a:ext cx="1376" cy="24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46100" y="3917950"/>
            <a:ext cx="7989888" cy="2543175"/>
            <a:chOff x="344" y="2468"/>
            <a:chExt cx="5033" cy="1602"/>
          </a:xfrm>
        </p:grpSpPr>
        <p:pic>
          <p:nvPicPr>
            <p:cNvPr id="12300" name="Picture 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" y="2468"/>
              <a:ext cx="1526" cy="1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01" name="Group 42"/>
            <p:cNvGrpSpPr>
              <a:grpSpLocks/>
            </p:cNvGrpSpPr>
            <p:nvPr/>
          </p:nvGrpSpPr>
          <p:grpSpPr bwMode="auto">
            <a:xfrm>
              <a:off x="1981" y="2509"/>
              <a:ext cx="3396" cy="1319"/>
              <a:chOff x="1981" y="2509"/>
              <a:chExt cx="3396" cy="1319"/>
            </a:xfrm>
          </p:grpSpPr>
          <p:sp>
            <p:nvSpPr>
              <p:cNvPr id="12302" name="Text Box 21"/>
              <p:cNvSpPr txBox="1">
                <a:spLocks noChangeArrowheads="1"/>
              </p:cNvSpPr>
              <p:nvPr/>
            </p:nvSpPr>
            <p:spPr bwMode="auto">
              <a:xfrm>
                <a:off x="1981" y="2509"/>
                <a:ext cx="302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27013" indent="-227013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pt-BR"/>
                  <a:t>Trabalho da força exercida por uma mola:</a:t>
                </a:r>
              </a:p>
            </p:txBody>
          </p:sp>
          <p:grpSp>
            <p:nvGrpSpPr>
              <p:cNvPr id="12303" name="Group 41"/>
              <p:cNvGrpSpPr>
                <a:grpSpLocks/>
              </p:cNvGrpSpPr>
              <p:nvPr/>
            </p:nvGrpSpPr>
            <p:grpSpPr bwMode="auto">
              <a:xfrm>
                <a:off x="2335" y="2846"/>
                <a:ext cx="3042" cy="982"/>
                <a:chOff x="2335" y="2846"/>
                <a:chExt cx="3042" cy="982"/>
              </a:xfrm>
            </p:grpSpPr>
            <p:graphicFrame>
              <p:nvGraphicFramePr>
                <p:cNvPr id="12290" name="Object 2"/>
                <p:cNvGraphicFramePr>
                  <a:graphicFrameLocks noChangeAspect="1"/>
                </p:cNvGraphicFramePr>
                <p:nvPr/>
              </p:nvGraphicFramePr>
              <p:xfrm>
                <a:off x="2335" y="2846"/>
                <a:ext cx="1376" cy="7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52" name="Equation" r:id="rId13" imgW="2184400" imgH="1244600" progId="Equation.3">
                        <p:embed/>
                      </p:oleObj>
                    </mc:Choice>
                    <mc:Fallback>
                      <p:oleObj name="Equation" r:id="rId13" imgW="2184400" imgH="1244600" progId="Equation.3">
                        <p:embed/>
                        <p:pic>
                          <p:nvPicPr>
                            <p:cNvPr id="0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35" y="2846"/>
                              <a:ext cx="1376" cy="7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2304" name="Group 40"/>
                <p:cNvGrpSpPr>
                  <a:grpSpLocks/>
                </p:cNvGrpSpPr>
                <p:nvPr/>
              </p:nvGrpSpPr>
              <p:grpSpPr bwMode="auto">
                <a:xfrm>
                  <a:off x="2879" y="3382"/>
                  <a:ext cx="2498" cy="446"/>
                  <a:chOff x="2879" y="3375"/>
                  <a:chExt cx="2498" cy="446"/>
                </a:xfrm>
              </p:grpSpPr>
              <p:sp>
                <p:nvSpPr>
                  <p:cNvPr id="1230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9" y="3375"/>
                    <a:ext cx="249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pt-BR" i="1"/>
                      <a:t>energia potencial</a:t>
                    </a:r>
                    <a:r>
                      <a:rPr lang="en-US" altLang="pt-BR"/>
                      <a:t> do corpo com relação à </a:t>
                    </a:r>
                    <a:r>
                      <a:rPr lang="en-US" altLang="pt-BR" i="1"/>
                      <a:t>força elástica</a:t>
                    </a:r>
                  </a:p>
                </p:txBody>
              </p:sp>
              <p:graphicFrame>
                <p:nvGraphicFramePr>
                  <p:cNvPr id="12291" name="Object 3"/>
                  <p:cNvGraphicFramePr>
                    <a:graphicFrameLocks noChangeAspect="1"/>
                  </p:cNvGraphicFramePr>
                  <p:nvPr/>
                </p:nvGraphicFramePr>
                <p:xfrm>
                  <a:off x="4489" y="3587"/>
                  <a:ext cx="144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2353" name="Equation" r:id="rId15" imgW="228600" imgH="279400" progId="Equation.3">
                          <p:embed/>
                        </p:oleObj>
                      </mc:Choice>
                      <mc:Fallback>
                        <p:oleObj name="Equation" r:id="rId15" imgW="228600" imgH="279400" progId="Equation.3">
                          <p:embed/>
                          <p:pic>
                            <p:nvPicPr>
                              <p:cNvPr id="0" name="Object 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89" y="3587"/>
                                <a:ext cx="144" cy="17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Energia Potencial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D7D94D17-5F7A-4756-87CE-DC4FF0E36888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grpSp>
        <p:nvGrpSpPr>
          <p:cNvPr id="13317" name="Group 25"/>
          <p:cNvGrpSpPr>
            <a:grpSpLocks/>
          </p:cNvGrpSpPr>
          <p:nvPr/>
        </p:nvGrpSpPr>
        <p:grpSpPr bwMode="auto">
          <a:xfrm>
            <a:off x="1293813" y="1346200"/>
            <a:ext cx="6103937" cy="1914525"/>
            <a:chOff x="815" y="848"/>
            <a:chExt cx="3845" cy="1206"/>
          </a:xfrm>
        </p:grpSpPr>
        <p:sp>
          <p:nvSpPr>
            <p:cNvPr id="13319" name="Text Box 22"/>
            <p:cNvSpPr txBox="1">
              <a:spLocks noChangeArrowheads="1"/>
            </p:cNvSpPr>
            <p:nvPr/>
          </p:nvSpPr>
          <p:spPr bwMode="auto">
            <a:xfrm>
              <a:off x="815" y="848"/>
              <a:ext cx="384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Quando o trabalho elementar de uma força considerada for um diferencial exato,</a:t>
              </a:r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1322" y="1356"/>
            <a:ext cx="3060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6" name="Equação" r:id="rId3" imgW="2895600" imgH="660400" progId="Equation.3">
                    <p:embed/>
                  </p:oleObj>
                </mc:Choice>
                <mc:Fallback>
                  <p:oleObj name="Equação" r:id="rId3" imgW="2895600" imgH="6604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2" y="1356"/>
                          <a:ext cx="3060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293813" y="3514725"/>
            <a:ext cx="6103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pt-BR"/>
              <a:t>As forças para as quais o trabalho pode ser calculado a partir de uma mudança na energia potencial são</a:t>
            </a:r>
            <a:r>
              <a:rPr lang="en-US" altLang="pt-BR" i="1"/>
              <a:t> forças conservativas</a:t>
            </a:r>
            <a:r>
              <a:rPr lang="en-US" alt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Energia Potencial e Equilíbrio</a:t>
            </a:r>
          </a:p>
        </p:txBody>
      </p:sp>
      <p:sp>
        <p:nvSpPr>
          <p:cNvPr id="143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05A6BFA9-3C60-4427-B624-BE55EFFEAC35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pic>
        <p:nvPicPr>
          <p:cNvPr id="14343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055688"/>
            <a:ext cx="2819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821113"/>
            <a:ext cx="2568575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5" name="Group 12"/>
          <p:cNvGrpSpPr>
            <a:grpSpLocks/>
          </p:cNvGrpSpPr>
          <p:nvPr/>
        </p:nvGrpSpPr>
        <p:grpSpPr bwMode="auto">
          <a:xfrm>
            <a:off x="3525838" y="938213"/>
            <a:ext cx="5557837" cy="2241550"/>
            <a:chOff x="2221" y="591"/>
            <a:chExt cx="3501" cy="1412"/>
          </a:xfrm>
        </p:grpSpPr>
        <p:sp>
          <p:nvSpPr>
            <p:cNvPr id="14351" name="Text Box 5"/>
            <p:cNvSpPr txBox="1">
              <a:spLocks noChangeArrowheads="1"/>
            </p:cNvSpPr>
            <p:nvPr/>
          </p:nvSpPr>
          <p:spPr bwMode="auto">
            <a:xfrm>
              <a:off x="2221" y="591"/>
              <a:ext cx="350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Quando a energia potencial de um sistema é conhecida, o princípio dos trabalhos virtuais pode ser expresso da seguinte forma:</a:t>
              </a:r>
            </a:p>
          </p:txBody>
        </p:sp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2615" y="1187"/>
            <a:ext cx="1624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0" name="Equation" r:id="rId5" imgW="2578100" imgH="1295400" progId="Equation.3">
                    <p:embed/>
                  </p:oleObj>
                </mc:Choice>
                <mc:Fallback>
                  <p:oleObj name="Equation" r:id="rId5" imgW="2578100" imgH="12954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5" y="1187"/>
                          <a:ext cx="1624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525838" y="3154363"/>
            <a:ext cx="5618162" cy="1381125"/>
            <a:chOff x="2221" y="1967"/>
            <a:chExt cx="3539" cy="870"/>
          </a:xfrm>
        </p:grpSpPr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2221" y="1967"/>
              <a:ext cx="35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Para a estrutura mostrada,</a:t>
              </a:r>
            </a:p>
          </p:txBody>
        </p:sp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2812" y="2307"/>
            <a:ext cx="1829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1" name="Equação" r:id="rId7" imgW="1841500" imgH="533400" progId="Equation.3">
                    <p:embed/>
                  </p:oleObj>
                </mc:Choice>
                <mc:Fallback>
                  <p:oleObj name="Equação" r:id="rId7" imgW="1841500" imgH="533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2" y="2307"/>
                          <a:ext cx="1829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25838" y="4768850"/>
            <a:ext cx="5475287" cy="1528763"/>
            <a:chOff x="2221" y="2955"/>
            <a:chExt cx="3449" cy="963"/>
          </a:xfrm>
        </p:grpSpPr>
        <p:sp>
          <p:nvSpPr>
            <p:cNvPr id="14348" name="Text Box 9"/>
            <p:cNvSpPr txBox="1">
              <a:spLocks noChangeArrowheads="1"/>
            </p:cNvSpPr>
            <p:nvPr/>
          </p:nvSpPr>
          <p:spPr bwMode="auto">
            <a:xfrm>
              <a:off x="2221" y="2955"/>
              <a:ext cx="34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pt-BR"/>
                <a:t>Na posição de equilíbrio,</a:t>
              </a:r>
            </a:p>
          </p:txBody>
        </p:sp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2741" y="3256"/>
            <a:ext cx="2010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2" name="Equação" r:id="rId9" imgW="1930400" imgH="393700" progId="Equation.3">
                    <p:embed/>
                  </p:oleObj>
                </mc:Choice>
                <mc:Fallback>
                  <p:oleObj name="Equação" r:id="rId9" imgW="1930400" imgH="3937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3256"/>
                          <a:ext cx="2010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Text Box 11"/>
            <p:cNvSpPr txBox="1">
              <a:spLocks noChangeArrowheads="1"/>
            </p:cNvSpPr>
            <p:nvPr/>
          </p:nvSpPr>
          <p:spPr bwMode="auto">
            <a:xfrm>
              <a:off x="2221" y="3666"/>
              <a:ext cx="33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7013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pt-BR"/>
                <a:t>o que indica que há duas posições de equilíbrio.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ea typeface="ＭＳ Ｐゴシック" panose="020B0600070205080204" pitchFamily="34" charset="-128"/>
              </a:rPr>
              <a:t>Estabilidade do Equilíbrio</a:t>
            </a:r>
          </a:p>
        </p:txBody>
      </p:sp>
      <p:sp>
        <p:nvSpPr>
          <p:cNvPr id="153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t>10 - </a:t>
            </a:r>
            <a:fld id="{A312D55E-EBA7-4D4A-B40B-AF69C3523D32}" type="slidenum">
              <a:rPr lang="en-US" altLang="pt-BR" sz="1200">
                <a:solidFill>
                  <a:srgbClr val="618A53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pt-BR" sz="1200">
              <a:solidFill>
                <a:srgbClr val="618A53"/>
              </a:solidFill>
              <a:latin typeface="Arial" panose="020B0604020202020204" pitchFamily="34" charset="0"/>
            </a:endParaRPr>
          </a:p>
        </p:txBody>
      </p:sp>
      <p:grpSp>
        <p:nvGrpSpPr>
          <p:cNvPr id="15367" name="Group 15"/>
          <p:cNvGrpSpPr>
            <a:grpSpLocks/>
          </p:cNvGrpSpPr>
          <p:nvPr/>
        </p:nvGrpSpPr>
        <p:grpSpPr bwMode="auto">
          <a:xfrm>
            <a:off x="1570038" y="976313"/>
            <a:ext cx="1898650" cy="5518150"/>
            <a:chOff x="465" y="607"/>
            <a:chExt cx="1196" cy="3476"/>
          </a:xfrm>
        </p:grpSpPr>
        <p:pic>
          <p:nvPicPr>
            <p:cNvPr id="1537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" y="2247"/>
              <a:ext cx="1037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785" y="3619"/>
            <a:ext cx="57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5" name="Equation" r:id="rId4" imgW="914400" imgH="736600" progId="Equation.3">
                    <p:embed/>
                  </p:oleObj>
                </mc:Choice>
                <mc:Fallback>
                  <p:oleObj name="Equation" r:id="rId4" imgW="914400" imgH="736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" y="3619"/>
                          <a:ext cx="576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376" name="Picture 12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" y="607"/>
              <a:ext cx="1196" cy="1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8" name="Group 16"/>
          <p:cNvGrpSpPr>
            <a:grpSpLocks/>
          </p:cNvGrpSpPr>
          <p:nvPr/>
        </p:nvGrpSpPr>
        <p:grpSpPr bwMode="auto">
          <a:xfrm>
            <a:off x="4325938" y="1087438"/>
            <a:ext cx="1743075" cy="5365750"/>
            <a:chOff x="1900" y="681"/>
            <a:chExt cx="1098" cy="3380"/>
          </a:xfrm>
        </p:grpSpPr>
        <p:pic>
          <p:nvPicPr>
            <p:cNvPr id="15373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" y="2293"/>
              <a:ext cx="1045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2177" y="3623"/>
            <a:ext cx="5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Equação" r:id="rId8" imgW="545863" imgH="418918" progId="Equation.3">
                    <p:embed/>
                  </p:oleObj>
                </mc:Choice>
                <mc:Fallback>
                  <p:oleObj name="Equação" r:id="rId8" imgW="545863" imgH="418918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" y="3623"/>
                          <a:ext cx="5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374" name="Picture 13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" y="681"/>
              <a:ext cx="1098" cy="1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9" name="Group 17"/>
          <p:cNvGrpSpPr>
            <a:grpSpLocks/>
          </p:cNvGrpSpPr>
          <p:nvPr/>
        </p:nvGrpSpPr>
        <p:grpSpPr bwMode="auto">
          <a:xfrm>
            <a:off x="6935788" y="1052513"/>
            <a:ext cx="1597025" cy="4452937"/>
            <a:chOff x="3449" y="655"/>
            <a:chExt cx="1006" cy="2805"/>
          </a:xfrm>
        </p:grpSpPr>
        <p:pic>
          <p:nvPicPr>
            <p:cNvPr id="15371" name="Picture 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2293"/>
              <a:ext cx="1006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14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" y="655"/>
              <a:ext cx="863" cy="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74675" y="2020888"/>
          <a:ext cx="77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13" imgW="774364" imgH="609336" progId="Equation.3">
                  <p:embed/>
                </p:oleObj>
              </mc:Choice>
              <mc:Fallback>
                <p:oleObj name="Equation" r:id="rId13" imgW="774364" imgH="60933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020888"/>
                        <a:ext cx="774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6745288" y="5645150"/>
            <a:ext cx="22320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1800"/>
              <a:t>É necessário examinar derivadas de ordens mais altas.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eer">
  <a:themeElements>
    <a:clrScheme name="">
      <a:dk1>
        <a:srgbClr val="000000"/>
      </a:dk1>
      <a:lt1>
        <a:srgbClr val="38486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EB1B9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ee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84868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EB1B9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D:\consulting\McGraw-Hill\Statics &amp; Dynamics\beer3.pot</Template>
  <TotalTime>2309</TotalTime>
  <Words>577</Words>
  <Application>Microsoft Office PowerPoint</Application>
  <PresentationFormat>Apresentação na tela (4:3)</PresentationFormat>
  <Paragraphs>72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Arial Narrow</vt:lpstr>
      <vt:lpstr>Book Antiqua</vt:lpstr>
      <vt:lpstr>Helvetica</vt:lpstr>
      <vt:lpstr>Symbol</vt:lpstr>
      <vt:lpstr>Times New Roman</vt:lpstr>
      <vt:lpstr>1_beer</vt:lpstr>
      <vt:lpstr>Equation</vt:lpstr>
      <vt:lpstr>Equação</vt:lpstr>
      <vt:lpstr>Apresentação do PowerPoint</vt:lpstr>
      <vt:lpstr>Conteúdo</vt:lpstr>
      <vt:lpstr>Introdução</vt:lpstr>
      <vt:lpstr>Trabalho de uma Força Durante um Deslocamento Finito</vt:lpstr>
      <vt:lpstr>Trabalho de uma Força Durante um Deslocamento Finito</vt:lpstr>
      <vt:lpstr>Energia Potencial</vt:lpstr>
      <vt:lpstr>Energia Potencial</vt:lpstr>
      <vt:lpstr>Energia Potencial e Equilíbrio</vt:lpstr>
      <vt:lpstr>Estabilidade do Equilíbrio</vt:lpstr>
      <vt:lpstr>Problema Resolvido 10.4</vt:lpstr>
      <vt:lpstr>Problema Resolvido 10.4</vt:lpstr>
      <vt:lpstr>Problema Resolvido 10.4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 Oler</dc:creator>
  <cp:lastModifiedBy>Walter Kapp</cp:lastModifiedBy>
  <cp:revision>47</cp:revision>
  <dcterms:created xsi:type="dcterms:W3CDTF">2004-01-16T02:45:03Z</dcterms:created>
  <dcterms:modified xsi:type="dcterms:W3CDTF">2017-02-09T23:05:12Z</dcterms:modified>
</cp:coreProperties>
</file>