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12" r:id="rId1"/>
  </p:sldMasterIdLst>
  <p:notesMasterIdLst>
    <p:notesMasterId r:id="rId12"/>
  </p:notesMasterIdLst>
  <p:sldIdLst>
    <p:sldId id="256" r:id="rId2"/>
    <p:sldId id="282" r:id="rId3"/>
    <p:sldId id="281" r:id="rId4"/>
    <p:sldId id="290" r:id="rId5"/>
    <p:sldId id="280" r:id="rId6"/>
    <p:sldId id="291" r:id="rId7"/>
    <p:sldId id="285" r:id="rId8"/>
    <p:sldId id="286" r:id="rId9"/>
    <p:sldId id="287" r:id="rId10"/>
    <p:sldId id="284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33A32-998B-4F4F-BBC7-075B9C366707}" type="datetimeFigureOut">
              <a:rPr lang="pt-BR" smtClean="0"/>
              <a:pPr/>
              <a:t>11/11/2016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6224F-D50F-40E0-A39B-5300451104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ângulo isósceles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7E535D7-7795-496B-85E9-5A87F9FB7F36}" type="datetime1">
              <a:rPr lang="pt-BR" smtClean="0"/>
              <a:pPr/>
              <a:t>11/11/2016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9BD3C3C-9769-47E1-821D-7E917AD4C1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0500-4041-4C4C-BC9C-A29D10538A0D}" type="datetime1">
              <a:rPr lang="pt-BR" smtClean="0"/>
              <a:pPr/>
              <a:t>11/11/2016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3C3C-9769-47E1-821D-7E917AD4C1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AFF1-5D80-4081-BE69-316AC1008237}" type="datetime1">
              <a:rPr lang="pt-BR" smtClean="0"/>
              <a:pPr/>
              <a:t>11/11/2016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3C3C-9769-47E1-821D-7E917AD4C1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72C7DD7-3369-4F11-9B48-97F31F3B2FB7}" type="datetime1">
              <a:rPr lang="pt-BR" smtClean="0"/>
              <a:pPr/>
              <a:t>11/11/2016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3C3C-9769-47E1-821D-7E917AD4C1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ângulo retângu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ângulo isósceles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4BD811C-1BB8-4B99-8DF0-C1C3E983050A}" type="datetime1">
              <a:rPr lang="pt-BR" smtClean="0"/>
              <a:pPr/>
              <a:t>11/11/2016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9BD3C3C-9769-47E1-821D-7E917AD4C16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1" name="Conector reto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155133C-DB2F-4FC3-9E0B-59B3CD5973E6}" type="datetime1">
              <a:rPr lang="pt-BR" smtClean="0"/>
              <a:pPr/>
              <a:t>11/11/2016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9BD3C3C-9769-47E1-821D-7E917AD4C1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AE1E6A7-3F49-4BC9-82FF-F63CA42B0FD8}" type="datetime1">
              <a:rPr lang="pt-BR" smtClean="0"/>
              <a:pPr/>
              <a:t>11/11/2016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9BD3C3C-9769-47E1-821D-7E917AD4C1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6894-5FB0-4BAD-91CC-46C804629BD4}" type="datetime1">
              <a:rPr lang="pt-BR" smtClean="0"/>
              <a:pPr/>
              <a:t>11/11/2016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3C3C-9769-47E1-821D-7E917AD4C1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9004503-D06D-44B0-A2DC-A471703E4AFC}" type="datetime1">
              <a:rPr lang="pt-BR" smtClean="0"/>
              <a:pPr/>
              <a:t>11/11/2016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9BD3C3C-9769-47E1-821D-7E917AD4C1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9F6FF12-8469-46FD-B3D8-15149D9C7BFD}" type="datetime1">
              <a:rPr lang="pt-BR" smtClean="0"/>
              <a:pPr/>
              <a:t>11/11/2016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9BD3C3C-9769-47E1-821D-7E917AD4C1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E9BE5C7-E812-4C5D-85DF-D55F4409E102}" type="datetime1">
              <a:rPr lang="pt-BR" smtClean="0"/>
              <a:pPr/>
              <a:t>11/11/2016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9BD3C3C-9769-47E1-821D-7E917AD4C1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tângu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4F30C6D-4F05-4607-9E02-4593DF13232A}" type="datetime1">
              <a:rPr lang="pt-BR" smtClean="0"/>
              <a:pPr/>
              <a:t>11/11/2016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9BD3C3C-9769-47E1-821D-7E917AD4C1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hf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Linguagem de Programação</a:t>
            </a:r>
            <a:br>
              <a:rPr lang="pt-BR" dirty="0" smtClean="0"/>
            </a:br>
            <a:r>
              <a:rPr lang="pt-BR" dirty="0" smtClean="0"/>
              <a:t>TM 333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FORTRAN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 6. Operações com conjuntos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3C3C-9769-47E1-821D-7E917AD4C161}" type="slidenum">
              <a:rPr lang="pt-BR" smtClean="0"/>
              <a:pPr/>
              <a:t>10</a:t>
            </a:fld>
            <a:endParaRPr lang="pt-BR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 l="14861" t="12594" r="36164" b="23422"/>
          <a:stretch>
            <a:fillRect/>
          </a:stretch>
        </p:blipFill>
        <p:spPr bwMode="auto">
          <a:xfrm>
            <a:off x="467544" y="1484784"/>
            <a:ext cx="6912768" cy="5077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Variáveis do tipo conjunto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/>
              <a:t>É uma </a:t>
            </a:r>
            <a:r>
              <a:rPr lang="pt-BR" sz="2600" b="1" dirty="0" smtClean="0">
                <a:solidFill>
                  <a:srgbClr val="92D050"/>
                </a:solidFill>
              </a:rPr>
              <a:t>única variável</a:t>
            </a:r>
            <a:r>
              <a:rPr lang="pt-BR" sz="2600" dirty="0" smtClean="0">
                <a:solidFill>
                  <a:srgbClr val="FF0000"/>
                </a:solidFill>
              </a:rPr>
              <a:t> </a:t>
            </a:r>
            <a:r>
              <a:rPr lang="pt-BR" sz="2600" dirty="0" smtClean="0"/>
              <a:t>que pode armazenar uma </a:t>
            </a:r>
            <a:r>
              <a:rPr lang="pt-BR" sz="2600" b="1" dirty="0" smtClean="0">
                <a:solidFill>
                  <a:srgbClr val="92D050"/>
                </a:solidFill>
              </a:rPr>
              <a:t>coleção de variáveis do mesmo tipo.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600" dirty="0" smtClean="0"/>
              <a:t>Cada variável que compõe o conjunto é denominada </a:t>
            </a:r>
            <a:r>
              <a:rPr lang="pt-BR" sz="2600" b="1" dirty="0" smtClean="0">
                <a:solidFill>
                  <a:srgbClr val="92D050"/>
                </a:solidFill>
              </a:rPr>
              <a:t>elemento</a:t>
            </a:r>
            <a:r>
              <a:rPr lang="pt-BR" sz="2600" dirty="0" smtClean="0"/>
              <a:t> ou componente.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600" dirty="0" smtClean="0"/>
              <a:t>Uma variável do tipo conjunto também recebe o nome de </a:t>
            </a:r>
            <a:r>
              <a:rPr lang="pt-BR" sz="2600" b="1" dirty="0" smtClean="0">
                <a:solidFill>
                  <a:srgbClr val="92D050"/>
                </a:solidFill>
              </a:rPr>
              <a:t>vetor</a:t>
            </a:r>
            <a:r>
              <a:rPr lang="pt-BR" sz="2600" dirty="0" smtClean="0"/>
              <a:t> ou </a:t>
            </a:r>
            <a:r>
              <a:rPr lang="pt-BR" sz="2600" b="1" dirty="0" smtClean="0">
                <a:solidFill>
                  <a:srgbClr val="92D050"/>
                </a:solidFill>
              </a:rPr>
              <a:t>variável indexada.</a:t>
            </a:r>
          </a:p>
          <a:p>
            <a:endParaRPr lang="pt-BR" sz="26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3C3C-9769-47E1-821D-7E917AD4C161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 1.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700" dirty="0" smtClean="0"/>
              <a:t> </a:t>
            </a:r>
          </a:p>
          <a:p>
            <a:pPr>
              <a:buNone/>
            </a:pPr>
            <a:endParaRPr lang="pt-BR" sz="2700" dirty="0" smtClean="0"/>
          </a:p>
          <a:p>
            <a:pPr>
              <a:buNone/>
            </a:pPr>
            <a:endParaRPr lang="pt-BR" sz="2700" dirty="0" smtClean="0"/>
          </a:p>
          <a:p>
            <a:pPr>
              <a:buNone/>
            </a:pPr>
            <a:endParaRPr lang="pt-BR" sz="2700" dirty="0" smtClean="0"/>
          </a:p>
          <a:p>
            <a:endParaRPr lang="pt-BR" sz="2700" dirty="0" smtClean="0"/>
          </a:p>
          <a:p>
            <a:pPr>
              <a:buNone/>
            </a:pPr>
            <a:r>
              <a:rPr lang="pt-BR" sz="2900" dirty="0" smtClean="0"/>
              <a:t>      </a:t>
            </a:r>
          </a:p>
          <a:p>
            <a:pPr>
              <a:buNone/>
            </a:pPr>
            <a:endParaRPr lang="pt-BR" sz="2900" dirty="0" smtClean="0"/>
          </a:p>
          <a:p>
            <a:pPr>
              <a:buNone/>
            </a:pPr>
            <a:r>
              <a:rPr lang="pt-BR" sz="2900" dirty="0" smtClean="0"/>
              <a:t> </a:t>
            </a:r>
            <a:r>
              <a:rPr lang="pt-BR" sz="4200" dirty="0" smtClean="0"/>
              <a:t>	</a:t>
            </a:r>
            <a:endParaRPr lang="pt-BR" sz="37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3C3C-9769-47E1-821D-7E917AD4C161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827584" y="1844824"/>
            <a:ext cx="784887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sz="2600" dirty="0" smtClean="0"/>
              <a:t>  </a:t>
            </a:r>
          </a:p>
          <a:p>
            <a:pPr algn="just">
              <a:buNone/>
            </a:pPr>
            <a:r>
              <a:rPr lang="pt-BR" sz="2600" dirty="0" smtClean="0"/>
              <a:t>    a) </a:t>
            </a:r>
            <a:r>
              <a:rPr lang="pt-BR" sz="2600" b="1" dirty="0" smtClean="0">
                <a:solidFill>
                  <a:srgbClr val="92D050"/>
                </a:solidFill>
              </a:rPr>
              <a:t>notas</a:t>
            </a:r>
            <a:r>
              <a:rPr lang="pt-BR" sz="2600" dirty="0" smtClean="0"/>
              <a:t> pode armazenar o conjunto de notas</a:t>
            </a:r>
          </a:p>
          <a:p>
            <a:pPr algn="just">
              <a:buNone/>
            </a:pPr>
            <a:r>
              <a:rPr lang="pt-BR" sz="2600" dirty="0" smtClean="0"/>
              <a:t>    </a:t>
            </a:r>
          </a:p>
          <a:p>
            <a:pPr algn="just">
              <a:buNone/>
            </a:pPr>
            <a:r>
              <a:rPr lang="pt-BR" sz="2600" dirty="0" smtClean="0"/>
              <a:t>     b) </a:t>
            </a:r>
            <a:r>
              <a:rPr lang="pt-BR" sz="2600" b="1" dirty="0" smtClean="0">
                <a:solidFill>
                  <a:srgbClr val="92D050"/>
                </a:solidFill>
              </a:rPr>
              <a:t>nome</a:t>
            </a:r>
            <a:r>
              <a:rPr lang="pt-BR" sz="2600" dirty="0" smtClean="0">
                <a:solidFill>
                  <a:srgbClr val="FF0000"/>
                </a:solidFill>
              </a:rPr>
              <a:t> </a:t>
            </a:r>
            <a:r>
              <a:rPr lang="pt-BR" sz="2600" dirty="0" smtClean="0"/>
              <a:t>pode armazenar uma lista de clientes</a:t>
            </a:r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Variáveis do tipo conjunto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700" dirty="0" smtClean="0"/>
              <a:t> </a:t>
            </a:r>
            <a:r>
              <a:rPr lang="pt-BR" sz="2400" dirty="0" smtClean="0"/>
              <a:t>Se uma variável do tipo conjunto  </a:t>
            </a:r>
            <a:r>
              <a:rPr lang="pt-BR" sz="2400" b="1" dirty="0" smtClean="0">
                <a:solidFill>
                  <a:srgbClr val="92D050"/>
                </a:solidFill>
              </a:rPr>
              <a:t>v</a:t>
            </a:r>
            <a:r>
              <a:rPr lang="pt-BR" sz="2400" dirty="0" smtClean="0">
                <a:solidFill>
                  <a:srgbClr val="FF0000"/>
                </a:solidFill>
              </a:rPr>
              <a:t> </a:t>
            </a:r>
            <a:r>
              <a:rPr lang="pt-BR" sz="2400" dirty="0" smtClean="0"/>
              <a:t>armazena um conjunto de </a:t>
            </a:r>
            <a:r>
              <a:rPr lang="pt-BR" sz="2400" b="1" dirty="0" smtClean="0">
                <a:solidFill>
                  <a:srgbClr val="92D050"/>
                </a:solidFill>
              </a:rPr>
              <a:t>n </a:t>
            </a:r>
            <a:r>
              <a:rPr lang="pt-BR" sz="2400" dirty="0" smtClean="0"/>
              <a:t>variáveis simples, cada uma delas é armazenada em uma posição do vetor e indexada de acordo com essa posição. </a:t>
            </a:r>
          </a:p>
          <a:p>
            <a:endParaRPr lang="pt-BR" sz="2400" dirty="0" smtClean="0"/>
          </a:p>
          <a:p>
            <a:r>
              <a:rPr lang="pt-BR" sz="2400" b="1" dirty="0" smtClean="0">
                <a:solidFill>
                  <a:srgbClr val="92D050"/>
                </a:solidFill>
              </a:rPr>
              <a:t>v(i)</a:t>
            </a:r>
            <a:r>
              <a:rPr lang="pt-BR" sz="2400" dirty="0" smtClean="0">
                <a:solidFill>
                  <a:srgbClr val="FF0000"/>
                </a:solidFill>
              </a:rPr>
              <a:t> </a:t>
            </a:r>
            <a:r>
              <a:rPr lang="pt-BR" sz="2400" dirty="0" smtClean="0"/>
              <a:t>é o valor/elemento armazenada na posição </a:t>
            </a:r>
            <a:r>
              <a:rPr lang="pt-BR" sz="2400" b="1" dirty="0" smtClean="0">
                <a:solidFill>
                  <a:srgbClr val="92D050"/>
                </a:solidFill>
              </a:rPr>
              <a:t>i</a:t>
            </a:r>
          </a:p>
          <a:p>
            <a:pPr algn="just">
              <a:buNone/>
            </a:pPr>
            <a:r>
              <a:rPr lang="pt-BR" sz="2400" dirty="0" smtClean="0"/>
              <a:t>     </a:t>
            </a:r>
          </a:p>
          <a:p>
            <a:pPr>
              <a:buNone/>
            </a:pPr>
            <a:endParaRPr lang="pt-BR" sz="2700" dirty="0" smtClean="0"/>
          </a:p>
          <a:p>
            <a:pPr>
              <a:buNone/>
            </a:pPr>
            <a:endParaRPr lang="pt-BR" sz="2700" dirty="0" smtClean="0"/>
          </a:p>
          <a:p>
            <a:pPr>
              <a:buNone/>
            </a:pPr>
            <a:endParaRPr lang="pt-BR" sz="2700" dirty="0" smtClean="0"/>
          </a:p>
          <a:p>
            <a:endParaRPr lang="pt-BR" sz="2700" dirty="0" smtClean="0"/>
          </a:p>
          <a:p>
            <a:pPr>
              <a:buNone/>
            </a:pPr>
            <a:r>
              <a:rPr lang="pt-BR" sz="2900" dirty="0" smtClean="0"/>
              <a:t>      </a:t>
            </a:r>
          </a:p>
          <a:p>
            <a:pPr>
              <a:buNone/>
            </a:pPr>
            <a:endParaRPr lang="pt-BR" sz="2900" dirty="0" smtClean="0"/>
          </a:p>
          <a:p>
            <a:pPr algn="just">
              <a:buNone/>
            </a:pPr>
            <a:r>
              <a:rPr lang="pt-BR" sz="2800" dirty="0" smtClean="0"/>
              <a:t>    </a:t>
            </a:r>
          </a:p>
          <a:p>
            <a:pPr algn="just">
              <a:buNone/>
            </a:pPr>
            <a:r>
              <a:rPr lang="pt-BR" sz="2800" dirty="0" smtClean="0"/>
              <a:t>     Assim, </a:t>
            </a:r>
            <a:r>
              <a:rPr lang="pt-BR" sz="2800" dirty="0" smtClean="0">
                <a:solidFill>
                  <a:srgbClr val="FF0000"/>
                </a:solidFill>
              </a:rPr>
              <a:t>v(i) </a:t>
            </a:r>
            <a:r>
              <a:rPr lang="pt-BR" sz="2800" dirty="0" smtClean="0"/>
              <a:t>é o valor/variável armazenada na posição </a:t>
            </a:r>
            <a:r>
              <a:rPr lang="pt-BR" sz="2800" dirty="0" smtClean="0">
                <a:solidFill>
                  <a:srgbClr val="FF0000"/>
                </a:solidFill>
              </a:rPr>
              <a:t>i </a:t>
            </a:r>
            <a:r>
              <a:rPr lang="pt-BR" sz="3400" dirty="0" smtClean="0"/>
              <a:t>. </a:t>
            </a:r>
            <a:r>
              <a:rPr lang="pt-BR" sz="3700" dirty="0" smtClean="0"/>
              <a:t>     </a:t>
            </a:r>
            <a:endParaRPr lang="pt-BR" sz="37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3C3C-9769-47E1-821D-7E917AD4C161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Declaração de variáveis do tipo conjunto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pt-BR" sz="2700" dirty="0" smtClean="0">
              <a:solidFill>
                <a:srgbClr val="FF0000"/>
              </a:solidFill>
            </a:endParaRPr>
          </a:p>
          <a:p>
            <a:endParaRPr lang="pt-BR" sz="2700" dirty="0" smtClean="0">
              <a:solidFill>
                <a:srgbClr val="FF0000"/>
              </a:solidFill>
            </a:endParaRPr>
          </a:p>
          <a:p>
            <a:endParaRPr lang="pt-BR" sz="27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pt-BR" sz="2700" dirty="0" smtClean="0"/>
          </a:p>
          <a:p>
            <a:pPr marL="382588" indent="-22225" algn="just">
              <a:buNone/>
            </a:pPr>
            <a:r>
              <a:rPr lang="pt-BR" sz="2700" dirty="0" smtClean="0"/>
              <a:t>onde </a:t>
            </a:r>
            <a:r>
              <a:rPr lang="pt-BR" sz="2700" b="1" dirty="0" smtClean="0">
                <a:solidFill>
                  <a:srgbClr val="92D050"/>
                </a:solidFill>
              </a:rPr>
              <a:t>n</a:t>
            </a:r>
            <a:r>
              <a:rPr lang="pt-BR" sz="2700" dirty="0" smtClean="0">
                <a:solidFill>
                  <a:srgbClr val="FF0000"/>
                </a:solidFill>
              </a:rPr>
              <a:t> </a:t>
            </a:r>
            <a:r>
              <a:rPr lang="pt-BR" sz="2700" dirty="0" smtClean="0"/>
              <a:t>é o número elementos a armazenar </a:t>
            </a:r>
            <a:r>
              <a:rPr lang="pt-BR" sz="2700" dirty="0" smtClean="0"/>
              <a:t>em cada </a:t>
            </a:r>
            <a:r>
              <a:rPr lang="pt-BR" sz="2700" dirty="0" smtClean="0"/>
              <a:t>variável do tipo conjunto (vetor) e </a:t>
            </a:r>
            <a:r>
              <a:rPr lang="pt-BR" sz="2700" b="1" dirty="0" smtClean="0">
                <a:solidFill>
                  <a:srgbClr val="92D050"/>
                </a:solidFill>
              </a:rPr>
              <a:t>m</a:t>
            </a:r>
            <a:r>
              <a:rPr lang="pt-BR" sz="2700" dirty="0" smtClean="0">
                <a:solidFill>
                  <a:srgbClr val="FF0000"/>
                </a:solidFill>
              </a:rPr>
              <a:t> </a:t>
            </a:r>
            <a:r>
              <a:rPr lang="pt-BR" sz="2700" dirty="0" smtClean="0"/>
              <a:t>é a extensão de cada variável simples armazenada no conjunto</a:t>
            </a:r>
          </a:p>
          <a:p>
            <a:pPr algn="just">
              <a:buNone/>
            </a:pPr>
            <a:endParaRPr lang="pt-BR" sz="39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t-BR" sz="2700" dirty="0" smtClean="0">
              <a:solidFill>
                <a:srgbClr val="FF0000"/>
              </a:solidFill>
            </a:endParaRPr>
          </a:p>
          <a:p>
            <a:endParaRPr lang="pt-BR" sz="27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t-BR" sz="2700" dirty="0" smtClean="0">
                <a:solidFill>
                  <a:srgbClr val="FF0000"/>
                </a:solidFill>
              </a:rPr>
              <a:t>     </a:t>
            </a:r>
            <a:endParaRPr lang="pt-BR" sz="2700" dirty="0">
              <a:solidFill>
                <a:srgbClr val="FF00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3C3C-9769-47E1-821D-7E917AD4C161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6" name="Espaço Reservado para Conteúdo 5"/>
          <p:cNvSpPr txBox="1">
            <a:spLocks/>
          </p:cNvSpPr>
          <p:nvPr/>
        </p:nvSpPr>
        <p:spPr>
          <a:xfrm>
            <a:off x="395536" y="2276872"/>
            <a:ext cx="8229600" cy="138499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54864" tIns="91440" rtlCol="0">
            <a:sp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pt-BR" sz="2700" dirty="0" smtClean="0">
                <a:solidFill>
                  <a:srgbClr val="0000FF"/>
                </a:solidFill>
              </a:rPr>
              <a:t>  real,</a:t>
            </a:r>
            <a:r>
              <a:rPr lang="pt-BR" sz="2700" dirty="0" err="1" smtClean="0">
                <a:solidFill>
                  <a:srgbClr val="0000FF"/>
                </a:solidFill>
              </a:rPr>
              <a:t>dimension</a:t>
            </a:r>
            <a:r>
              <a:rPr lang="pt-BR" sz="2700" dirty="0" smtClean="0">
                <a:solidFill>
                  <a:srgbClr val="0000FF"/>
                </a:solidFill>
              </a:rPr>
              <a:t>(n) ::</a:t>
            </a: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x, y</a:t>
            </a:r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r>
              <a:rPr lang="pt-BR" sz="2700" dirty="0" smtClean="0"/>
              <a:t> </a:t>
            </a:r>
            <a:r>
              <a:rPr lang="pt-BR" sz="2700" dirty="0" err="1" smtClean="0">
                <a:solidFill>
                  <a:srgbClr val="0000FF"/>
                </a:solidFill>
              </a:rPr>
              <a:t>integer</a:t>
            </a:r>
            <a:r>
              <a:rPr lang="pt-BR" sz="2700" dirty="0" smtClean="0">
                <a:solidFill>
                  <a:srgbClr val="0000FF"/>
                </a:solidFill>
              </a:rPr>
              <a:t>, </a:t>
            </a:r>
            <a:r>
              <a:rPr lang="pt-BR" sz="2700" dirty="0" err="1" smtClean="0">
                <a:solidFill>
                  <a:srgbClr val="0000FF"/>
                </a:solidFill>
              </a:rPr>
              <a:t>dimension</a:t>
            </a:r>
            <a:r>
              <a:rPr lang="pt-BR" sz="2700" dirty="0" smtClean="0">
                <a:solidFill>
                  <a:srgbClr val="0000FF"/>
                </a:solidFill>
              </a:rPr>
              <a:t>(n) :: </a:t>
            </a:r>
            <a:r>
              <a:rPr lang="pt-BR" sz="2700" dirty="0" smtClean="0"/>
              <a:t>a, b</a:t>
            </a:r>
            <a:r>
              <a:rPr lang="pt-BR" sz="2700" dirty="0" smtClean="0">
                <a:solidFill>
                  <a:srgbClr val="0000FF"/>
                </a:solidFill>
              </a:rPr>
              <a:t> </a:t>
            </a:r>
            <a:endParaRPr lang="pt-BR" sz="2700" dirty="0" smtClean="0"/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r>
              <a:rPr lang="pt-BR" sz="2700" dirty="0" smtClean="0"/>
              <a:t> </a:t>
            </a:r>
            <a:r>
              <a:rPr lang="pt-BR" sz="2700" dirty="0" err="1" smtClean="0">
                <a:solidFill>
                  <a:srgbClr val="0000FF"/>
                </a:solidFill>
              </a:rPr>
              <a:t>character</a:t>
            </a:r>
            <a:r>
              <a:rPr lang="pt-BR" sz="2700" dirty="0" smtClean="0">
                <a:solidFill>
                  <a:srgbClr val="0000FF"/>
                </a:solidFill>
              </a:rPr>
              <a:t>(m), </a:t>
            </a:r>
            <a:r>
              <a:rPr lang="pt-BR" sz="2700" dirty="0" err="1" smtClean="0">
                <a:solidFill>
                  <a:srgbClr val="0000FF"/>
                </a:solidFill>
              </a:rPr>
              <a:t>dimension</a:t>
            </a:r>
            <a:r>
              <a:rPr lang="pt-BR" sz="2700" dirty="0" smtClean="0">
                <a:solidFill>
                  <a:srgbClr val="0000FF"/>
                </a:solidFill>
              </a:rPr>
              <a:t>(n) :: </a:t>
            </a:r>
            <a:r>
              <a:rPr lang="pt-BR" sz="2700" dirty="0" smtClean="0">
                <a:solidFill>
                  <a:schemeClr val="tx1"/>
                </a:solidFill>
              </a:rPr>
              <a:t>nomes</a:t>
            </a:r>
            <a:r>
              <a:rPr lang="pt-BR" sz="2700" dirty="0" smtClean="0">
                <a:solidFill>
                  <a:srgbClr val="0000FF"/>
                </a:solidFill>
              </a:rPr>
              <a:t>  </a:t>
            </a:r>
            <a:endParaRPr kumimoji="0" lang="pt-BR" sz="27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2. Atribuição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4631" t="13142" r="54376" b="50232"/>
          <a:stretch>
            <a:fillRect/>
          </a:stretch>
        </p:blipFill>
        <p:spPr bwMode="auto">
          <a:xfrm>
            <a:off x="539552" y="1700808"/>
            <a:ext cx="6233455" cy="414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3C3C-9769-47E1-821D-7E917AD4C161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Declaração de variáveis do tipo conjunto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sz="2700" dirty="0" smtClean="0">
              <a:solidFill>
                <a:srgbClr val="FF0000"/>
              </a:solidFill>
            </a:endParaRPr>
          </a:p>
          <a:p>
            <a:endParaRPr lang="pt-BR" sz="2700" dirty="0" smtClean="0">
              <a:solidFill>
                <a:srgbClr val="FF0000"/>
              </a:solidFill>
            </a:endParaRPr>
          </a:p>
          <a:p>
            <a:endParaRPr lang="pt-BR" sz="2700" dirty="0" smtClean="0">
              <a:solidFill>
                <a:srgbClr val="FF0000"/>
              </a:solidFill>
            </a:endParaRPr>
          </a:p>
          <a:p>
            <a:endParaRPr lang="pt-BR" sz="2700" dirty="0" smtClean="0">
              <a:solidFill>
                <a:srgbClr val="FF0000"/>
              </a:solidFill>
            </a:endParaRPr>
          </a:p>
          <a:p>
            <a:endParaRPr lang="pt-BR" sz="2700" dirty="0" smtClean="0">
              <a:solidFill>
                <a:srgbClr val="FF0000"/>
              </a:solidFill>
            </a:endParaRPr>
          </a:p>
          <a:p>
            <a:endParaRPr lang="pt-BR" sz="2700" dirty="0" smtClean="0">
              <a:solidFill>
                <a:srgbClr val="FF0000"/>
              </a:solidFill>
            </a:endParaRPr>
          </a:p>
          <a:p>
            <a:pPr marL="438912" lvl="0" indent="-320040">
              <a:buNone/>
              <a:defRPr/>
            </a:pPr>
            <a:endParaRPr lang="pt-BR" sz="2700" dirty="0" smtClean="0"/>
          </a:p>
          <a:p>
            <a:pPr>
              <a:buNone/>
            </a:pPr>
            <a:endParaRPr lang="pt-BR" sz="2700" dirty="0" smtClean="0"/>
          </a:p>
          <a:p>
            <a:pPr>
              <a:buNone/>
            </a:pPr>
            <a:endParaRPr lang="pt-BR" sz="2700" dirty="0" smtClean="0"/>
          </a:p>
          <a:p>
            <a:pPr>
              <a:buNone/>
            </a:pPr>
            <a:endParaRPr lang="pt-BR" sz="2700" dirty="0" smtClean="0"/>
          </a:p>
          <a:p>
            <a:pPr>
              <a:buNone/>
            </a:pPr>
            <a:endParaRPr lang="pt-BR" sz="2700" dirty="0" smtClean="0"/>
          </a:p>
          <a:p>
            <a:pPr algn="just">
              <a:buNone/>
            </a:pPr>
            <a:endParaRPr lang="pt-BR" sz="2700" dirty="0" smtClean="0"/>
          </a:p>
          <a:p>
            <a:pPr>
              <a:buNone/>
            </a:pPr>
            <a:endParaRPr lang="pt-BR" sz="27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t-BR" sz="27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t-BR" sz="2700" dirty="0" smtClean="0">
              <a:solidFill>
                <a:srgbClr val="FF00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3C3C-9769-47E1-821D-7E917AD4C161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6" name="Espaço Reservado para Conteúdo 5"/>
          <p:cNvSpPr txBox="1">
            <a:spLocks/>
          </p:cNvSpPr>
          <p:nvPr/>
        </p:nvSpPr>
        <p:spPr>
          <a:xfrm>
            <a:off x="179512" y="1988840"/>
            <a:ext cx="8712968" cy="387798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54864" tIns="91440" rtlCol="0">
            <a:sp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pt-BR" sz="2700" dirty="0" smtClean="0">
                <a:solidFill>
                  <a:srgbClr val="0000FF"/>
                </a:solidFill>
              </a:rPr>
              <a:t>  real, </a:t>
            </a:r>
            <a:r>
              <a:rPr lang="pt-BR" sz="2700" dirty="0" err="1" smtClean="0">
                <a:solidFill>
                  <a:srgbClr val="0000FF"/>
                </a:solidFill>
              </a:rPr>
              <a:t>allocatable</a:t>
            </a:r>
            <a:r>
              <a:rPr lang="pt-BR" sz="2700" dirty="0" smtClean="0">
                <a:solidFill>
                  <a:srgbClr val="0000FF"/>
                </a:solidFill>
              </a:rPr>
              <a:t>, </a:t>
            </a:r>
            <a:r>
              <a:rPr lang="pt-BR" sz="2700" dirty="0" err="1" smtClean="0">
                <a:solidFill>
                  <a:srgbClr val="0000FF"/>
                </a:solidFill>
              </a:rPr>
              <a:t>dimension</a:t>
            </a:r>
            <a:r>
              <a:rPr lang="pt-BR" sz="2700" dirty="0" smtClean="0">
                <a:solidFill>
                  <a:srgbClr val="0000FF"/>
                </a:solidFill>
              </a:rPr>
              <a:t>(:) ::</a:t>
            </a: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x, y</a:t>
            </a:r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r>
              <a:rPr lang="pt-BR" sz="2700" dirty="0" smtClean="0"/>
              <a:t> </a:t>
            </a:r>
            <a:r>
              <a:rPr lang="pt-BR" sz="2700" dirty="0" err="1" smtClean="0">
                <a:solidFill>
                  <a:srgbClr val="0000FF"/>
                </a:solidFill>
              </a:rPr>
              <a:t>integer</a:t>
            </a:r>
            <a:r>
              <a:rPr lang="pt-BR" sz="2700" dirty="0" smtClean="0">
                <a:solidFill>
                  <a:srgbClr val="0000FF"/>
                </a:solidFill>
              </a:rPr>
              <a:t>, </a:t>
            </a:r>
            <a:r>
              <a:rPr lang="pt-BR" sz="2700" dirty="0" err="1" smtClean="0">
                <a:solidFill>
                  <a:srgbClr val="0000FF"/>
                </a:solidFill>
              </a:rPr>
              <a:t>allocatable</a:t>
            </a:r>
            <a:r>
              <a:rPr lang="pt-BR" sz="2700" dirty="0" smtClean="0">
                <a:solidFill>
                  <a:srgbClr val="0000FF"/>
                </a:solidFill>
              </a:rPr>
              <a:t>, </a:t>
            </a:r>
            <a:r>
              <a:rPr lang="pt-BR" sz="2700" dirty="0" err="1" smtClean="0">
                <a:solidFill>
                  <a:srgbClr val="0000FF"/>
                </a:solidFill>
              </a:rPr>
              <a:t>dimension</a:t>
            </a:r>
            <a:r>
              <a:rPr lang="pt-BR" sz="2700" dirty="0" smtClean="0">
                <a:solidFill>
                  <a:srgbClr val="0000FF"/>
                </a:solidFill>
              </a:rPr>
              <a:t>(:) :: </a:t>
            </a:r>
            <a:r>
              <a:rPr lang="pt-BR" sz="2700" dirty="0" smtClean="0"/>
              <a:t>a, b</a:t>
            </a:r>
            <a:r>
              <a:rPr lang="pt-BR" sz="2700" dirty="0" smtClean="0">
                <a:solidFill>
                  <a:srgbClr val="0000FF"/>
                </a:solidFill>
              </a:rPr>
              <a:t> </a:t>
            </a:r>
            <a:endParaRPr lang="pt-BR" sz="2700" dirty="0" smtClean="0"/>
          </a:p>
          <a:p>
            <a:pPr marL="438912" lvl="0" indent="-320040">
              <a:buNone/>
              <a:defRPr/>
            </a:pPr>
            <a:r>
              <a:rPr lang="pt-BR" sz="2700" dirty="0" smtClean="0"/>
              <a:t> </a:t>
            </a:r>
            <a:r>
              <a:rPr lang="pt-BR" sz="2700" dirty="0" err="1" smtClean="0">
                <a:solidFill>
                  <a:srgbClr val="0000FF"/>
                </a:solidFill>
              </a:rPr>
              <a:t>character</a:t>
            </a:r>
            <a:r>
              <a:rPr lang="pt-BR" sz="2700" dirty="0" smtClean="0">
                <a:solidFill>
                  <a:srgbClr val="0000FF"/>
                </a:solidFill>
              </a:rPr>
              <a:t>(m), </a:t>
            </a:r>
            <a:r>
              <a:rPr lang="pt-BR" sz="2700" dirty="0" err="1" smtClean="0">
                <a:solidFill>
                  <a:srgbClr val="0000FF"/>
                </a:solidFill>
              </a:rPr>
              <a:t>allocatable</a:t>
            </a:r>
            <a:r>
              <a:rPr lang="pt-BR" sz="2700" dirty="0" smtClean="0">
                <a:solidFill>
                  <a:srgbClr val="0000FF"/>
                </a:solidFill>
              </a:rPr>
              <a:t>, </a:t>
            </a:r>
            <a:r>
              <a:rPr lang="pt-BR" sz="2700" dirty="0" err="1" smtClean="0">
                <a:solidFill>
                  <a:srgbClr val="0000FF"/>
                </a:solidFill>
              </a:rPr>
              <a:t>dimension</a:t>
            </a:r>
            <a:r>
              <a:rPr lang="pt-BR" sz="2700" dirty="0" smtClean="0">
                <a:solidFill>
                  <a:srgbClr val="0000FF"/>
                </a:solidFill>
              </a:rPr>
              <a:t>(:) :: </a:t>
            </a:r>
            <a:r>
              <a:rPr lang="pt-BR" sz="2700" dirty="0" smtClean="0"/>
              <a:t>nomes</a:t>
            </a:r>
            <a:endParaRPr lang="pt-BR" sz="2700" dirty="0" smtClean="0">
              <a:solidFill>
                <a:srgbClr val="0000FF"/>
              </a:solidFill>
            </a:endParaRPr>
          </a:p>
          <a:p>
            <a:pPr marL="438912" lvl="0" indent="-320040">
              <a:buNone/>
              <a:defRPr/>
            </a:pPr>
            <a:r>
              <a:rPr lang="pt-BR" sz="2700" dirty="0" smtClean="0">
                <a:solidFill>
                  <a:srgbClr val="0000FF"/>
                </a:solidFill>
              </a:rPr>
              <a:t>  </a:t>
            </a:r>
          </a:p>
          <a:p>
            <a:pPr marL="438912" lvl="0" indent="-320040">
              <a:buNone/>
              <a:defRPr/>
            </a:pPr>
            <a:r>
              <a:rPr lang="pt-BR" sz="2700" dirty="0" smtClean="0">
                <a:solidFill>
                  <a:schemeClr val="accent1">
                    <a:lumMod val="75000"/>
                  </a:schemeClr>
                </a:solidFill>
              </a:rPr>
              <a:t>! Após receber a informação sobre a dimensão de cada variável</a:t>
            </a:r>
          </a:p>
          <a:p>
            <a:pPr marL="438912" lvl="0" indent="-320040">
              <a:buNone/>
              <a:defRPr/>
            </a:pPr>
            <a:r>
              <a:rPr lang="pt-BR" sz="2700" dirty="0" err="1" smtClean="0">
                <a:solidFill>
                  <a:srgbClr val="0000FF"/>
                </a:solidFill>
              </a:rPr>
              <a:t>allocate</a:t>
            </a:r>
            <a:r>
              <a:rPr lang="pt-BR" sz="2700" dirty="0" smtClean="0"/>
              <a:t>(x(n1), y(n1), a(n2), b(n3), nomes(n4))</a:t>
            </a:r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r>
              <a:rPr lang="pt-BR" sz="2700" dirty="0" smtClean="0">
                <a:solidFill>
                  <a:schemeClr val="tx1"/>
                </a:solidFill>
              </a:rPr>
              <a:t>s</a:t>
            </a:r>
            <a:r>
              <a:rPr lang="pt-BR" sz="2700" dirty="0" smtClean="0">
                <a:solidFill>
                  <a:srgbClr val="0000FF"/>
                </a:solidFill>
              </a:rPr>
              <a:t>  </a:t>
            </a:r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endParaRPr kumimoji="0" lang="pt-BR" sz="27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4. Atribuição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3C3C-9769-47E1-821D-7E917AD4C161}" type="slidenum">
              <a:rPr lang="pt-BR" smtClean="0"/>
              <a:pPr/>
              <a:t>8</a:t>
            </a:fld>
            <a:endParaRPr lang="pt-BR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 l="14861" t="13372" r="39485" b="39172"/>
          <a:stretch>
            <a:fillRect/>
          </a:stretch>
        </p:blipFill>
        <p:spPr bwMode="auto">
          <a:xfrm>
            <a:off x="611560" y="1700808"/>
            <a:ext cx="7516111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 5. Operações com conjuntos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3C3C-9769-47E1-821D-7E917AD4C161}" type="slidenum">
              <a:rPr lang="pt-BR" smtClean="0"/>
              <a:pPr/>
              <a:t>9</a:t>
            </a:fld>
            <a:endParaRPr lang="pt-B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l="14861" t="12594" r="36718" b="37203"/>
          <a:stretch>
            <a:fillRect/>
          </a:stretch>
        </p:blipFill>
        <p:spPr bwMode="auto">
          <a:xfrm>
            <a:off x="323527" y="1556792"/>
            <a:ext cx="8153189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605</TotalTime>
  <Words>289</Words>
  <Application>Microsoft Office PowerPoint</Application>
  <PresentationFormat>Apresentação na tela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Verve</vt:lpstr>
      <vt:lpstr>Linguagem de Programação TM 333</vt:lpstr>
      <vt:lpstr>Variáveis do tipo conjunto</vt:lpstr>
      <vt:lpstr>Exemplo 1.</vt:lpstr>
      <vt:lpstr>Variáveis do tipo conjunto </vt:lpstr>
      <vt:lpstr>Declaração de variáveis do tipo conjunto </vt:lpstr>
      <vt:lpstr>Exemplo 2. Atribuição</vt:lpstr>
      <vt:lpstr>Declaração de variáveis do tipo conjunto </vt:lpstr>
      <vt:lpstr>Exemplo 4. Atribuição</vt:lpstr>
      <vt:lpstr>Exemplo 5. Operações com conjuntos</vt:lpstr>
      <vt:lpstr>Exemplo 6. Operações com conjuntos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Linguagem de Programação TM 333</dc:title>
  <dc:creator>Simone</dc:creator>
  <cp:lastModifiedBy>simone.tg</cp:lastModifiedBy>
  <cp:revision>92</cp:revision>
  <dcterms:created xsi:type="dcterms:W3CDTF">2014-05-05T20:02:13Z</dcterms:created>
  <dcterms:modified xsi:type="dcterms:W3CDTF">2016-11-11T17:08:29Z</dcterms:modified>
</cp:coreProperties>
</file>