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12" r:id="rId1"/>
  </p:sldMasterIdLst>
  <p:notesMasterIdLst>
    <p:notesMasterId r:id="rId16"/>
  </p:notesMasterIdLst>
  <p:sldIdLst>
    <p:sldId id="256" r:id="rId2"/>
    <p:sldId id="289" r:id="rId3"/>
    <p:sldId id="290" r:id="rId4"/>
    <p:sldId id="291" r:id="rId5"/>
    <p:sldId id="293" r:id="rId6"/>
    <p:sldId id="292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33A32-998B-4F4F-BBC7-075B9C366707}" type="datetimeFigureOut">
              <a:rPr lang="pt-BR" smtClean="0"/>
              <a:pPr/>
              <a:t>18/11/2016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6224F-D50F-40E0-A39B-5300451104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ângulo isósceles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7E535D7-7795-496B-85E9-5A87F9FB7F36}" type="datetime1">
              <a:rPr lang="pt-BR" smtClean="0"/>
              <a:pPr/>
              <a:t>18/11/2016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9BD3C3C-9769-47E1-821D-7E917AD4C1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D0500-4041-4C4C-BC9C-A29D10538A0D}" type="datetime1">
              <a:rPr lang="pt-BR" smtClean="0"/>
              <a:pPr/>
              <a:t>18/11/2016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3C3C-9769-47E1-821D-7E917AD4C1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AFF1-5D80-4081-BE69-316AC1008237}" type="datetime1">
              <a:rPr lang="pt-BR" smtClean="0"/>
              <a:pPr/>
              <a:t>18/11/2016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3C3C-9769-47E1-821D-7E917AD4C1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72C7DD7-3369-4F11-9B48-97F31F3B2FB7}" type="datetime1">
              <a:rPr lang="pt-BR" smtClean="0"/>
              <a:pPr/>
              <a:t>18/11/2016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3C3C-9769-47E1-821D-7E917AD4C1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ângulo retângu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ângulo isósceles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4BD811C-1BB8-4B99-8DF0-C1C3E983050A}" type="datetime1">
              <a:rPr lang="pt-BR" smtClean="0"/>
              <a:pPr/>
              <a:t>18/11/2016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9BD3C3C-9769-47E1-821D-7E917AD4C16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1" name="Conector reto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155133C-DB2F-4FC3-9E0B-59B3CD5973E6}" type="datetime1">
              <a:rPr lang="pt-BR" smtClean="0"/>
              <a:pPr/>
              <a:t>18/11/2016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9BD3C3C-9769-47E1-821D-7E917AD4C1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AE1E6A7-3F49-4BC9-82FF-F63CA42B0FD8}" type="datetime1">
              <a:rPr lang="pt-BR" smtClean="0"/>
              <a:pPr/>
              <a:t>18/11/2016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9BD3C3C-9769-47E1-821D-7E917AD4C1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6894-5FB0-4BAD-91CC-46C804629BD4}" type="datetime1">
              <a:rPr lang="pt-BR" smtClean="0"/>
              <a:pPr/>
              <a:t>18/11/2016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3C3C-9769-47E1-821D-7E917AD4C1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9004503-D06D-44B0-A2DC-A471703E4AFC}" type="datetime1">
              <a:rPr lang="pt-BR" smtClean="0"/>
              <a:pPr/>
              <a:t>18/11/2016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9BD3C3C-9769-47E1-821D-7E917AD4C1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9F6FF12-8469-46FD-B3D8-15149D9C7BFD}" type="datetime1">
              <a:rPr lang="pt-BR" smtClean="0"/>
              <a:pPr/>
              <a:t>18/11/2016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9BD3C3C-9769-47E1-821D-7E917AD4C1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E9BE5C7-E812-4C5D-85DF-D55F4409E102}" type="datetime1">
              <a:rPr lang="pt-BR" smtClean="0"/>
              <a:pPr/>
              <a:t>18/11/2016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9BD3C3C-9769-47E1-821D-7E917AD4C1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tângu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4F30C6D-4F05-4607-9E02-4593DF13232A}" type="datetime1">
              <a:rPr lang="pt-BR" smtClean="0"/>
              <a:pPr/>
              <a:t>18/11/2016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9BD3C3C-9769-47E1-821D-7E917AD4C1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hf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Linguagem de Programação</a:t>
            </a:r>
            <a:br>
              <a:rPr lang="pt-BR" dirty="0" smtClean="0"/>
            </a:br>
            <a:r>
              <a:rPr lang="pt-BR" dirty="0" smtClean="0"/>
              <a:t>TM 333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FORTRAN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Gráfico de um arquivo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700" dirty="0" smtClean="0"/>
              <a:t>Inicializar o WGNUPLOT e digitar os seguintes comandos:</a:t>
            </a:r>
          </a:p>
          <a:p>
            <a:endParaRPr lang="pt-BR" sz="2700" dirty="0" smtClean="0"/>
          </a:p>
          <a:p>
            <a:pPr>
              <a:buNone/>
            </a:pPr>
            <a:r>
              <a:rPr lang="pt-BR" sz="2700" dirty="0" smtClean="0">
                <a:solidFill>
                  <a:srgbClr val="FF0000"/>
                </a:solidFill>
              </a:rPr>
              <a:t>    </a:t>
            </a:r>
            <a:r>
              <a:rPr lang="pt-BR" sz="2700" b="1" dirty="0" smtClean="0">
                <a:solidFill>
                  <a:srgbClr val="92D050"/>
                </a:solidFill>
              </a:rPr>
              <a:t>set </a:t>
            </a:r>
            <a:r>
              <a:rPr lang="pt-BR" sz="2700" b="1" dirty="0" err="1" smtClean="0">
                <a:solidFill>
                  <a:srgbClr val="92D050"/>
                </a:solidFill>
              </a:rPr>
              <a:t>xlabel</a:t>
            </a:r>
            <a:r>
              <a:rPr lang="pt-BR" sz="2700" b="1" dirty="0" smtClean="0">
                <a:solidFill>
                  <a:srgbClr val="92D050"/>
                </a:solidFill>
              </a:rPr>
              <a:t> “x”</a:t>
            </a:r>
          </a:p>
          <a:p>
            <a:pPr>
              <a:buNone/>
            </a:pPr>
            <a:r>
              <a:rPr lang="pt-BR" sz="2700" b="1" dirty="0" smtClean="0">
                <a:solidFill>
                  <a:srgbClr val="92D050"/>
                </a:solidFill>
              </a:rPr>
              <a:t>    set </a:t>
            </a:r>
            <a:r>
              <a:rPr lang="pt-BR" sz="2700" b="1" dirty="0" err="1" smtClean="0">
                <a:solidFill>
                  <a:srgbClr val="92D050"/>
                </a:solidFill>
              </a:rPr>
              <a:t>ylabel</a:t>
            </a:r>
            <a:r>
              <a:rPr lang="pt-BR" sz="2700" b="1" dirty="0" smtClean="0">
                <a:solidFill>
                  <a:srgbClr val="92D050"/>
                </a:solidFill>
              </a:rPr>
              <a:t> “y”</a:t>
            </a:r>
          </a:p>
          <a:p>
            <a:pPr>
              <a:buNone/>
            </a:pPr>
            <a:r>
              <a:rPr lang="pt-BR" sz="2700" b="1" dirty="0" smtClean="0">
                <a:solidFill>
                  <a:srgbClr val="92D050"/>
                </a:solidFill>
              </a:rPr>
              <a:t>    set </a:t>
            </a:r>
            <a:r>
              <a:rPr lang="pt-BR" sz="2700" b="1" dirty="0" err="1" smtClean="0">
                <a:solidFill>
                  <a:srgbClr val="92D050"/>
                </a:solidFill>
              </a:rPr>
              <a:t>title</a:t>
            </a:r>
            <a:r>
              <a:rPr lang="pt-BR" sz="2700" b="1" dirty="0" smtClean="0">
                <a:solidFill>
                  <a:srgbClr val="92D050"/>
                </a:solidFill>
              </a:rPr>
              <a:t> “</a:t>
            </a:r>
            <a:r>
              <a:rPr lang="pt-BR" sz="2700" b="1" dirty="0" err="1" smtClean="0">
                <a:solidFill>
                  <a:srgbClr val="92D050"/>
                </a:solidFill>
              </a:rPr>
              <a:t>Grafico</a:t>
            </a:r>
            <a:r>
              <a:rPr lang="pt-BR" sz="2700" b="1" dirty="0" smtClean="0">
                <a:solidFill>
                  <a:srgbClr val="92D050"/>
                </a:solidFill>
              </a:rPr>
              <a:t> de dados”</a:t>
            </a:r>
          </a:p>
          <a:p>
            <a:pPr>
              <a:buNone/>
            </a:pPr>
            <a:r>
              <a:rPr lang="pt-BR" sz="2700" b="1" dirty="0" smtClean="0">
                <a:solidFill>
                  <a:srgbClr val="92D050"/>
                </a:solidFill>
              </a:rPr>
              <a:t>    set </a:t>
            </a:r>
            <a:r>
              <a:rPr lang="pt-BR" sz="2700" b="1" dirty="0" err="1" smtClean="0">
                <a:solidFill>
                  <a:srgbClr val="92D050"/>
                </a:solidFill>
              </a:rPr>
              <a:t>grid</a:t>
            </a:r>
            <a:endParaRPr lang="pt-BR" sz="2700" b="1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pt-BR" sz="2700" b="1" dirty="0" smtClean="0">
                <a:solidFill>
                  <a:srgbClr val="92D050"/>
                </a:solidFill>
              </a:rPr>
              <a:t>    set data style </a:t>
            </a:r>
            <a:r>
              <a:rPr lang="pt-BR" sz="2700" b="1" dirty="0" err="1" smtClean="0">
                <a:solidFill>
                  <a:srgbClr val="92D050"/>
                </a:solidFill>
              </a:rPr>
              <a:t>linespoints</a:t>
            </a:r>
            <a:endParaRPr lang="pt-BR" sz="2700" b="1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pt-BR" sz="2700" b="1" dirty="0" smtClean="0">
                <a:solidFill>
                  <a:srgbClr val="92D050"/>
                </a:solidFill>
              </a:rPr>
              <a:t>    </a:t>
            </a:r>
            <a:r>
              <a:rPr lang="pt-BR" sz="2700" b="1" dirty="0" err="1" smtClean="0">
                <a:solidFill>
                  <a:srgbClr val="92D050"/>
                </a:solidFill>
              </a:rPr>
              <a:t>plot</a:t>
            </a:r>
            <a:r>
              <a:rPr lang="pt-BR" sz="2700" b="1" dirty="0" smtClean="0">
                <a:solidFill>
                  <a:srgbClr val="92D050"/>
                </a:solidFill>
              </a:rPr>
              <a:t> “dados.txt”</a:t>
            </a:r>
            <a:endParaRPr lang="pt-BR" b="1" dirty="0" smtClean="0">
              <a:solidFill>
                <a:srgbClr val="92D05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3C3C-9769-47E1-821D-7E917AD4C161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Gráfico de um arquivo de dados</a:t>
            </a:r>
            <a:endParaRPr lang="pt-B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56792"/>
            <a:ext cx="8577567" cy="4822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3C3C-9769-47E1-821D-7E917AD4C161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Gráfico automatizado – arquivo de comandos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700" dirty="0" smtClean="0"/>
              <a:t>No aplicativo </a:t>
            </a:r>
            <a:r>
              <a:rPr lang="pt-BR" sz="2700" dirty="0" err="1" smtClean="0"/>
              <a:t>Notepad</a:t>
            </a:r>
            <a:r>
              <a:rPr lang="pt-BR" sz="2700" dirty="0" smtClean="0"/>
              <a:t> criar o arquivo comandos.txt e salvar na pasta do projeto, que deverá ter o seguinte conteúdo:</a:t>
            </a:r>
          </a:p>
          <a:p>
            <a:pPr algn="just">
              <a:buNone/>
            </a:pPr>
            <a:r>
              <a:rPr lang="pt-BR" sz="2700" dirty="0" smtClean="0"/>
              <a:t>    </a:t>
            </a:r>
          </a:p>
          <a:p>
            <a:pPr algn="just">
              <a:buNone/>
            </a:pPr>
            <a:r>
              <a:rPr lang="pt-BR" sz="2700" dirty="0" smtClean="0">
                <a:solidFill>
                  <a:srgbClr val="FF0000"/>
                </a:solidFill>
              </a:rPr>
              <a:t>     </a:t>
            </a:r>
            <a:r>
              <a:rPr lang="pt-BR" sz="2700" b="1" dirty="0" smtClean="0">
                <a:solidFill>
                  <a:srgbClr val="92D050"/>
                </a:solidFill>
              </a:rPr>
              <a:t>set </a:t>
            </a:r>
            <a:r>
              <a:rPr lang="pt-BR" sz="2700" b="1" dirty="0" err="1" smtClean="0">
                <a:solidFill>
                  <a:srgbClr val="92D050"/>
                </a:solidFill>
              </a:rPr>
              <a:t>xlabel</a:t>
            </a:r>
            <a:r>
              <a:rPr lang="pt-BR" sz="2700" b="1" dirty="0" smtClean="0">
                <a:solidFill>
                  <a:srgbClr val="92D050"/>
                </a:solidFill>
              </a:rPr>
              <a:t> “x”	</a:t>
            </a:r>
          </a:p>
          <a:p>
            <a:pPr algn="just">
              <a:buNone/>
            </a:pPr>
            <a:r>
              <a:rPr lang="pt-BR" sz="2700" b="1" dirty="0" smtClean="0">
                <a:solidFill>
                  <a:srgbClr val="92D050"/>
                </a:solidFill>
              </a:rPr>
              <a:t>     set </a:t>
            </a:r>
            <a:r>
              <a:rPr lang="pt-BR" sz="2700" b="1" dirty="0" err="1" smtClean="0">
                <a:solidFill>
                  <a:srgbClr val="92D050"/>
                </a:solidFill>
              </a:rPr>
              <a:t>ylabel</a:t>
            </a:r>
            <a:r>
              <a:rPr lang="pt-BR" sz="2700" b="1" dirty="0" smtClean="0">
                <a:solidFill>
                  <a:srgbClr val="92D050"/>
                </a:solidFill>
              </a:rPr>
              <a:t> “y”	</a:t>
            </a:r>
          </a:p>
          <a:p>
            <a:pPr algn="just">
              <a:buNone/>
            </a:pPr>
            <a:r>
              <a:rPr lang="pt-BR" sz="2700" b="1" dirty="0" smtClean="0">
                <a:solidFill>
                  <a:srgbClr val="92D050"/>
                </a:solidFill>
              </a:rPr>
              <a:t>     set </a:t>
            </a:r>
            <a:r>
              <a:rPr lang="pt-BR" sz="2700" b="1" dirty="0" err="1" smtClean="0">
                <a:solidFill>
                  <a:srgbClr val="92D050"/>
                </a:solidFill>
              </a:rPr>
              <a:t>title</a:t>
            </a:r>
            <a:r>
              <a:rPr lang="pt-BR" sz="2700" b="1" dirty="0" smtClean="0">
                <a:solidFill>
                  <a:srgbClr val="92D050"/>
                </a:solidFill>
              </a:rPr>
              <a:t>  “Teste </a:t>
            </a:r>
            <a:r>
              <a:rPr lang="pt-BR" sz="2700" b="1" dirty="0" err="1" smtClean="0">
                <a:solidFill>
                  <a:srgbClr val="92D050"/>
                </a:solidFill>
              </a:rPr>
              <a:t>Wgnuplot</a:t>
            </a:r>
            <a:r>
              <a:rPr lang="pt-BR" sz="2700" b="1" dirty="0" smtClean="0">
                <a:solidFill>
                  <a:srgbClr val="92D050"/>
                </a:solidFill>
              </a:rPr>
              <a:t>”	</a:t>
            </a:r>
          </a:p>
          <a:p>
            <a:pPr algn="just">
              <a:buNone/>
            </a:pPr>
            <a:r>
              <a:rPr lang="pt-BR" sz="2700" b="1" dirty="0" smtClean="0">
                <a:solidFill>
                  <a:srgbClr val="92D050"/>
                </a:solidFill>
              </a:rPr>
              <a:t>     set </a:t>
            </a:r>
            <a:r>
              <a:rPr lang="pt-BR" sz="2700" b="1" dirty="0" err="1" smtClean="0">
                <a:solidFill>
                  <a:srgbClr val="92D050"/>
                </a:solidFill>
              </a:rPr>
              <a:t>grid</a:t>
            </a:r>
            <a:endParaRPr lang="pt-BR" sz="2700" b="1" dirty="0" smtClean="0">
              <a:solidFill>
                <a:srgbClr val="92D050"/>
              </a:solidFill>
            </a:endParaRPr>
          </a:p>
          <a:p>
            <a:pPr algn="just">
              <a:buNone/>
            </a:pPr>
            <a:r>
              <a:rPr lang="pt-BR" sz="2700" b="1" dirty="0" smtClean="0">
                <a:solidFill>
                  <a:srgbClr val="92D050"/>
                </a:solidFill>
              </a:rPr>
              <a:t>     set data style </a:t>
            </a:r>
            <a:r>
              <a:rPr lang="pt-BR" sz="2700" b="1" dirty="0" err="1" smtClean="0">
                <a:solidFill>
                  <a:srgbClr val="92D050"/>
                </a:solidFill>
              </a:rPr>
              <a:t>linespoints</a:t>
            </a:r>
            <a:endParaRPr lang="pt-BR" sz="2700" b="1" dirty="0" smtClean="0">
              <a:solidFill>
                <a:srgbClr val="92D050"/>
              </a:solidFill>
            </a:endParaRPr>
          </a:p>
          <a:p>
            <a:pPr algn="just">
              <a:buNone/>
            </a:pPr>
            <a:r>
              <a:rPr lang="pt-BR" sz="2700" b="1" dirty="0" smtClean="0">
                <a:solidFill>
                  <a:srgbClr val="92D050"/>
                </a:solidFill>
              </a:rPr>
              <a:t>     </a:t>
            </a:r>
            <a:r>
              <a:rPr lang="pt-BR" sz="2700" b="1" dirty="0" err="1" smtClean="0">
                <a:solidFill>
                  <a:srgbClr val="92D050"/>
                </a:solidFill>
              </a:rPr>
              <a:t>plot</a:t>
            </a:r>
            <a:r>
              <a:rPr lang="pt-BR" sz="2700" b="1" dirty="0" smtClean="0">
                <a:solidFill>
                  <a:srgbClr val="92D050"/>
                </a:solidFill>
              </a:rPr>
              <a:t> “dados.txt”</a:t>
            </a:r>
            <a:endParaRPr lang="pt-BR" sz="2700" b="1" dirty="0">
              <a:solidFill>
                <a:srgbClr val="92D05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3C3C-9769-47E1-821D-7E917AD4C161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Gráfico automatizado – arquivo de comandos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3C3C-9769-47E1-821D-7E917AD4C161}" type="slidenum">
              <a:rPr lang="pt-BR" smtClean="0"/>
              <a:pPr/>
              <a:t>13</a:t>
            </a:fld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4943" t="13619" r="55475" b="28701"/>
          <a:stretch>
            <a:fillRect/>
          </a:stretch>
        </p:blipFill>
        <p:spPr bwMode="auto">
          <a:xfrm>
            <a:off x="539552" y="1617330"/>
            <a:ext cx="4608512" cy="5052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Tarefa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   Capítulo 11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Exercícios 11.1 e 11.2 - p.139 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3C3C-9769-47E1-821D-7E917AD4C161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Gráficos com WGNUPLOT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algn="just"/>
            <a:r>
              <a:rPr lang="pt-BR" sz="2700" dirty="0" smtClean="0"/>
              <a:t>O WGNUPLOT é um software livre que pode ser utilizado para fazer gráficos 2D e 3D. </a:t>
            </a:r>
          </a:p>
          <a:p>
            <a:pPr algn="just"/>
            <a:endParaRPr lang="pt-BR" sz="2700" dirty="0" smtClean="0"/>
          </a:p>
          <a:p>
            <a:pPr algn="just"/>
            <a:r>
              <a:rPr lang="pt-BR" sz="2700" dirty="0" smtClean="0"/>
              <a:t>Para utilizar o aplicativo iterativamente com um programa em Fortran, o mesmo deve ser inserido na pasta do projeto.</a:t>
            </a:r>
          </a:p>
          <a:p>
            <a:endParaRPr lang="pt-BR" sz="2700" dirty="0" smtClean="0"/>
          </a:p>
          <a:p>
            <a:endParaRPr lang="pt-BR" sz="27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3C3C-9769-47E1-821D-7E917AD4C161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Gráficos com WGNUPLOT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sz="2700" dirty="0" smtClean="0"/>
              <a:t>O aplicativo pode ser obtido em:</a:t>
            </a:r>
            <a:r>
              <a:rPr lang="pt-BR" sz="2700" dirty="0" smtClean="0">
                <a:solidFill>
                  <a:srgbClr val="0000FF"/>
                </a:solidFill>
              </a:rPr>
              <a:t>      </a:t>
            </a:r>
          </a:p>
          <a:p>
            <a:pPr algn="just">
              <a:buNone/>
            </a:pPr>
            <a:r>
              <a:rPr lang="pt-BR" sz="2700" dirty="0" smtClean="0">
                <a:solidFill>
                  <a:srgbClr val="0000FF"/>
                </a:solidFill>
              </a:rPr>
              <a:t>     </a:t>
            </a:r>
          </a:p>
          <a:p>
            <a:pPr marL="22225" indent="-22225" algn="just">
              <a:buNone/>
            </a:pPr>
            <a:r>
              <a:rPr lang="pt-BR" sz="2700" b="1" dirty="0" smtClean="0">
                <a:solidFill>
                  <a:srgbClr val="0000FF"/>
                </a:solidFill>
              </a:rPr>
              <a:t>      http://ftp.demec.ufpr.br/disciplinas/EngMec_NOTURNO/TM333/Material_Aulas/</a:t>
            </a:r>
          </a:p>
          <a:p>
            <a:pPr algn="just"/>
            <a:endParaRPr lang="pt-BR" sz="2700" dirty="0" smtClean="0"/>
          </a:p>
          <a:p>
            <a:pPr algn="just"/>
            <a:r>
              <a:rPr lang="pt-BR" sz="2700" dirty="0" smtClean="0"/>
              <a:t>Clicar com o botão direito do mouse sobre o aplicativo WGNUPLOT.EXE</a:t>
            </a:r>
          </a:p>
          <a:p>
            <a:pPr algn="just"/>
            <a:endParaRPr lang="pt-BR" sz="2700" dirty="0" smtClean="0"/>
          </a:p>
          <a:p>
            <a:pPr algn="just"/>
            <a:r>
              <a:rPr lang="pt-BR" sz="2700" dirty="0" smtClean="0"/>
              <a:t>Salvar o aplicativo no diretório desejado (do projeto)</a:t>
            </a:r>
          </a:p>
          <a:p>
            <a:pPr algn="just"/>
            <a:endParaRPr lang="pt-BR" sz="2700" dirty="0" smtClean="0"/>
          </a:p>
          <a:p>
            <a:pPr algn="just"/>
            <a:r>
              <a:rPr lang="pt-BR" sz="2700" dirty="0" smtClean="0"/>
              <a:t>Repetir os dois procedimentos acima para os arquivos WGNUPLOT.HLP e WGNUPLOT.MNU</a:t>
            </a:r>
          </a:p>
          <a:p>
            <a:pPr algn="just"/>
            <a:endParaRPr lang="pt-BR" sz="2700" dirty="0" smtClean="0"/>
          </a:p>
          <a:p>
            <a:endParaRPr lang="pt-BR" sz="27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3C3C-9769-47E1-821D-7E917AD4C161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Utilização básica do WGNUPLOT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700" dirty="0" smtClean="0"/>
              <a:t>Para gerar um gráfico executam-se comandos adequados na </a:t>
            </a:r>
            <a:r>
              <a:rPr lang="pt-BR" sz="2700" b="1" dirty="0" smtClean="0">
                <a:solidFill>
                  <a:srgbClr val="92D050"/>
                </a:solidFill>
              </a:rPr>
              <a:t>linha de comando</a:t>
            </a:r>
            <a:r>
              <a:rPr lang="pt-BR" sz="2700" dirty="0" smtClean="0">
                <a:solidFill>
                  <a:srgbClr val="FF0000"/>
                </a:solidFill>
              </a:rPr>
              <a:t> </a:t>
            </a:r>
            <a:r>
              <a:rPr lang="pt-BR" sz="2700" dirty="0" smtClean="0"/>
              <a:t>do aplicativo, indicada por </a:t>
            </a:r>
            <a:r>
              <a:rPr lang="pt-BR" sz="2700" b="1" dirty="0" err="1" smtClean="0">
                <a:solidFill>
                  <a:srgbClr val="92D050"/>
                </a:solidFill>
              </a:rPr>
              <a:t>gnuplot</a:t>
            </a:r>
            <a:r>
              <a:rPr lang="pt-BR" sz="2700" b="1" dirty="0" smtClean="0">
                <a:solidFill>
                  <a:srgbClr val="92D050"/>
                </a:solidFill>
              </a:rPr>
              <a:t>&gt;</a:t>
            </a:r>
            <a:endParaRPr lang="pt-BR" sz="2700" b="1" dirty="0">
              <a:solidFill>
                <a:srgbClr val="92D05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3C3C-9769-47E1-821D-7E917AD4C161}" type="slidenum">
              <a:rPr lang="pt-BR" smtClean="0"/>
              <a:pPr/>
              <a:t>4</a:t>
            </a:fld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7906" t="16734" r="27508" b="48813"/>
          <a:stretch>
            <a:fillRect/>
          </a:stretch>
        </p:blipFill>
        <p:spPr bwMode="auto">
          <a:xfrm>
            <a:off x="1403648" y="3191321"/>
            <a:ext cx="6546902" cy="3666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Comando </a:t>
            </a:r>
            <a:r>
              <a:rPr lang="pt-BR" dirty="0" err="1" smtClean="0"/>
              <a:t>plot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comando </a:t>
            </a:r>
            <a:r>
              <a:rPr lang="pt-BR" b="1" dirty="0" err="1" smtClean="0">
                <a:solidFill>
                  <a:srgbClr val="92D050"/>
                </a:solidFill>
              </a:rPr>
              <a:t>plot</a:t>
            </a:r>
            <a:r>
              <a:rPr lang="pt-BR" dirty="0" smtClean="0"/>
              <a:t> é usado para apresentar o gráfico de funções, as quais podem ser:</a:t>
            </a:r>
          </a:p>
          <a:p>
            <a:endParaRPr lang="pt-BR" dirty="0" smtClean="0"/>
          </a:p>
          <a:p>
            <a:r>
              <a:rPr lang="pt-BR" dirty="0" smtClean="0"/>
              <a:t>Pré-definidas pelo WGNUPLOT</a:t>
            </a:r>
          </a:p>
          <a:p>
            <a:r>
              <a:rPr lang="pt-BR" dirty="0" smtClean="0"/>
              <a:t>Criadas pelo usuário</a:t>
            </a:r>
          </a:p>
          <a:p>
            <a:r>
              <a:rPr lang="pt-BR" dirty="0" smtClean="0"/>
              <a:t>Definidas através de um arquivo de dados</a:t>
            </a:r>
          </a:p>
          <a:p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3C3C-9769-47E1-821D-7E917AD4C161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</a:t>
            </a:r>
            <a:r>
              <a:rPr lang="pt-BR" dirty="0" err="1" smtClean="0"/>
              <a:t>plot</a:t>
            </a:r>
            <a:r>
              <a:rPr lang="pt-BR" dirty="0" smtClean="0"/>
              <a:t> </a:t>
            </a:r>
            <a:r>
              <a:rPr lang="pt-BR" dirty="0" err="1" smtClean="0"/>
              <a:t>sin</a:t>
            </a:r>
            <a:r>
              <a:rPr lang="pt-BR" dirty="0" smtClean="0"/>
              <a:t>(x)</a:t>
            </a:r>
            <a:endParaRPr lang="pt-B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11493" b="26883"/>
          <a:stretch>
            <a:fillRect/>
          </a:stretch>
        </p:blipFill>
        <p:spPr bwMode="auto">
          <a:xfrm>
            <a:off x="179512" y="1916832"/>
            <a:ext cx="8677657" cy="403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3C3C-9769-47E1-821D-7E917AD4C161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Comandos básicos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sz="2700" b="1" dirty="0" smtClean="0">
                <a:solidFill>
                  <a:srgbClr val="92D050"/>
                </a:solidFill>
              </a:rPr>
              <a:t>set </a:t>
            </a:r>
            <a:r>
              <a:rPr lang="pt-BR" sz="2700" b="1" dirty="0" err="1" smtClean="0">
                <a:solidFill>
                  <a:srgbClr val="92D050"/>
                </a:solidFill>
              </a:rPr>
              <a:t>xrange</a:t>
            </a:r>
            <a:r>
              <a:rPr lang="pt-BR" sz="2700" b="1" dirty="0" smtClean="0">
                <a:solidFill>
                  <a:srgbClr val="92D050"/>
                </a:solidFill>
              </a:rPr>
              <a:t>[x1:x2]</a:t>
            </a:r>
            <a:r>
              <a:rPr lang="pt-BR" sz="2700" dirty="0" smtClean="0">
                <a:solidFill>
                  <a:srgbClr val="FF0000"/>
                </a:solidFill>
              </a:rPr>
              <a:t> </a:t>
            </a:r>
            <a:r>
              <a:rPr lang="pt-BR" sz="2700" dirty="0" smtClean="0"/>
              <a:t>e</a:t>
            </a:r>
            <a:r>
              <a:rPr lang="pt-BR" sz="2700" dirty="0" smtClean="0">
                <a:solidFill>
                  <a:srgbClr val="FF0000"/>
                </a:solidFill>
              </a:rPr>
              <a:t> </a:t>
            </a:r>
            <a:r>
              <a:rPr lang="pt-BR" sz="2700" b="1" dirty="0" smtClean="0">
                <a:solidFill>
                  <a:srgbClr val="92D050"/>
                </a:solidFill>
              </a:rPr>
              <a:t>set </a:t>
            </a:r>
            <a:r>
              <a:rPr lang="pt-BR" sz="2700" b="1" dirty="0" err="1" smtClean="0">
                <a:solidFill>
                  <a:srgbClr val="92D050"/>
                </a:solidFill>
              </a:rPr>
              <a:t>yrange</a:t>
            </a:r>
            <a:r>
              <a:rPr lang="pt-BR" sz="2700" b="1" dirty="0" smtClean="0">
                <a:solidFill>
                  <a:srgbClr val="92D050"/>
                </a:solidFill>
              </a:rPr>
              <a:t>[y1:y2]</a:t>
            </a:r>
            <a:r>
              <a:rPr lang="pt-BR" sz="2700" dirty="0" smtClean="0">
                <a:solidFill>
                  <a:srgbClr val="FF0000"/>
                </a:solidFill>
              </a:rPr>
              <a:t> </a:t>
            </a:r>
            <a:r>
              <a:rPr lang="pt-BR" sz="2700" dirty="0" smtClean="0"/>
              <a:t>são comandos empregados para definir o intervalo de valores nos eixos das </a:t>
            </a:r>
            <a:r>
              <a:rPr lang="pt-BR" sz="2700" dirty="0" err="1" smtClean="0"/>
              <a:t>abcissas</a:t>
            </a:r>
            <a:r>
              <a:rPr lang="pt-BR" sz="2700" dirty="0" smtClean="0"/>
              <a:t> e ordenadas, respectivamente</a:t>
            </a:r>
          </a:p>
          <a:p>
            <a:pPr algn="just"/>
            <a:endParaRPr lang="pt-BR" sz="2700" dirty="0" smtClean="0">
              <a:solidFill>
                <a:srgbClr val="FF0000"/>
              </a:solidFill>
            </a:endParaRPr>
          </a:p>
          <a:p>
            <a:pPr algn="just"/>
            <a:r>
              <a:rPr lang="pt-BR" sz="2700" b="1" dirty="0" err="1" smtClean="0">
                <a:solidFill>
                  <a:srgbClr val="92D050"/>
                </a:solidFill>
              </a:rPr>
              <a:t>replot</a:t>
            </a:r>
            <a:r>
              <a:rPr lang="pt-BR" sz="2700" dirty="0" smtClean="0">
                <a:solidFill>
                  <a:srgbClr val="FF0000"/>
                </a:solidFill>
              </a:rPr>
              <a:t>  </a:t>
            </a:r>
            <a:r>
              <a:rPr lang="pt-BR" sz="2700" dirty="0" smtClean="0"/>
              <a:t>atualiza o gráfico, após a execução de novos comandos/adicionar funções ou curvas a um gráfico já existente</a:t>
            </a:r>
          </a:p>
          <a:p>
            <a:pPr algn="just"/>
            <a:endParaRPr lang="pt-BR" sz="2700" dirty="0" smtClean="0"/>
          </a:p>
          <a:p>
            <a:pPr algn="just"/>
            <a:r>
              <a:rPr lang="pt-BR" sz="2700" b="1" dirty="0" err="1" smtClean="0">
                <a:solidFill>
                  <a:srgbClr val="92D050"/>
                </a:solidFill>
              </a:rPr>
              <a:t>xlabel</a:t>
            </a:r>
            <a:r>
              <a:rPr lang="pt-BR" sz="2700" b="1" dirty="0" smtClean="0">
                <a:solidFill>
                  <a:srgbClr val="92D050"/>
                </a:solidFill>
              </a:rPr>
              <a:t> “</a:t>
            </a:r>
            <a:r>
              <a:rPr lang="pt-BR" sz="2700" b="1" dirty="0" err="1" smtClean="0">
                <a:solidFill>
                  <a:srgbClr val="92D050"/>
                </a:solidFill>
              </a:rPr>
              <a:t>nomex</a:t>
            </a:r>
            <a:r>
              <a:rPr lang="pt-BR" sz="2700" b="1" dirty="0" smtClean="0">
                <a:solidFill>
                  <a:srgbClr val="92D050"/>
                </a:solidFill>
              </a:rPr>
              <a:t>”</a:t>
            </a:r>
            <a:r>
              <a:rPr lang="pt-BR" sz="2700" dirty="0" smtClean="0">
                <a:solidFill>
                  <a:srgbClr val="92D050"/>
                </a:solidFill>
              </a:rPr>
              <a:t> </a:t>
            </a:r>
            <a:r>
              <a:rPr lang="pt-BR" sz="2700" dirty="0" smtClean="0"/>
              <a:t>e </a:t>
            </a:r>
            <a:r>
              <a:rPr lang="pt-BR" sz="2700" b="1" dirty="0" err="1" smtClean="0">
                <a:solidFill>
                  <a:srgbClr val="92D050"/>
                </a:solidFill>
              </a:rPr>
              <a:t>ylabel</a:t>
            </a:r>
            <a:r>
              <a:rPr lang="pt-BR" sz="2700" b="1" dirty="0" smtClean="0">
                <a:solidFill>
                  <a:srgbClr val="92D050"/>
                </a:solidFill>
              </a:rPr>
              <a:t> “</a:t>
            </a:r>
            <a:r>
              <a:rPr lang="pt-BR" sz="2700" b="1" dirty="0" err="1" smtClean="0">
                <a:solidFill>
                  <a:srgbClr val="92D050"/>
                </a:solidFill>
              </a:rPr>
              <a:t>nomey</a:t>
            </a:r>
            <a:r>
              <a:rPr lang="pt-BR" sz="2700" b="1" dirty="0" smtClean="0">
                <a:solidFill>
                  <a:srgbClr val="92D050"/>
                </a:solidFill>
              </a:rPr>
              <a:t>” </a:t>
            </a:r>
            <a:r>
              <a:rPr lang="pt-BR" sz="2700" dirty="0" smtClean="0"/>
              <a:t>são comandos empregados para </a:t>
            </a:r>
            <a:r>
              <a:rPr lang="pt-BR" sz="2700" dirty="0" err="1" smtClean="0"/>
              <a:t>para</a:t>
            </a:r>
            <a:r>
              <a:rPr lang="pt-BR" sz="2700" dirty="0" smtClean="0"/>
              <a:t> definir uma legenda no eixo das </a:t>
            </a:r>
            <a:r>
              <a:rPr lang="pt-BR" sz="2700" dirty="0" err="1" smtClean="0"/>
              <a:t>abcisssas</a:t>
            </a:r>
            <a:r>
              <a:rPr lang="pt-BR" sz="2700" dirty="0" smtClean="0"/>
              <a:t> e ordenadas, respectivamente</a:t>
            </a:r>
          </a:p>
          <a:p>
            <a:pPr algn="just"/>
            <a:endParaRPr lang="pt-BR" sz="2700" dirty="0" smtClean="0"/>
          </a:p>
          <a:p>
            <a:pPr algn="just"/>
            <a:r>
              <a:rPr lang="pt-BR" sz="2700" b="1" dirty="0" err="1" smtClean="0">
                <a:solidFill>
                  <a:srgbClr val="92D050"/>
                </a:solidFill>
              </a:rPr>
              <a:t>title</a:t>
            </a:r>
            <a:r>
              <a:rPr lang="pt-BR" sz="2700" b="1" dirty="0" smtClean="0">
                <a:solidFill>
                  <a:srgbClr val="92D050"/>
                </a:solidFill>
              </a:rPr>
              <a:t> “nome” </a:t>
            </a:r>
            <a:r>
              <a:rPr lang="pt-BR" sz="2700" dirty="0" smtClean="0"/>
              <a:t>usado para inserir um título ao gráfico </a:t>
            </a:r>
            <a:endParaRPr lang="pt-BR" sz="2700" dirty="0" smtClean="0">
              <a:solidFill>
                <a:srgbClr val="FF0000"/>
              </a:solidFill>
            </a:endParaRPr>
          </a:p>
          <a:p>
            <a:pPr algn="just"/>
            <a:endParaRPr lang="pt-BR" sz="2700" dirty="0">
              <a:solidFill>
                <a:srgbClr val="FF000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3C3C-9769-47E1-821D-7E917AD4C161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sz="2700" dirty="0" smtClean="0"/>
              <a:t>Teste as seguintes funções (empregue comandos adequados para definir intervalos de visualização, legendas nos eixos, título, etc.)</a:t>
            </a:r>
          </a:p>
          <a:p>
            <a:pPr algn="just">
              <a:buNone/>
            </a:pPr>
            <a:r>
              <a:rPr lang="pt-BR" sz="2700" dirty="0" smtClean="0"/>
              <a:t>         a) </a:t>
            </a:r>
            <a:r>
              <a:rPr lang="pt-BR" sz="2700" dirty="0" err="1" smtClean="0"/>
              <a:t>plot</a:t>
            </a:r>
            <a:r>
              <a:rPr lang="pt-BR" sz="2700" dirty="0" smtClean="0"/>
              <a:t> x                              </a:t>
            </a:r>
          </a:p>
          <a:p>
            <a:pPr algn="just">
              <a:buNone/>
            </a:pPr>
            <a:r>
              <a:rPr lang="pt-BR" sz="2700" dirty="0" smtClean="0"/>
              <a:t>         b) </a:t>
            </a:r>
            <a:r>
              <a:rPr lang="pt-BR" sz="2700" dirty="0" err="1" smtClean="0"/>
              <a:t>plot</a:t>
            </a:r>
            <a:r>
              <a:rPr lang="pt-BR" sz="2700" dirty="0" smtClean="0"/>
              <a:t> x**2</a:t>
            </a:r>
          </a:p>
          <a:p>
            <a:pPr algn="just">
              <a:buNone/>
            </a:pPr>
            <a:endParaRPr lang="pt-BR" sz="2700" dirty="0" smtClean="0"/>
          </a:p>
          <a:p>
            <a:pPr algn="just"/>
            <a:r>
              <a:rPr lang="pt-BR" sz="2700" dirty="0" smtClean="0"/>
              <a:t>Para gráficos 3D emprega-se </a:t>
            </a:r>
            <a:r>
              <a:rPr lang="pt-BR" sz="2700" b="1" dirty="0" err="1" smtClean="0">
                <a:solidFill>
                  <a:srgbClr val="92D050"/>
                </a:solidFill>
              </a:rPr>
              <a:t>splot</a:t>
            </a:r>
            <a:r>
              <a:rPr lang="pt-BR" sz="2700" dirty="0" smtClean="0"/>
              <a:t>. Teste os seguintes exemplos: </a:t>
            </a:r>
          </a:p>
          <a:p>
            <a:pPr algn="just">
              <a:buNone/>
            </a:pPr>
            <a:r>
              <a:rPr lang="pt-BR" sz="2700" dirty="0" smtClean="0"/>
              <a:t>         a) </a:t>
            </a:r>
            <a:r>
              <a:rPr lang="pt-BR" sz="2700" dirty="0" err="1" smtClean="0"/>
              <a:t>splot</a:t>
            </a:r>
            <a:r>
              <a:rPr lang="pt-BR" sz="2700" dirty="0" smtClean="0"/>
              <a:t>  x+y                              </a:t>
            </a:r>
          </a:p>
          <a:p>
            <a:pPr algn="just">
              <a:buNone/>
            </a:pPr>
            <a:r>
              <a:rPr lang="pt-BR" sz="2700" dirty="0" smtClean="0"/>
              <a:t>         b) </a:t>
            </a:r>
            <a:r>
              <a:rPr lang="pt-BR" sz="2700" dirty="0" err="1" smtClean="0"/>
              <a:t>splot</a:t>
            </a:r>
            <a:r>
              <a:rPr lang="pt-BR" sz="2700" dirty="0" smtClean="0"/>
              <a:t> x*y</a:t>
            </a:r>
          </a:p>
          <a:p>
            <a:pPr algn="just">
              <a:buNone/>
            </a:pPr>
            <a:r>
              <a:rPr lang="pt-BR" sz="2700" dirty="0" smtClean="0"/>
              <a:t>         c) </a:t>
            </a:r>
            <a:r>
              <a:rPr lang="pt-BR" sz="2700" dirty="0" err="1" smtClean="0"/>
              <a:t>splot</a:t>
            </a:r>
            <a:r>
              <a:rPr lang="pt-BR" sz="2700" dirty="0" smtClean="0"/>
              <a:t> x**2</a:t>
            </a:r>
          </a:p>
          <a:p>
            <a:pPr algn="just">
              <a:buNone/>
            </a:pPr>
            <a:endParaRPr lang="pt-BR" sz="27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3C3C-9769-47E1-821D-7E917AD4C161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Gráfico de um arquivo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700" dirty="0" smtClean="0"/>
              <a:t>Com o aplicativo </a:t>
            </a:r>
            <a:r>
              <a:rPr lang="pt-BR" sz="2700" dirty="0" err="1" smtClean="0"/>
              <a:t>Notepad</a:t>
            </a:r>
            <a:r>
              <a:rPr lang="pt-BR" sz="2700" dirty="0" smtClean="0"/>
              <a:t>, criar o arquivo dados.txt, editar os valores abaixo e salvar na pasta do projeto.</a:t>
            </a:r>
          </a:p>
          <a:p>
            <a:pPr algn="ctr">
              <a:buNone/>
            </a:pPr>
            <a:r>
              <a:rPr lang="pt-BR" sz="2700" dirty="0" smtClean="0"/>
              <a:t>    0 0</a:t>
            </a:r>
          </a:p>
          <a:p>
            <a:pPr algn="ctr">
              <a:buNone/>
            </a:pPr>
            <a:r>
              <a:rPr lang="pt-BR" sz="2700" dirty="0" smtClean="0"/>
              <a:t>    1 1</a:t>
            </a:r>
          </a:p>
          <a:p>
            <a:pPr algn="ctr">
              <a:buNone/>
            </a:pPr>
            <a:r>
              <a:rPr lang="pt-BR" sz="2700" dirty="0" smtClean="0"/>
              <a:t>    2 4</a:t>
            </a:r>
          </a:p>
          <a:p>
            <a:pPr algn="ctr">
              <a:buNone/>
            </a:pPr>
            <a:r>
              <a:rPr lang="pt-BR" sz="2700" dirty="0" smtClean="0"/>
              <a:t>    3 9</a:t>
            </a:r>
          </a:p>
          <a:p>
            <a:pPr algn="ctr">
              <a:buNone/>
            </a:pPr>
            <a:r>
              <a:rPr lang="pt-BR" sz="2700" dirty="0" smtClean="0"/>
              <a:t>   4 7</a:t>
            </a:r>
          </a:p>
          <a:p>
            <a:pPr algn="ctr">
              <a:buNone/>
            </a:pPr>
            <a:r>
              <a:rPr lang="pt-BR" sz="2700" dirty="0" smtClean="0"/>
              <a:t>   5 0</a:t>
            </a:r>
          </a:p>
          <a:p>
            <a:pPr algn="ctr">
              <a:buNone/>
            </a:pPr>
            <a:endParaRPr lang="pt-BR" sz="2700" dirty="0" smtClean="0"/>
          </a:p>
          <a:p>
            <a:pPr algn="ctr">
              <a:buNone/>
            </a:pPr>
            <a:endParaRPr lang="pt-BR" sz="2700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3C3C-9769-47E1-821D-7E917AD4C161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3336</TotalTime>
  <Words>457</Words>
  <Application>Microsoft Office PowerPoint</Application>
  <PresentationFormat>Apresentação na tela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Verve</vt:lpstr>
      <vt:lpstr>Linguagem de Programação TM 333</vt:lpstr>
      <vt:lpstr>Gráficos com WGNUPLOT</vt:lpstr>
      <vt:lpstr>Gráficos com WGNUPLOT</vt:lpstr>
      <vt:lpstr>Utilização básica do WGNUPLOT</vt:lpstr>
      <vt:lpstr>Comando plot</vt:lpstr>
      <vt:lpstr>Exemplo plot sin(x)</vt:lpstr>
      <vt:lpstr>Comandos básicos</vt:lpstr>
      <vt:lpstr>Exemplo</vt:lpstr>
      <vt:lpstr>Gráfico de um arquivo de dados</vt:lpstr>
      <vt:lpstr>Gráfico de um arquivo de dados</vt:lpstr>
      <vt:lpstr>Gráfico de um arquivo de dados</vt:lpstr>
      <vt:lpstr>Gráfico automatizado – arquivo de comandos</vt:lpstr>
      <vt:lpstr>Gráfico automatizado – arquivo de comandos</vt:lpstr>
      <vt:lpstr>Tarefa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Linguagem de Programação TM 333</dc:title>
  <dc:creator>Simone</dc:creator>
  <cp:lastModifiedBy>simone.tg</cp:lastModifiedBy>
  <cp:revision>130</cp:revision>
  <dcterms:created xsi:type="dcterms:W3CDTF">2014-05-05T20:02:13Z</dcterms:created>
  <dcterms:modified xsi:type="dcterms:W3CDTF">2016-11-18T15:52:52Z</dcterms:modified>
</cp:coreProperties>
</file>