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89" r:id="rId7"/>
    <p:sldId id="290" r:id="rId8"/>
    <p:sldId id="291" r:id="rId9"/>
    <p:sldId id="292" r:id="rId10"/>
    <p:sldId id="299" r:id="rId11"/>
    <p:sldId id="293" r:id="rId12"/>
    <p:sldId id="294" r:id="rId13"/>
    <p:sldId id="300" r:id="rId14"/>
    <p:sldId id="295" r:id="rId15"/>
    <p:sldId id="296" r:id="rId16"/>
    <p:sldId id="297" r:id="rId17"/>
    <p:sldId id="301" r:id="rId18"/>
    <p:sldId id="261" r:id="rId19"/>
    <p:sldId id="263" r:id="rId20"/>
    <p:sldId id="264" r:id="rId21"/>
    <p:sldId id="265" r:id="rId22"/>
    <p:sldId id="298" r:id="rId23"/>
    <p:sldId id="262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E161061-2EEA-4E75-A609-B117217E8E4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AC643-143E-496E-A42A-DEAC756B7E4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643B9-9021-4F17-AD15-297BA2E1CB8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801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801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2FF45-46AE-4E09-9D22-7886EA958B8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AE888-DB08-4A6B-9EBE-70299BFE85C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FAFF5-9B54-4EEB-ABBB-634E8845C68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900E4-E030-4B5C-A784-047E0B0C8B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B86A7-FE56-4641-888E-78893E350DF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37C81-A67A-440D-A4F9-A2A1880BA03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DC8AE-8AE8-4134-BDCD-91AD6C435CC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1E068-254D-4049-B393-340044F97DA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01696-735C-46C0-B9C2-3E55C6B47A7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3DFAA3-C8F7-406F-A0D0-B63E8A934B0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3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3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8A79-4EB0-4795-B264-7592494E3A5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989138"/>
            <a:ext cx="8642350" cy="1470025"/>
          </a:xfrm>
        </p:spPr>
        <p:txBody>
          <a:bodyPr/>
          <a:lstStyle/>
          <a:p>
            <a:r>
              <a:rPr lang="pt-BR"/>
              <a:t>Escoamentos Compressíveis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952750"/>
          </a:xfrm>
        </p:spPr>
        <p:txBody>
          <a:bodyPr/>
          <a:lstStyle/>
          <a:p>
            <a:r>
              <a:rPr lang="pt-BR" b="1"/>
              <a:t>Capítulo 02</a:t>
            </a:r>
          </a:p>
          <a:p>
            <a:r>
              <a:rPr lang="pt-BR"/>
              <a:t>Forma integral das equações de conservação para escoamentos invíscidos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4883-5A83-4382-B841-98181B4152E6}" type="slidenum">
              <a:rPr lang="en-US"/>
              <a:pPr/>
              <a:t>10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Abordagem </a:t>
            </a:r>
            <a:r>
              <a:rPr lang="pt-BR" sz="4000" dirty="0"/>
              <a:t>por volumes de controle</a:t>
            </a:r>
            <a:endParaRPr lang="en-US" sz="40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435975" cy="4968875"/>
          </a:xfrm>
        </p:spPr>
        <p:txBody>
          <a:bodyPr/>
          <a:lstStyle/>
          <a:p>
            <a:r>
              <a:rPr lang="pt-BR" dirty="0"/>
              <a:t>Adicionando-se e subtraindo-se                 e dividindo-se a equação resultante por </a:t>
            </a:r>
            <a:r>
              <a:rPr lang="el-GR" dirty="0">
                <a:cs typeface="Arial" charset="0"/>
              </a:rPr>
              <a:t>Δ</a:t>
            </a:r>
            <a:r>
              <a:rPr lang="pt-BR" dirty="0">
                <a:cs typeface="Arial" charset="0"/>
              </a:rPr>
              <a:t>t:</a:t>
            </a:r>
          </a:p>
          <a:p>
            <a:endParaRPr lang="pt-BR" dirty="0">
              <a:cs typeface="Arial" charset="0"/>
            </a:endParaRPr>
          </a:p>
          <a:p>
            <a:endParaRPr lang="pt-BR" dirty="0">
              <a:cs typeface="Arial" charset="0"/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6710363" y="1671638"/>
          <a:ext cx="1749425" cy="604837"/>
        </p:xfrm>
        <a:graphic>
          <a:graphicData uri="http://schemas.openxmlformats.org/presentationml/2006/ole">
            <p:oleObj spid="_x0000_s69634" name="Equation" r:id="rId3" imgW="698400" imgH="24120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1357290" y="3000372"/>
          <a:ext cx="6445250" cy="1143000"/>
        </p:xfrm>
        <a:graphic>
          <a:graphicData uri="http://schemas.openxmlformats.org/presentationml/2006/ole">
            <p:oleObj spid="_x0000_s69635" name="Equation" r:id="rId4" imgW="25779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4883-5A83-4382-B841-98181B4152E6}" type="slidenum">
              <a:rPr lang="en-US"/>
              <a:pPr/>
              <a:t>11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Abordagem </a:t>
            </a:r>
            <a:r>
              <a:rPr lang="pt-BR" sz="4000" dirty="0"/>
              <a:t>por volumes de controle</a:t>
            </a:r>
            <a:endParaRPr lang="en-US" sz="40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435975" cy="4968875"/>
          </a:xfrm>
        </p:spPr>
        <p:txBody>
          <a:bodyPr/>
          <a:lstStyle/>
          <a:p>
            <a:r>
              <a:rPr lang="pt-BR" dirty="0" smtClean="0">
                <a:cs typeface="Arial" charset="0"/>
              </a:rPr>
              <a:t>Ao </a:t>
            </a:r>
            <a:r>
              <a:rPr lang="pt-BR" dirty="0">
                <a:cs typeface="Arial" charset="0"/>
              </a:rPr>
              <a:t>se fazer </a:t>
            </a:r>
            <a:r>
              <a:rPr lang="el-GR" dirty="0">
                <a:cs typeface="Arial" charset="0"/>
              </a:rPr>
              <a:t>Δ</a:t>
            </a:r>
            <a:r>
              <a:rPr lang="pt-BR" dirty="0">
                <a:cs typeface="Arial" charset="0"/>
              </a:rPr>
              <a:t>t tender a zero, o volume </a:t>
            </a:r>
            <a:r>
              <a:rPr lang="pt-BR" dirty="0">
                <a:latin typeface="Monotype Corsiva" pitchFamily="66" charset="0"/>
                <a:cs typeface="Arial" charset="0"/>
              </a:rPr>
              <a:t>V</a:t>
            </a:r>
            <a:r>
              <a:rPr lang="pt-BR" baseline="-25000" dirty="0">
                <a:latin typeface="Times New Roman" pitchFamily="18" charset="0"/>
                <a:cs typeface="Arial" charset="0"/>
              </a:rPr>
              <a:t>1</a:t>
            </a:r>
            <a:r>
              <a:rPr lang="pt-BR" dirty="0">
                <a:latin typeface="Times New Roman" pitchFamily="18" charset="0"/>
                <a:cs typeface="Arial" charset="0"/>
              </a:rPr>
              <a:t>+</a:t>
            </a:r>
            <a:r>
              <a:rPr lang="pt-BR" dirty="0">
                <a:latin typeface="Monotype Corsiva" pitchFamily="66" charset="0"/>
                <a:cs typeface="Arial" charset="0"/>
              </a:rPr>
              <a:t>V</a:t>
            </a:r>
            <a:r>
              <a:rPr lang="pt-BR" baseline="-25000" dirty="0">
                <a:latin typeface="Times New Roman" pitchFamily="18" charset="0"/>
                <a:cs typeface="Arial" charset="0"/>
              </a:rPr>
              <a:t>2</a:t>
            </a:r>
            <a:r>
              <a:rPr lang="pt-BR" dirty="0">
                <a:cs typeface="Arial" charset="0"/>
              </a:rPr>
              <a:t> se aproxima do valor do volume de controle. Assim, o lado esquerdo da expressão anterior representa a taxa temporal de variação de </a:t>
            </a:r>
            <a:r>
              <a:rPr lang="pt-BR" i="1" dirty="0">
                <a:latin typeface="Times New Roman" pitchFamily="18" charset="0"/>
                <a:cs typeface="Arial" charset="0"/>
              </a:rPr>
              <a:t>X</a:t>
            </a:r>
            <a:r>
              <a:rPr lang="pt-BR" dirty="0">
                <a:cs typeface="Arial" charset="0"/>
              </a:rPr>
              <a:t> no sistema. </a:t>
            </a:r>
            <a:endParaRPr lang="el-GR" dirty="0"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FEA1-0DA5-4968-8C9E-7CAB43450E86}" type="slidenum">
              <a:rPr lang="en-US"/>
              <a:pPr/>
              <a:t>12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Abordagem </a:t>
            </a:r>
            <a:r>
              <a:rPr lang="pt-BR" sz="4000" dirty="0"/>
              <a:t>por volumes de controle</a:t>
            </a:r>
            <a:endParaRPr lang="en-US" sz="40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329238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derivada                  é conhecida como derivada substantiva ou material, sendo denotada por            porque representa a variação de </a:t>
            </a:r>
            <a:r>
              <a:rPr lang="pt-BR" i="1" dirty="0">
                <a:latin typeface="Times New Roman" pitchFamily="18" charset="0"/>
              </a:rPr>
              <a:t>X</a:t>
            </a:r>
            <a:r>
              <a:rPr lang="pt-BR" dirty="0"/>
              <a:t> com o tempo enquanto uma quantidade fixa de massa (material) se move com o fluido</a:t>
            </a:r>
            <a:r>
              <a:rPr lang="pt-BR" dirty="0" smtClean="0"/>
              <a:t>.</a:t>
            </a:r>
            <a:endParaRPr lang="pt-BR" dirty="0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2987675" y="2070094"/>
          <a:ext cx="2130425" cy="573088"/>
        </p:xfrm>
        <a:graphic>
          <a:graphicData uri="http://schemas.openxmlformats.org/presentationml/2006/ole">
            <p:oleObj spid="_x0000_s43013" name="Equation" r:id="rId3" imgW="850680" imgH="228600" progId="Equation.3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3419475" y="3030538"/>
          <a:ext cx="1366838" cy="541338"/>
        </p:xfrm>
        <a:graphic>
          <a:graphicData uri="http://schemas.openxmlformats.org/presentationml/2006/ole">
            <p:oleObj spid="_x0000_s43014" name="Equation" r:id="rId4" imgW="5457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FEA1-0DA5-4968-8C9E-7CAB43450E86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Abordagem </a:t>
            </a:r>
            <a:r>
              <a:rPr lang="pt-BR" sz="4000" dirty="0"/>
              <a:t>por volumes de controle</a:t>
            </a:r>
            <a:endParaRPr lang="en-US" sz="40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329238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segundo termo da expressão representa a diferença entre as taxas de entrada e de saída de </a:t>
            </a:r>
            <a:r>
              <a:rPr lang="pt-BR" i="1" dirty="0">
                <a:latin typeface="Times New Roman" pitchFamily="18" charset="0"/>
              </a:rPr>
              <a:t>X</a:t>
            </a:r>
            <a:r>
              <a:rPr lang="pt-BR" dirty="0"/>
              <a:t> no volume de controle</a:t>
            </a:r>
            <a:r>
              <a:rPr lang="pt-B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C631-5273-4031-919E-35DFEE5080FD}" type="slidenum">
              <a:rPr lang="en-US"/>
              <a:pPr/>
              <a:t>14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Abordagem </a:t>
            </a:r>
            <a:r>
              <a:rPr lang="pt-BR" sz="4000" dirty="0"/>
              <a:t>por volumes de controle</a:t>
            </a:r>
            <a:endParaRPr lang="en-US" sz="4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Movimento de massa através da superfície de controle:</a:t>
            </a:r>
          </a:p>
          <a:p>
            <a:endParaRPr lang="pt-BR"/>
          </a:p>
          <a:p>
            <a:endParaRPr lang="en-US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17500" y="2933700"/>
          <a:ext cx="8489950" cy="2439988"/>
        </p:xfrm>
        <a:graphic>
          <a:graphicData uri="http://schemas.openxmlformats.org/presentationml/2006/ole">
            <p:oleObj spid="_x0000_s44036" name="Equation" r:id="rId3" imgW="4241520" imgH="1218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9EC0-795A-4731-B758-D3419B6BDC7E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Abordagem </a:t>
            </a:r>
            <a:r>
              <a:rPr lang="pt-BR" sz="4000" dirty="0"/>
              <a:t>por volumes de controle</a:t>
            </a:r>
            <a:endParaRPr lang="en-US" sz="40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variação temporal de </a:t>
            </a:r>
            <a:r>
              <a:rPr lang="pt-BR" i="1">
                <a:latin typeface="Times New Roman" pitchFamily="18" charset="0"/>
              </a:rPr>
              <a:t>X</a:t>
            </a:r>
            <a:r>
              <a:rPr lang="pt-BR"/>
              <a:t> no volume de controle também pode ser escrita como uma integral pois para qualquer elemento de massa </a:t>
            </a:r>
            <a:r>
              <a:rPr lang="pt-BR" i="1">
                <a:latin typeface="Times New Roman" pitchFamily="18" charset="0"/>
              </a:rPr>
              <a:t>dm</a:t>
            </a:r>
            <a:r>
              <a:rPr lang="pt-BR"/>
              <a:t> tem-se</a:t>
            </a:r>
            <a:endParaRPr lang="en-US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492375" y="3829050"/>
          <a:ext cx="4154488" cy="823913"/>
        </p:xfrm>
        <a:graphic>
          <a:graphicData uri="http://schemas.openxmlformats.org/presentationml/2006/ole">
            <p:oleObj spid="_x0000_s45060" name="Equation" r:id="rId3" imgW="1663560" imgH="33012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4C76-E4CF-4375-B802-42D0853A5ADD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Abordagem </a:t>
            </a:r>
            <a:r>
              <a:rPr lang="pt-BR" sz="4000" dirty="0"/>
              <a:t>por volumes de controle</a:t>
            </a:r>
            <a:endParaRPr lang="en-US" sz="40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4721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dirty="0" smtClean="0"/>
          </a:p>
          <a:p>
            <a:pPr>
              <a:lnSpc>
                <a:spcPct val="90000"/>
              </a:lnSpc>
            </a:pPr>
            <a:r>
              <a:rPr lang="pt-BR" dirty="0" smtClean="0"/>
              <a:t>Integrando-se </a:t>
            </a:r>
            <a:r>
              <a:rPr lang="pt-BR" dirty="0"/>
              <a:t>sobre todo o volume de controle obtém-se</a:t>
            </a:r>
          </a:p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endParaRPr lang="pt-BR" dirty="0" smtClean="0"/>
          </a:p>
          <a:p>
            <a:pPr>
              <a:lnSpc>
                <a:spcPct val="90000"/>
              </a:lnSpc>
            </a:pPr>
            <a:r>
              <a:rPr lang="pt-BR" dirty="0" smtClean="0"/>
              <a:t>A </a:t>
            </a:r>
            <a:r>
              <a:rPr lang="pt-BR" dirty="0"/>
              <a:t>expressão anterior é conhecida como equação de transporte </a:t>
            </a:r>
            <a:r>
              <a:rPr lang="pt-BR" dirty="0" smtClean="0"/>
              <a:t>de Reynolds.</a:t>
            </a:r>
            <a:endParaRPr lang="en-US" dirty="0"/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825625" y="3143248"/>
          <a:ext cx="5465763" cy="1112838"/>
        </p:xfrm>
        <a:graphic>
          <a:graphicData uri="http://schemas.openxmlformats.org/presentationml/2006/ole">
            <p:oleObj spid="_x0000_s46084" name="Equation" r:id="rId3" imgW="218412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4C76-E4CF-4375-B802-42D0853A5ADD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Abordagem </a:t>
            </a:r>
            <a:r>
              <a:rPr lang="pt-BR" sz="4000" dirty="0"/>
              <a:t>por volumes de controle</a:t>
            </a:r>
            <a:endParaRPr lang="en-US" sz="40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37306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dirty="0"/>
              <a:t>A </a:t>
            </a:r>
            <a:r>
              <a:rPr lang="pt-BR" dirty="0" smtClean="0"/>
              <a:t>equação </a:t>
            </a:r>
            <a:r>
              <a:rPr lang="pt-BR" dirty="0"/>
              <a:t>de transporte de Reynolds </a:t>
            </a:r>
            <a:r>
              <a:rPr lang="pt-BR" dirty="0" smtClean="0"/>
              <a:t>relaciona </a:t>
            </a:r>
            <a:r>
              <a:rPr lang="pt-BR" dirty="0"/>
              <a:t>as propriedades de um sistema de partículas com massa fixa às propriedades do fluido interno e do fluido que cruza a superfície do volume de controle.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EC5B-8808-4D3A-8D92-197D1A31761F}" type="slidenum">
              <a:rPr lang="en-US"/>
              <a:pPr/>
              <a:t>18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massa (eq. da continuidade)</a:t>
            </a: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Princípio físico: a massa não pode ser criada ou destruída.</a:t>
            </a:r>
          </a:p>
          <a:p>
            <a:endParaRPr lang="en-US"/>
          </a:p>
        </p:txBody>
      </p:sp>
      <p:pic>
        <p:nvPicPr>
          <p:cNvPr id="7172" name="Picture 4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924175"/>
            <a:ext cx="3738562" cy="3498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9E25-4E26-4B34-BAC0-3657C96EFF78}" type="slidenum">
              <a:rPr lang="en-US"/>
              <a:pPr/>
              <a:t>19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massa (eq. da continuidade)</a:t>
            </a:r>
            <a:endParaRPr 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Fluxo de massa através de </a:t>
            </a:r>
            <a:r>
              <a:rPr lang="pt-BR" i="1">
                <a:latin typeface="Times New Roman" pitchFamily="18" charset="0"/>
              </a:rPr>
              <a:t>d</a:t>
            </a:r>
            <a:r>
              <a:rPr lang="pt-BR" sz="1200" i="1">
                <a:latin typeface="Times New Roman" pitchFamily="18" charset="0"/>
              </a:rPr>
              <a:t> </a:t>
            </a:r>
            <a:r>
              <a:rPr lang="pt-BR" i="1">
                <a:latin typeface="Times New Roman" pitchFamily="18" charset="0"/>
              </a:rPr>
              <a:t>S</a:t>
            </a:r>
            <a:r>
              <a:rPr lang="pt-BR">
                <a:latin typeface="Times New Roman" pitchFamily="18" charset="0"/>
              </a:rPr>
              <a:t>:</a:t>
            </a:r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r>
              <a:rPr lang="pt-BR"/>
              <a:t>Fluxo de massa que entra no volume:</a:t>
            </a:r>
          </a:p>
          <a:p>
            <a:endParaRPr lang="pt-BR"/>
          </a:p>
          <a:p>
            <a:endParaRPr lang="en-US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544638" y="2800350"/>
          <a:ext cx="6008687" cy="636588"/>
        </p:xfrm>
        <a:graphic>
          <a:graphicData uri="http://schemas.openxmlformats.org/presentationml/2006/ole">
            <p:oleObj spid="_x0000_s9220" name="Equation" r:id="rId3" imgW="2400120" imgH="25380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571875" y="4835525"/>
          <a:ext cx="1971675" cy="954088"/>
        </p:xfrm>
        <a:graphic>
          <a:graphicData uri="http://schemas.openxmlformats.org/presentationml/2006/ole">
            <p:oleObj spid="_x0000_s9221" name="Equation" r:id="rId4" imgW="78732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9E13-7610-44B7-A51C-294B1210C827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Princípios básicos das equações de conservação:</a:t>
            </a:r>
          </a:p>
          <a:p>
            <a:pPr lvl="1">
              <a:lnSpc>
                <a:spcPct val="90000"/>
              </a:lnSpc>
            </a:pPr>
            <a:r>
              <a:rPr lang="pt-BR"/>
              <a:t>A massa não pode ser criada ou destruída.</a:t>
            </a:r>
          </a:p>
          <a:p>
            <a:pPr lvl="1">
              <a:lnSpc>
                <a:spcPct val="90000"/>
              </a:lnSpc>
            </a:pPr>
            <a:endParaRPr lang="pt-BR"/>
          </a:p>
          <a:p>
            <a:pPr lvl="1">
              <a:lnSpc>
                <a:spcPct val="90000"/>
              </a:lnSpc>
            </a:pPr>
            <a:r>
              <a:rPr lang="pt-BR"/>
              <a:t>A taxa de variação do momentum de um corpo é igual à força resultante exercida sobre o mesmo (Segunda Lei de Newton).</a:t>
            </a:r>
          </a:p>
          <a:p>
            <a:pPr lvl="1">
              <a:lnSpc>
                <a:spcPct val="90000"/>
              </a:lnSpc>
            </a:pPr>
            <a:endParaRPr lang="pt-BR"/>
          </a:p>
          <a:p>
            <a:pPr lvl="1">
              <a:lnSpc>
                <a:spcPct val="90000"/>
              </a:lnSpc>
            </a:pPr>
            <a:r>
              <a:rPr lang="pt-BR"/>
              <a:t>A energia não pode ser criada ou destruída, ela pode apenas mudar de forma (Primeira Lei da Termodinâmica).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5C41-316C-4724-AEE6-AD92B05DF4E5}" type="slidenum">
              <a:rPr lang="en-US"/>
              <a:pPr/>
              <a:t>20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massa (eq. da continuidade)</a:t>
            </a:r>
            <a:endParaRPr lang="en-U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Massa de um volume infinitesimal: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Taxa de variação da massa com o tempo:</a:t>
            </a:r>
          </a:p>
          <a:p>
            <a:endParaRPr lang="pt-BR" dirty="0"/>
          </a:p>
          <a:p>
            <a:endParaRPr lang="en-US" dirty="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833813" y="2276475"/>
          <a:ext cx="1430337" cy="954088"/>
        </p:xfrm>
        <a:graphic>
          <a:graphicData uri="http://schemas.openxmlformats.org/presentationml/2006/ole">
            <p:oleObj spid="_x0000_s10244" name="Equation" r:id="rId3" imgW="571320" imgH="380880" progId="Equation.3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605213" y="4044950"/>
          <a:ext cx="1874837" cy="1112838"/>
        </p:xfrm>
        <a:graphic>
          <a:graphicData uri="http://schemas.openxmlformats.org/presentationml/2006/ole">
            <p:oleObj spid="_x0000_s10246" name="Equation" r:id="rId4" imgW="7491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C679D-1A5D-47FC-A80A-9681C00AA23D}" type="slidenum">
              <a:rPr lang="en-US"/>
              <a:pPr/>
              <a:t>21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massa (eq. da continuidade)</a:t>
            </a:r>
            <a:endParaRPr 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Empregando-se o princípio fundamental: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Validade: todos os escoamentos </a:t>
            </a:r>
            <a:r>
              <a:rPr lang="pt-BR" dirty="0" smtClean="0"/>
              <a:t>(fluidos viscosos </a:t>
            </a:r>
            <a:r>
              <a:rPr lang="pt-BR" dirty="0"/>
              <a:t>ou </a:t>
            </a:r>
            <a:r>
              <a:rPr lang="pt-BR" dirty="0" err="1"/>
              <a:t>invíscidos</a:t>
            </a:r>
            <a:r>
              <a:rPr lang="pt-BR" dirty="0" smtClean="0"/>
              <a:t>, fluidos </a:t>
            </a:r>
            <a:r>
              <a:rPr lang="pt-BR" dirty="0"/>
              <a:t>compressíveis ou incompressíveis</a:t>
            </a:r>
            <a:r>
              <a:rPr lang="pt-BR" dirty="0" smtClean="0"/>
              <a:t>).</a:t>
            </a:r>
            <a:endParaRPr lang="en-US" dirty="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514600" y="2587625"/>
          <a:ext cx="4067175" cy="1112838"/>
        </p:xfrm>
        <a:graphic>
          <a:graphicData uri="http://schemas.openxmlformats.org/presentationml/2006/ole">
            <p:oleObj spid="_x0000_s11268" name="Equation" r:id="rId3" imgW="16254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1D31-F253-4082-8C59-4F464163A1D5}" type="slidenum">
              <a:rPr lang="en-US"/>
              <a:pPr/>
              <a:t>22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massa (eq. da continuidade)</a:t>
            </a:r>
            <a:endParaRPr lang="en-US" sz="40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Obtenção a partir da equação de transporte de Reynolds:</a:t>
            </a:r>
          </a:p>
          <a:p>
            <a:pPr lvl="1"/>
            <a:r>
              <a:rPr lang="pt-BR" dirty="0"/>
              <a:t>Tomando-se </a:t>
            </a:r>
            <a:r>
              <a:rPr lang="pt-BR" i="1" dirty="0">
                <a:latin typeface="Times New Roman" pitchFamily="18" charset="0"/>
              </a:rPr>
              <a:t>x =</a:t>
            </a:r>
            <a:r>
              <a:rPr lang="pt-BR" dirty="0">
                <a:latin typeface="Times New Roman" pitchFamily="18" charset="0"/>
              </a:rPr>
              <a:t> 1 </a:t>
            </a:r>
            <a:r>
              <a:rPr lang="pt-BR" dirty="0"/>
              <a:t>e considerando-se um sistema fixo de massa,                   , tem-se:</a:t>
            </a:r>
            <a:endParaRPr lang="en-US" dirty="0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2397125" y="3756025"/>
          <a:ext cx="4322763" cy="1112838"/>
        </p:xfrm>
        <a:graphic>
          <a:graphicData uri="http://schemas.openxmlformats.org/presentationml/2006/ole">
            <p:oleObj spid="_x0000_s47108" name="Equation" r:id="rId3" imgW="1726920" imgH="444240" progId="Equation.3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5076825" y="3148013"/>
          <a:ext cx="1727200" cy="496887"/>
        </p:xfrm>
        <a:graphic>
          <a:graphicData uri="http://schemas.openxmlformats.org/presentationml/2006/ole">
            <p:oleObj spid="_x0000_s47109" name="Equation" r:id="rId4" imgW="7491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7BFA-4902-459E-8B26-877F621E19BF}" type="slidenum">
              <a:rPr lang="en-US"/>
              <a:pPr/>
              <a:t>23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quantidade de movimento</a:t>
            </a:r>
            <a:endParaRPr 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Princípio físico: a taxa de variação da quantidade de movimento de um corpo é igual à força resultante que atua sobre o mesmo.</a:t>
            </a:r>
          </a:p>
          <a:p>
            <a:endParaRPr lang="pt-BR"/>
          </a:p>
          <a:p>
            <a:r>
              <a:rPr lang="pt-BR"/>
              <a:t>Forma vetorial:</a:t>
            </a:r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556000" y="4868863"/>
          <a:ext cx="2032000" cy="1079500"/>
        </p:xfrm>
        <a:graphic>
          <a:graphicData uri="http://schemas.openxmlformats.org/presentationml/2006/ole">
            <p:oleObj spid="_x0000_s8196" name="Equation" r:id="rId3" imgW="8125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2915-C2B7-4413-A536-8F4E0498B6A1}" type="slidenum">
              <a:rPr lang="en-US"/>
              <a:pPr/>
              <a:t>24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quantidade de movimento</a:t>
            </a:r>
            <a:endParaRPr lang="en-US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Para massa constante:</a:t>
            </a:r>
          </a:p>
          <a:p>
            <a:endParaRPr lang="pt-BR"/>
          </a:p>
          <a:p>
            <a:endParaRPr lang="pt-BR"/>
          </a:p>
          <a:p>
            <a:r>
              <a:rPr lang="pt-BR"/>
              <a:t>Tipos de forças atuantes sobre um volume de controle:</a:t>
            </a:r>
          </a:p>
          <a:p>
            <a:pPr lvl="1"/>
            <a:r>
              <a:rPr lang="pt-BR"/>
              <a:t>Forças de corpo.</a:t>
            </a:r>
          </a:p>
          <a:p>
            <a:pPr lvl="1"/>
            <a:r>
              <a:rPr lang="pt-BR"/>
              <a:t>Forças de superfície.</a:t>
            </a:r>
          </a:p>
          <a:p>
            <a:endParaRPr lang="pt-BR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270250" y="2276475"/>
          <a:ext cx="2603500" cy="1143000"/>
        </p:xfrm>
        <a:graphic>
          <a:graphicData uri="http://schemas.openxmlformats.org/presentationml/2006/ole">
            <p:oleObj spid="_x0000_s12292" name="Equation" r:id="rId3" imgW="10411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9721-5050-4D02-8B12-5D5E51AE86F6}" type="slidenum">
              <a:rPr lang="en-US"/>
              <a:pPr/>
              <a:t>25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quantidade de movimento</a:t>
            </a:r>
            <a:endParaRPr lang="en-US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Forças de corpo:</a:t>
            </a:r>
          </a:p>
          <a:p>
            <a:endParaRPr lang="pt-BR"/>
          </a:p>
          <a:p>
            <a:endParaRPr lang="pt-BR"/>
          </a:p>
          <a:p>
            <a:r>
              <a:rPr lang="pt-BR"/>
              <a:t>Forças de superfície:</a:t>
            </a:r>
          </a:p>
          <a:p>
            <a:pPr lvl="1"/>
            <a:r>
              <a:rPr lang="pt-BR"/>
              <a:t>Para um fluido invíscido, tem-se</a:t>
            </a:r>
          </a:p>
          <a:p>
            <a:endParaRPr lang="pt-BR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857375" y="2476500"/>
          <a:ext cx="5429250" cy="952500"/>
        </p:xfrm>
        <a:graphic>
          <a:graphicData uri="http://schemas.openxmlformats.org/presentationml/2006/ole">
            <p:oleObj spid="_x0000_s13316" name="Equation" r:id="rId3" imgW="2171520" imgH="380880" progId="Equation.3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898650" y="4706938"/>
          <a:ext cx="5340350" cy="954087"/>
        </p:xfrm>
        <a:graphic>
          <a:graphicData uri="http://schemas.openxmlformats.org/presentationml/2006/ole">
            <p:oleObj spid="_x0000_s13318" name="Equation" r:id="rId4" imgW="213336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48F5-97F4-42E6-A114-3FDF1785F321}" type="slidenum">
              <a:rPr lang="en-US"/>
              <a:pPr/>
              <a:t>26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quantidade de movimento</a:t>
            </a:r>
            <a:endParaRPr lang="en-US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Força resultante sobre o volume:</a:t>
            </a:r>
          </a:p>
          <a:p>
            <a:endParaRPr lang="pt-BR"/>
          </a:p>
          <a:p>
            <a:endParaRPr lang="pt-BR"/>
          </a:p>
          <a:p>
            <a:r>
              <a:rPr lang="pt-BR"/>
              <a:t>Fluxo de momentum associado ao fluxo mássico para o volume de controle:</a:t>
            </a:r>
          </a:p>
          <a:p>
            <a:endParaRPr lang="pt-BR"/>
          </a:p>
          <a:p>
            <a:endParaRPr lang="pt-BR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635250" y="2476500"/>
          <a:ext cx="3873500" cy="952500"/>
        </p:xfrm>
        <a:graphic>
          <a:graphicData uri="http://schemas.openxmlformats.org/presentationml/2006/ole">
            <p:oleObj spid="_x0000_s14340" name="Equation" r:id="rId3" imgW="1549080" imgH="380880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3065463" y="4779963"/>
          <a:ext cx="2959100" cy="955675"/>
        </p:xfrm>
        <a:graphic>
          <a:graphicData uri="http://schemas.openxmlformats.org/presentationml/2006/ole">
            <p:oleObj spid="_x0000_s14342" name="Equation" r:id="rId4" imgW="118080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5940-18BF-476E-AF53-2824C95812C0}" type="slidenum">
              <a:rPr lang="en-US"/>
              <a:pPr/>
              <a:t>27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quantidade de movimento</a:t>
            </a:r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Fluxo de momentum devido a flutuações transientes:</a:t>
            </a:r>
          </a:p>
          <a:p>
            <a:endParaRPr lang="pt-BR"/>
          </a:p>
          <a:p>
            <a:endParaRPr lang="pt-BR"/>
          </a:p>
          <a:p>
            <a:r>
              <a:rPr lang="pt-BR"/>
              <a:t>Taxa instantânea total de variação do momentum:</a:t>
            </a:r>
          </a:p>
          <a:p>
            <a:endParaRPr lang="pt-BR"/>
          </a:p>
          <a:p>
            <a:endParaRPr lang="pt-BR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889125" y="2652713"/>
          <a:ext cx="5365750" cy="1174750"/>
        </p:xfrm>
        <a:graphic>
          <a:graphicData uri="http://schemas.openxmlformats.org/presentationml/2006/ole">
            <p:oleObj spid="_x0000_s15364" name="Equation" r:id="rId3" imgW="2145960" imgH="46980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688975" y="4941888"/>
          <a:ext cx="7734300" cy="1177925"/>
        </p:xfrm>
        <a:graphic>
          <a:graphicData uri="http://schemas.openxmlformats.org/presentationml/2006/ole">
            <p:oleObj spid="_x0000_s15365" name="Equation" r:id="rId4" imgW="308592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DEE3-947E-4427-915D-CD17DD8194AF}" type="slidenum">
              <a:rPr lang="en-US"/>
              <a:pPr/>
              <a:t>28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quantidade de movimento</a:t>
            </a:r>
            <a:endParaRPr lang="en-US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Escoamento invíscido:</a:t>
            </a:r>
          </a:p>
          <a:p>
            <a:endParaRPr lang="pt-BR"/>
          </a:p>
          <a:p>
            <a:endParaRPr lang="pt-BR"/>
          </a:p>
          <a:p>
            <a:endParaRPr lang="pt-BR"/>
          </a:p>
          <a:p>
            <a:r>
              <a:rPr lang="pt-BR"/>
              <a:t>Escoamento viscoso:</a:t>
            </a:r>
          </a:p>
          <a:p>
            <a:endParaRPr lang="pt-BR"/>
          </a:p>
          <a:p>
            <a:endParaRPr lang="pt-BR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876300" y="2276475"/>
          <a:ext cx="7323138" cy="1079500"/>
        </p:xfrm>
        <a:graphic>
          <a:graphicData uri="http://schemas.openxmlformats.org/presentationml/2006/ole">
            <p:oleObj spid="_x0000_s17413" name="Equation" r:id="rId3" imgW="3187440" imgH="46980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639763" y="4724400"/>
          <a:ext cx="7816850" cy="1033463"/>
        </p:xfrm>
        <a:graphic>
          <a:graphicData uri="http://schemas.openxmlformats.org/presentationml/2006/ole">
            <p:oleObj spid="_x0000_s17414" name="Equation" r:id="rId4" imgW="355572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944E-430F-4E99-ADF7-013586F2A18F}" type="slidenum">
              <a:rPr lang="en-US"/>
              <a:pPr/>
              <a:t>29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energia</a:t>
            </a:r>
            <a:endParaRPr lang="en-US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Princípio físico: a energia não pode ser criada ou destruída; ela apenas muda de forma.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Taxa de calor transferida para o (ou a partir do) fluido: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endParaRPr lang="pt-BR"/>
          </a:p>
          <a:p>
            <a:pPr marL="530225" lvl="1" indent="3175">
              <a:lnSpc>
                <a:spcPct val="90000"/>
              </a:lnSpc>
              <a:buFontTx/>
              <a:buNone/>
            </a:pPr>
            <a:r>
              <a:rPr lang="pt-BR"/>
              <a:t>sendo     a taxa específica de transferência de calor. </a:t>
            </a:r>
            <a:endParaRPr lang="en-U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346450" y="4635500"/>
          <a:ext cx="2417763" cy="954088"/>
        </p:xfrm>
        <a:graphic>
          <a:graphicData uri="http://schemas.openxmlformats.org/presentationml/2006/ole">
            <p:oleObj spid="_x0000_s18436" name="Equation" r:id="rId3" imgW="965160" imgH="3808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371725" y="5624513"/>
          <a:ext cx="292100" cy="468312"/>
        </p:xfrm>
        <a:graphic>
          <a:graphicData uri="http://schemas.openxmlformats.org/presentationml/2006/ole">
            <p:oleObj spid="_x0000_s18437" name="Equation" r:id="rId4" imgW="1267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A84F-AE2C-4F1D-8C5A-D4FBC1F84EDC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Abordagem por volumes de controle:</a:t>
            </a:r>
          </a:p>
          <a:p>
            <a:pPr lvl="1"/>
            <a:r>
              <a:rPr lang="pt-BR" dirty="0"/>
              <a:t>Obtenção direta das equações de conservação na forma integral.</a:t>
            </a:r>
            <a:endParaRPr lang="en-US" dirty="0"/>
          </a:p>
        </p:txBody>
      </p:sp>
      <p:pic>
        <p:nvPicPr>
          <p:cNvPr id="4100" name="Picture 4" descr="0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3413125"/>
            <a:ext cx="5045075" cy="2868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3EA6-4780-42FC-9DA3-3F26AE1C8D7F}" type="slidenum">
              <a:rPr lang="en-US"/>
              <a:pPr/>
              <a:t>30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energia</a:t>
            </a:r>
            <a:endParaRPr lang="en-US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Taxa de trabalho efetuado em um corpo em movimento:</a:t>
            </a:r>
          </a:p>
          <a:p>
            <a:endParaRPr lang="pt-BR"/>
          </a:p>
          <a:p>
            <a:endParaRPr lang="pt-BR"/>
          </a:p>
          <a:p>
            <a:r>
              <a:rPr lang="pt-BR"/>
              <a:t>Taxa de trabalho efetuado por forças de corpo:</a:t>
            </a:r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394075" y="5211763"/>
          <a:ext cx="2322513" cy="954087"/>
        </p:xfrm>
        <a:graphic>
          <a:graphicData uri="http://schemas.openxmlformats.org/presentationml/2006/ole">
            <p:oleObj spid="_x0000_s19460" name="Equation" r:id="rId3" imgW="927000" imgH="38088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473450" y="2686050"/>
          <a:ext cx="2162175" cy="954088"/>
        </p:xfrm>
        <a:graphic>
          <a:graphicData uri="http://schemas.openxmlformats.org/presentationml/2006/ole">
            <p:oleObj spid="_x0000_s19461" name="Equation" r:id="rId4" imgW="86328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762E-C3E3-4176-B266-28E407A03C3C}" type="slidenum">
              <a:rPr lang="en-US"/>
              <a:pPr/>
              <a:t>31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energia</a:t>
            </a:r>
            <a:endParaRPr lang="en-US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Taxa de trabalho efetuado sobre o fluido dentro do volume de controle: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Taxa líquida de escoamento de energia através da superfície</a:t>
            </a:r>
            <a:r>
              <a:rPr lang="pt-BR" dirty="0" smtClean="0"/>
              <a:t>:</a:t>
            </a:r>
            <a:endParaRPr lang="en-US" dirty="0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916113" y="2890838"/>
          <a:ext cx="5278437" cy="954087"/>
        </p:xfrm>
        <a:graphic>
          <a:graphicData uri="http://schemas.openxmlformats.org/presentationml/2006/ole">
            <p:oleObj spid="_x0000_s20485" name="Equation" r:id="rId3" imgW="2108160" imgH="380880" progId="Equation.3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928938" y="4960938"/>
          <a:ext cx="3268662" cy="1204912"/>
        </p:xfrm>
        <a:graphic>
          <a:graphicData uri="http://schemas.openxmlformats.org/presentationml/2006/ole">
            <p:oleObj spid="_x0000_s20486" name="Equation" r:id="rId4" imgW="13078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9C6C-7ACB-4087-8A05-67844CB1B07A}" type="slidenum">
              <a:rPr lang="en-US"/>
              <a:pPr/>
              <a:t>32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energia</a:t>
            </a:r>
            <a:endParaRPr lang="en-US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Taxa temporal de variação de energia dentro do volume de controle: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Taxa de variação da energia devido ao escoamento através do volume</a:t>
            </a:r>
            <a:r>
              <a:rPr lang="pt-BR" dirty="0" smtClean="0"/>
              <a:t>:</a:t>
            </a:r>
            <a:endParaRPr lang="en-US" dirty="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949575" y="2652713"/>
          <a:ext cx="3211513" cy="1208087"/>
        </p:xfrm>
        <a:graphic>
          <a:graphicData uri="http://schemas.openxmlformats.org/presentationml/2006/ole">
            <p:oleObj spid="_x0000_s21508" name="Equation" r:id="rId3" imgW="1282680" imgH="48240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836613" y="5013325"/>
          <a:ext cx="7454900" cy="1204913"/>
        </p:xfrm>
        <a:graphic>
          <a:graphicData uri="http://schemas.openxmlformats.org/presentationml/2006/ole">
            <p:oleObj spid="_x0000_s21510" name="Equation" r:id="rId4" imgW="29844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78C2-E5DA-4BC5-833A-549016E2AE60}" type="slidenum">
              <a:rPr lang="en-US"/>
              <a:pPr/>
              <a:t>33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energia</a:t>
            </a:r>
            <a:endParaRPr lang="en-US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Da Primeira Lei da Termodinâmica:</a:t>
            </a:r>
          </a:p>
          <a:p>
            <a:endParaRPr lang="pt-BR"/>
          </a:p>
          <a:p>
            <a:pPr>
              <a:buFontTx/>
              <a:buNone/>
            </a:pPr>
            <a:r>
              <a:rPr lang="pt-BR"/>
              <a:t>ou seja,</a:t>
            </a:r>
          </a:p>
          <a:p>
            <a:endParaRPr lang="pt-BR"/>
          </a:p>
          <a:p>
            <a:endParaRPr lang="en-US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543300" y="2319338"/>
          <a:ext cx="2036763" cy="604837"/>
        </p:xfrm>
        <a:graphic>
          <a:graphicData uri="http://schemas.openxmlformats.org/presentationml/2006/ole">
            <p:oleObj spid="_x0000_s22534" name="Equation" r:id="rId3" imgW="812520" imgH="24120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987425" y="3584575"/>
          <a:ext cx="7167563" cy="2220913"/>
        </p:xfrm>
        <a:graphic>
          <a:graphicData uri="http://schemas.openxmlformats.org/presentationml/2006/ole">
            <p:oleObj spid="_x0000_s22535" name="Equation" r:id="rId4" imgW="286992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3C0A-2CC4-409B-B0FE-E5F163D0196F}" type="slidenum">
              <a:rPr lang="en-US"/>
              <a:pPr/>
              <a:t>34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energia</a:t>
            </a:r>
            <a:endParaRPr lang="en-US" sz="40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r>
              <a:rPr lang="pt-BR"/>
              <a:t>Na equação anterior não estão incluídos os seguintes fenômenos:</a:t>
            </a:r>
          </a:p>
          <a:p>
            <a:pPr lvl="1"/>
            <a:r>
              <a:rPr lang="pt-BR"/>
              <a:t>Taxa de trabalho efetuado sobre o fluido pela rotação de um eixo:</a:t>
            </a:r>
          </a:p>
          <a:p>
            <a:pPr lvl="1"/>
            <a:r>
              <a:rPr lang="pt-BR"/>
              <a:t>Taxa de trabalho efetuado por tensões viscosas:</a:t>
            </a:r>
          </a:p>
          <a:p>
            <a:pPr lvl="1"/>
            <a:r>
              <a:rPr lang="pt-BR"/>
              <a:t>Calor trocado pela superfície do volume de controle por condução e/ou difusão. Associado aos efeitos de radiação, tais efeitos são denotados por </a:t>
            </a:r>
            <a:endParaRPr lang="en-US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572000" y="3141663"/>
          <a:ext cx="787400" cy="582612"/>
        </p:xfrm>
        <a:graphic>
          <a:graphicData uri="http://schemas.openxmlformats.org/presentationml/2006/ole">
            <p:oleObj spid="_x0000_s23556" name="Equation" r:id="rId3" imgW="342720" imgH="25380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817813" y="4084638"/>
          <a:ext cx="962025" cy="552450"/>
        </p:xfrm>
        <a:graphic>
          <a:graphicData uri="http://schemas.openxmlformats.org/presentationml/2006/ole">
            <p:oleObj spid="_x0000_s23557" name="Equation" r:id="rId4" imgW="419040" imgH="24120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5508625" y="5857875"/>
          <a:ext cx="349250" cy="523875"/>
        </p:xfrm>
        <a:graphic>
          <a:graphicData uri="http://schemas.openxmlformats.org/presentationml/2006/ole">
            <p:oleObj spid="_x0000_s23558" name="Equation" r:id="rId5" imgW="1522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2681-3098-4ACF-B470-FFE1240B968E}" type="slidenum">
              <a:rPr lang="en-US"/>
              <a:pPr/>
              <a:t>35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Equação </a:t>
            </a:r>
            <a:r>
              <a:rPr lang="pt-BR" sz="4000" dirty="0"/>
              <a:t>da conservação da energia</a:t>
            </a:r>
            <a:endParaRPr lang="en-US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Equação completa:</a:t>
            </a:r>
            <a:endParaRPr lang="en-US" dirty="0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79388" y="2463800"/>
          <a:ext cx="8751887" cy="2044700"/>
        </p:xfrm>
        <a:graphic>
          <a:graphicData uri="http://schemas.openxmlformats.org/presentationml/2006/ole">
            <p:oleObj spid="_x0000_s24581" name="Equation" r:id="rId3" imgW="380988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05CB-8A88-4E0D-AF2E-F7F0B9D0DF7B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Abordagem por elementos infinitesimais de fluido:</a:t>
            </a:r>
          </a:p>
          <a:p>
            <a:pPr lvl="1"/>
            <a:r>
              <a:rPr lang="pt-BR"/>
              <a:t>Obtenção direta das equações de conservação na forma diferencial.</a:t>
            </a:r>
            <a:endParaRPr lang="en-US"/>
          </a:p>
        </p:txBody>
      </p:sp>
      <p:pic>
        <p:nvPicPr>
          <p:cNvPr id="5124" name="Picture 4" descr="09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3789363"/>
            <a:ext cx="5257800" cy="2786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694-8072-403A-893C-D215F2C054FE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Abordagem molecular:</a:t>
            </a:r>
          </a:p>
          <a:p>
            <a:pPr lvl="1"/>
            <a:r>
              <a:rPr lang="pt-BR"/>
              <a:t>Abordagem microscópica na qual as leis fundamentais da natureza são aplicadas diretamente às moléculas, com uma média estatística adequada. Isto conduz à equação de Boltzmann para a teoria cinética, da qual as equações de conservação na forma diferencial podem ser extraídas.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9007-2DEF-418A-BB9A-BBEFF47C084F}" type="slidenum">
              <a:rPr lang="en-US"/>
              <a:pPr/>
              <a:t>6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Abordagem </a:t>
            </a:r>
            <a:r>
              <a:rPr lang="pt-BR" sz="4000" dirty="0"/>
              <a:t>por volumes de controle</a:t>
            </a:r>
            <a:endParaRPr lang="en-US" sz="40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dirty="0"/>
              <a:t>Abordagem </a:t>
            </a:r>
            <a:r>
              <a:rPr lang="pt-BR" dirty="0" err="1"/>
              <a:t>Lagrangiana</a:t>
            </a:r>
            <a:r>
              <a:rPr lang="pt-BR" dirty="0"/>
              <a:t>: </a:t>
            </a:r>
            <a:r>
              <a:rPr lang="pt-BR" dirty="0" smtClean="0"/>
              <a:t>massa </a:t>
            </a:r>
            <a:r>
              <a:rPr lang="pt-BR" dirty="0"/>
              <a:t>fixa de partículas de </a:t>
            </a:r>
            <a:r>
              <a:rPr lang="pt-BR" dirty="0" smtClean="0"/>
              <a:t>fluido.</a:t>
            </a:r>
          </a:p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dirty="0"/>
              <a:t>Abordagem </a:t>
            </a:r>
            <a:r>
              <a:rPr lang="pt-BR" dirty="0" err="1"/>
              <a:t>Euleriana</a:t>
            </a:r>
            <a:r>
              <a:rPr lang="pt-BR" dirty="0"/>
              <a:t>: </a:t>
            </a:r>
            <a:r>
              <a:rPr lang="pt-BR" dirty="0" smtClean="0"/>
              <a:t>volume </a:t>
            </a:r>
            <a:r>
              <a:rPr lang="pt-BR" dirty="0"/>
              <a:t>de controle fixo no </a:t>
            </a:r>
            <a:r>
              <a:rPr lang="pt-BR" dirty="0" smtClean="0"/>
              <a:t>escoamento.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6BCE-4C8A-427A-BAD2-B8F355E9ECCE}" type="slidenum">
              <a:rPr lang="en-US"/>
              <a:pPr/>
              <a:t>7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Abordagem por volumes de controle</a:t>
            </a:r>
            <a:endParaRPr lang="en-US" sz="4000" dirty="0"/>
          </a:p>
        </p:txBody>
      </p:sp>
      <p:pic>
        <p:nvPicPr>
          <p:cNvPr id="38916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988" y="2060575"/>
            <a:ext cx="8810625" cy="3444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0ADF-84F8-4B39-867C-10D41B95CB06}" type="slidenum">
              <a:rPr lang="en-US"/>
              <a:pPr/>
              <a:t>8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Abordagem </a:t>
            </a:r>
            <a:r>
              <a:rPr lang="pt-BR" sz="4000" dirty="0"/>
              <a:t>por volumes de controle</a:t>
            </a:r>
            <a:endParaRPr lang="en-US" sz="40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Da figura anterior:</a:t>
            </a:r>
          </a:p>
          <a:p>
            <a:endParaRPr lang="pt-BR"/>
          </a:p>
          <a:p>
            <a:endParaRPr lang="pt-BR"/>
          </a:p>
          <a:p>
            <a:r>
              <a:rPr lang="pt-BR"/>
              <a:t>Seja </a:t>
            </a:r>
            <a:r>
              <a:rPr lang="pt-BR" i="1">
                <a:latin typeface="Times New Roman" pitchFamily="18" charset="0"/>
              </a:rPr>
              <a:t>X </a:t>
            </a:r>
            <a:r>
              <a:rPr lang="pt-BR">
                <a:latin typeface="Times New Roman" pitchFamily="18" charset="0"/>
              </a:rPr>
              <a:t>(</a:t>
            </a:r>
            <a:r>
              <a:rPr lang="pt-BR" i="1">
                <a:latin typeface="Times New Roman" pitchFamily="18" charset="0"/>
              </a:rPr>
              <a:t>t</a:t>
            </a:r>
            <a:r>
              <a:rPr lang="pt-BR">
                <a:latin typeface="Times New Roman" pitchFamily="18" charset="0"/>
              </a:rPr>
              <a:t>)</a:t>
            </a:r>
            <a:r>
              <a:rPr lang="pt-BR"/>
              <a:t> a massa, o momentum ou a energia total apresentada pelo sistema de partículas no tempo t.</a:t>
            </a:r>
          </a:p>
          <a:p>
            <a:endParaRPr lang="en-US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635375" y="2209800"/>
          <a:ext cx="1843088" cy="571500"/>
        </p:xfrm>
        <a:graphic>
          <a:graphicData uri="http://schemas.openxmlformats.org/presentationml/2006/ole">
            <p:oleObj spid="_x0000_s39940" name="Equation" r:id="rId3" imgW="736560" imgH="228600" progId="Equation.3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602038" y="2781300"/>
          <a:ext cx="1906587" cy="571500"/>
        </p:xfrm>
        <a:graphic>
          <a:graphicData uri="http://schemas.openxmlformats.org/presentationml/2006/ole">
            <p:oleObj spid="_x0000_s39941" name="Equation" r:id="rId4" imgW="761760" imgH="228600" progId="Equation.3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2855913" y="5084763"/>
          <a:ext cx="3371850" cy="604837"/>
        </p:xfrm>
        <a:graphic>
          <a:graphicData uri="http://schemas.openxmlformats.org/presentationml/2006/ole">
            <p:oleObj spid="_x0000_s39942" name="Equation" r:id="rId5" imgW="13460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29D0-4CBB-46D1-A078-2F55E19E96AB}" type="slidenum">
              <a:rPr lang="en-US"/>
              <a:pPr/>
              <a:t>9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Abordagem </a:t>
            </a:r>
            <a:r>
              <a:rPr lang="pt-BR" sz="4000" dirty="0"/>
              <a:t>por volumes de controle</a:t>
            </a:r>
            <a:endParaRPr lang="en-US" sz="40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No tempo t + </a:t>
            </a:r>
            <a:r>
              <a:rPr lang="el-GR">
                <a:cs typeface="Arial" charset="0"/>
              </a:rPr>
              <a:t>Δ</a:t>
            </a:r>
            <a:r>
              <a:rPr lang="pt-BR">
                <a:cs typeface="Arial" charset="0"/>
              </a:rPr>
              <a:t>t</a:t>
            </a:r>
            <a:r>
              <a:rPr lang="pt-BR"/>
              <a:t>:</a:t>
            </a:r>
          </a:p>
          <a:p>
            <a:endParaRPr lang="pt-BR"/>
          </a:p>
          <a:p>
            <a:endParaRPr lang="pt-BR"/>
          </a:p>
          <a:p>
            <a:r>
              <a:rPr lang="pt-BR"/>
              <a:t>A variação de X do sistema de partículas durante o intervalo de tempo será:</a:t>
            </a:r>
          </a:p>
          <a:p>
            <a:endParaRPr lang="en-US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1773238" y="2420938"/>
          <a:ext cx="5535612" cy="604837"/>
        </p:xfrm>
        <a:graphic>
          <a:graphicData uri="http://schemas.openxmlformats.org/presentationml/2006/ole">
            <p:oleObj spid="_x0000_s40967" name="Equation" r:id="rId3" imgW="2209680" imgH="241200" progId="Equation.3">
              <p:embed/>
            </p:oleObj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395288" y="4724400"/>
          <a:ext cx="8305800" cy="554038"/>
        </p:xfrm>
        <a:graphic>
          <a:graphicData uri="http://schemas.openxmlformats.org/presentationml/2006/ole">
            <p:oleObj spid="_x0000_s40968" name="Equation" r:id="rId4" imgW="36194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1022</Words>
  <Application>Microsoft Office PowerPoint</Application>
  <PresentationFormat>Apresentação na tela (4:3)</PresentationFormat>
  <Paragraphs>181</Paragraphs>
  <Slides>35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7" baseType="lpstr">
      <vt:lpstr>Design padrão</vt:lpstr>
      <vt:lpstr>Equation</vt:lpstr>
      <vt:lpstr>Escoamentos Compressíveis</vt:lpstr>
      <vt:lpstr>Introdução</vt:lpstr>
      <vt:lpstr>Introdução</vt:lpstr>
      <vt:lpstr>Introdução</vt:lpstr>
      <vt:lpstr>Introdução</vt:lpstr>
      <vt:lpstr>Abordagem por volumes de controle</vt:lpstr>
      <vt:lpstr>Abordagem por volumes de controle</vt:lpstr>
      <vt:lpstr>Abordagem por volumes de controle</vt:lpstr>
      <vt:lpstr>Abordagem por volumes de controle</vt:lpstr>
      <vt:lpstr>Abordagem por volumes de controle</vt:lpstr>
      <vt:lpstr>Abordagem por volumes de controle</vt:lpstr>
      <vt:lpstr>Abordagem por volumes de controle</vt:lpstr>
      <vt:lpstr>Abordagem por volumes de controle</vt:lpstr>
      <vt:lpstr>Abordagem por volumes de controle</vt:lpstr>
      <vt:lpstr>Abordagem por volumes de controle</vt:lpstr>
      <vt:lpstr>Abordagem por volumes de controle</vt:lpstr>
      <vt:lpstr>Abordagem por volumes de controle</vt:lpstr>
      <vt:lpstr>Equação da conservação da massa (eq. da continuidade)</vt:lpstr>
      <vt:lpstr>Equação da conservação da massa (eq. da continuidade)</vt:lpstr>
      <vt:lpstr>Equação da conservação da massa (eq. da continuidade)</vt:lpstr>
      <vt:lpstr>Equação da conservação da massa (eq. da continuidade)</vt:lpstr>
      <vt:lpstr>Equação da conservação da massa (eq. da continuidade)</vt:lpstr>
      <vt:lpstr>Equação da conservação da quantidade de movimento</vt:lpstr>
      <vt:lpstr>Equação da conservação da quantidade de movimento</vt:lpstr>
      <vt:lpstr>Equação da conservação da quantidade de movimento</vt:lpstr>
      <vt:lpstr>Equação da conservação da quantidade de movimento</vt:lpstr>
      <vt:lpstr>Equação da conservação da quantidade de movimento</vt:lpstr>
      <vt:lpstr>Equação da conservação da quantidade de movimento</vt:lpstr>
      <vt:lpstr>Equação da conservação da energia</vt:lpstr>
      <vt:lpstr>Equação da conservação da energia</vt:lpstr>
      <vt:lpstr>Equação da conservação da energia</vt:lpstr>
      <vt:lpstr>Equação da conservação da energia</vt:lpstr>
      <vt:lpstr>Equação da conservação da energia</vt:lpstr>
      <vt:lpstr>Equação da conservação da energia</vt:lpstr>
      <vt:lpstr>Equação da conservação da energia</vt:lpstr>
    </vt:vector>
  </TitlesOfParts>
  <Company>UFPR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Escoamentos Compressíveis</dc:title>
  <dc:creator>CFD</dc:creator>
  <cp:lastModifiedBy>Luciano Araki</cp:lastModifiedBy>
  <cp:revision>58</cp:revision>
  <dcterms:created xsi:type="dcterms:W3CDTF">2010-03-08T18:40:42Z</dcterms:created>
  <dcterms:modified xsi:type="dcterms:W3CDTF">2016-05-25T19:31:45Z</dcterms:modified>
</cp:coreProperties>
</file>