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1"/>
  </p:sldMasterIdLst>
  <p:notesMasterIdLst>
    <p:notesMasterId r:id="rId18"/>
  </p:notesMasterIdLst>
  <p:handoutMasterIdLst>
    <p:handoutMasterId r:id="rId19"/>
  </p:handoutMasterIdLst>
  <p:sldIdLst>
    <p:sldId id="293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92" r:id="rId13"/>
    <p:sldId id="291" r:id="rId14"/>
    <p:sldId id="290" r:id="rId15"/>
    <p:sldId id="289" r:id="rId16"/>
    <p:sldId id="288" r:id="rId17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33"/>
    <a:srgbClr val="0033CC"/>
    <a:srgbClr val="0000FF"/>
    <a:srgbClr val="6600CC"/>
    <a:srgbClr val="99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>
      <p:cViewPr varScale="1">
        <p:scale>
          <a:sx n="86" d="100"/>
          <a:sy n="86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1337" y="-9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3566E7D-609A-4B01-8125-6D37EB1815C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0782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do texto mestre</a:t>
            </a:r>
          </a:p>
          <a:p>
            <a:pPr lvl="0"/>
            <a:r>
              <a:rPr lang="pt-PT" noProof="0"/>
              <a:t>Segundo nível</a:t>
            </a:r>
          </a:p>
          <a:p>
            <a:pPr lvl="0"/>
            <a:r>
              <a:rPr lang="pt-PT" noProof="0"/>
              <a:t>Terceiro nível</a:t>
            </a:r>
          </a:p>
          <a:p>
            <a:pPr lvl="0"/>
            <a:r>
              <a:rPr lang="pt-PT" noProof="0"/>
              <a:t>Quarto nível</a:t>
            </a:r>
          </a:p>
          <a:p>
            <a:pPr lvl="0"/>
            <a:r>
              <a:rPr lang="pt-PT" noProof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57E06EF-3103-40E8-B839-C02D6CBFBE5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8906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E0C69-A4E4-4C81-87CC-930C7AF92857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50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F3708-4F43-421A-AB0F-7900FB03219E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718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F3708-4F43-421A-AB0F-7900FB03219E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255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F3708-4F43-421A-AB0F-7900FB03219E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0923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F3708-4F43-421A-AB0F-7900FB03219E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263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F3708-4F43-421A-AB0F-7900FB03219E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094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53856-0319-4E40-8FD4-E64BDE3C4398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778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039FA-9002-478E-B444-372BA1C38E26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6143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01916-CAEC-472E-A0E9-DF51DCD1768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423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D428E-DBF6-477F-B9D3-9EEF5C1246A0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628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6FC90-1BCE-499F-8B29-1C7CD20B927E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9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06AE-4FAE-4D38-9D34-5EDAACF92B10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905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CF45D-EA32-4949-80A7-A08203E1496D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411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88D2A-11D3-47E3-8AA1-3E39EAA9FE49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168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F09D8-0341-454A-9585-D8C5C4536D03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256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AE450-44B2-4FD8-8705-E4D6F26E030C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86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7C403-A8D4-45D7-9900-BDC531705646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404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12F3708-4F43-421A-AB0F-7900FB03219E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  <p:sp>
        <p:nvSpPr>
          <p:cNvPr id="18" name="Rectangle 31"/>
          <p:cNvSpPr>
            <a:spLocks noChangeArrowheads="1"/>
          </p:cNvSpPr>
          <p:nvPr userDrawn="1"/>
        </p:nvSpPr>
        <p:spPr bwMode="auto">
          <a:xfrm>
            <a:off x="7054850" y="6477000"/>
            <a:ext cx="1784350" cy="19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102000"/>
              </a:lnSpc>
              <a:defRPr/>
            </a:pPr>
            <a:r>
              <a:rPr lang="en-US" sz="900">
                <a:latin typeface="Arial" pitchFamily="34" charset="0"/>
              </a:rPr>
              <a:t>Prof. Jos</a:t>
            </a:r>
            <a:r>
              <a:rPr lang="pt-BR" sz="900">
                <a:latin typeface="Arial" pitchFamily="34" charset="0"/>
              </a:rPr>
              <a:t>é Viriato Coelho Vargas</a:t>
            </a:r>
            <a:endParaRPr lang="en-US" sz="9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38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1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2.png"/><Relationship Id="rId9" Type="http://schemas.openxmlformats.org/officeDocument/2006/relationships/image" Target="../media/image45.png"/><Relationship Id="rId1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0.png"/><Relationship Id="rId13" Type="http://schemas.openxmlformats.org/officeDocument/2006/relationships/image" Target="../media/image73.png"/><Relationship Id="rId18" Type="http://schemas.openxmlformats.org/officeDocument/2006/relationships/image" Target="../media/image62.wmf"/><Relationship Id="rId3" Type="http://schemas.openxmlformats.org/officeDocument/2006/relationships/image" Target="../media/image46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oleObject" Target="../embeddings/oleObject2.bin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60.png"/><Relationship Id="rId5" Type="http://schemas.openxmlformats.org/officeDocument/2006/relationships/image" Target="../media/image47.png"/><Relationship Id="rId15" Type="http://schemas.openxmlformats.org/officeDocument/2006/relationships/image" Target="../media/image61.png"/><Relationship Id="rId10" Type="http://schemas.openxmlformats.org/officeDocument/2006/relationships/image" Target="../media/image62.png"/><Relationship Id="rId4" Type="http://schemas.openxmlformats.org/officeDocument/2006/relationships/image" Target="../media/image43.png"/><Relationship Id="rId9" Type="http://schemas.openxmlformats.org/officeDocument/2006/relationships/image" Target="../media/image69.png"/><Relationship Id="rId1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8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8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Imagem Online 2"/>
          <p:cNvSpPr>
            <a:spLocks noGrp="1"/>
          </p:cNvSpPr>
          <p:nvPr>
            <p:ph type="clipArt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9144000" cy="632652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51720" y="2636912"/>
            <a:ext cx="5112568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55576" y="2637494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Aula </a:t>
            </a:r>
            <a:r>
              <a:rPr lang="pt-BR" sz="2800" b="1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Nr</a:t>
            </a: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 1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FUNDAMENTOS DE MOTOR A COMBUSTÃO INTERNA (MCI)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u="sng" dirty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t-BR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Prof. José V. C. Vargas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7312" y="5229200"/>
            <a:ext cx="1863160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9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>
              <a:buFontTx/>
              <a:buChar char="-"/>
            </a:pPr>
            <a:r>
              <a:rPr lang="pt-BR" sz="1800" dirty="0"/>
              <a:t>Troca de calor</a:t>
            </a:r>
          </a:p>
          <a:p>
            <a:pPr>
              <a:buFontTx/>
              <a:buChar char="-"/>
            </a:pPr>
            <a:r>
              <a:rPr lang="pt-BR" sz="1800" dirty="0"/>
              <a:t>Abertura antecipada da válvula de exaustão</a:t>
            </a:r>
          </a:p>
          <a:p>
            <a:pPr>
              <a:buFontTx/>
              <a:buChar char="-"/>
            </a:pPr>
            <a:r>
              <a:rPr lang="pt-BR" sz="1800" dirty="0"/>
              <a:t>     na admissão e exaustão </a:t>
            </a:r>
          </a:p>
          <a:p>
            <a:pPr>
              <a:buFontTx/>
              <a:buChar char="-"/>
            </a:pPr>
            <a:r>
              <a:rPr lang="pt-BR" dirty="0"/>
              <a:t>   </a:t>
            </a:r>
            <a:endParaRPr lang="pt-BR" sz="1800" dirty="0"/>
          </a:p>
        </p:txBody>
      </p:sp>
      <p:pic>
        <p:nvPicPr>
          <p:cNvPr id="4098" name="Picture 2" descr="https://attachment.outlook.office.net/owa/angelabrustolinpsico@hotmail.com/service.svc/s/GetFileAttachment?id=AQMkADAwATYwMAItYzQxZi0wMzE1LTAwAi0wMAoARgAAA46pOBymSX5BkV7BvhVTDk0HAMcM1N3SJARHqFwa9Pp2mr8AAAIBDAAAAMcM1N3SJARHqFwa9Pp2mr8AAAAjwvtkAAAAARIAEACStvJngaVEQa3Pji7uFAjk&amp;X-OWA-CANARY=Pl0jLArtrkm7VkNHoO__b0DjJvQ78dMYyC5I25GxZfcXw9UedbkqJw7RpQQYRNyOSwV_t47uohY.&amp;token=0be09b2a-06e1-458b-bf68-987b09bcec30&amp;owa=outlook.live.com&amp;is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6154688" cy="346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attachment.outlook.office.net/owa/angelabrustolinpsico@hotmail.com/service.svc/s/GetFileAttachment?id=AQMkADAwATYwMAItYzQxZi0wMzE1LTAwAi0wMAoARgAAA46pOBymSX5BkV7BvhVTDk0HAMcM1N3SJARHqFwa9Pp2mr8AAAIBDAAAAMcM1N3SJARHqFwa9Pp2mr8AAAAjwvtkAAAAARIAEAAgDwUShY4GSLRpfzwDRNi%2B&amp;X-OWA-CANARY=Pl0jLArtrkm7VkNHoO__b0DjJvQ78dMYyC5I25GxZfcXw9UedbkqJw7RpQQYRNyOSwV_t47uohY.&amp;token=0be09b2a-06e1-458b-bf68-987b09bcec30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99" y="3284984"/>
            <a:ext cx="399874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043608" y="338893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Avanço da ignição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093648" y="6084004"/>
                <a:ext cx="16061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𝑏𝑜𝑚𝑏𝑒𝑎𝑚𝑒𝑛𝑡𝑜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648" y="6084004"/>
                <a:ext cx="16061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3030" r="-1136" b="-176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575504"/>
              </p:ext>
            </p:extLst>
          </p:nvPr>
        </p:nvGraphicFramePr>
        <p:xfrm>
          <a:off x="1043608" y="5733256"/>
          <a:ext cx="403856" cy="376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177480" progId="Equation.DSMT4">
                  <p:embed/>
                </p:oleObj>
              </mc:Choice>
              <mc:Fallback>
                <p:oleObj name="Equation" r:id="rId6" imgW="190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3608" y="5733256"/>
                        <a:ext cx="403856" cy="376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67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00392" cy="432048"/>
          </a:xfrm>
        </p:spPr>
        <p:txBody>
          <a:bodyPr>
            <a:noAutofit/>
          </a:bodyPr>
          <a:lstStyle/>
          <a:p>
            <a:r>
              <a:rPr lang="pt-BR" sz="2400" dirty="0"/>
              <a:t>Freio motor (estrangula borboleta)  </a:t>
            </a:r>
          </a:p>
        </p:txBody>
      </p:sp>
      <p:pic>
        <p:nvPicPr>
          <p:cNvPr id="5124" name="Picture 4" descr="https://attachment.outlook.office.net/owa/angelabrustolinpsico@hotmail.com/service.svc/s/GetFileAttachment?id=AQMkADAwATYwMAItYzQxZi0wMzE1LTAwAi0wMAoARgAAA46pOBymSX5BkV7BvhVTDk0HAMcM1N3SJARHqFwa9Pp2mr8AAAIBDAAAAMcM1N3SJARHqFwa9Pp2mr8AAAAlm3WaAAAAARIAEACEtkca6TpYS7NECn0StZw%2B&amp;X-OWA-CANARY=9ePrPn2QhE-VyUgRuNZKi9Co9bI88dMYn7pyaVMBuwgkJ9klYSUQDd-a0AzE8JXDskwrAgyRyUk.&amp;token=ed7f846b-380e-49d4-a771-b68e2ef5a865&amp;owa=outlook.live.com&amp;is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986" y="1988840"/>
            <a:ext cx="5144318" cy="247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attachment.outlook.office.net/owa/angelabrustolinpsico@hotmail.com/service.svc/s/GetFileAttachment?id=AQMkADAwATYwMAItYzQxZi0wMzE1LTAwAi0wMAoARgAAA46pOBymSX5BkV7BvhVTDk0HAMcM1N3SJARHqFwa9Pp2mr8AAAIBDAAAAMcM1N3SJARHqFwa9Pp2mr8AAAAlm3WaAAAAARIAEADf7SrxdayJT6AGt15G7Od7&amp;X-OWA-CANARY=9ePrPn2QhE-VyUgRuNZKi9Co9bI88dMYn7pyaVMBuwgkJ9klYSUQDd-a0AzE8JXDskwrAgyRyUk.&amp;token=ed7f846b-380e-49d4-a771-b68e2ef5a865&amp;owa=outlook.live.com&amp;isc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43" y="4983793"/>
            <a:ext cx="1456907" cy="186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attachment.outlook.office.net/owa/angelabrustolinpsico@hotmail.com/service.svc/s/GetFileAttachment?id=AQMkADAwATYwMAItYzQxZi0wMzE1LTAwAi0wMAoARgAAA46pOBymSX5BkV7BvhVTDk0HAMcM1N3SJARHqFwa9Pp2mr8AAAIBDAAAAMcM1N3SJARHqFwa9Pp2mr8AAAAlm3WaAAAAARIAEAB%2FUG0JN37NRKgiwc1fQGmO&amp;X-OWA-CANARY=9ePrPn2QhE-VyUgRuNZKi9Co9bI88dMYn7pyaVMBuwgkJ9klYSUQDd-a0AzE8JXDskwrAgyRyUk.&amp;token=ed7f846b-380e-49d4-a771-b68e2ef5a865&amp;owa=outlook.live.com&amp;is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1"/>
            <a:ext cx="3027834" cy="183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827584" y="407707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latin typeface="+mj-lt"/>
              </a:rPr>
              <a:t>Eficiência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318002" y="4495370"/>
                <a:ext cx="319959" cy="3400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000"/>
                            <m:t>η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2" y="4495370"/>
                <a:ext cx="319959" cy="340093"/>
              </a:xfrm>
              <a:prstGeom prst="rect">
                <a:avLst/>
              </a:prstGeom>
              <a:blipFill rotWithShape="0">
                <a:blip r:embed="rId5"/>
                <a:stretch>
                  <a:fillRect l="-18868" b="-1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364381" y="4869160"/>
                <a:ext cx="3516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pt-BR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381" y="4869160"/>
                <a:ext cx="35163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7241" b="-14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367223" y="5235958"/>
                <a:ext cx="278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223" y="5235958"/>
                <a:ext cx="27802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65" r="-4348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359121" y="5610960"/>
                <a:ext cx="2900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121" y="5610960"/>
                <a:ext cx="290016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8750" b="-1176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249292" y="4456931"/>
                <a:ext cx="268316" cy="340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000"/>
                            <m:t>η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92" y="4456931"/>
                <a:ext cx="268316" cy="340221"/>
              </a:xfrm>
              <a:prstGeom prst="rect">
                <a:avLst/>
              </a:prstGeom>
              <a:blipFill rotWithShape="0">
                <a:blip r:embed="rId9"/>
                <a:stretch>
                  <a:fillRect l="-27273" r="-11364" b="-178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2317725" y="4456994"/>
                <a:ext cx="387349" cy="3401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000"/>
                            <m:t>η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725" y="4456994"/>
                <a:ext cx="387349" cy="340158"/>
              </a:xfrm>
              <a:prstGeom prst="rect">
                <a:avLst/>
              </a:prstGeom>
              <a:blipFill rotWithShape="0">
                <a:blip r:embed="rId10"/>
                <a:stretch>
                  <a:fillRect l="-15625" b="-1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899592" y="4725144"/>
                <a:ext cx="286360" cy="306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1800"/>
                            <m:t>η</m:t>
                          </m:r>
                        </m:e>
                        <m:sub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pt-BR" sz="1800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725144"/>
                <a:ext cx="286360" cy="306238"/>
              </a:xfrm>
              <a:prstGeom prst="rect">
                <a:avLst/>
              </a:prstGeom>
              <a:blipFill rotWithShape="0">
                <a:blip r:embed="rId11"/>
                <a:stretch>
                  <a:fillRect l="-19149" r="-2128" b="-16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2051720" y="4993431"/>
                <a:ext cx="38565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1800"/>
                            <m:t>η</m:t>
                          </m:r>
                        </m:e>
                        <m:sub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pt-BR" sz="1800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993431"/>
                <a:ext cx="385659" cy="307777"/>
              </a:xfrm>
              <a:prstGeom prst="rect">
                <a:avLst/>
              </a:prstGeom>
              <a:blipFill rotWithShape="0">
                <a:blip r:embed="rId12"/>
                <a:stretch>
                  <a:fillRect b="-156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2123728" y="5746264"/>
                <a:ext cx="347467" cy="306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1800"/>
                            <m:t>η</m:t>
                          </m:r>
                        </m:e>
                        <m:sub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pt-BR" sz="1800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746264"/>
                <a:ext cx="347467" cy="306302"/>
              </a:xfrm>
              <a:prstGeom prst="rect">
                <a:avLst/>
              </a:prstGeom>
              <a:blipFill rotWithShape="0">
                <a:blip r:embed="rId13"/>
                <a:stretch>
                  <a:fillRect l="-14035" r="-3509" b="-14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207633" y="5389846"/>
                <a:ext cx="3516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pt-BR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33" y="5389846"/>
                <a:ext cx="351635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5517" b="-1176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547957" y="5389846"/>
                <a:ext cx="3901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57" y="5389846"/>
                <a:ext cx="390107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9375" b="-1176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ixaDeTexto 17"/>
          <p:cNvSpPr txBox="1"/>
          <p:nvPr/>
        </p:nvSpPr>
        <p:spPr>
          <a:xfrm>
            <a:off x="4932040" y="486916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Poder calorífico do combustível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932040" y="522920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Potência indicada 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32040" y="558924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Potencia no eixo</a:t>
            </a:r>
          </a:p>
        </p:txBody>
      </p:sp>
      <p:cxnSp>
        <p:nvCxnSpPr>
          <p:cNvPr id="4" name="Conector de seta reta 3"/>
          <p:cNvCxnSpPr/>
          <p:nvPr/>
        </p:nvCxnSpPr>
        <p:spPr>
          <a:xfrm>
            <a:off x="4644008" y="501317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4644008" y="580526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644008" y="544522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53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548680"/>
                <a:ext cx="7772400" cy="541094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/>
                          <m:t>η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:   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pt-BR" sz="20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/>
                          <m:t>η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0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/>
                          <m:t>η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:     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/>
                          <m:t>η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pt-B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0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000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000"/>
                            <m:t>η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/>
                          <m:t>η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pt-BR" sz="2000" dirty="0"/>
                  <a:t> </a:t>
                </a:r>
              </a:p>
              <a:p>
                <a:pPr marL="0" indent="0">
                  <a:buNone/>
                </a:pPr>
                <a:r>
                  <a:rPr lang="pt-BR" sz="2000" dirty="0" err="1"/>
                  <a:t>sfc</a:t>
                </a:r>
                <a:r>
                  <a:rPr lang="pt-BR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pt-BR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0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000" dirty="0"/>
                  <a:t>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0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pt-BR" sz="2000" b="0" i="1" dirty="0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pt-BR" sz="20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pt-BR" sz="2000" b="0" i="1" dirty="0" smtClean="0">
                                <a:latin typeface="Cambria Math" panose="02040503050406030204" pitchFamily="18" charset="0"/>
                              </a:rPr>
                              <m:t>𝑘𝑊</m:t>
                            </m:r>
                          </m:den>
                        </m:f>
                      </m:e>
                    </m:d>
                  </m:oMath>
                </a14:m>
                <a:endParaRPr lang="pt-BR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𝑚𝑙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h𝑝</m:t>
                        </m:r>
                      </m:den>
                    </m:f>
                  </m:oMath>
                </a14:m>
                <a:r>
                  <a:rPr lang="pt-BR" dirty="0"/>
                  <a:t> (alternativa de unidade)</a:t>
                </a:r>
              </a:p>
              <a:p>
                <a:pPr marL="0" indent="0">
                  <a:buNone/>
                </a:pPr>
                <a:r>
                  <a:rPr lang="pt-BR" sz="2000" dirty="0"/>
                  <a:t>s</a:t>
                </a:r>
                <a:r>
                  <a:rPr lang="pt-BR" sz="2000" dirty="0" err="1"/>
                  <a:t>fc</a:t>
                </a:r>
                <a:r>
                  <a:rPr lang="pt-BR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  <m:sub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000"/>
                              <m:t>η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000"/>
                              <m:t>η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endParaRPr lang="pt-BR" sz="2000" dirty="0"/>
              </a:p>
              <a:p>
                <a:pPr marL="0" indent="0">
                  <a:buNone/>
                </a:pPr>
                <a:endParaRPr lang="pt-BR" sz="16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548680"/>
                <a:ext cx="7772400" cy="5410944"/>
              </a:xfrm>
              <a:blipFill>
                <a:blip r:embed="rId2"/>
                <a:stretch>
                  <a:fillRect l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direita 3"/>
          <p:cNvSpPr/>
          <p:nvPr/>
        </p:nvSpPr>
        <p:spPr bwMode="auto">
          <a:xfrm>
            <a:off x="1141905" y="2204864"/>
            <a:ext cx="45719" cy="72008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187624" y="2348880"/>
            <a:ext cx="491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>
                <a:latin typeface="+mj-lt"/>
              </a:rPr>
              <a:t>sfc</a:t>
            </a:r>
            <a:r>
              <a:rPr lang="pt-BR" sz="1800" dirty="0">
                <a:latin typeface="+mj-lt"/>
              </a:rPr>
              <a:t>: consumo específico de combustível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34384" y="425569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indicada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835696" y="425568"/>
            <a:ext cx="1173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eixo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294769" y="433669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atrito</a:t>
            </a:r>
          </a:p>
        </p:txBody>
      </p:sp>
    </p:spTree>
    <p:extLst>
      <p:ext uri="{BB962C8B-B14F-4D97-AF65-F5344CB8AC3E}">
        <p14:creationId xmlns:p14="http://schemas.microsoft.com/office/powerpoint/2010/main" val="2496240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574438"/>
                <a:ext cx="77724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sz="1600" dirty="0"/>
                  <a:t>Teste de Morse para medição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pt-BR" sz="16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574438"/>
                <a:ext cx="7772400" cy="4114800"/>
              </a:xfrm>
              <a:blipFill rotWithShape="0">
                <a:blip r:embed="rId3"/>
                <a:stretch>
                  <a:fillRect l="-392" t="-5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https://attachment.outlook.office.net/owa/angelabrustolinpsico@hotmail.com/service.svc/s/GetFileAttachment?id=AQMkADAwATYwMAItYzQxZi0wMzE1LTAwAi0wMAoARgAAA46pOBymSX5BkV7BvhVTDk0HAMcM1N3SJARHqFwa9Pp2mr8AAAIBDAAAAMcM1N3SJARHqFwa9Pp2mr8AAAAlm3WbAAAAARIAEACbXuuHval3TLE8f4tIJLB1&amp;X-OWA-CANARY=xf4tuttfLECANKzb13xFfRAI-So98dMYKWhZmaRfKqK1VPmyVcQHhg20BOZfA1EiSqspWccnlJA.&amp;token=e06bb65b-c52a-4b78-9881-36233612c292&amp;owa=outlook.live.com&amp;is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9" y="980728"/>
            <a:ext cx="3537049" cy="136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attachment.outlook.office.net/owa/angelabrustolinpsico@hotmail.com/service.svc/s/GetFileAttachment?id=AQMkADAwATYwMAItYzQxZi0wMzE1LTAwAi0wMAoARgAAA46pOBymSX5BkV7BvhVTDk0HAMcM1N3SJARHqFwa9Pp2mr8AAAIBDAAAAMcM1N3SJARHqFwa9Pp2mr8AAAAlm3WbAAAAARIAEAAuTzDBqLu9T7MunJrYgDHO&amp;X-OWA-CANARY=xf4tuttfLECANKzb13xFfRAI-So98dMYKWhZmaRfKqK1VPmyVcQHhg20BOZfA1EiSqspWccnlJA.&amp;token=e06bb65b-c52a-4b78-9881-36233612c292&amp;owa=outlook.live.com&amp;isc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33" y="2730650"/>
            <a:ext cx="295354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attachment.outlook.office.net/owa/angelabrustolinpsico@hotmail.com/service.svc/s/GetFileAttachment?id=AQMkADAwATYwMAItYzQxZi0wMzE1LTAwAi0wMAoARgAAA46pOBymSX5BkV7BvhVTDk0HAMcM1N3SJARHqFwa9Pp2mr8AAAIBDAAAAMcM1N3SJARHqFwa9Pp2mr8AAAAlm3WbAAAAARIAEACaQ5d5u1GAQZ4%2BIs8oQmAq&amp;X-OWA-CANARY=xf4tuttfLECANKzb13xFfRAI-So98dMYKWhZmaRfKqK1VPmyVcQHhg20BOZfA1EiSqspWccnlJA.&amp;token=e06bb65b-c52a-4b78-9881-36233612c292&amp;owa=outlook.live.com&amp;isc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82" y="4853063"/>
            <a:ext cx="3986768" cy="200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403648" y="2204864"/>
                <a:ext cx="3600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/>
                  <a:t>x  2  3  4 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204864"/>
                <a:ext cx="3600400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1692" t="-9231" b="-2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90382" y="2494106"/>
                <a:ext cx="1596142" cy="337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=4</m:t>
                      </m:r>
                      <m:sSubSup>
                        <m:sSub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`</m:t>
                          </m:r>
                        </m:sup>
                      </m:sSub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82" y="2494106"/>
                <a:ext cx="1596142" cy="337913"/>
              </a:xfrm>
              <a:prstGeom prst="rect">
                <a:avLst/>
              </a:prstGeom>
              <a:blipFill rotWithShape="0">
                <a:blip r:embed="rId8"/>
                <a:stretch>
                  <a:fillRect l="-1145" b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4067944" y="1732746"/>
                <a:ext cx="4746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732746"/>
                <a:ext cx="474682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707744" y="1958367"/>
                <a:ext cx="1207061" cy="405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`</m:t>
                          </m:r>
                        </m:sup>
                      </m:sSub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44" y="1958367"/>
                <a:ext cx="1207061" cy="4054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2859473" y="4572865"/>
                <a:ext cx="1251240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𝑑𝑤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473" y="4572865"/>
                <a:ext cx="1251240" cy="58432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1553962" y="4653136"/>
                <a:ext cx="9298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962" y="4653136"/>
                <a:ext cx="929806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5921" r="-1974" b="-78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622714" y="4387992"/>
                <a:ext cx="25432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𝐼𝑛𝑐𝑙𝑢𝑖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𝑏𝑜𝑚𝑏𝑒𝑎𝑚𝑒𝑛𝑡𝑜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714" y="4387992"/>
                <a:ext cx="254326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914" r="-478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ector angulado 23"/>
          <p:cNvCxnSpPr/>
          <p:nvPr/>
        </p:nvCxnSpPr>
        <p:spPr>
          <a:xfrm rot="10800000" flipV="1">
            <a:off x="3018762" y="4575414"/>
            <a:ext cx="1523864" cy="149729"/>
          </a:xfrm>
          <a:prstGeom prst="bentConnector3">
            <a:avLst>
              <a:gd name="adj1" fmla="val 1007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5145832" y="234693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pot. indicada unitária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4164908" y="518041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Preciso conhecer o momento de inércia das partes móveis </a:t>
            </a:r>
          </a:p>
        </p:txBody>
      </p:sp>
      <p:cxnSp>
        <p:nvCxnSpPr>
          <p:cNvPr id="34" name="Conector angulado 33"/>
          <p:cNvCxnSpPr/>
          <p:nvPr/>
        </p:nvCxnSpPr>
        <p:spPr>
          <a:xfrm>
            <a:off x="3571720" y="5157192"/>
            <a:ext cx="640240" cy="216024"/>
          </a:xfrm>
          <a:prstGeom prst="bentConnector3">
            <a:avLst>
              <a:gd name="adj1" fmla="val 17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1923" y="4178442"/>
            <a:ext cx="161925" cy="2095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9460" y="3079229"/>
            <a:ext cx="542925" cy="304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-624493" y="61473"/>
                <a:ext cx="5886400" cy="501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1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1400" i="0">
                                  <a:latin typeface="Cambria Math" panose="02040503050406030204" pitchFamily="18" charset="0"/>
                                </a:rPr>
                                <m:t>720°</m:t>
                              </m:r>
                            </m:sub>
                          </m:sSub>
                          <m:r>
                            <a:rPr lang="pt-BR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𝑝𝑑𝑉</m:t>
                          </m:r>
                        </m:num>
                        <m:den>
                          <m:r>
                            <a:rPr lang="pt-BR" sz="1400" i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sz="140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𝑢𝑡𝑖𝑙</m:t>
                          </m:r>
                        </m:sub>
                      </m:sSub>
                      <m:r>
                        <a:rPr lang="pt-B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𝑏𝑜𝑚𝑏𝑒𝑎𝑚𝑒𝑛𝑡𝑜</m:t>
                          </m:r>
                        </m:sub>
                      </m:sSub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4493" y="61473"/>
                <a:ext cx="5886400" cy="501356"/>
              </a:xfrm>
              <a:prstGeom prst="rect">
                <a:avLst/>
              </a:prstGeom>
              <a:blipFill rotWithShape="0">
                <a:blip r:embed="rId1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90382" y="4689238"/>
            <a:ext cx="312003" cy="57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538374"/>
              </p:ext>
            </p:extLst>
          </p:nvPr>
        </p:nvGraphicFramePr>
        <p:xfrm>
          <a:off x="490382" y="5051406"/>
          <a:ext cx="370582" cy="427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64880" imgH="190440" progId="Equation.DSMT4">
                  <p:embed/>
                </p:oleObj>
              </mc:Choice>
              <mc:Fallback>
                <p:oleObj name="Equation" r:id="rId17" imgW="1648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0382" y="5051406"/>
                        <a:ext cx="370582" cy="427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741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692696"/>
                <a:ext cx="7772400" cy="497125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pt-BR" dirty="0"/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pt-BR" dirty="0"/>
                  <a:t>                </a:t>
                </a:r>
                <a:r>
                  <a:rPr lang="pt-BR" sz="1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1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14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pt-BR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pt-BR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BR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pt-BR" dirty="0"/>
                  <a:t> </a:t>
                </a:r>
              </a:p>
              <a:p>
                <a:pPr marL="0" indent="0">
                  <a:buNone/>
                </a:pPr>
                <a:endParaRPr lang="pt-BR" sz="1200" dirty="0"/>
              </a:p>
              <a:p>
                <a:pPr marL="0" indent="0">
                  <a:buNone/>
                </a:pPr>
                <a:endParaRPr lang="pt-BR" sz="1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𝑎𝑟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𝑎𝑑𝑚𝑖𝑡𝑖𝑑𝑎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𝑝𝑜𝑟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𝑐𝑖𝑐𝑙𝑜</m:t>
                          </m:r>
                        </m:num>
                        <m:den>
                          <m:eqArr>
                            <m:eqArrPr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𝑚𝑎𝑠𝑠𝑎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𝑑𝑒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𝑎𝑟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𝑞𝑢𝑒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𝑠𝑒𝑟𝑖𝑎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𝑎𝑑𝑚𝑖𝑡𝑖𝑑𝑎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𝑝𝑜𝑟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𝑐𝑖𝑐𝑙𝑜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𝑐𝑎𝑠𝑜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𝑎𝑟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𝑐h𝑒𝑔𝑎𝑠𝑠𝑒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𝑎𝑜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𝑐𝑖𝑙𝑖𝑛𝑑𝑟𝑜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𝑛𝑎𝑠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𝑐𝑜𝑛𝑑𝑖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çõ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𝑒𝑠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𝑑𝑒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𝑝𝑟𝑒𝑠𝑠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ã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𝑡𝑒𝑚𝑝𝑒𝑟𝑎𝑡𝑢𝑟𝑎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𝑎𝑚𝑏𝑖𝑒𝑛𝑡𝑒𝑠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eqArr>
                        </m:den>
                      </m:f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692696"/>
                <a:ext cx="7772400" cy="497125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https://attachment.outlook.office.net/owa/angelabrustolinpsico@hotmail.com/service.svc/s/GetFileAttachment?id=AQMkADAwATYwMAItYzQxZi0wMzE1LTAwAi0wMAoARgAAA46pOBymSX5BkV7BvhVTDk0HAMcM1N3SJARHqFwa9Pp2mr8AAAIBDAAAAMcM1N3SJARHqFwa9Pp2mr8AAAAlm3WcAAAAARIAEADRlNmmMyPwS7KoYPnga0vj&amp;X-OWA-CANARY=YI7gc5gsrkyoFmKT2iRwXFCxky898dMYnbK0MJmi6_g6dZK7nDbYcxTB2VMoSW2oN4ZlJNfjhME.&amp;token=e06bb65b-c52a-4b78-9881-36233612c292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05065"/>
            <a:ext cx="4642981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44091" y="2376784"/>
                <a:ext cx="1563826" cy="778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000"/>
                            <m:t>η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f>
                            <m:f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𝑟𝑝𝑠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91" y="2376784"/>
                <a:ext cx="1563826" cy="778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1425203" y="33686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latin typeface="+mj-lt"/>
                <a:ea typeface="Cambria Math" panose="02040503050406030204" pitchFamily="18" charset="0"/>
              </a:rPr>
              <a:t>kg/s</a:t>
            </a:r>
          </a:p>
        </p:txBody>
      </p:sp>
      <p:sp>
        <p:nvSpPr>
          <p:cNvPr id="5" name="Chave direita 4"/>
          <p:cNvSpPr/>
          <p:nvPr/>
        </p:nvSpPr>
        <p:spPr>
          <a:xfrm rot="5400000">
            <a:off x="1631814" y="2543173"/>
            <a:ext cx="160737" cy="14902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716016" y="587727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rpm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683568" y="4005064"/>
                <a:ext cx="567015" cy="500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/>
                            <m:t>η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05064"/>
                <a:ext cx="567015" cy="500586"/>
              </a:xfrm>
              <a:prstGeom prst="rect">
                <a:avLst/>
              </a:prstGeom>
              <a:blipFill rotWithShape="0"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5436096" y="2785990"/>
                <a:ext cx="1912382" cy="582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𝑃𝑉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785990"/>
                <a:ext cx="1912382" cy="5826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5497400" y="2237815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 V = m RT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580112" y="360495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pt-BR" sz="2000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- cilindrada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605412" y="401725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2 - p/4 tempos</a:t>
            </a:r>
          </a:p>
          <a:p>
            <a:r>
              <a:rPr 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1 – p/2 tempos</a:t>
            </a:r>
          </a:p>
        </p:txBody>
      </p:sp>
      <p:sp>
        <p:nvSpPr>
          <p:cNvPr id="8" name="Chave esquerda 7"/>
          <p:cNvSpPr/>
          <p:nvPr/>
        </p:nvSpPr>
        <p:spPr>
          <a:xfrm>
            <a:off x="5580112" y="4077072"/>
            <a:ext cx="72008" cy="6480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364088" y="4181018"/>
            <a:ext cx="144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</a:p>
        </p:txBody>
      </p:sp>
      <p:cxnSp>
        <p:nvCxnSpPr>
          <p:cNvPr id="15" name="Conector angulado 14"/>
          <p:cNvCxnSpPr/>
          <p:nvPr/>
        </p:nvCxnSpPr>
        <p:spPr>
          <a:xfrm>
            <a:off x="3275856" y="836712"/>
            <a:ext cx="648072" cy="720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m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916" y="1757708"/>
            <a:ext cx="4000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57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ttachment.outlook.office.net/owa/angelabrustolinpsico@hotmail.com/service.svc/s/GetFileAttachment?id=AQMkADAwATYwMAItYzQxZi0wMzE1LTAwAi0wMAoARgAAA46pOBymSX5BkV7BvhVTDk0HAMcM1N3SJARHqFwa9Pp2mr8AAAIBDAAAAMcM1N3SJARHqFwa9Pp2mr8AAAAlm3WdAAAAARIAEADETqPhch3ARKyp7%2FE637Ny&amp;X-OWA-CANARY=wibT9xi8CE2Yp5aXaeCQ8nBIuXE98dMYrkHMmK9TuJSnSAJQgIXCidWk-zbP24ABSCVecdbgEgU.&amp;token=e06bb65b-c52a-4b78-9881-36233612c292&amp;owa=outlook.live.com&amp;is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558" y="3140968"/>
            <a:ext cx="3887973" cy="160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476672"/>
                <a:ext cx="8189987" cy="5904656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FontTx/>
                  <a:buChar char="-"/>
                </a:pPr>
                <a:r>
                  <a:rPr lang="pt-BR" sz="1800" dirty="0"/>
                  <a:t>Perda carga na admissão </a:t>
                </a:r>
              </a:p>
              <a:p>
                <a:pPr>
                  <a:buFontTx/>
                  <a:buChar char="-"/>
                </a:pPr>
                <a:r>
                  <a:rPr lang="pt-BR" sz="1800" dirty="0"/>
                  <a:t>Pré-aquecimento da mistura</a:t>
                </a:r>
              </a:p>
              <a:p>
                <a:pPr>
                  <a:buFontTx/>
                  <a:buChar char="-"/>
                </a:pPr>
                <a:r>
                  <a:rPr lang="pt-BR" sz="1800" dirty="0"/>
                  <a:t>Diluição da mistura pelos gases residuais </a:t>
                </a:r>
              </a:p>
              <a:p>
                <a:pPr>
                  <a:buFontTx/>
                  <a:buChar char="-"/>
                </a:pPr>
                <a:r>
                  <a:rPr lang="pt-BR" sz="1800" dirty="0"/>
                  <a:t>Tempo de abertura e fechamento das válvulas (MAIS IMPORTANTE)</a:t>
                </a:r>
              </a:p>
              <a:p>
                <a:pPr marL="0" indent="0">
                  <a:buNone/>
                </a:pPr>
                <a:r>
                  <a:rPr lang="pt-BR" sz="1800" dirty="0"/>
                  <a:t>           Ar    compressível</a:t>
                </a:r>
              </a:p>
              <a:p>
                <a:pPr marL="0" indent="0">
                  <a:buNone/>
                </a:pPr>
                <a:r>
                  <a:rPr lang="pt-BR" sz="1800" dirty="0"/>
                  <a:t>                  inércia </a:t>
                </a:r>
              </a:p>
              <a:p>
                <a:pPr marL="0" indent="0">
                  <a:buNone/>
                </a:pPr>
                <a:endParaRPr lang="pt-BR" sz="1800" dirty="0"/>
              </a:p>
              <a:p>
                <a:pPr>
                  <a:buFont typeface="Wingdings 3" charset="2"/>
                  <a:buAutoNum type="arabicParenR"/>
                </a:pPr>
                <a:r>
                  <a:rPr lang="pt-BR" sz="1800" dirty="0"/>
                  <a:t>Razão para antecipar abertura de válvulas (reduzir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𝑏𝑜𝑚𝑏</m:t>
                        </m:r>
                      </m:sub>
                    </m:sSub>
                  </m:oMath>
                </a14:m>
                <a:r>
                  <a:rPr lang="pt-BR" sz="1800" dirty="0"/>
                  <a:t> – vencer a inércia do gás). </a:t>
                </a:r>
              </a:p>
              <a:p>
                <a:pPr>
                  <a:buAutoNum type="arabicParenR"/>
                </a:pPr>
                <a:r>
                  <a:rPr lang="pt-BR" sz="1800" dirty="0"/>
                  <a:t>Retardar o fechamento da válvula de admissão, para aproveitar a inércia do gás e admitir mais mistura.</a:t>
                </a:r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:r>
                  <a:rPr lang="pt-BR" sz="1800" dirty="0"/>
                  <a:t>Ponto ótimo de abertura e fechamento da válvula admissão depende da rpm</a:t>
                </a:r>
              </a:p>
              <a:p>
                <a:pPr marL="0" indent="0">
                  <a:buNone/>
                </a:pPr>
                <a:r>
                  <a:rPr lang="pt-BR" sz="1800" dirty="0">
                    <a:solidFill>
                      <a:schemeClr val="tx2"/>
                    </a:solidFill>
                  </a:rPr>
                  <a:t>OTTO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𝑎𝑟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𝑐𝑜𝑚𝑏</m:t>
                            </m:r>
                          </m:sub>
                        </m:sSub>
                      </m:den>
                    </m:f>
                    <m:r>
                      <a:rPr lang="pt-BR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pt-B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𝑐𝑡𝑒</m:t>
                    </m:r>
                  </m:oMath>
                </a14:m>
                <a:r>
                  <a:rPr lang="pt-BR" sz="1800" dirty="0"/>
                  <a:t>    Prox. Estequiométrica</a:t>
                </a:r>
              </a:p>
              <a:p>
                <a:pPr marL="0" indent="0">
                  <a:buNone/>
                </a:pPr>
                <a:r>
                  <a:rPr lang="pt-BR" sz="1800" dirty="0"/>
                  <a:t>                     precisa jogar mais massa de ar no cilindro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476672"/>
                <a:ext cx="8189987" cy="5904656"/>
              </a:xfrm>
              <a:blipFill>
                <a:blip r:embed="rId3"/>
                <a:stretch>
                  <a:fillRect l="-298" t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esquerda 3"/>
          <p:cNvSpPr/>
          <p:nvPr/>
        </p:nvSpPr>
        <p:spPr bwMode="auto">
          <a:xfrm>
            <a:off x="1547664" y="1772816"/>
            <a:ext cx="45719" cy="504056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256044" y="33674"/>
                <a:ext cx="567015" cy="500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/>
                            <m:t>η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44" y="33674"/>
                <a:ext cx="567015" cy="500586"/>
              </a:xfrm>
              <a:prstGeom prst="rect">
                <a:avLst/>
              </a:prstGeom>
              <a:blipFill rotWithShape="0"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659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620688"/>
            <a:ext cx="7772400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Torque cai mais por efeito do atrito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Desenvolvimento de um motor</a:t>
            </a:r>
          </a:p>
          <a:p>
            <a:pPr marL="0" indent="0">
              <a:buNone/>
            </a:pPr>
            <a:r>
              <a:rPr lang="pt-BR" sz="1800" dirty="0"/>
              <a:t>Trabalha-se com </a:t>
            </a:r>
          </a:p>
        </p:txBody>
      </p:sp>
      <p:pic>
        <p:nvPicPr>
          <p:cNvPr id="9218" name="Picture 2" descr="https://attachment.outlook.office.net/owa/angelabrustolinpsico@hotmail.com/service.svc/s/GetFileAttachment?id=AQMkADAwATYwMAItYzQxZi0wMzE1LTAwAi0wMAoARgAAA46pOBymSX5BkV7BvhVTDk0HAMcM1N3SJARHqFwa9Pp2mr8AAAIBDAAAAMcM1N3SJARHqFwa9Pp2mr8AAAAlm3WeAAAAARIAEABfInEkJu9YR7zxL4MBq6Q%2B&amp;X-OWA-CANARY=UhHWBNBSnEujHhutp5xSs-Bpd4U98dMY0hhEt2ppINhQ293oq63aSYYZ2Np1CiBotGJeu3Z0Wf8.&amp;token=e06bb65b-c52a-4b78-9881-36233612c292&amp;owa=outlook.live.com&amp;is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4460825" cy="227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attachment.outlook.office.net/owa/angelabrustolinpsico@hotmail.com/service.svc/s/GetFileAttachment?id=AQMkADAwATYwMAItYzQxZi0wMzE1LTAwAi0wMAoARgAAA46pOBymSX5BkV7BvhVTDk0HAMcM1N3SJARHqFwa9Pp2mr8AAAIBDAAAAMcM1N3SJARHqFwa9Pp2mr8AAAAlm3WeAAAAARIAEAC5Nd7DUtQhQ4McReIwF362&amp;X-OWA-CANARY=UhHWBNBSnEujHhutp5xSs-Bpd4U98dMY0hhEt2ppINhQ293oq63aSYYZ2Np1CiBotGJeu3Z0Wf8.&amp;token=e06bb65b-c52a-4b78-9881-36233612c292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92875"/>
            <a:ext cx="5405948" cy="298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483768" y="6297644"/>
                <a:ext cx="1455206" cy="408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/>
                            <m:t>η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/>
                            <m:t>η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/>
                            <m:t>η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6297644"/>
                <a:ext cx="1455206" cy="408382"/>
              </a:xfrm>
              <a:prstGeom prst="rect">
                <a:avLst/>
              </a:prstGeom>
              <a:blipFill rotWithShape="0">
                <a:blip r:embed="rId4"/>
                <a:stretch>
                  <a:fillRect l="-4184" b="-179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248553" y="932336"/>
                <a:ext cx="382349" cy="408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/>
                            <m:t>η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553" y="932336"/>
                <a:ext cx="382349" cy="408253"/>
              </a:xfrm>
              <a:prstGeom prst="rect">
                <a:avLst/>
              </a:prstGeom>
              <a:blipFill rotWithShape="0">
                <a:blip r:embed="rId5"/>
                <a:stretch>
                  <a:fillRect l="-19048" b="-134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direita 3"/>
          <p:cNvSpPr/>
          <p:nvPr/>
        </p:nvSpPr>
        <p:spPr>
          <a:xfrm>
            <a:off x="5630902" y="1052736"/>
            <a:ext cx="93226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92080" y="1412776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T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706581" y="105273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Curvas próximas (mesma escala)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00563" y="2178404"/>
            <a:ext cx="990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rpm</a:t>
            </a:r>
          </a:p>
        </p:txBody>
      </p:sp>
    </p:spTree>
    <p:extLst>
      <p:ext uri="{BB962C8B-B14F-4D97-AF65-F5344CB8AC3E}">
        <p14:creationId xmlns:p14="http://schemas.microsoft.com/office/powerpoint/2010/main" val="376377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3872" y="125760"/>
            <a:ext cx="7674103" cy="494928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Motores a Combustão Interna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2048" y="826368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1600" dirty="0"/>
              <a:t>3 Noções Gerais</a:t>
            </a:r>
          </a:p>
          <a:p>
            <a:pPr marL="0" indent="0">
              <a:buNone/>
            </a:pPr>
            <a:r>
              <a:rPr lang="pt-BR" sz="1600" dirty="0"/>
              <a:t>3.1 Classificação</a:t>
            </a:r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r>
              <a:rPr lang="pt-BR" sz="1400" dirty="0"/>
              <a:t>4 tempos (4 </a:t>
            </a:r>
            <a:r>
              <a:rPr lang="pt-BR" sz="1400" dirty="0" err="1"/>
              <a:t>stroke</a:t>
            </a:r>
            <a:r>
              <a:rPr lang="pt-BR" sz="1400" dirty="0"/>
              <a:t>) 4 cursos</a:t>
            </a:r>
          </a:p>
          <a:p>
            <a:pPr marL="0" indent="0">
              <a:buNone/>
            </a:pPr>
            <a:r>
              <a:rPr lang="pt-BR" sz="1400" dirty="0"/>
              <a:t>2 tempos (melhor relação peso potência)</a:t>
            </a:r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r>
              <a:rPr lang="pt-BR" sz="1400" dirty="0"/>
              <a:t>               Admissão</a:t>
            </a:r>
          </a:p>
          <a:p>
            <a:pPr marL="0" indent="0">
              <a:buNone/>
            </a:pPr>
            <a:r>
              <a:rPr lang="pt-BR" sz="1400" dirty="0"/>
              <a:t>               Compressão</a:t>
            </a:r>
          </a:p>
          <a:p>
            <a:pPr marL="0" indent="0">
              <a:buNone/>
            </a:pPr>
            <a:r>
              <a:rPr lang="pt-BR" sz="1400" dirty="0"/>
              <a:t>               Expansão/</a:t>
            </a:r>
            <a:r>
              <a:rPr lang="pt-BR" sz="1400" dirty="0" err="1"/>
              <a:t>Comb</a:t>
            </a:r>
            <a:endParaRPr lang="pt-BR" sz="1400" dirty="0"/>
          </a:p>
          <a:p>
            <a:pPr marL="0" indent="0">
              <a:buNone/>
            </a:pPr>
            <a:r>
              <a:rPr lang="pt-BR" sz="1400" dirty="0"/>
              <a:t>               Exaustão</a:t>
            </a:r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r>
              <a:rPr lang="pt-BR" sz="1400" dirty="0"/>
              <a:t>Ignição por centelho</a:t>
            </a:r>
          </a:p>
          <a:p>
            <a:pPr marL="0" indent="0">
              <a:buNone/>
            </a:pPr>
            <a:r>
              <a:rPr lang="pt-BR" sz="1400" dirty="0"/>
              <a:t>Ignição por compressão</a:t>
            </a:r>
          </a:p>
          <a:p>
            <a:pPr marL="0" indent="0">
              <a:buNone/>
            </a:pPr>
            <a:r>
              <a:rPr lang="pt-BR" sz="1400" dirty="0"/>
              <a:t>            Início da combustão</a:t>
            </a:r>
          </a:p>
          <a:p>
            <a:pPr marL="0" indent="0">
              <a:buNone/>
            </a:pPr>
            <a:endParaRPr lang="pt-BR" sz="1400" dirty="0"/>
          </a:p>
        </p:txBody>
      </p:sp>
      <p:sp>
        <p:nvSpPr>
          <p:cNvPr id="4" name="Chave esquerda 3"/>
          <p:cNvSpPr/>
          <p:nvPr/>
        </p:nvSpPr>
        <p:spPr bwMode="auto">
          <a:xfrm>
            <a:off x="853873" y="1628800"/>
            <a:ext cx="45719" cy="576064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have esquerda 4"/>
          <p:cNvSpPr/>
          <p:nvPr/>
        </p:nvSpPr>
        <p:spPr bwMode="auto">
          <a:xfrm>
            <a:off x="1501945" y="2492896"/>
            <a:ext cx="45719" cy="1008112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have esquerda 5"/>
          <p:cNvSpPr/>
          <p:nvPr/>
        </p:nvSpPr>
        <p:spPr bwMode="auto">
          <a:xfrm>
            <a:off x="853873" y="4149080"/>
            <a:ext cx="45719" cy="504056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Conector angulado 7"/>
          <p:cNvCxnSpPr/>
          <p:nvPr/>
        </p:nvCxnSpPr>
        <p:spPr bwMode="auto">
          <a:xfrm>
            <a:off x="1043608" y="4653136"/>
            <a:ext cx="360040" cy="144016"/>
          </a:xfrm>
          <a:prstGeom prst="bentConnector3">
            <a:avLst>
              <a:gd name="adj1" fmla="val 27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026" name="Picture 2" descr="https://attachment.outlook.office.net/owa/angelabrustolinpsico@hotmail.com/service.svc/s/GetFileAttachment?id=AQMkADAwATYwMAItYzQxZi0wMzE1LTAwAi0wMAoARgAAA46pOBymSX5BkV7BvhVTDk0HAMcM1N3SJARHqFwa9Pp2mr8AAAIBDAAAAMcM1N3SJARHqFwa9Pp2mr8AAAAjwvtSAAAAARIAEADQcKj%2BBAQAzU6m9%2BiG%2FmMXbQ%3D%3D&amp;X-OWA-CANARY=i6KVw16VvUKIQqSlZS6DHWB2WBof8dMYRzkkEx9tSBIlMWej4weGqXwqJF_SsuYCeqfK8nr0do8.&amp;token=1ca7f5bb-7d74-4a13-b679-1fe8bbf3e473&amp;owa=outlook.live.com&amp;isc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939" y="1023120"/>
            <a:ext cx="914321" cy="152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ttachment.outlook.office.net/owa/angelabrustolinpsico@hotmail.com/service.svc/s/GetFileAttachment?id=AQMkADAwATYwMAItYzQxZi0wMzE1LTAwAi0wMAoARgAAA46pOBymSX5BkV7BvhVTDk0HAMcM1N3SJARHqFwa9Pp2mr8AAAIBDAAAAMcM1N3SJARHqFwa9Pp2mr8AAAAjwvtSAAAAARIAEADtBITw6zEJTbJnd7UGdRhF&amp;X-OWA-CANARY=i6KVw16VvUKIQqSlZS6DHWB2WBof8dMYRzkkEx9tSBIlMWej4weGqXwqJF_SsuYCeqfK8nr0do8.&amp;token=1ca7f5bb-7d74-4a13-b679-1fe8bbf3e473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873" y="3140968"/>
            <a:ext cx="169938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ttachment.outlook.office.net/owa/angelabrustolinpsico@hotmail.com/service.svc/s/GetFileAttachment?id=AQMkADAwATYwMAItYzQxZi0wMzE1LTAwAi0wMAoARgAAA46pOBymSX5BkV7BvhVTDk0HAMcM1N3SJARHqFwa9Pp2mr8AAAIBDAAAAMcM1N3SJARHqFwa9Pp2mr8AAAAjwvtSAAAAARIAEACFbMXg2gPTT4%2FXJHIk0txb&amp;X-OWA-CANARY=i6KVw16VvUKIQqSlZS6DHWB2WBof8dMYRzkkEx9tSBIlMWej4weGqXwqJF_SsuYCeqfK8nr0do8.&amp;token=1ca7f5bb-7d74-4a13-b679-1fe8bbf3e473&amp;owa=outlook.live.com&amp;is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93" y="5229200"/>
            <a:ext cx="1032820" cy="143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ttachment.outlook.office.net/owa/angelabrustolinpsico@hotmail.com/service.svc/s/GetFileAttachment?id=AQMkADAwATYwMAItYzQxZi0wMzE1LTAwAi0wMAoARgAAA46pOBymSX5BkV7BvhVTDk0HAMcM1N3SJARHqFwa9Pp2mr8AAAIBDAAAAMcM1N3SJARHqFwa9Pp2mr8AAAAjwvtSAAAAARIAEAAzGhYcxFb4T4M6Ncj3T1jg&amp;X-OWA-CANARY=i6KVw16VvUKIQqSlZS6DHWB2WBof8dMYRzkkEx9tSBIlMWej4weGqXwqJF_SsuYCeqfK8nr0do8.&amp;token=1ca7f5bb-7d74-4a13-b679-1fe8bbf3e473&amp;owa=outlook.live.com&amp;isc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282" y="5267369"/>
            <a:ext cx="1897757" cy="135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995936" y="364502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+mj-lt"/>
              </a:rPr>
              <a:t>ICE</a:t>
            </a:r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4427984" y="3798912"/>
            <a:ext cx="3600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620127" y="3501008"/>
            <a:ext cx="1680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Mistura homogênea </a:t>
            </a:r>
          </a:p>
        </p:txBody>
      </p:sp>
      <p:cxnSp>
        <p:nvCxnSpPr>
          <p:cNvPr id="13" name="Conector de seta reta 12"/>
          <p:cNvCxnSpPr>
            <a:stCxn id="11" idx="1"/>
          </p:cNvCxnSpPr>
          <p:nvPr/>
        </p:nvCxnSpPr>
        <p:spPr>
          <a:xfrm flipH="1" flipV="1">
            <a:off x="6183039" y="3793395"/>
            <a:ext cx="4370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764143" y="1747555"/>
            <a:ext cx="90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curso</a:t>
            </a:r>
          </a:p>
        </p:txBody>
      </p:sp>
      <p:cxnSp>
        <p:nvCxnSpPr>
          <p:cNvPr id="16" name="Conector de seta reta 15"/>
          <p:cNvCxnSpPr>
            <a:endCxn id="14" idx="1"/>
          </p:cNvCxnSpPr>
          <p:nvPr/>
        </p:nvCxnSpPr>
        <p:spPr>
          <a:xfrm>
            <a:off x="6353260" y="1916832"/>
            <a:ext cx="410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95536" y="537321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Frente de chama</a:t>
            </a:r>
          </a:p>
        </p:txBody>
      </p:sp>
      <p:cxnSp>
        <p:nvCxnSpPr>
          <p:cNvPr id="20" name="Conector de seta reta 19"/>
          <p:cNvCxnSpPr/>
          <p:nvPr/>
        </p:nvCxnSpPr>
        <p:spPr>
          <a:xfrm flipH="1">
            <a:off x="1150692" y="5805264"/>
            <a:ext cx="502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984655" y="5373216"/>
            <a:ext cx="173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Produtos da combustão</a:t>
            </a:r>
          </a:p>
        </p:txBody>
      </p:sp>
      <p:cxnSp>
        <p:nvCxnSpPr>
          <p:cNvPr id="23" name="Conector de seta reta 22"/>
          <p:cNvCxnSpPr/>
          <p:nvPr/>
        </p:nvCxnSpPr>
        <p:spPr>
          <a:xfrm flipH="1">
            <a:off x="4067944" y="5733256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2771800" y="6186790"/>
            <a:ext cx="17395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+mj-lt"/>
              </a:rPr>
              <a:t>Frente de chama</a:t>
            </a:r>
          </a:p>
        </p:txBody>
      </p:sp>
      <p:cxnSp>
        <p:nvCxnSpPr>
          <p:cNvPr id="26" name="Conector de seta reta 25"/>
          <p:cNvCxnSpPr/>
          <p:nvPr/>
        </p:nvCxnSpPr>
        <p:spPr>
          <a:xfrm flipH="1">
            <a:off x="4427984" y="5805264"/>
            <a:ext cx="648072" cy="512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6062629" y="561151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Mistura não queimada</a:t>
            </a:r>
          </a:p>
        </p:txBody>
      </p:sp>
      <p:cxnSp>
        <p:nvCxnSpPr>
          <p:cNvPr id="30" name="Conector de seta reta 29"/>
          <p:cNvCxnSpPr/>
          <p:nvPr/>
        </p:nvCxnSpPr>
        <p:spPr>
          <a:xfrm>
            <a:off x="5525105" y="5877272"/>
            <a:ext cx="559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do 11"/>
          <p:cNvCxnSpPr/>
          <p:nvPr/>
        </p:nvCxnSpPr>
        <p:spPr>
          <a:xfrm rot="5400000">
            <a:off x="4646186" y="3935233"/>
            <a:ext cx="787732" cy="504056"/>
          </a:xfrm>
          <a:prstGeom prst="bent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4357241" y="4572760"/>
            <a:ext cx="1239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ar + </a:t>
            </a:r>
            <a:r>
              <a:rPr lang="pt-BR" sz="1400" dirty="0" err="1"/>
              <a:t>comb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5872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548680"/>
                <a:ext cx="7848872" cy="5619328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𝑓𝑐</m:t>
                          </m:r>
                        </m:sub>
                      </m:sSub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pt-B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20−30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pt-B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pt-BR" sz="16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𝑐𝑜𝑚𝑏𝑢𝑠𝑡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ã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40−60°</m:t>
                      </m:r>
                    </m:oMath>
                  </m:oMathPara>
                </a14:m>
                <a:endParaRPr lang="pt-BR" sz="16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pt-BR" sz="1600" dirty="0"/>
                  <a:t>3.600 rpm = 60 rps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pt-BR" sz="1600" dirty="0"/>
                  <a:t>60 x 360 = 21.600°/s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21600</m:t>
                        </m:r>
                      </m:den>
                    </m:f>
                    <m:r>
                      <a:rPr lang="pt-BR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0,0027</m:t>
                    </m:r>
                    <m:r>
                      <a:rPr lang="pt-BR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≈3</m:t>
                    </m:r>
                    <m:r>
                      <a:rPr lang="pt-BR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𝑚𝑠</m:t>
                    </m:r>
                  </m:oMath>
                </a14:m>
                <a:r>
                  <a:rPr lang="pt-BR" sz="1600" dirty="0"/>
                  <a:t> (tempo de combustão)</a:t>
                </a:r>
              </a:p>
              <a:p>
                <a:pPr marL="0" indent="0" algn="just">
                  <a:buNone/>
                </a:pPr>
                <a:r>
                  <a:rPr lang="pt-BR" sz="1600" dirty="0"/>
                  <a:t>É desejável aumentar a velocidade da frente de chama, no desenvolvimento de novos motores.</a:t>
                </a:r>
              </a:p>
              <a:p>
                <a:pPr marL="0" indent="0" algn="just">
                  <a:buNone/>
                </a:pPr>
                <a:r>
                  <a:rPr lang="pt-BR" sz="1600" dirty="0"/>
                  <a:t>Motores OTTO (combustíveis leves)</a:t>
                </a:r>
              </a:p>
              <a:p>
                <a:pPr marL="0" indent="0" algn="just">
                  <a:buNone/>
                </a:pPr>
                <a:r>
                  <a:rPr lang="pt-BR" sz="1600" dirty="0"/>
                  <a:t>          Gasolina</a:t>
                </a:r>
              </a:p>
              <a:p>
                <a:pPr marL="0" indent="0" algn="just">
                  <a:buNone/>
                </a:pPr>
                <a:r>
                  <a:rPr lang="pt-BR" sz="1600" dirty="0"/>
                  <a:t>          Álcool</a:t>
                </a:r>
              </a:p>
              <a:p>
                <a:pPr marL="0" indent="0" algn="just">
                  <a:buNone/>
                </a:pPr>
                <a:r>
                  <a:rPr lang="pt-BR" sz="1600" dirty="0"/>
                  <a:t>          Gás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548680"/>
                <a:ext cx="7848872" cy="5619328"/>
              </a:xfrm>
              <a:blipFill rotWithShape="0">
                <a:blip r:embed="rId2"/>
                <a:stretch>
                  <a:fillRect l="-466" r="-3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esquerda 3"/>
          <p:cNvSpPr/>
          <p:nvPr/>
        </p:nvSpPr>
        <p:spPr bwMode="auto">
          <a:xfrm>
            <a:off x="1331640" y="4149080"/>
            <a:ext cx="72008" cy="864096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50" name="Picture 2" descr="https://attachment.outlook.office.net/owa/angelabrustolinpsico@hotmail.com/service.svc/s/GetFileAttachment?id=AQMkADAwATYwMAItYzQxZi0wMzE1LTAwAi0wMAoARgAAA46pOBymSX5BkV7BvhVTDk0HAMcM1N3SJARHqFwa9Pp2mr8AAAIBDAAAAMcM1N3SJARHqFwa9Pp2mr8AAAAjwvtdAAAAARIAEACz1d7Op3RZSJ2dAPQlaCaEDA%3D%3D&amp;X-OWA-CANARY=3b7zv_5GtkqXzNTvptR9sYAQGb8f8dMY-U5aRByM49-YZHPikf3w9A4E2FpDYjQjpPnIHTCeyYY.&amp;token=f2292bfb-69ad-4a65-bf5a-d6afc61d49a0&amp;owa=outlook.live.com&amp;isc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51998"/>
            <a:ext cx="2360786" cy="142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attachment.outlook.office.net/owa/angelabrustolinpsico@hotmail.com/service.svc/s/GetFileAttachment?id=AQMkADAwATYwMAItYzQxZi0wMzE1LTAwAi0wMAoARgAAA46pOBymSX5BkV7BvhVTDk0HAMcM1N3SJARHqFwa9Pp2mr8AAAIBDAAAAMcM1N3SJARHqFwa9Pp2mr8AAAAjwvtdAAAAARIAEABUc5Op61%2FtSYhq5YWQcxrI&amp;X-OWA-CANARY=3b7zv_5GtkqXzNTvptR9sYAQGb8f8dMY-U5aRByM49-YZHPikf3w9A4E2FpDYjQjpPnIHTCeyYY.&amp;token=f2292bfb-69ad-4a65-bf5a-d6afc61d49a0&amp;owa=outlook.live.com&amp;is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330" y="5301208"/>
            <a:ext cx="2103710" cy="135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ttachment.outlook.office.net/owa/angelabrustolinpsico@hotmail.com/service.svc/s/GetFileAttachment?id=AQMkADAwATYwMAItYzQxZi0wMzE1LTAwAi0wMAoARgAAA46pOBymSX5BkV7BvhVTDk0HAMcM1N3SJARHqFwa9Pp2mr8AAAIBDAAAAMcM1N3SJARHqFwa9Pp2mr8AAAAjwvtdAAAAARIAEABdUif3QtvLQ4ltMLk%2F9jhH&amp;X-OWA-CANARY=3b7zv_5GtkqXzNTvptR9sYAQGb8f8dMY-U5aRByM49-YZHPikf3w9A4E2FpDYjQjpPnIHTCeyYY.&amp;token=f2292bfb-69ad-4a65-bf5a-d6afc61d49a0&amp;owa=outlook.live.com&amp;isc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262095"/>
            <a:ext cx="2222579" cy="139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971600" y="504511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   ICO            Motores Diesel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1820218" y="5229200"/>
            <a:ext cx="663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00583" y="532160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ar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932040" y="479715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latin typeface="+mj-lt"/>
              </a:rPr>
              <a:t>Motores de duplo-combustível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876256" y="522048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Injeção piloto de óleo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535996" y="5155659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Ar + gás</a:t>
            </a:r>
          </a:p>
        </p:txBody>
      </p:sp>
    </p:spTree>
    <p:extLst>
      <p:ext uri="{BB962C8B-B14F-4D97-AF65-F5344CB8AC3E}">
        <p14:creationId xmlns:p14="http://schemas.microsoft.com/office/powerpoint/2010/main" val="91532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67936" cy="504056"/>
          </a:xfrm>
        </p:spPr>
        <p:txBody>
          <a:bodyPr>
            <a:normAutofit/>
          </a:bodyPr>
          <a:lstStyle/>
          <a:p>
            <a:r>
              <a:rPr lang="pt-BR" sz="2400" dirty="0"/>
              <a:t>Ciclos Padrão-Ar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2482552"/>
                <a:ext cx="7848872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sz="1600" dirty="0"/>
                  <a:t>1 – 2: comp. </a:t>
                </a:r>
                <a:r>
                  <a:rPr lang="pt-BR" sz="1600" dirty="0" err="1"/>
                  <a:t>isoentrópica</a:t>
                </a:r>
                <a:endParaRPr lang="pt-BR" sz="1600" dirty="0"/>
              </a:p>
              <a:p>
                <a:pPr marL="0" indent="0">
                  <a:buNone/>
                </a:pPr>
                <a:r>
                  <a:rPr lang="pt-BR" sz="1600" dirty="0"/>
                  <a:t>2 – 3: formação de calor a volume constante</a:t>
                </a:r>
              </a:p>
              <a:p>
                <a:pPr marL="0" indent="0">
                  <a:buNone/>
                </a:pPr>
                <a:r>
                  <a:rPr lang="pt-BR" sz="1600" dirty="0"/>
                  <a:t>3 – 4: expansão </a:t>
                </a:r>
                <a:r>
                  <a:rPr lang="pt-BR" sz="1600" dirty="0" err="1"/>
                  <a:t>isoentrópica</a:t>
                </a:r>
                <a:endParaRPr lang="pt-BR" sz="1600" dirty="0"/>
              </a:p>
              <a:p>
                <a:pPr marL="0" indent="0">
                  <a:buNone/>
                </a:pPr>
                <a:r>
                  <a:rPr lang="pt-BR" sz="1600" dirty="0"/>
                  <a:t>4 – 5: rejeição de calor</a:t>
                </a:r>
              </a:p>
              <a:p>
                <a:pPr marL="0" indent="0">
                  <a:buNone/>
                </a:pPr>
                <a:r>
                  <a:rPr lang="pt-BR" sz="1600" dirty="0"/>
                  <a:t>5 – 6: exaustão a p=</a:t>
                </a:r>
                <a:r>
                  <a:rPr lang="pt-BR" sz="1600" dirty="0" err="1"/>
                  <a:t>cte</a:t>
                </a:r>
                <a:endParaRPr lang="pt-BR" sz="1600" dirty="0"/>
              </a:p>
              <a:p>
                <a:pPr marL="0" indent="0">
                  <a:buNone/>
                </a:pPr>
                <a:r>
                  <a:rPr lang="pt-BR" sz="1600" dirty="0"/>
                  <a:t>6 – 1: admissão a p=</a:t>
                </a:r>
                <a:r>
                  <a:rPr lang="pt-BR" sz="1600" dirty="0" err="1"/>
                  <a:t>cte</a:t>
                </a: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r>
                  <a:rPr lang="pt-BR" sz="1600" dirty="0"/>
                  <a:t>							 Taxa de compressão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pt-BR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â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𝑚𝑎𝑟𝑎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𝑐𝑜𝑚𝑏𝑢𝑠𝑡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ã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â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𝑚𝑎𝑟𝑎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𝑐𝑜𝑚𝑏𝑢𝑠𝑡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ã</m:t>
                            </m:r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𝑐𝑖𝑙𝑖𝑛𝑑𝑟𝑜</m:t>
                            </m:r>
                          </m:sub>
                        </m:sSub>
                      </m:den>
                    </m:f>
                  </m:oMath>
                </a14:m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2482552"/>
                <a:ext cx="7848872" cy="4114800"/>
              </a:xfrm>
              <a:blipFill rotWithShape="0">
                <a:blip r:embed="rId2"/>
                <a:stretch>
                  <a:fillRect l="-388" t="-5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s://attachment.outlook.office.net/owa/angelabrustolinpsico@hotmail.com/service.svc/s/GetFileAttachment?id=AQMkADAwATYwMAItYzQxZi0wMzE1LTAwAi0wMAoARgAAA46pOBymSX5BkV7BvhVTDk0HAMcM1N3SJARHqFwa9Pp2mr8AAAIBDAAAAMcM1N3SJARHqFwa9Pp2mr8AAAAjwvteAAAAARIAEADEqucCCPYcToZ3Vv5cfec9&amp;X-OWA-CANARY=CBG6AUeH6UinLeaHu7bo7cD9EmYg8dMY291WX1nJ2I_r3YLTWQmYRT4Lo34gdXCZedQsuu1i0_E.&amp;token=3341fccb-5b30-491c-90d2-e5ee53806ab8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418" y="188640"/>
            <a:ext cx="392685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ttachment.outlook.office.net/owa/angelabrustolinpsico@hotmail.com/service.svc/s/GetFileAttachment?id=AQMkADAwATYwMAItYzQxZi0wMzE1LTAwAi0wMAoARgAAA46pOBymSX5BkV7BvhVTDk0HAMcM1N3SJARHqFwa9Pp2mr8AAAIBDAAAAMcM1N3SJARHqFwa9Pp2mr8AAAAjwvteAAAAARIAEADZqcC9cCFcQKj3P%2B6LxesN&amp;X-OWA-CANARY=CBG6AUeH6UinLeaHu7bo7cD9EmYg8dMY291WX1nJ2I_r3YLTWQmYRT4Lo34gdXCZedQsuu1i0_E.&amp;token=3341fccb-5b30-491c-90d2-e5ee53806ab8&amp;owa=outlook.live.com&amp;is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53" y="4676665"/>
            <a:ext cx="3485183" cy="21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44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404664"/>
                <a:ext cx="7772400" cy="583535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r>
                      <a:rPr lang="pt-B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pt-BR" sz="1800" dirty="0"/>
                  <a:t>        Ex: 8:1</a:t>
                </a:r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:endParaRPr lang="pt-BR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pt-BR" sz="1800" dirty="0"/>
                  <a:t>        tem seu valor limitado pela detonação</a:t>
                </a:r>
              </a:p>
              <a:p>
                <a:pPr marL="0" indent="0">
                  <a:buNone/>
                </a:pPr>
                <a:r>
                  <a:rPr lang="pt-BR" sz="1800" dirty="0"/>
                  <a:t>Simples alteração no avanço provoca detonação intensa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404664"/>
                <a:ext cx="7772400" cy="5835352"/>
              </a:xfrm>
              <a:blipFill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angulado 4"/>
          <p:cNvCxnSpPr/>
          <p:nvPr/>
        </p:nvCxnSpPr>
        <p:spPr bwMode="auto">
          <a:xfrm>
            <a:off x="1043608" y="2708920"/>
            <a:ext cx="360040" cy="12700"/>
          </a:xfrm>
          <a:prstGeom prst="bentConnector3">
            <a:avLst>
              <a:gd name="adj1" fmla="val -1065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4098" name="Picture 2" descr="https://attachment.outlook.office.net/owa/angelabrustolinpsico@hotmail.com/service.svc/s/GetFileAttachment?id=AQMkADAwATYwMAItYzQxZi0wMzE1LTAwAi0wMAoARgAAA46pOBymSX5BkV7BvhVTDk0HAMcM1N3SJARHqFwa9Pp2mr8AAAIBDAAAAMcM1N3SJARHqFwa9Pp2mr8AAAAjwvtgAAAAARIAEABcS26sc%2FYTRpPy%2FxcBSuE9&amp;X-OWA-CANARY=tKxEFhXxvUyLWxtJRVjvCYBCmYUg8dMYPvwXf-dxo6SEnM5jVMCBwgw_OtnyalyUpEFdoetBTJY.&amp;token=eb11bc87-7196-440e-9acb-5ea14373ca2c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173" y="44624"/>
            <a:ext cx="3039548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attachment.outlook.office.net/owa/angelabrustolinpsico@hotmail.com/service.svc/s/GetFileAttachment?id=AQMkADAwATYwMAItYzQxZi0wMzE1LTAwAi0wMAoARgAAA46pOBymSX5BkV7BvhVTDk0HAMcM1N3SJARHqFwa9Pp2mr8AAAIBDAAAAMcM1N3SJARHqFwa9Pp2mr8AAAAjwvtgAAAAARIAEADV7dSfY56xTK92igoTFqNQ&amp;X-OWA-CANARY=tKxEFhXxvUyLWxtJRVjvCYBCmYUg8dMYPvwXf-dxo6SEnM5jVMCBwgw_OtnyalyUpEFdoetBTJY.&amp;token=eb11bc87-7196-440e-9acb-5ea14373ca2c&amp;owa=outlook.live.com&amp;is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276225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attachment.outlook.office.net/owa/angelabrustolinpsico@hotmail.com/service.svc/s/GetFileAttachment?id=AQMkADAwATYwMAItYzQxZi0wMzE1LTAwAi0wMAoARgAAA46pOBymSX5BkV7BvhVTDk0HAMcM1N3SJARHqFwa9Pp2mr8AAAIBDAAAAMcM1N3SJARHqFwa9Pp2mr8AAAAjwvtgAAAAARIAEACPHu2SnBZfRY0hiz4TyeVp&amp;X-OWA-CANARY=tKxEFhXxvUyLWxtJRVjvCYBCmYUg8dMYPvwXf-dxo6SEnM5jVMCBwgw_OtnyalyUpEFdoetBTJY.&amp;token=eb11bc87-7196-440e-9acb-5ea14373ca2c&amp;owa=outlook.live.com&amp;isc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41168"/>
            <a:ext cx="153352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attachment.outlook.office.net/owa/angelabrustolinpsico@hotmail.com/service.svc/s/GetFileAttachment?id=AQMkADAwATYwMAItYzQxZi0wMzE1LTAwAi0wMAoARgAAA46pOBymSX5BkV7BvhVTDk0HAMcM1N3SJARHqFwa9Pp2mr8AAAIBDAAAAMcM1N3SJARHqFwa9Pp2mr8AAAAjwvtgAAAAARIAEAB2pK71hmhbQJ9EmuDvac3c&amp;X-OWA-CANARY=tKxEFhXxvUyLWxtJRVjvCYBCmYUg8dMYPvwXf-dxo6SEnM5jVMCBwgw_OtnyalyUpEFdoetBTJY.&amp;token=eb11bc87-7196-440e-9acb-5ea14373ca2c&amp;owa=outlook.live.com&amp;isc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173" y="4938149"/>
            <a:ext cx="35433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attachment.outlook.office.net/owa/angelabrustolinpsico@hotmail.com/service.svc/s/GetFileAttachment?id=AQMkADAwATYwMAItYzQxZi0wMzE1LTAwAi0wMAoARgAAA46pOBymSX5BkV7BvhVTDk0HAMcM1N3SJARHqFwa9Pp2mr8AAAIBDAAAAMcM1N3SJARHqFwa9Pp2mr8AAAAjwvtgAAAAARIAEAA34ffaalr5R5Rum6gEo3rC&amp;X-OWA-CANARY=tKxEFhXxvUyLWxtJRVjvCYBCmYUg8dMYPvwXf-dxo6SEnM5jVMCBwgw_OtnyalyUpEFdoetBTJY.&amp;token=eb11bc87-7196-440e-9acb-5ea14373ca2c&amp;owa=outlook.live.com&amp;isc=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173" y="3362402"/>
            <a:ext cx="4389958" cy="150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866623" y="1700808"/>
                <a:ext cx="2050561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000"/>
                            <m:t>η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𝑂𝑇𝑇𝑂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=1−</m:t>
                      </m:r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623" y="1700808"/>
                <a:ext cx="2050561" cy="6915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2771800" y="170080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k-1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7504" y="6002704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+mj-lt"/>
              </a:rPr>
              <a:t>No instante da detonação, destrói-se a camada limite e aumenta muito a temperatura da cabeça do pistão              micro fusão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1691680" y="6597352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6538243" y="836712"/>
                <a:ext cx="1129605" cy="342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𝑝𝑣</m:t>
                          </m:r>
                        </m:e>
                        <m:sup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pt-BR" sz="16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i="1">
                          <a:latin typeface="Cambria Math" panose="02040503050406030204" pitchFamily="18" charset="0"/>
                        </a:rPr>
                        <m:t>𝑐𝑡𝑒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243" y="836712"/>
                <a:ext cx="1129605" cy="342979"/>
              </a:xfrm>
              <a:prstGeom prst="rect">
                <a:avLst/>
              </a:prstGeom>
              <a:blipFill rotWithShape="0">
                <a:blip r:embed="rId9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47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ttachment.outlook.office.net/owa/angelabrustolinpsico@hotmail.com/service.svc/s/GetFileAttachment?id=AQMkADAwATYwMAItYzQxZi0wMzE1LTAwAi0wMAoARgAAA46pOBymSX5BkV7BvhVTDk0HAMcM1N3SJARHqFwa9Pp2mr8AAAIBDAAAAMcM1N3SJARHqFwa9Pp2mr8AAAAjwvthAAAAARIAEAASvBkiJpBNSbGD1Ch%2BVEbh&amp;X-OWA-CANARY=CovB29KaAUCR34WMPrrflXBAoHY68dMYPv0LNWu6kBJ_cSVsZRdxh6YDvEms954Sdm5wMT6T9WU.&amp;token=823cf752-377d-402f-8b7b-692dc940f160&amp;owa=outlook.live.com&amp;is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30847"/>
            <a:ext cx="316723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772400" cy="1143000"/>
          </a:xfrm>
        </p:spPr>
        <p:txBody>
          <a:bodyPr/>
          <a:lstStyle/>
          <a:p>
            <a:r>
              <a:rPr lang="pt-BR" sz="1800" dirty="0"/>
              <a:t>Fenômeno que ocorre após o PMS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404664"/>
                <a:ext cx="7772400" cy="6336704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1600" dirty="0"/>
                  <a:t>É diferente da pré-ignição que ocorre antes (carros velhos carbonizados – é menos frequente)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1600" dirty="0"/>
                  <a:t>O pior problema é a detonação, pois,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𝑓𝑐</m:t>
                        </m:r>
                      </m:sub>
                    </m:sSub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pt-BR" sz="16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𝑓𝑑𝑒𝑡𝑜𝑛𝑎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çã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=300 </m:t>
                    </m:r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pt-BR" sz="1600" dirty="0"/>
                  <a:t> (ordem de grandeza)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1600" dirty="0"/>
                  <a:t>Destruição da camada (teoria) que pode acarretar a micro fusão da cabeça do pistão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1600" dirty="0"/>
                  <a:t>Ao chegar à temperatura crítica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pt-BR" sz="1600" dirty="0"/>
                  <a:t>, o combustível, por razões químicas, leva um </a:t>
                </a:r>
                <a14:m>
                  <m:oMath xmlns:m="http://schemas.openxmlformats.org/officeDocument/2006/math">
                    <m:r>
                      <a:rPr lang="pt-B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pt-BR" sz="1600" dirty="0"/>
                  <a:t> para queimar.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𝑓𝑐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𝑓𝑐</m:t>
                              </m:r>
                            </m:sub>
                          </m:sSub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404664"/>
                <a:ext cx="7772400" cy="6336704"/>
              </a:xfrm>
              <a:blipFill>
                <a:blip r:embed="rId3"/>
                <a:stretch>
                  <a:fillRect l="-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esquerda 3"/>
          <p:cNvSpPr/>
          <p:nvPr/>
        </p:nvSpPr>
        <p:spPr bwMode="auto">
          <a:xfrm>
            <a:off x="1259632" y="1196752"/>
            <a:ext cx="45719" cy="648072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6" name="Picture 2" descr="https://attachment.outlook.office.net/owa/angelabrustolinpsico@hotmail.com/service.svc/s/GetFileAttachment?id=AQMkADAwATYwMAItYzQxZi0wMzE1LTAwAi0wMAoARgAAA46pOBymSX5BkV7BvhVTDk0HAMcM1N3SJARHqFwa9Pp2mr8AAAIBDAAAAMcM1N3SJARHqFwa9Pp2mr8AAAAjwvthAAAAARIAEACdssyfd6ciT7Ut4xB1qB1Y&amp;X-OWA-CANARY=CovB29KaAUCR34WMPrrflXBAoHY68dMYPv0LNWu6kBJ_cSVsZRdxh6YDvEms954Sdm5wMT6T9WU.&amp;token=823cf752-377d-402f-8b7b-692dc940f160&amp;owa=outlook.live.com&amp;is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69" y="1988840"/>
            <a:ext cx="3759639" cy="177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11760" y="4334907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err="1"/>
              <a:t>Tc</a:t>
            </a:r>
            <a:endParaRPr lang="pt-BR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3020149" y="4233980"/>
                <a:ext cx="471731" cy="275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pt-BR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𝑓𝑐</m:t>
                          </m:r>
                        </m:sub>
                      </m:sSub>
                    </m:oMath>
                  </m:oMathPara>
                </a14:m>
                <a:endParaRPr lang="pt-BR" sz="1100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149" y="4233980"/>
                <a:ext cx="471731" cy="275140"/>
              </a:xfrm>
              <a:prstGeom prst="rect">
                <a:avLst/>
              </a:prstGeom>
              <a:blipFill rotWithShape="0">
                <a:blip r:embed="rId5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3923928" y="4509120"/>
                <a:ext cx="38991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sz="1200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509120"/>
                <a:ext cx="389914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3995936" y="764704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+mj-lt"/>
              </a:rPr>
              <a:t>(Queima espontânea da mistura não queimada a frente da frente de chama devido ao aumento de </a:t>
            </a:r>
            <a:r>
              <a:rPr lang="pt-BR" sz="1400" dirty="0">
                <a:latin typeface="Times" panose="02020603050405020304" pitchFamily="18" charset="0"/>
                <a:cs typeface="Times" panose="02020603050405020304" pitchFamily="18" charset="0"/>
              </a:rPr>
              <a:t>Tu</a:t>
            </a:r>
            <a:r>
              <a:rPr lang="pt-BR" sz="1400" dirty="0">
                <a:latin typeface="+mj-lt"/>
              </a:rPr>
              <a:t> em razão do aumento da taxa de compressão </a:t>
            </a:r>
            <a:r>
              <a:rPr lang="pt-BR" sz="1400" dirty="0">
                <a:latin typeface="Times" panose="02020603050405020304" pitchFamily="18" charset="0"/>
                <a:cs typeface="Times" panose="02020603050405020304" pitchFamily="18" charset="0"/>
              </a:rPr>
              <a:t>r</a:t>
            </a:r>
            <a:r>
              <a:rPr lang="pt-BR" sz="14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55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attachment.outlook.office.net/owa/angelabrustolinpsico@hotmail.com/service.svc/s/GetFileAttachment?id=AQMkADAwATYwMAItYzQxZi0wMzE1LTAwAi0wMAoARgAAA46pOBymSX5BkV7BvhVTDk0HAMcM1N3SJARHqFwa9Pp2mr8AAAIBDAAAAMcM1N3SJARHqFwa9Pp2mr8AAAAjwvtiAAAAARIAEAClGbUSabtQR45fYIW4pAZy&amp;X-OWA-CANARY=3mn1nP2woki1KTfy__XV2fAJxBA78dMY75JBRuC9_Btfp-HWVw_T9WtHE4zo0nAaim2h1dHfi2A.&amp;token=6c9e9ad8-2d62-4509-97ec-146fd9143ee8&amp;owa=outlook.live.com&amp;is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32" y="3605337"/>
            <a:ext cx="4627302" cy="25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attachment.outlook.office.net/owa/angelabrustolinpsico@hotmail.com/service.svc/s/GetFileAttachment?id=AQMkADAwATYwMAItYzQxZi0wMzE1LTAwAi0wMAoARgAAA46pOBymSX5BkV7BvhVTDk0HAMcM1N3SJARHqFwa9Pp2mr8AAAIBDAAAAMcM1N3SJARHqFwa9Pp2mr8AAAAjwvtiAAAAARIAEAB3rvRG792HSadNOTH4wSBH&amp;X-OWA-CANARY=3mn1nP2woki1KTfy__XV2fAJxBA78dMY75JBRuC9_Btfp-HWVw_T9WtHE4zo0nAaim2h1dHfi2A.&amp;token=6c9e9ad8-2d62-4509-97ec-146fd9143ee8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864" y="2325960"/>
            <a:ext cx="2735960" cy="146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60040" y="476672"/>
                <a:ext cx="7772400" cy="604867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sz="1600" dirty="0"/>
                  <a:t>Se </a:t>
                </a:r>
                <a14:m>
                  <m:oMath xmlns:m="http://schemas.openxmlformats.org/officeDocument/2006/math">
                    <m:r>
                      <a:rPr lang="pt-B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𝑓𝑐</m:t>
                        </m:r>
                      </m:sub>
                    </m:sSub>
                    <m:r>
                      <a:rPr lang="pt-BR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pt-B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𝑑𝑒𝑡</m:t>
                        </m:r>
                      </m:sub>
                    </m:sSub>
                  </m:oMath>
                </a14:m>
                <a:r>
                  <a:rPr lang="pt-BR" sz="1600" dirty="0"/>
                  <a:t>             não haverá detonação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𝑓𝑐</m:t>
                        </m:r>
                      </m:sub>
                    </m:sSub>
                  </m:oMath>
                </a14:m>
                <a:r>
                  <a:rPr lang="pt-BR" sz="1600" dirty="0"/>
                  <a:t>        turbulência na câmara de combustão</a:t>
                </a:r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pt-BR" sz="1600" dirty="0"/>
                  <a:t>        temperatura inerente ao combustível </a:t>
                </a:r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r>
                  <a:rPr lang="pt-BR" sz="1600" dirty="0"/>
                  <a:t>Percurso da chama</a:t>
                </a:r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&gt;∆</m:t>
                    </m:r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1600" dirty="0"/>
                  <a:t>             1 é mais propício à detonação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0040" y="476672"/>
                <a:ext cx="7772400" cy="6048672"/>
              </a:xfrm>
              <a:blipFill>
                <a:blip r:embed="rId4"/>
                <a:stretch>
                  <a:fillRect l="-471" t="-403" b="-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angulado 4"/>
          <p:cNvCxnSpPr/>
          <p:nvPr/>
        </p:nvCxnSpPr>
        <p:spPr bwMode="auto">
          <a:xfrm>
            <a:off x="2339752" y="679996"/>
            <a:ext cx="576064" cy="12700"/>
          </a:xfrm>
          <a:prstGeom prst="bentConnector3">
            <a:avLst>
              <a:gd name="adj1" fmla="val -125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Conector angulado 7"/>
          <p:cNvCxnSpPr/>
          <p:nvPr/>
        </p:nvCxnSpPr>
        <p:spPr bwMode="auto">
          <a:xfrm>
            <a:off x="1043608" y="2552204"/>
            <a:ext cx="360040" cy="12700"/>
          </a:xfrm>
          <a:prstGeom prst="bentConnector3">
            <a:avLst>
              <a:gd name="adj1" fmla="val -26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Conector angulado 9"/>
          <p:cNvCxnSpPr/>
          <p:nvPr/>
        </p:nvCxnSpPr>
        <p:spPr bwMode="auto">
          <a:xfrm>
            <a:off x="1187624" y="1052736"/>
            <a:ext cx="360040" cy="12700"/>
          </a:xfrm>
          <a:prstGeom prst="bentConnector3">
            <a:avLst>
              <a:gd name="adj1" fmla="val 238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Conector angulado 11"/>
          <p:cNvCxnSpPr/>
          <p:nvPr/>
        </p:nvCxnSpPr>
        <p:spPr bwMode="auto">
          <a:xfrm>
            <a:off x="1835696" y="6237312"/>
            <a:ext cx="504056" cy="12700"/>
          </a:xfrm>
          <a:prstGeom prst="bentConnector3">
            <a:avLst>
              <a:gd name="adj1" fmla="val 275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050" name="Picture 2" descr="https://attachment.outlook.office.net/owa/angelabrustolinpsico@hotmail.com/service.svc/s/GetFileAttachment?id=AQMkADAwATYwMAItYzQxZi0wMzE1LTAwAi0wMAoARgAAA46pOBymSX5BkV7BvhVTDk0HAMcM1N3SJARHqFwa9Pp2mr8AAAIBDAAAAMcM1N3SJARHqFwa9Pp2mr8AAAAjwvtiAAAAARIAEAByL21DF3lOTKCZ%2BsD2pmm0&amp;X-OWA-CANARY=3mn1nP2woki1KTfy__XV2fAJxBA78dMY75JBRuC9_Btfp-HWVw_T9WtHE4zo0nAaim2h1dHfi2A.&amp;token=6c9e9ad8-2d62-4509-97ec-146fd9143ee8&amp;owa=outlook.live.com&amp;isc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20738"/>
            <a:ext cx="24193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373892" y="2868060"/>
            <a:ext cx="1508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n-lt"/>
              </a:rPr>
              <a:t>Válvulas adm. e escap.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76056" y="141277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+mj-lt"/>
              </a:rPr>
              <a:t>Forma para aumentar turbulência </a:t>
            </a: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3851920" y="1837363"/>
            <a:ext cx="1296144" cy="7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6660232" y="1844824"/>
                <a:ext cx="665375" cy="3583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𝑓𝑐</m:t>
                          </m:r>
                        </m:sub>
                      </m:sSub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844824"/>
                <a:ext cx="665375" cy="358303"/>
              </a:xfrm>
              <a:prstGeom prst="rect">
                <a:avLst/>
              </a:prstGeom>
              <a:blipFill rotWithShape="0">
                <a:blip r:embed="rId6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de seta reta 14"/>
          <p:cNvCxnSpPr/>
          <p:nvPr/>
        </p:nvCxnSpPr>
        <p:spPr>
          <a:xfrm flipV="1">
            <a:off x="6300192" y="2040525"/>
            <a:ext cx="414745" cy="2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3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88639"/>
            <a:ext cx="7772400" cy="360041"/>
          </a:xfrm>
        </p:spPr>
        <p:txBody>
          <a:bodyPr>
            <a:noAutofit/>
          </a:bodyPr>
          <a:lstStyle/>
          <a:p>
            <a:r>
              <a:rPr lang="pt-BR" sz="1800" dirty="0"/>
              <a:t>Produtos da combustão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908720"/>
                <a:ext cx="7772400" cy="518728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pt-BR" sz="1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𝑁𝑂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𝑁𝑂</m:t>
                      </m:r>
                    </m:oMath>
                  </m:oMathPara>
                </a14:m>
                <a:endParaRPr lang="pt-BR" sz="1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𝐶𝑂</m:t>
                      </m:r>
                    </m:oMath>
                  </m:oMathPara>
                </a14:m>
                <a:endParaRPr lang="pt-BR" sz="1600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𝐻𝐶</m:t>
                    </m:r>
                  </m:oMath>
                </a14:m>
                <a:r>
                  <a:rPr lang="pt-BR" sz="1600" b="0" dirty="0"/>
                  <a:t> (hidrocarbonetos não queimados)</a:t>
                </a:r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r>
                  <a:rPr lang="pt-BR" sz="1600" b="0" dirty="0">
                    <a:solidFill>
                      <a:schemeClr val="accent6">
                        <a:lumMod val="50000"/>
                      </a:schemeClr>
                    </a:solidFill>
                  </a:rPr>
                  <a:t>Aldeídos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1600" b="0" dirty="0"/>
                  <a:t>       efeito no organismo </a:t>
                </a:r>
              </a:p>
              <a:p>
                <a:pPr marL="0" indent="0">
                  <a:buNone/>
                </a:pPr>
                <a:r>
                  <a:rPr lang="pt-BR" sz="1600" dirty="0"/>
                  <a:t>	     </a:t>
                </a:r>
                <a:r>
                  <a:rPr lang="pt-BR" sz="1600" dirty="0" err="1"/>
                  <a:t>dist</a:t>
                </a:r>
                <a:r>
                  <a:rPr lang="pt-BR" sz="1600" dirty="0"/>
                  <a:t>. atmosfera</a:t>
                </a:r>
              </a:p>
              <a:p>
                <a:pPr marL="0" indent="0">
                  <a:buNone/>
                </a:pPr>
                <a:r>
                  <a:rPr lang="pt-BR" sz="1600" dirty="0"/>
                  <a:t>	     quanto cabe ao motor</a:t>
                </a:r>
              </a:p>
              <a:p>
                <a:pPr marL="0" indent="0">
                  <a:buNone/>
                </a:pPr>
                <a:r>
                  <a:rPr lang="pt-BR" sz="1600" dirty="0"/>
                  <a:t>                     legislação</a:t>
                </a:r>
              </a:p>
              <a:p>
                <a:pPr marL="0" indent="0">
                  <a:buNone/>
                </a:pPr>
                <a:endParaRPr lang="pt-BR" sz="1600" b="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908720"/>
                <a:ext cx="7772400" cy="5187280"/>
              </a:xfrm>
              <a:blipFill rotWithShape="0">
                <a:blip r:embed="rId2"/>
                <a:stretch>
                  <a:fillRect l="-4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direita 3"/>
          <p:cNvSpPr/>
          <p:nvPr/>
        </p:nvSpPr>
        <p:spPr bwMode="auto">
          <a:xfrm>
            <a:off x="1213913" y="2276872"/>
            <a:ext cx="45719" cy="36004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Conector angulado 5"/>
          <p:cNvCxnSpPr/>
          <p:nvPr/>
        </p:nvCxnSpPr>
        <p:spPr bwMode="auto">
          <a:xfrm>
            <a:off x="1288593" y="4221088"/>
            <a:ext cx="288032" cy="12700"/>
          </a:xfrm>
          <a:prstGeom prst="bentConnector3">
            <a:avLst>
              <a:gd name="adj1" fmla="val -12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Conector angulado 8"/>
          <p:cNvCxnSpPr/>
          <p:nvPr/>
        </p:nvCxnSpPr>
        <p:spPr bwMode="auto">
          <a:xfrm>
            <a:off x="323528" y="3128268"/>
            <a:ext cx="432048" cy="12700"/>
          </a:xfrm>
          <a:prstGeom prst="bentConnector3">
            <a:avLst>
              <a:gd name="adj1" fmla="val 5443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Chave esquerda 11"/>
          <p:cNvSpPr/>
          <p:nvPr/>
        </p:nvSpPr>
        <p:spPr bwMode="auto">
          <a:xfrm rot="16200000">
            <a:off x="2591778" y="4113076"/>
            <a:ext cx="144018" cy="2232248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Conector angulado 13"/>
          <p:cNvCxnSpPr/>
          <p:nvPr/>
        </p:nvCxnSpPr>
        <p:spPr bwMode="auto">
          <a:xfrm>
            <a:off x="971600" y="4577556"/>
            <a:ext cx="576064" cy="72008"/>
          </a:xfrm>
          <a:prstGeom prst="bentConnector3">
            <a:avLst>
              <a:gd name="adj1" fmla="val -126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Conector angulado 16"/>
          <p:cNvCxnSpPr/>
          <p:nvPr/>
        </p:nvCxnSpPr>
        <p:spPr bwMode="auto">
          <a:xfrm>
            <a:off x="827584" y="4653136"/>
            <a:ext cx="720080" cy="360040"/>
          </a:xfrm>
          <a:prstGeom prst="bentConnector3">
            <a:avLst>
              <a:gd name="adj1" fmla="val -126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813498" y="2279776"/>
                <a:ext cx="152625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𝑁𝑂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98" y="2279776"/>
                <a:ext cx="1526254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de seta reta 6"/>
          <p:cNvCxnSpPr/>
          <p:nvPr/>
        </p:nvCxnSpPr>
        <p:spPr>
          <a:xfrm flipH="1" flipV="1">
            <a:off x="1861985" y="2449053"/>
            <a:ext cx="62178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 flipV="1">
            <a:off x="1187624" y="2780928"/>
            <a:ext cx="62178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4569249" y="905380"/>
                <a:ext cx="13709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800" dirty="0"/>
                  <a:t>Óleo Diesel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pt-BR" sz="1800" dirty="0" smtClean="0"/>
                            <m:t>S</m:t>
                          </m:r>
                          <m:r>
                            <a:rPr lang="pt-BR" sz="1800" b="0" i="1" dirty="0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1800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249" y="905380"/>
                <a:ext cx="137090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4018" t="-5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562556" y="1736172"/>
                <a:ext cx="35283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800" dirty="0"/>
                  <a:t>Gasolina + aditivo chumbo </a:t>
                </a:r>
                <a:r>
                  <a:rPr lang="pt-BR" sz="1800" dirty="0" err="1"/>
                  <a:t>tetraetila</a:t>
                </a:r>
                <a:endParaRPr lang="pt-BR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𝑃𝑏</m:t>
                      </m:r>
                      <m:sSub>
                        <m:sSubPr>
                          <m:ctrlPr>
                            <a:rPr lang="pt-B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18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556" y="1736172"/>
                <a:ext cx="3528392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1382" t="-5660" r="-15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62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attachment.outlook.office.net/owa/angelabrustolinpsico@hotmail.com/service.svc/s/GetFileAttachment?id=AQMkADAwATYwMAItYzQxZi0wMzE1LTAwAi0wMAoARgAAA46pOBymSX5BkV7BvhVTDk0HAMcM1N3SJARHqFwa9Pp2mr8AAAIBDAAAAMcM1N3SJARHqFwa9Pp2mr8AAAAjwvtlAAAAARIAEABOn485HX6mRYwiIAhNYuPjAA%3D%3D&amp;X-OWA-CANARY=bWn2mkvHdEqcOF1kyEYDqDDYpbo78dMY5tFoZyxNBmR9mbjNe8aF7x36nRbRMXTchtApEexdTOg.&amp;token=6c9e9ad8-2d62-4509-97ec-146fd9143ee8&amp;owa=outlook.live.com&amp;is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662" y="3284984"/>
            <a:ext cx="5133562" cy="190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34890"/>
            <a:ext cx="7772400" cy="432048"/>
          </a:xfrm>
        </p:spPr>
        <p:txBody>
          <a:bodyPr>
            <a:noAutofit/>
          </a:bodyPr>
          <a:lstStyle/>
          <a:p>
            <a:r>
              <a:rPr lang="pt-BR" sz="2400" dirty="0"/>
              <a:t>Diesel x Otto</a:t>
            </a:r>
          </a:p>
        </p:txBody>
      </p:sp>
      <p:pic>
        <p:nvPicPr>
          <p:cNvPr id="3074" name="Picture 2" descr="https://attachment.outlook.office.net/owa/angelabrustolinpsico@hotmail.com/service.svc/s/GetFileAttachment?id=AQMkADAwATYwMAItYzQxZi0wMzE1LTAwAi0wMAoARgAAA46pOBymSX5BkV7BvhVTDk0HAMcM1N3SJARHqFwa9Pp2mr8AAAIBDAAAAMcM1N3SJARHqFwa9Pp2mr8AAAAjwvtlAAAAARIAEAAP%2BuiQGmWnQ7L7sdQFHkNg&amp;X-OWA-CANARY=bWn2mkvHdEqcOF1kyEYDqDDYpbo78dMY5tFoZyxNBmR9mbjNe8aF7x36nRbRMXTchtApEexdTOg.&amp;token=6c9e9ad8-2d62-4509-97ec-146fd9143ee8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32" y="1124744"/>
            <a:ext cx="5715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attachment.outlook.office.net/owa/angelabrustolinpsico@hotmail.com/service.svc/s/GetFileAttachment?id=AQMkADAwATYwMAItYzQxZi0wMzE1LTAwAi0wMAoARgAAA46pOBymSX5BkV7BvhVTDk0HAMcM1N3SJARHqFwa9Pp2mr8AAAIBDAAAAMcM1N3SJARHqFwa9Pp2mr8AAAAjwvtlAAAAARIAEAD5WsTS8ka6RbiHFmpz8baT&amp;X-OWA-CANARY=bWn2mkvHdEqcOF1kyEYDqDDYpbo78dMY5tFoZyxNBmR9mbjNe8aF7x36nRbRMXTchtApEexdTOg.&amp;token=6c9e9ad8-2d62-4509-97ec-146fd9143ee8&amp;owa=outlook.live.com&amp;is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53" y="5057551"/>
            <a:ext cx="1016967" cy="17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755576" y="692696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3g.  Centelha - Otto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55776" y="52199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 x V</a:t>
            </a:r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1835696" y="5441647"/>
            <a:ext cx="720080" cy="3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673465" y="1009272"/>
                <a:ext cx="1626727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000"/>
                            <m:t>η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𝑡𝑜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=1−</m:t>
                      </m:r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465" y="1009272"/>
                <a:ext cx="1626727" cy="6915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6156176" y="960983"/>
            <a:ext cx="781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k-1</a:t>
            </a:r>
          </a:p>
        </p:txBody>
      </p:sp>
    </p:spTree>
    <p:extLst>
      <p:ext uri="{BB962C8B-B14F-4D97-AF65-F5344CB8AC3E}">
        <p14:creationId xmlns:p14="http://schemas.microsoft.com/office/powerpoint/2010/main" val="16136227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2407</TotalTime>
  <Words>828</Words>
  <Application>Microsoft Office PowerPoint</Application>
  <PresentationFormat>On-screen Show (4:3)</PresentationFormat>
  <Paragraphs>244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Cambria Math</vt:lpstr>
      <vt:lpstr>Times</vt:lpstr>
      <vt:lpstr>Times New Roman</vt:lpstr>
      <vt:lpstr>Trebuchet MS</vt:lpstr>
      <vt:lpstr>Wingdings 3</vt:lpstr>
      <vt:lpstr>Facetado</vt:lpstr>
      <vt:lpstr>Equation</vt:lpstr>
      <vt:lpstr>PowerPoint Presentation</vt:lpstr>
      <vt:lpstr>Motores a Combustão Interna</vt:lpstr>
      <vt:lpstr>PowerPoint Presentation</vt:lpstr>
      <vt:lpstr>Ciclos Padrão-Ar</vt:lpstr>
      <vt:lpstr>PowerPoint Presentation</vt:lpstr>
      <vt:lpstr>Fenômeno que ocorre após o PMS </vt:lpstr>
      <vt:lpstr>PowerPoint Presentation</vt:lpstr>
      <vt:lpstr>Produtos da combustão </vt:lpstr>
      <vt:lpstr>Diesel x Otto</vt:lpstr>
      <vt:lpstr>PowerPoint Presentation</vt:lpstr>
      <vt:lpstr>Freio motor (estrangula borboleta)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UFPR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Fuel Cells Constructal Optimization</dc:title>
  <dc:creator>Jose Vargas</dc:creator>
  <cp:lastModifiedBy>Jose Vargas</cp:lastModifiedBy>
  <cp:revision>293</cp:revision>
  <dcterms:created xsi:type="dcterms:W3CDTF">2001-06-21T23:18:01Z</dcterms:created>
  <dcterms:modified xsi:type="dcterms:W3CDTF">2024-04-10T21:01:28Z</dcterms:modified>
</cp:coreProperties>
</file>