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256" r:id="rId7"/>
    <p:sldId id="263" r:id="rId8"/>
    <p:sldId id="278" r:id="rId9"/>
    <p:sldId id="261" r:id="rId10"/>
    <p:sldId id="264" r:id="rId11"/>
    <p:sldId id="273" r:id="rId12"/>
    <p:sldId id="262" r:id="rId13"/>
    <p:sldId id="257" r:id="rId14"/>
    <p:sldId id="258" r:id="rId1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225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248" autoAdjust="0"/>
  </p:normalViewPr>
  <p:slideViewPr>
    <p:cSldViewPr>
      <p:cViewPr varScale="1">
        <p:scale>
          <a:sx n="82" d="100"/>
          <a:sy n="82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EC27-C4C3-4961-9FDD-F5087DAD2A7C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1042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3166-38F1-42A4-9BED-D87956EA489F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485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A8B5-1665-4AB7-8EE1-BD5F49AF678E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166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FD61-40B2-472C-9E9F-2E65763D1E99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4652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9363-6F8F-4D1F-A843-0035D010D873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938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3E42-5FEE-4D01-B028-FE2955C9F971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786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0621-1064-4D09-BDC7-0A02D1A3BFC1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327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54D61-CAA7-4B4C-9BA8-6A378EA07616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679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B121-0FBA-4482-9EA1-2C46C22FD222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414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2A5F-FEB8-4B3C-8BEB-3B880A9E61B4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0026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03EB-AC98-427E-B8F1-5B20F75AA54A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0504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6F6383-EFE5-4E6A-A6F5-DE330327947C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" Type="http://schemas.openxmlformats.org/officeDocument/2006/relationships/image" Target="../media/image18.jpeg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285720" y="2276872"/>
            <a:ext cx="8332168" cy="619942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Ciclos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de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Potência</a:t>
            </a:r>
            <a:endParaRPr lang="en-US" sz="3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Retângulo 15"/>
          <p:cNvSpPr/>
          <p:nvPr/>
        </p:nvSpPr>
        <p:spPr>
          <a:xfrm>
            <a:off x="320675" y="3097474"/>
            <a:ext cx="7837802" cy="86616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</a:t>
            </a:r>
            <a:r>
              <a:rPr lang="pt-BR" sz="2600" b="1" u="sng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Viriato</a:t>
            </a: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 Coelho Vargas</a:t>
            </a:r>
          </a:p>
          <a:p>
            <a:pPr eaLnBrk="1" hangingPunct="1">
              <a:defRPr/>
            </a:pP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DEMEC</a:t>
            </a:r>
            <a:endParaRPr lang="pt-BR" sz="260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968875" cy="346075"/>
          </a:xfrm>
        </p:spPr>
        <p:txBody>
          <a:bodyPr/>
          <a:lstStyle/>
          <a:p>
            <a:pPr algn="l" eaLnBrk="1" hangingPunct="1"/>
            <a:r>
              <a:rPr lang="pt-BR" altLang="en-US" sz="2400" dirty="0">
                <a:solidFill>
                  <a:schemeClr val="tx1"/>
                </a:solidFill>
              </a:rPr>
              <a:t>Ciclo de ar padrão - Otto</a:t>
            </a:r>
          </a:p>
        </p:txBody>
      </p:sp>
      <p:pic>
        <p:nvPicPr>
          <p:cNvPr id="7171" name="Picture 15" descr="Engine_1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200900" cy="5399088"/>
          </a:xfrm>
          <a:prstGeom prst="rect">
            <a:avLst/>
          </a:prstGeom>
          <a:noFill/>
          <a:ln w="28575">
            <a:solidFill>
              <a:srgbClr val="F342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ot-gas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836613"/>
            <a:ext cx="6573837" cy="416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982788" y="692150"/>
            <a:ext cx="1641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/>
              <a:t>Diagrama p-v</a:t>
            </a:r>
            <a:endParaRPr lang="pt-BR" alt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583238" y="692150"/>
            <a:ext cx="1641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/>
              <a:t>Diagrama T-s</a:t>
            </a:r>
            <a:endParaRPr lang="pt-BR" altLang="en-US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995738" y="188913"/>
            <a:ext cx="1860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 dirty="0"/>
              <a:t>Ciclo Otto ideal</a:t>
            </a:r>
            <a:endParaRPr lang="pt-BR" altLang="en-US" dirty="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692275" y="5157788"/>
            <a:ext cx="4254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Processo 1-2 = Compressão isentrópica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692275" y="5438775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dirty="0"/>
              <a:t>Processo 2-3 = Adição de calor a volume constante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1692275" y="5726113"/>
            <a:ext cx="39751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dirty="0"/>
              <a:t>Processo 3-4 = Expansão isentrópica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692275" y="6015038"/>
            <a:ext cx="560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Processo 4-1 = Rejeição de calor a volume constante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17371" y="1970127"/>
            <a:ext cx="357020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dirty="0"/>
              <a:t>Aumento da taxa de compressão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95288" y="234950"/>
            <a:ext cx="33972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/>
              <a:t>Análise do Ciclo Otto ideal</a:t>
            </a:r>
            <a:endParaRPr lang="pt-BR" altLang="en-US" sz="2000"/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77768"/>
              </p:ext>
            </p:extLst>
          </p:nvPr>
        </p:nvGraphicFramePr>
        <p:xfrm>
          <a:off x="4211960" y="98090"/>
          <a:ext cx="1597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393529" progId="Equation.3">
                  <p:embed/>
                </p:oleObj>
              </mc:Choice>
              <mc:Fallback>
                <p:oleObj name="Equation" r:id="rId2" imgW="88861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98090"/>
                        <a:ext cx="1597025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940038"/>
              </p:ext>
            </p:extLst>
          </p:nvPr>
        </p:nvGraphicFramePr>
        <p:xfrm>
          <a:off x="6187345" y="79374"/>
          <a:ext cx="16430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700" progId="Equation.3">
                  <p:embed/>
                </p:oleObj>
              </mc:Choice>
              <mc:Fallback>
                <p:oleObj name="Equation" r:id="rId4" imgW="9144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345" y="79374"/>
                        <a:ext cx="1643062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15122"/>
              </p:ext>
            </p:extLst>
          </p:nvPr>
        </p:nvGraphicFramePr>
        <p:xfrm>
          <a:off x="4211959" y="990153"/>
          <a:ext cx="1597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59" y="990153"/>
                        <a:ext cx="1597025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37738"/>
              </p:ext>
            </p:extLst>
          </p:nvPr>
        </p:nvGraphicFramePr>
        <p:xfrm>
          <a:off x="6175169" y="997521"/>
          <a:ext cx="15525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393529" progId="Equation.3">
                  <p:embed/>
                </p:oleObj>
              </mc:Choice>
              <mc:Fallback>
                <p:oleObj name="Equation" r:id="rId8" imgW="86322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169" y="997521"/>
                        <a:ext cx="1552575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3413982" y="1882216"/>
            <a:ext cx="5546725" cy="1500187"/>
            <a:chOff x="2184" y="1525"/>
            <a:chExt cx="3494" cy="945"/>
          </a:xfrm>
        </p:grpSpPr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2340" y="1525"/>
            <a:ext cx="2989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641600" imgH="393700" progId="Equation.3">
                    <p:embed/>
                  </p:oleObj>
                </mc:Choice>
                <mc:Fallback>
                  <p:oleObj name="Equation" r:id="rId10" imgW="2641600" imgH="393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" y="1525"/>
                          <a:ext cx="2989" cy="4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215344"/>
                </p:ext>
              </p:extLst>
            </p:nvPr>
          </p:nvGraphicFramePr>
          <p:xfrm>
            <a:off x="2184" y="2024"/>
            <a:ext cx="3494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085920" imgH="393480" progId="Equation.3">
                    <p:embed/>
                  </p:oleObj>
                </mc:Choice>
                <mc:Fallback>
                  <p:oleObj name="Equation" r:id="rId12" imgW="3085920" imgH="393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" y="2024"/>
                          <a:ext cx="3494" cy="4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80081"/>
              </p:ext>
            </p:extLst>
          </p:nvPr>
        </p:nvGraphicFramePr>
        <p:xfrm>
          <a:off x="3528281" y="3545681"/>
          <a:ext cx="5318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59100" imgH="431800" progId="Equation.3">
                  <p:embed/>
                </p:oleObj>
              </mc:Choice>
              <mc:Fallback>
                <p:oleObj name="Equation" r:id="rId14" imgW="29591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281" y="3545681"/>
                        <a:ext cx="5318125" cy="776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3422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7063" y="803275"/>
            <a:ext cx="2432050" cy="3130550"/>
            <a:chOff x="627063" y="803275"/>
            <a:chExt cx="2432050" cy="3130550"/>
          </a:xfrm>
        </p:grpSpPr>
        <p:pic>
          <p:nvPicPr>
            <p:cNvPr id="9219" name="Picture 5" descr="pot-gas-3b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3" y="803275"/>
              <a:ext cx="2432050" cy="313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Rectangle 15"/>
            <p:cNvSpPr>
              <a:spLocks noChangeArrowheads="1"/>
            </p:cNvSpPr>
            <p:nvPr/>
          </p:nvSpPr>
          <p:spPr bwMode="auto">
            <a:xfrm>
              <a:off x="1187450" y="908050"/>
              <a:ext cx="3952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/>
                <a:t>u</a:t>
              </a:r>
              <a:r>
                <a:rPr lang="pt-BR" altLang="en-US" baseline="-25000"/>
                <a:t>3</a:t>
              </a:r>
            </a:p>
          </p:txBody>
        </p:sp>
        <p:sp>
          <p:nvSpPr>
            <p:cNvPr id="9227" name="Rectangle 16"/>
            <p:cNvSpPr>
              <a:spLocks noChangeArrowheads="1"/>
            </p:cNvSpPr>
            <p:nvPr/>
          </p:nvSpPr>
          <p:spPr bwMode="auto">
            <a:xfrm>
              <a:off x="2411413" y="2349500"/>
              <a:ext cx="3952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 dirty="0"/>
                <a:t>u</a:t>
              </a:r>
              <a:r>
                <a:rPr lang="pt-BR" altLang="en-US" baseline="-25000" dirty="0"/>
                <a:t>4</a:t>
              </a:r>
            </a:p>
          </p:txBody>
        </p:sp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827088" y="2205038"/>
              <a:ext cx="3952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/>
                <a:t>u</a:t>
              </a:r>
              <a:r>
                <a:rPr lang="pt-BR" altLang="en-US" baseline="-25000"/>
                <a:t>2</a:t>
              </a:r>
            </a:p>
          </p:txBody>
        </p:sp>
        <p:sp>
          <p:nvSpPr>
            <p:cNvPr id="9229" name="Rectangle 18"/>
            <p:cNvSpPr>
              <a:spLocks noChangeArrowheads="1"/>
            </p:cNvSpPr>
            <p:nvPr/>
          </p:nvSpPr>
          <p:spPr bwMode="auto">
            <a:xfrm>
              <a:off x="2124075" y="3141663"/>
              <a:ext cx="3952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/>
                <a:t>u</a:t>
              </a:r>
              <a:r>
                <a:rPr lang="pt-BR" altLang="en-US" baseline="-25000"/>
                <a:t>1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4485247"/>
            <a:ext cx="9144000" cy="23727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95288" y="234950"/>
            <a:ext cx="33972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/>
              <a:t>Análise do Ciclo Otto ideal</a:t>
            </a:r>
            <a:endParaRPr lang="pt-BR" altLang="en-US" sz="2000"/>
          </a:p>
        </p:txBody>
      </p:sp>
      <p:pic>
        <p:nvPicPr>
          <p:cNvPr id="10243" name="Picture 6" descr="pot-gas-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03275"/>
            <a:ext cx="2432050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411663" y="715963"/>
          <a:ext cx="15287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900" imgH="508000" progId="Equation.3">
                  <p:embed/>
                </p:oleObj>
              </mc:Choice>
              <mc:Fallback>
                <p:oleObj name="Equation" r:id="rId3" imgW="8509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715963"/>
                        <a:ext cx="1528762" cy="9128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65763"/>
              </p:ext>
            </p:extLst>
          </p:nvPr>
        </p:nvGraphicFramePr>
        <p:xfrm>
          <a:off x="6118224" y="704056"/>
          <a:ext cx="2625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520560" progId="Equation.3">
                  <p:embed/>
                </p:oleObj>
              </mc:Choice>
              <mc:Fallback>
                <p:oleObj name="Equation" r:id="rId5" imgW="146016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4" y="704056"/>
                        <a:ext cx="2625725" cy="936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4140200" y="188913"/>
            <a:ext cx="3892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Compressão e expansão isentrópica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068763" y="1773238"/>
            <a:ext cx="3887787" cy="1711325"/>
            <a:chOff x="2563" y="1207"/>
            <a:chExt cx="2449" cy="1078"/>
          </a:xfrm>
        </p:grpSpPr>
        <p:sp>
          <p:nvSpPr>
            <p:cNvPr id="10255" name="Rectangle 10"/>
            <p:cNvSpPr>
              <a:spLocks noChangeArrowheads="1"/>
            </p:cNvSpPr>
            <p:nvPr/>
          </p:nvSpPr>
          <p:spPr bwMode="auto">
            <a:xfrm>
              <a:off x="2563" y="1317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 dirty="0"/>
                <a:t>r = Taxa de compressão = </a:t>
              </a:r>
            </a:p>
          </p:txBody>
        </p:sp>
        <p:graphicFrame>
          <p:nvGraphicFramePr>
            <p:cNvPr id="10256" name="Object 11"/>
            <p:cNvGraphicFramePr>
              <a:graphicFrameLocks noChangeAspect="1"/>
            </p:cNvGraphicFramePr>
            <p:nvPr/>
          </p:nvGraphicFramePr>
          <p:xfrm>
            <a:off x="4350" y="1207"/>
            <a:ext cx="662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83947" imgH="431613" progId="Equation.3">
                    <p:embed/>
                  </p:oleObj>
                </mc:Choice>
                <mc:Fallback>
                  <p:oleObj name="Equation" r:id="rId7" imgW="583947" imgH="431613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0" y="1207"/>
                          <a:ext cx="662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12"/>
            <p:cNvGraphicFramePr>
              <a:graphicFrameLocks noChangeAspect="1"/>
            </p:cNvGraphicFramePr>
            <p:nvPr/>
          </p:nvGraphicFramePr>
          <p:xfrm>
            <a:off x="2947" y="1797"/>
            <a:ext cx="647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1252" imgH="431613" progId="Equation.3">
                    <p:embed/>
                  </p:oleObj>
                </mc:Choice>
                <mc:Fallback>
                  <p:oleObj name="Equation" r:id="rId9" imgW="571252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" y="1797"/>
                          <a:ext cx="647" cy="48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8" name="Object 13"/>
            <p:cNvGraphicFramePr>
              <a:graphicFrameLocks noChangeAspect="1"/>
            </p:cNvGraphicFramePr>
            <p:nvPr/>
          </p:nvGraphicFramePr>
          <p:xfrm>
            <a:off x="3742" y="1797"/>
            <a:ext cx="705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22030" imgH="431613" progId="Equation.3">
                    <p:embed/>
                  </p:oleObj>
                </mc:Choice>
                <mc:Fallback>
                  <p:oleObj name="Equation" r:id="rId11" imgW="622030" imgH="431613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1797"/>
                          <a:ext cx="705" cy="48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03350" y="4508500"/>
            <a:ext cx="3105150" cy="1711325"/>
            <a:chOff x="884" y="3022"/>
            <a:chExt cx="1956" cy="1078"/>
          </a:xfrm>
        </p:grpSpPr>
        <p:graphicFrame>
          <p:nvGraphicFramePr>
            <p:cNvPr id="10253" name="Object 15"/>
            <p:cNvGraphicFramePr>
              <a:graphicFrameLocks noChangeAspect="1"/>
            </p:cNvGraphicFramePr>
            <p:nvPr/>
          </p:nvGraphicFramePr>
          <p:xfrm>
            <a:off x="884" y="3022"/>
            <a:ext cx="1956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27200" imgH="431800" progId="Equation.3">
                    <p:embed/>
                  </p:oleObj>
                </mc:Choice>
                <mc:Fallback>
                  <p:oleObj name="Equation" r:id="rId13" imgW="1727200" imgH="4318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3022"/>
                          <a:ext cx="1956" cy="48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16"/>
            <p:cNvGraphicFramePr>
              <a:graphicFrameLocks noChangeAspect="1"/>
            </p:cNvGraphicFramePr>
            <p:nvPr/>
          </p:nvGraphicFramePr>
          <p:xfrm>
            <a:off x="1114" y="3611"/>
            <a:ext cx="1495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20227" imgH="431613" progId="Equation.3">
                    <p:embed/>
                  </p:oleObj>
                </mc:Choice>
                <mc:Fallback>
                  <p:oleObj name="Equation" r:id="rId15" imgW="1320227" imgH="431613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3611"/>
                          <a:ext cx="1495" cy="48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667250" y="3573463"/>
          <a:ext cx="2352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07532" imgH="431613" progId="Equation.3">
                  <p:embed/>
                </p:oleObj>
              </mc:Choice>
              <mc:Fallback>
                <p:oleObj name="Equation" r:id="rId17" imgW="1307532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573463"/>
                        <a:ext cx="2352675" cy="774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554663" y="4508500"/>
            <a:ext cx="2100262" cy="1677988"/>
            <a:chOff x="3499" y="3008"/>
            <a:chExt cx="1323" cy="1057"/>
          </a:xfrm>
        </p:grpSpPr>
        <p:graphicFrame>
          <p:nvGraphicFramePr>
            <p:cNvPr id="10251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338877"/>
                </p:ext>
              </p:extLst>
            </p:nvPr>
          </p:nvGraphicFramePr>
          <p:xfrm>
            <a:off x="3499" y="3008"/>
            <a:ext cx="132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68200" imgH="431640" progId="Equation.3">
                    <p:embed/>
                  </p:oleObj>
                </mc:Choice>
                <mc:Fallback>
                  <p:oleObj name="Equation" r:id="rId19" imgW="1168200" imgH="431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9" y="3008"/>
                          <a:ext cx="1323" cy="48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34225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3740" y="3619"/>
            <a:ext cx="819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23586" imgH="393529" progId="Equation.3">
                    <p:embed/>
                  </p:oleObj>
                </mc:Choice>
                <mc:Fallback>
                  <p:oleObj name="Equation" r:id="rId21" imgW="723586" imgH="39352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" y="3619"/>
                          <a:ext cx="819" cy="446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34225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ot-gas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36613"/>
            <a:ext cx="7191375" cy="5153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755650" y="234950"/>
            <a:ext cx="7726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/>
              <a:t>Eficiência em função da taxa de compressão – Ciclo Otto ideal</a:t>
            </a:r>
            <a:endParaRPr lang="pt-BR" altLang="en-US" sz="2000"/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5132388" y="2781300"/>
          <a:ext cx="2486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393700" progId="Equation.3">
                  <p:embed/>
                </p:oleObj>
              </mc:Choice>
              <mc:Fallback>
                <p:oleObj name="Equation" r:id="rId3" imgW="13843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781300"/>
                        <a:ext cx="2486025" cy="7080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840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Eficiência Térmica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263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066088" cy="503238"/>
          </a:xfrm>
        </p:spPr>
        <p:txBody>
          <a:bodyPr/>
          <a:lstStyle/>
          <a:p>
            <a:pPr algn="l" eaLnBrk="1" hangingPunct="1"/>
            <a:r>
              <a:rPr lang="pt-BR" altLang="en-US" sz="3200" dirty="0"/>
              <a:t>Sistemas de potência a gás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79388" y="314801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>
                <a:solidFill>
                  <a:schemeClr val="tx2"/>
                </a:solidFill>
              </a:rPr>
              <a:t>Sistemas de </a:t>
            </a:r>
          </a:p>
          <a:p>
            <a:pPr algn="ctr" eaLnBrk="1" hangingPunct="1"/>
            <a:r>
              <a:rPr lang="pt-BR" altLang="en-US">
                <a:solidFill>
                  <a:schemeClr val="tx2"/>
                </a:solidFill>
              </a:rPr>
              <a:t>potência a gás</a:t>
            </a:r>
          </a:p>
        </p:txBody>
      </p:sp>
      <p:sp>
        <p:nvSpPr>
          <p:cNvPr id="3076" name="AutoShape 9"/>
          <p:cNvSpPr>
            <a:spLocks/>
          </p:cNvSpPr>
          <p:nvPr/>
        </p:nvSpPr>
        <p:spPr bwMode="auto">
          <a:xfrm>
            <a:off x="1908175" y="1700213"/>
            <a:ext cx="287338" cy="3457575"/>
          </a:xfrm>
          <a:prstGeom prst="leftBrace">
            <a:avLst>
              <a:gd name="adj1" fmla="val 10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051050" y="162877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>
                <a:solidFill>
                  <a:schemeClr val="tx2"/>
                </a:solidFill>
              </a:rPr>
              <a:t>Motores de combustão interna</a:t>
            </a:r>
          </a:p>
        </p:txBody>
      </p:sp>
      <p:sp>
        <p:nvSpPr>
          <p:cNvPr id="3078" name="AutoShape 11"/>
          <p:cNvSpPr>
            <a:spLocks/>
          </p:cNvSpPr>
          <p:nvPr/>
        </p:nvSpPr>
        <p:spPr bwMode="auto">
          <a:xfrm>
            <a:off x="4211638" y="1412875"/>
            <a:ext cx="287337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4427538" y="1557338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>
                <a:solidFill>
                  <a:schemeClr val="tx2"/>
                </a:solidFill>
              </a:rPr>
              <a:t>Motores ciclo Otto (ignição por centelha)</a:t>
            </a:r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4427538" y="2060575"/>
            <a:ext cx="471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>
                <a:solidFill>
                  <a:schemeClr val="tx2"/>
                </a:solidFill>
              </a:rPr>
              <a:t>Motores ciclo Diesel (ignição por compressão)</a:t>
            </a:r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2339975" y="292417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chemeClr val="tx2"/>
                </a:solidFill>
              </a:rPr>
              <a:t>Turbinas a gás </a:t>
            </a:r>
          </a:p>
          <a:p>
            <a:pPr eaLnBrk="1" hangingPunct="1"/>
            <a:r>
              <a:rPr lang="pt-BR" altLang="en-US">
                <a:solidFill>
                  <a:schemeClr val="tx2"/>
                </a:solidFill>
              </a:rPr>
              <a:t>(Ciclo Brayton)</a:t>
            </a:r>
          </a:p>
        </p:txBody>
      </p:sp>
      <p:sp>
        <p:nvSpPr>
          <p:cNvPr id="3082" name="AutoShape 15"/>
          <p:cNvSpPr>
            <a:spLocks/>
          </p:cNvSpPr>
          <p:nvPr/>
        </p:nvSpPr>
        <p:spPr bwMode="auto">
          <a:xfrm>
            <a:off x="4211638" y="2708275"/>
            <a:ext cx="287337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Rectangle 16"/>
          <p:cNvSpPr>
            <a:spLocks noChangeArrowheads="1"/>
          </p:cNvSpPr>
          <p:nvPr/>
        </p:nvSpPr>
        <p:spPr bwMode="auto">
          <a:xfrm>
            <a:off x="4427538" y="2852738"/>
            <a:ext cx="471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>
                <a:solidFill>
                  <a:schemeClr val="tx2"/>
                </a:solidFill>
              </a:rPr>
              <a:t>Trabalho de eixo =&gt; Geração de Energia Elétrica</a:t>
            </a:r>
          </a:p>
        </p:txBody>
      </p:sp>
      <p:sp>
        <p:nvSpPr>
          <p:cNvPr id="3084" name="Rectangle 17"/>
          <p:cNvSpPr>
            <a:spLocks noChangeArrowheads="1"/>
          </p:cNvSpPr>
          <p:nvPr/>
        </p:nvSpPr>
        <p:spPr bwMode="auto">
          <a:xfrm>
            <a:off x="4427538" y="3355975"/>
            <a:ext cx="316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>
                <a:solidFill>
                  <a:schemeClr val="tx2"/>
                </a:solidFill>
              </a:rPr>
              <a:t>Energia cinética =&gt; Propulsão</a:t>
            </a:r>
          </a:p>
        </p:txBody>
      </p:sp>
      <p:sp>
        <p:nvSpPr>
          <p:cNvPr id="3085" name="Rectangle 18"/>
          <p:cNvSpPr>
            <a:spLocks noChangeArrowheads="1"/>
          </p:cNvSpPr>
          <p:nvPr/>
        </p:nvSpPr>
        <p:spPr bwMode="auto">
          <a:xfrm>
            <a:off x="2339975" y="47910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chemeClr val="tx2"/>
                </a:solidFill>
              </a:rPr>
              <a:t>Ciclo Ericsson</a:t>
            </a:r>
          </a:p>
        </p:txBody>
      </p:sp>
      <p:sp>
        <p:nvSpPr>
          <p:cNvPr id="3086" name="Rectangle 22"/>
          <p:cNvSpPr>
            <a:spLocks noChangeArrowheads="1"/>
          </p:cNvSpPr>
          <p:nvPr/>
        </p:nvSpPr>
        <p:spPr bwMode="auto">
          <a:xfrm>
            <a:off x="2339975" y="4076700"/>
            <a:ext cx="576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chemeClr val="tx2"/>
                </a:solidFill>
              </a:rPr>
              <a:t>Ciclo Stirling (Motor de combustão externa)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138987" cy="561975"/>
          </a:xfrm>
        </p:spPr>
        <p:txBody>
          <a:bodyPr/>
          <a:lstStyle/>
          <a:p>
            <a:pPr algn="l" eaLnBrk="1" hangingPunct="1"/>
            <a:r>
              <a:rPr lang="pt-BR" altLang="en-US" sz="2800" dirty="0"/>
              <a:t> </a:t>
            </a:r>
            <a:r>
              <a:rPr lang="pt-BR" altLang="en-US" sz="2800" dirty="0">
                <a:solidFill>
                  <a:schemeClr val="tx1"/>
                </a:solidFill>
              </a:rPr>
              <a:t>Terminologia de motores</a:t>
            </a:r>
          </a:p>
        </p:txBody>
      </p:sp>
      <p:pic>
        <p:nvPicPr>
          <p:cNvPr id="4099" name="Picture 5" descr="pot-ga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33450"/>
            <a:ext cx="4722812" cy="511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 descr="pot-ga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293813"/>
            <a:ext cx="3921125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4-Stroke-En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28876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ot-ga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12800"/>
            <a:ext cx="4608513" cy="49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7950" y="3032125"/>
            <a:ext cx="483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/>
              <a:t>Curso = Distância percorrida pelo cilindro</a:t>
            </a:r>
            <a:endParaRPr lang="pt-BR" altLang="en-US" sz="2000">
              <a:solidFill>
                <a:schemeClr val="tx2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07950" y="3679825"/>
            <a:ext cx="876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/>
              <a:t>Ponto morto superior = Posição do cilindro correspondente ao volume morto</a:t>
            </a:r>
            <a:endParaRPr lang="pt-BR" altLang="en-US" sz="2000">
              <a:solidFill>
                <a:schemeClr val="tx2"/>
              </a:solidFill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07950" y="3357563"/>
            <a:ext cx="699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/>
              <a:t>Volume morto = Menor volume possível da câmara do motor</a:t>
            </a:r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 flipV="1">
            <a:off x="611188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611188" y="3333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V="1">
            <a:off x="1763713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611188" y="692150"/>
            <a:ext cx="1152525" cy="288925"/>
          </a:xfrm>
          <a:prstGeom prst="rect">
            <a:avLst/>
          </a:prstGeom>
          <a:solidFill>
            <a:srgbClr val="F342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14"/>
          <p:cNvSpPr>
            <a:spLocks noChangeArrowheads="1"/>
          </p:cNvSpPr>
          <p:nvPr/>
        </p:nvSpPr>
        <p:spPr bwMode="auto">
          <a:xfrm>
            <a:off x="827088" y="1844675"/>
            <a:ext cx="720725" cy="720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V="1">
            <a:off x="1187450" y="9810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V="1">
            <a:off x="4643438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4643438" y="3333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V="1">
            <a:off x="5795963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4643438" y="1411288"/>
            <a:ext cx="1152525" cy="288925"/>
          </a:xfrm>
          <a:prstGeom prst="rect">
            <a:avLst/>
          </a:prstGeom>
          <a:solidFill>
            <a:srgbClr val="F342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Oval 20"/>
          <p:cNvSpPr>
            <a:spLocks noChangeArrowheads="1"/>
          </p:cNvSpPr>
          <p:nvPr/>
        </p:nvSpPr>
        <p:spPr bwMode="auto">
          <a:xfrm>
            <a:off x="4859338" y="1844675"/>
            <a:ext cx="720725" cy="720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Line 23"/>
          <p:cNvSpPr>
            <a:spLocks noChangeShapeType="1"/>
          </p:cNvSpPr>
          <p:nvPr/>
        </p:nvSpPr>
        <p:spPr bwMode="auto">
          <a:xfrm flipV="1">
            <a:off x="5219700" y="17018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24"/>
          <p:cNvSpPr>
            <a:spLocks noChangeShapeType="1"/>
          </p:cNvSpPr>
          <p:nvPr/>
        </p:nvSpPr>
        <p:spPr bwMode="auto">
          <a:xfrm flipV="1">
            <a:off x="2627313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25"/>
          <p:cNvSpPr>
            <a:spLocks noChangeShapeType="1"/>
          </p:cNvSpPr>
          <p:nvPr/>
        </p:nvSpPr>
        <p:spPr bwMode="auto">
          <a:xfrm>
            <a:off x="2627313" y="3333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6"/>
          <p:cNvSpPr>
            <a:spLocks noChangeShapeType="1"/>
          </p:cNvSpPr>
          <p:nvPr/>
        </p:nvSpPr>
        <p:spPr bwMode="auto">
          <a:xfrm flipV="1">
            <a:off x="3779838" y="333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Rectangle 27"/>
          <p:cNvSpPr>
            <a:spLocks noChangeArrowheads="1"/>
          </p:cNvSpPr>
          <p:nvPr/>
        </p:nvSpPr>
        <p:spPr bwMode="auto">
          <a:xfrm>
            <a:off x="2627313" y="1052513"/>
            <a:ext cx="1152525" cy="288925"/>
          </a:xfrm>
          <a:prstGeom prst="rect">
            <a:avLst/>
          </a:prstGeom>
          <a:solidFill>
            <a:srgbClr val="F342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5" name="Oval 28"/>
          <p:cNvSpPr>
            <a:spLocks noChangeArrowheads="1"/>
          </p:cNvSpPr>
          <p:nvPr/>
        </p:nvSpPr>
        <p:spPr bwMode="auto">
          <a:xfrm>
            <a:off x="2843213" y="1844675"/>
            <a:ext cx="720725" cy="720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Line 29"/>
          <p:cNvSpPr>
            <a:spLocks noChangeShapeType="1"/>
          </p:cNvSpPr>
          <p:nvPr/>
        </p:nvSpPr>
        <p:spPr bwMode="auto">
          <a:xfrm flipH="1" flipV="1">
            <a:off x="3203575" y="1341438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Rectangle 30"/>
          <p:cNvSpPr>
            <a:spLocks noChangeArrowheads="1"/>
          </p:cNvSpPr>
          <p:nvPr/>
        </p:nvSpPr>
        <p:spPr bwMode="auto">
          <a:xfrm>
            <a:off x="107950" y="4327525"/>
            <a:ext cx="715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/>
              <a:t>Volume máximo = Maior volume possível da câmara do motor</a:t>
            </a:r>
          </a:p>
        </p:txBody>
      </p:sp>
      <p:sp>
        <p:nvSpPr>
          <p:cNvPr id="6168" name="Rectangle 31"/>
          <p:cNvSpPr>
            <a:spLocks noChangeArrowheads="1"/>
          </p:cNvSpPr>
          <p:nvPr/>
        </p:nvSpPr>
        <p:spPr bwMode="auto">
          <a:xfrm>
            <a:off x="290513" y="5264150"/>
            <a:ext cx="831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/>
              <a:t>Taxa de compressão = Volume máximo dividido pelo volume morto</a:t>
            </a:r>
          </a:p>
        </p:txBody>
      </p:sp>
      <p:sp>
        <p:nvSpPr>
          <p:cNvPr id="6169" name="Rectangle 32"/>
          <p:cNvSpPr>
            <a:spLocks noChangeArrowheads="1"/>
          </p:cNvSpPr>
          <p:nvPr/>
        </p:nvSpPr>
        <p:spPr bwMode="auto">
          <a:xfrm>
            <a:off x="107950" y="4652963"/>
            <a:ext cx="861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/>
              <a:t>Ponto morto inferior = Posição do cilindro correspondente ao maior volume</a:t>
            </a:r>
            <a:endParaRPr lang="pt-BR" altLang="en-US" sz="2000">
              <a:solidFill>
                <a:schemeClr val="tx2"/>
              </a:solidFill>
            </a:endParaRPr>
          </a:p>
        </p:txBody>
      </p:sp>
      <p:pic>
        <p:nvPicPr>
          <p:cNvPr id="6170" name="Picture 33" descr="pot-ga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59238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214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Design padrão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Sistemas de potência a gás</vt:lpstr>
      <vt:lpstr> Terminologia de motores</vt:lpstr>
      <vt:lpstr>PowerPoint Presentation</vt:lpstr>
      <vt:lpstr>PowerPoint Presentation</vt:lpstr>
      <vt:lpstr>Ciclo de ar padrão - Otto</vt:lpstr>
      <vt:lpstr>PowerPoint Presentation</vt:lpstr>
      <vt:lpstr>PowerPoint Presentation</vt:lpstr>
      <vt:lpstr>PowerPoint Presentation</vt:lpstr>
      <vt:lpstr>PowerPoint Presentation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9 – Sistemas de potência a gás</dc:title>
  <dc:creator>Marcos C. Campos</dc:creator>
  <cp:lastModifiedBy>Jose Vargas</cp:lastModifiedBy>
  <cp:revision>88</cp:revision>
  <dcterms:created xsi:type="dcterms:W3CDTF">2008-06-08T14:15:46Z</dcterms:created>
  <dcterms:modified xsi:type="dcterms:W3CDTF">2024-04-10T21:14:39Z</dcterms:modified>
</cp:coreProperties>
</file>