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8" r:id="rId2"/>
    <p:sldId id="265" r:id="rId3"/>
    <p:sldId id="281" r:id="rId4"/>
    <p:sldId id="282" r:id="rId5"/>
    <p:sldId id="284" r:id="rId6"/>
    <p:sldId id="283" r:id="rId7"/>
    <p:sldId id="257" r:id="rId8"/>
    <p:sldId id="258" r:id="rId9"/>
    <p:sldId id="292" r:id="rId10"/>
    <p:sldId id="286" r:id="rId11"/>
    <p:sldId id="260" r:id="rId12"/>
    <p:sldId id="261" r:id="rId13"/>
    <p:sldId id="262" r:id="rId14"/>
    <p:sldId id="266" r:id="rId15"/>
    <p:sldId id="264" r:id="rId16"/>
    <p:sldId id="263" r:id="rId17"/>
    <p:sldId id="267" r:id="rId18"/>
    <p:sldId id="268" r:id="rId19"/>
    <p:sldId id="291" r:id="rId20"/>
    <p:sldId id="290" r:id="rId21"/>
    <p:sldId id="269" r:id="rId22"/>
    <p:sldId id="272" r:id="rId23"/>
    <p:sldId id="274" r:id="rId24"/>
    <p:sldId id="275" r:id="rId25"/>
    <p:sldId id="276" r:id="rId26"/>
    <p:sldId id="289" r:id="rId27"/>
    <p:sldId id="293" r:id="rId28"/>
    <p:sldId id="277" r:id="rId29"/>
    <p:sldId id="280" r:id="rId30"/>
  </p:sldIdLst>
  <p:sldSz cx="9144000" cy="6858000" type="screen4x3"/>
  <p:notesSz cx="7010400" cy="92964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" initials="J" lastIdx="1" clrIdx="0">
    <p:extLst>
      <p:ext uri="{19B8F6BF-5375-455C-9EA6-DF929625EA0E}">
        <p15:presenceInfo xmlns:p15="http://schemas.microsoft.com/office/powerpoint/2012/main" userId="Jo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33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599" autoAdjust="0"/>
  </p:normalViewPr>
  <p:slideViewPr>
    <p:cSldViewPr>
      <p:cViewPr varScale="1">
        <p:scale>
          <a:sx n="82" d="100"/>
          <a:sy n="82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278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478" y="0"/>
            <a:ext cx="3038278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35DB28-A71A-40C6-A362-9B65DE6BD081}" type="datetimeFigureOut">
              <a:rPr lang="pt-BR"/>
              <a:pPr>
                <a:defRPr/>
              </a:pPr>
              <a:t>10/04/2024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0383" y="4415790"/>
            <a:ext cx="5609635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30091"/>
            <a:ext cx="3038278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478" y="8830091"/>
            <a:ext cx="3038278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BF0559B-B517-4859-9A63-9908854A16E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904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C49-A19D-4D2D-9EBA-69054094CC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10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Fossil</a:t>
            </a:r>
            <a:r>
              <a:rPr lang="pt-BR" dirty="0"/>
              <a:t> diesel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0559B-B517-4859-9A63-9908854A16ED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603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Fossil</a:t>
            </a:r>
            <a:r>
              <a:rPr lang="pt-BR" dirty="0"/>
              <a:t> diesel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0559B-B517-4859-9A63-9908854A16ED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22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Net </a:t>
            </a:r>
            <a:r>
              <a:rPr lang="pt-BR" dirty="0" err="1"/>
              <a:t>power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almost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same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expense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more </a:t>
            </a:r>
            <a:r>
              <a:rPr lang="pt-BR" dirty="0" err="1"/>
              <a:t>fuel</a:t>
            </a:r>
            <a:r>
              <a:rPr lang="pt-BR" dirty="0"/>
              <a:t> </a:t>
            </a:r>
            <a:r>
              <a:rPr lang="pt-BR" dirty="0" err="1"/>
              <a:t>consumption</a:t>
            </a:r>
            <a:r>
              <a:rPr lang="pt-BR" dirty="0"/>
              <a:t> </a:t>
            </a:r>
            <a:r>
              <a:rPr lang="pt-BR" dirty="0" err="1"/>
              <a:t>mainly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low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médium </a:t>
            </a:r>
            <a:r>
              <a:rPr lang="pt-BR" dirty="0" err="1"/>
              <a:t>speeds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0559B-B517-4859-9A63-9908854A16ED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1582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Net </a:t>
            </a:r>
            <a:r>
              <a:rPr lang="pt-BR" dirty="0" err="1"/>
              <a:t>power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almost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same</a:t>
            </a:r>
            <a:r>
              <a:rPr lang="pt-BR" dirty="0"/>
              <a:t> – FC</a:t>
            </a:r>
            <a:r>
              <a:rPr lang="pt-BR" baseline="0" dirty="0"/>
              <a:t> </a:t>
            </a:r>
            <a:r>
              <a:rPr lang="pt-BR" baseline="0" dirty="0" err="1"/>
              <a:t>is</a:t>
            </a:r>
            <a:r>
              <a:rPr lang="pt-BR" baseline="0" dirty="0"/>
              <a:t> </a:t>
            </a:r>
            <a:r>
              <a:rPr lang="pt-BR" baseline="0" dirty="0" err="1"/>
              <a:t>much</a:t>
            </a:r>
            <a:r>
              <a:rPr lang="pt-BR" baseline="0" dirty="0"/>
              <a:t> </a:t>
            </a:r>
            <a:r>
              <a:rPr lang="pt-BR" baseline="0" dirty="0" err="1"/>
              <a:t>lower</a:t>
            </a:r>
            <a:r>
              <a:rPr lang="pt-BR" baseline="0" dirty="0"/>
              <a:t> </a:t>
            </a:r>
            <a:r>
              <a:rPr lang="pt-BR" baseline="0" dirty="0" err="1"/>
              <a:t>with</a:t>
            </a:r>
            <a:r>
              <a:rPr lang="pt-BR" baseline="0" dirty="0"/>
              <a:t> natural </a:t>
            </a:r>
            <a:r>
              <a:rPr lang="pt-BR" baseline="0" dirty="0" err="1"/>
              <a:t>gas</a:t>
            </a:r>
            <a:r>
              <a:rPr lang="pt-BR" baseline="0" dirty="0"/>
              <a:t> </a:t>
            </a:r>
            <a:r>
              <a:rPr lang="pt-BR" baseline="0" dirty="0" err="1"/>
              <a:t>due</a:t>
            </a:r>
            <a:r>
              <a:rPr lang="pt-BR" baseline="0" dirty="0"/>
              <a:t> </a:t>
            </a:r>
            <a:r>
              <a:rPr lang="pt-BR" baseline="0" dirty="0" err="1"/>
              <a:t>to</a:t>
            </a:r>
            <a:r>
              <a:rPr lang="pt-BR" baseline="0" dirty="0"/>
              <a:t> </a:t>
            </a:r>
            <a:r>
              <a:rPr lang="pt-BR" baseline="0" dirty="0" err="1"/>
              <a:t>higher</a:t>
            </a:r>
            <a:r>
              <a:rPr lang="pt-BR" baseline="0" dirty="0"/>
              <a:t> LHV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0559B-B517-4859-9A63-9908854A16ED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43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Lower</a:t>
            </a:r>
            <a:r>
              <a:rPr lang="pt-BR" baseline="0" dirty="0"/>
              <a:t> FC </a:t>
            </a:r>
            <a:r>
              <a:rPr lang="pt-BR" baseline="0" dirty="0" err="1"/>
              <a:t>with</a:t>
            </a:r>
            <a:r>
              <a:rPr lang="pt-BR" baseline="0" dirty="0"/>
              <a:t> natural </a:t>
            </a:r>
            <a:r>
              <a:rPr lang="pt-BR" baseline="0" dirty="0" err="1"/>
              <a:t>gas</a:t>
            </a:r>
            <a:r>
              <a:rPr lang="pt-BR" baseline="0" dirty="0"/>
              <a:t> – </a:t>
            </a:r>
            <a:r>
              <a:rPr lang="pt-BR" baseline="0" dirty="0" err="1"/>
              <a:t>same</a:t>
            </a:r>
            <a:r>
              <a:rPr lang="pt-BR" baseline="0" dirty="0"/>
              <a:t> net </a:t>
            </a:r>
            <a:r>
              <a:rPr lang="pt-BR" baseline="0" dirty="0" err="1"/>
              <a:t>power</a:t>
            </a:r>
            <a:r>
              <a:rPr lang="pt-BR" baseline="0" dirty="0"/>
              <a:t> </a:t>
            </a:r>
            <a:r>
              <a:rPr lang="pt-BR" baseline="0" dirty="0" err="1"/>
              <a:t>due</a:t>
            </a:r>
            <a:r>
              <a:rPr lang="pt-BR" baseline="0" dirty="0"/>
              <a:t> </a:t>
            </a:r>
            <a:r>
              <a:rPr lang="pt-BR" baseline="0" dirty="0" err="1"/>
              <a:t>to</a:t>
            </a:r>
            <a:r>
              <a:rPr lang="pt-BR" baseline="0" dirty="0"/>
              <a:t> natural </a:t>
            </a:r>
            <a:r>
              <a:rPr lang="pt-BR" baseline="0" dirty="0" err="1"/>
              <a:t>gas</a:t>
            </a:r>
            <a:r>
              <a:rPr lang="pt-BR" baseline="0" dirty="0"/>
              <a:t> </a:t>
            </a:r>
            <a:r>
              <a:rPr lang="pt-BR" baseline="0" dirty="0" err="1"/>
              <a:t>higher</a:t>
            </a:r>
            <a:r>
              <a:rPr lang="pt-BR" baseline="0" dirty="0"/>
              <a:t> LHV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0559B-B517-4859-9A63-9908854A16ED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1235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It </a:t>
            </a:r>
            <a:r>
              <a:rPr lang="pt-BR" dirty="0" err="1"/>
              <a:t>was</a:t>
            </a:r>
            <a:r>
              <a:rPr lang="pt-BR" dirty="0"/>
              <a:t> </a:t>
            </a:r>
            <a:r>
              <a:rPr lang="pt-BR" dirty="0" err="1"/>
              <a:t>possible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find</a:t>
            </a:r>
            <a:r>
              <a:rPr lang="pt-BR" dirty="0"/>
              <a:t> a </a:t>
            </a:r>
            <a:r>
              <a:rPr lang="pt-BR" dirty="0" err="1"/>
              <a:t>fuel</a:t>
            </a:r>
            <a:r>
              <a:rPr lang="pt-BR" dirty="0"/>
              <a:t> </a:t>
            </a:r>
            <a:r>
              <a:rPr lang="pt-BR" dirty="0" err="1"/>
              <a:t>mixture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leads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lower</a:t>
            </a:r>
            <a:r>
              <a:rPr lang="pt-BR" dirty="0"/>
              <a:t> FC </a:t>
            </a:r>
            <a:r>
              <a:rPr lang="pt-BR" dirty="0" err="1"/>
              <a:t>while</a:t>
            </a:r>
            <a:r>
              <a:rPr lang="pt-BR" dirty="0"/>
              <a:t> </a:t>
            </a:r>
            <a:r>
              <a:rPr lang="pt-BR" dirty="0" err="1"/>
              <a:t>keeping</a:t>
            </a:r>
            <a:r>
              <a:rPr lang="pt-BR" baseline="0" dirty="0"/>
              <a:t> </a:t>
            </a:r>
            <a:r>
              <a:rPr lang="pt-BR" baseline="0" dirty="0" err="1"/>
              <a:t>same</a:t>
            </a:r>
            <a:r>
              <a:rPr lang="pt-BR" baseline="0" dirty="0"/>
              <a:t> net </a:t>
            </a:r>
            <a:r>
              <a:rPr lang="pt-BR" baseline="0" dirty="0" err="1"/>
              <a:t>power</a:t>
            </a:r>
            <a:r>
              <a:rPr lang="pt-BR" baseline="0" dirty="0"/>
              <a:t> – </a:t>
            </a:r>
            <a:r>
              <a:rPr lang="pt-BR" baseline="0" dirty="0" err="1"/>
              <a:t>fast</a:t>
            </a:r>
            <a:r>
              <a:rPr lang="pt-BR" baseline="0" dirty="0"/>
              <a:t> </a:t>
            </a:r>
            <a:r>
              <a:rPr lang="pt-BR" baseline="0" dirty="0" err="1"/>
              <a:t>and</a:t>
            </a:r>
            <a:r>
              <a:rPr lang="pt-BR" baseline="0" dirty="0"/>
              <a:t> </a:t>
            </a:r>
            <a:r>
              <a:rPr lang="pt-BR" baseline="0" dirty="0" err="1"/>
              <a:t>accurate</a:t>
            </a:r>
            <a:r>
              <a:rPr lang="pt-BR" baseline="0" dirty="0"/>
              <a:t> </a:t>
            </a:r>
            <a:r>
              <a:rPr lang="pt-BR" baseline="0" dirty="0" err="1"/>
              <a:t>model</a:t>
            </a:r>
            <a:r>
              <a:rPr lang="pt-BR" baseline="0" dirty="0"/>
              <a:t> </a:t>
            </a:r>
            <a:r>
              <a:rPr lang="pt-BR" baseline="0" dirty="0" err="1"/>
              <a:t>allows</a:t>
            </a:r>
            <a:r>
              <a:rPr lang="pt-BR" baseline="0" dirty="0"/>
              <a:t> for </a:t>
            </a:r>
            <a:r>
              <a:rPr lang="pt-BR" baseline="0" dirty="0" err="1"/>
              <a:t>fuel</a:t>
            </a:r>
            <a:r>
              <a:rPr lang="pt-BR" baseline="0" dirty="0"/>
              <a:t> </a:t>
            </a:r>
            <a:r>
              <a:rPr lang="pt-BR" baseline="0" dirty="0" err="1"/>
              <a:t>mixture</a:t>
            </a:r>
            <a:r>
              <a:rPr lang="pt-BR" baseline="0" dirty="0"/>
              <a:t> </a:t>
            </a:r>
            <a:r>
              <a:rPr lang="pt-BR" baseline="0" dirty="0" err="1"/>
              <a:t>optimization</a:t>
            </a:r>
            <a:r>
              <a:rPr lang="pt-BR" baseline="0" dirty="0"/>
              <a:t>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0559B-B517-4859-9A63-9908854A16ED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202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4BFD1-58C3-4D0D-9006-D069497EE9DD}" type="datetime1">
              <a:rPr lang="pt-BR"/>
              <a:pPr>
                <a:defRPr/>
              </a:pPr>
              <a:t>10/04/2024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6C8EA-E732-4021-B07D-D611EE5FC16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9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3D72C-C2F9-49A5-A6E1-E6C62866F7E7}" type="datetime1">
              <a:rPr lang="pt-BR"/>
              <a:pPr>
                <a:defRPr/>
              </a:pPr>
              <a:t>10/04/2024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7D853-B864-474F-9EE7-80CEBA740E9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23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703A6-8B2D-4962-8CDC-AB2DD5A6C651}" type="datetime1">
              <a:rPr lang="pt-BR"/>
              <a:pPr>
                <a:defRPr/>
              </a:pPr>
              <a:t>10/04/2024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1117-D3E1-474F-B886-F62E24D829D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453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BB96F-2693-42BB-989E-DA776E22390C}" type="datetime1">
              <a:rPr lang="pt-BR"/>
              <a:pPr>
                <a:defRPr/>
              </a:pPr>
              <a:t>10/04/2024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20A6A-7E3E-4D1F-AE1A-6526ACAA8FC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466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4F477-F164-40DA-BCDE-12BFB5FC495B}" type="datetime1">
              <a:rPr lang="pt-BR"/>
              <a:pPr>
                <a:defRPr/>
              </a:pPr>
              <a:t>10/04/2024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C1FA8-9AF0-44AD-898A-6F8712DD5E2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14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E989F-FF99-4309-AA5A-69F475499559}" type="datetime1">
              <a:rPr lang="pt-BR"/>
              <a:pPr>
                <a:defRPr/>
              </a:pPr>
              <a:t>10/04/2024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5B5-D490-40E2-AB0F-8C68493AC08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71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1DFB1-7742-4FB6-94B2-A2701AE120F7}" type="datetime1">
              <a:rPr lang="pt-BR"/>
              <a:pPr>
                <a:defRPr/>
              </a:pPr>
              <a:t>10/04/2024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581B4-C0CD-40FC-A9FF-606391DA3C4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75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C287D-606C-4787-BEAD-70B3212663E4}" type="datetime1">
              <a:rPr lang="pt-BR"/>
              <a:pPr>
                <a:defRPr/>
              </a:pPr>
              <a:t>10/04/2024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6FF36-BD96-4262-8053-B7CCAC24EB6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92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C6E9A-405E-4396-9595-B60778687DD2}" type="datetime1">
              <a:rPr lang="pt-BR"/>
              <a:pPr>
                <a:defRPr/>
              </a:pPr>
              <a:t>10/04/2024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6D4D3-227F-4C7B-94F0-F147E4DC56D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88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E8598-BB50-4175-81E5-B90B523DD2D3}" type="datetime1">
              <a:rPr lang="pt-BR"/>
              <a:pPr>
                <a:defRPr/>
              </a:pPr>
              <a:t>10/04/2024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8DBF2-98B3-48EF-981B-9E5104AEF57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109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E5E07-AC07-478A-930C-8559821FB53A}" type="datetime1">
              <a:rPr lang="pt-BR"/>
              <a:pPr>
                <a:defRPr/>
              </a:pPr>
              <a:t>10/04/2024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4F51A-D5C0-45DE-8345-38C6CB0EAD4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34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074CD-8B07-4AC8-B223-602B802308F1}" type="datetime1">
              <a:rPr lang="pt-BR"/>
              <a:pPr>
                <a:defRPr/>
              </a:pPr>
              <a:t>10/04/2024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CD229-5E9F-4B56-BC87-2F9D07E12E3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35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E6036-5A1C-49E1-ADE1-6B9D93375FA9}" type="datetime1">
              <a:rPr lang="pt-BR"/>
              <a:pPr>
                <a:defRPr/>
              </a:pPr>
              <a:t>10/04/2024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C382C-7D1C-420E-9DD7-A804A4A6C0D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36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C1799E-664F-41D8-89A6-2F5B99C93551}" type="datetime1">
              <a:rPr lang="pt-BR"/>
              <a:pPr>
                <a:defRPr/>
              </a:pPr>
              <a:t>10/04/2024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D33648C-5A3A-4DC5-B95F-E152863E71C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wmf"/><Relationship Id="rId1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2.bin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4.wmf"/><Relationship Id="rId1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18.bin"/><Relationship Id="rId2" Type="http://schemas.openxmlformats.org/officeDocument/2006/relationships/oleObject" Target="../embeddings/oleObject13.bin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25.bin"/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12" Type="http://schemas.openxmlformats.org/officeDocument/2006/relationships/image" Target="../media/image38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35.w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7.wmf"/><Relationship Id="rId14" Type="http://schemas.openxmlformats.org/officeDocument/2006/relationships/image" Target="../media/image3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oleObject" Target="../embeddings/oleObject31.bin"/><Relationship Id="rId18" Type="http://schemas.openxmlformats.org/officeDocument/2006/relationships/oleObject" Target="../embeddings/oleObject33.bin"/><Relationship Id="rId3" Type="http://schemas.openxmlformats.org/officeDocument/2006/relationships/image" Target="../media/image40.wmf"/><Relationship Id="rId21" Type="http://schemas.openxmlformats.org/officeDocument/2006/relationships/image" Target="../media/image49.wmf"/><Relationship Id="rId7" Type="http://schemas.openxmlformats.org/officeDocument/2006/relationships/image" Target="../media/image42.wmf"/><Relationship Id="rId12" Type="http://schemas.openxmlformats.org/officeDocument/2006/relationships/image" Target="../media/image45.wmf"/><Relationship Id="rId17" Type="http://schemas.openxmlformats.org/officeDocument/2006/relationships/image" Target="../media/image47.wmf"/><Relationship Id="rId2" Type="http://schemas.openxmlformats.org/officeDocument/2006/relationships/oleObject" Target="../embeddings/oleObject26.bin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5" Type="http://schemas.openxmlformats.org/officeDocument/2006/relationships/image" Target="../media/image7.png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48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3.wmf"/><Relationship Id="rId14" Type="http://schemas.openxmlformats.org/officeDocument/2006/relationships/image" Target="../media/image4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57.wmf"/><Relationship Id="rId3" Type="http://schemas.openxmlformats.org/officeDocument/2006/relationships/image" Target="../media/image50.wmf"/><Relationship Id="rId7" Type="http://schemas.openxmlformats.org/officeDocument/2006/relationships/image" Target="../media/image52.wmf"/><Relationship Id="rId12" Type="http://schemas.openxmlformats.org/officeDocument/2006/relationships/image" Target="../media/image7.png"/><Relationship Id="rId17" Type="http://schemas.openxmlformats.org/officeDocument/2006/relationships/oleObject" Target="../embeddings/oleObject42.bin"/><Relationship Id="rId2" Type="http://schemas.openxmlformats.org/officeDocument/2006/relationships/oleObject" Target="../embeddings/oleObject35.bin"/><Relationship Id="rId16" Type="http://schemas.openxmlformats.org/officeDocument/2006/relationships/image" Target="../media/image56.wmf"/><Relationship Id="rId20" Type="http://schemas.openxmlformats.org/officeDocument/2006/relationships/image" Target="../media/image58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5" Type="http://schemas.openxmlformats.org/officeDocument/2006/relationships/oleObject" Target="../embeddings/oleObject41.bin"/><Relationship Id="rId10" Type="http://schemas.openxmlformats.org/officeDocument/2006/relationships/oleObject" Target="../embeddings/oleObject39.bin"/><Relationship Id="rId19" Type="http://schemas.openxmlformats.org/officeDocument/2006/relationships/oleObject" Target="../embeddings/oleObject43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53.wmf"/><Relationship Id="rId14" Type="http://schemas.openxmlformats.org/officeDocument/2006/relationships/image" Target="../media/image5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wmf"/><Relationship Id="rId4" Type="http://schemas.openxmlformats.org/officeDocument/2006/relationships/image" Target="../media/image6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81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4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4F51A-D5C0-45DE-8345-38C6CB0EAD47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  <p:sp>
        <p:nvSpPr>
          <p:cNvPr id="3" name="Retângulo 4"/>
          <p:cNvSpPr/>
          <p:nvPr/>
        </p:nvSpPr>
        <p:spPr>
          <a:xfrm>
            <a:off x="479602" y="2123248"/>
            <a:ext cx="8332168" cy="2035714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r>
              <a:rPr lang="en-US" sz="32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</a:rPr>
              <a:t>MODELING AND SIMULATION OF DIESEL, BIODIESEL AND BIOGAS MIXTURES DRIVEN COMPRESSION IGNITION INTERNAL COMBUSTION ENGINES (CI-ICE)</a:t>
            </a:r>
          </a:p>
        </p:txBody>
      </p:sp>
      <p:sp>
        <p:nvSpPr>
          <p:cNvPr id="4" name="Retângulo de cantos arredondados 6"/>
          <p:cNvSpPr/>
          <p:nvPr/>
        </p:nvSpPr>
        <p:spPr>
          <a:xfrm>
            <a:off x="251520" y="2164206"/>
            <a:ext cx="8572560" cy="39290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pt-BR"/>
          </a:p>
        </p:txBody>
      </p:sp>
      <p:sp>
        <p:nvSpPr>
          <p:cNvPr id="5" name="Retângulo 15"/>
          <p:cNvSpPr/>
          <p:nvPr/>
        </p:nvSpPr>
        <p:spPr>
          <a:xfrm>
            <a:off x="323528" y="4178952"/>
            <a:ext cx="7837802" cy="1266272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r>
              <a:rPr lang="pt-BR" sz="2600" b="1" u="sng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Vilmar Graciano, Jose Viriato C. Vargas, </a:t>
            </a:r>
            <a:r>
              <a:rPr lang="pt-BR" sz="2600" b="1" u="sng" dirty="0" err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and</a:t>
            </a:r>
            <a:r>
              <a:rPr lang="pt-BR" sz="2600" b="1" u="sng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 Juan C. </a:t>
            </a:r>
            <a:r>
              <a:rPr lang="pt-BR" sz="2600" b="1" u="sng" dirty="0" err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Ordonez</a:t>
            </a:r>
            <a:r>
              <a:rPr lang="pt-BR" sz="260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 </a:t>
            </a:r>
            <a:r>
              <a:rPr lang="pt-BR" sz="2600" i="1" dirty="0" err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International</a:t>
            </a:r>
            <a:r>
              <a:rPr lang="pt-BR" sz="2600" i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 </a:t>
            </a:r>
            <a:r>
              <a:rPr lang="pt-BR" sz="2600" i="1" dirty="0" err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Journal</a:t>
            </a:r>
            <a:r>
              <a:rPr lang="pt-BR" sz="2600" i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 </a:t>
            </a:r>
            <a:r>
              <a:rPr lang="pt-BR" sz="2600" i="1" dirty="0" err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of</a:t>
            </a:r>
            <a:r>
              <a:rPr lang="pt-BR" sz="2600" i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 Energy </a:t>
            </a:r>
            <a:r>
              <a:rPr lang="pt-BR" sz="2600" i="1" dirty="0" err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Research</a:t>
            </a:r>
            <a:r>
              <a:rPr lang="pt-BR" sz="2600" i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, </a:t>
            </a:r>
            <a:r>
              <a:rPr lang="pt-BR" sz="260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2016, 40:100–111. DOI: 10.1002/er.3286</a:t>
            </a:r>
          </a:p>
        </p:txBody>
      </p:sp>
      <p:pic>
        <p:nvPicPr>
          <p:cNvPr id="7" name="Picture 25" descr="Seal_Color_CMYK_p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3789040"/>
            <a:ext cx="1224136" cy="122413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grpSp>
        <p:nvGrpSpPr>
          <p:cNvPr id="8" name="Grupo 8"/>
          <p:cNvGrpSpPr/>
          <p:nvPr/>
        </p:nvGrpSpPr>
        <p:grpSpPr>
          <a:xfrm>
            <a:off x="223838" y="71414"/>
            <a:ext cx="8696325" cy="1989434"/>
            <a:chOff x="223838" y="71414"/>
            <a:chExt cx="8696325" cy="2476500"/>
          </a:xfrm>
        </p:grpSpPr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3838" y="71414"/>
              <a:ext cx="8696325" cy="247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CaixaDeTexto 10"/>
            <p:cNvSpPr txBox="1"/>
            <p:nvPr/>
          </p:nvSpPr>
          <p:spPr>
            <a:xfrm>
              <a:off x="4500562" y="357166"/>
              <a:ext cx="19191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ENERGY</a:t>
              </a:r>
              <a:endParaRPr lang="pt-BR" sz="3200" b="1" dirty="0"/>
            </a:p>
          </p:txBody>
        </p:sp>
        <p:sp>
          <p:nvSpPr>
            <p:cNvPr id="11" name="CaixaDeTexto 11"/>
            <p:cNvSpPr txBox="1"/>
            <p:nvPr/>
          </p:nvSpPr>
          <p:spPr>
            <a:xfrm>
              <a:off x="3807110" y="1071546"/>
              <a:ext cx="35509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SUSTAINABILITY</a:t>
              </a:r>
              <a:endParaRPr lang="pt-BR" sz="3200" b="1" dirty="0"/>
            </a:p>
          </p:txBody>
        </p:sp>
        <p:sp>
          <p:nvSpPr>
            <p:cNvPr id="12" name="CaixaDeTexto 12"/>
            <p:cNvSpPr txBox="1"/>
            <p:nvPr/>
          </p:nvSpPr>
          <p:spPr>
            <a:xfrm>
              <a:off x="3143240" y="1928802"/>
              <a:ext cx="4786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RESEARCH &amp; DEVELOPMENT CENTER</a:t>
              </a:r>
              <a:endParaRPr lang="pt-BR" b="1" dirty="0"/>
            </a:p>
          </p:txBody>
        </p:sp>
      </p:grpSp>
      <p:pic>
        <p:nvPicPr>
          <p:cNvPr id="13" name="Picture 26" descr="CAPSlogoc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373216"/>
            <a:ext cx="1259632" cy="12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56" descr="r1_c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05" y="5600407"/>
            <a:ext cx="2376264" cy="102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3844" y="5604148"/>
            <a:ext cx="2190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16172"/>
            <a:ext cx="1439759" cy="964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8302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21620F-58B8-4E4F-8A57-BBF3C85307A3}" type="slidenum">
              <a:rPr lang="pt-BR">
                <a:solidFill>
                  <a:srgbClr val="898989"/>
                </a:solidFill>
                <a:latin typeface="Calibri" panose="020F0502020204030204" pitchFamily="34" charset="0"/>
              </a:rPr>
              <a:pPr/>
              <a:t>10</a:t>
            </a:fld>
            <a:endParaRPr 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tângulo 7"/>
          <p:cNvSpPr/>
          <p:nvPr/>
        </p:nvSpPr>
        <p:spPr>
          <a:xfrm>
            <a:off x="611560" y="357178"/>
            <a:ext cx="7848600" cy="58169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400" b="1" dirty="0">
                <a:cs typeface="Arial" pitchFamily="34" charset="0"/>
              </a:rPr>
              <a:t>2.3. </a:t>
            </a:r>
            <a:r>
              <a:rPr lang="pt-BR" sz="2400" b="1" dirty="0" err="1">
                <a:cs typeface="Arial" pitchFamily="34" charset="0"/>
              </a:rPr>
              <a:t>Objectives</a:t>
            </a:r>
            <a:endParaRPr lang="pt-BR" sz="2400" b="1" dirty="0">
              <a:cs typeface="Arial" pitchFamily="34" charset="0"/>
            </a:endParaRPr>
          </a:p>
          <a:p>
            <a:pPr eaLnBrk="1" hangingPunct="1">
              <a:defRPr/>
            </a:pPr>
            <a:endParaRPr lang="pt-BR" sz="2400" dirty="0">
              <a:cs typeface="Arial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 err="1">
                <a:cs typeface="Arial" pitchFamily="34" charset="0"/>
              </a:rPr>
              <a:t>To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develop</a:t>
            </a:r>
            <a:r>
              <a:rPr lang="pt-BR" sz="2400" dirty="0">
                <a:cs typeface="Arial" pitchFamily="34" charset="0"/>
              </a:rPr>
              <a:t> a </a:t>
            </a:r>
            <a:r>
              <a:rPr lang="pt-BR" sz="2400" dirty="0" err="1">
                <a:cs typeface="Arial" pitchFamily="34" charset="0"/>
              </a:rPr>
              <a:t>simplified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transient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mathematical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model</a:t>
            </a:r>
            <a:r>
              <a:rPr lang="pt-BR" sz="2400" dirty="0">
                <a:cs typeface="Arial" pitchFamily="34" charset="0"/>
              </a:rPr>
              <a:t> for 4-stroke CI </a:t>
            </a:r>
            <a:r>
              <a:rPr lang="pt-BR" sz="2400" dirty="0" err="1">
                <a:cs typeface="Arial" pitchFamily="34" charset="0"/>
              </a:rPr>
              <a:t>engines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powered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by</a:t>
            </a:r>
            <a:r>
              <a:rPr lang="pt-BR" sz="2400" dirty="0">
                <a:cs typeface="Arial" pitchFamily="34" charset="0"/>
              </a:rPr>
              <a:t> diesel, natural </a:t>
            </a:r>
            <a:r>
              <a:rPr lang="pt-BR" sz="2400" dirty="0" err="1">
                <a:cs typeface="Arial" pitchFamily="34" charset="0"/>
              </a:rPr>
              <a:t>gas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and</a:t>
            </a:r>
            <a:r>
              <a:rPr lang="pt-BR" sz="2400" dirty="0">
                <a:cs typeface="Arial" pitchFamily="34" charset="0"/>
              </a:rPr>
              <a:t> biodiesel </a:t>
            </a:r>
            <a:r>
              <a:rPr lang="pt-BR" sz="2400" dirty="0" err="1">
                <a:cs typeface="Arial" pitchFamily="34" charset="0"/>
              </a:rPr>
              <a:t>mixtures</a:t>
            </a:r>
            <a:endParaRPr lang="pt-BR" sz="2400" dirty="0">
              <a:cs typeface="Arial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 err="1">
                <a:cs typeface="Arial" pitchFamily="34" charset="0"/>
              </a:rPr>
              <a:t>Adjustment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and</a:t>
            </a:r>
            <a:r>
              <a:rPr lang="pt-BR" sz="2400" dirty="0">
                <a:cs typeface="Arial" pitchFamily="34" charset="0"/>
              </a:rPr>
              <a:t> experimental </a:t>
            </a:r>
            <a:r>
              <a:rPr lang="pt-BR" sz="2400" dirty="0" err="1">
                <a:cs typeface="Arial" pitchFamily="34" charset="0"/>
              </a:rPr>
              <a:t>validation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of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the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model</a:t>
            </a:r>
            <a:endParaRPr lang="pt-BR" sz="2400" dirty="0">
              <a:cs typeface="Arial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 err="1">
                <a:cs typeface="Arial" pitchFamily="34" charset="0"/>
              </a:rPr>
              <a:t>Parametric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analysis</a:t>
            </a:r>
            <a:endParaRPr lang="pt-BR" sz="2400" dirty="0">
              <a:cs typeface="Arial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2400" dirty="0"/>
              <a:t>To utilize a simplified dynamic mathematical model for 4-stroke CI engines powered by diesel, biodiesel, and biogas mixtures to propose a path for the CI-ICE </a:t>
            </a:r>
            <a:r>
              <a:rPr lang="en-GB" sz="2400" dirty="0" err="1"/>
              <a:t>constructal</a:t>
            </a:r>
            <a:r>
              <a:rPr lang="en-GB" sz="2400" dirty="0"/>
              <a:t> design.</a:t>
            </a:r>
            <a:endParaRPr lang="pt-BR" sz="2400" dirty="0"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537C06-F5D3-47BF-9F94-ABDE579F2DA4}" type="slidenum">
              <a:rPr lang="pt-BR" sz="18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pt-BR" sz="1800">
              <a:solidFill>
                <a:srgbClr val="898989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850" y="836613"/>
            <a:ext cx="8424863" cy="51704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 eaLnBrk="1" hangingPunct="1">
              <a:buFontTx/>
              <a:buAutoNum type="arabicPeriod" startAt="3"/>
              <a:defRPr/>
            </a:pPr>
            <a:r>
              <a:rPr lang="en-US" sz="2400" b="1" cap="all" dirty="0">
                <a:latin typeface="+mn-lt"/>
                <a:cs typeface="Arial" pitchFamily="34" charset="0"/>
              </a:rPr>
              <a:t>Mathematical model</a:t>
            </a:r>
          </a:p>
          <a:p>
            <a:pPr algn="just" eaLnBrk="1" hangingPunct="1">
              <a:defRPr/>
            </a:pPr>
            <a:endParaRPr lang="en-US" b="1" cap="all" dirty="0">
              <a:latin typeface="+mn-lt"/>
              <a:cs typeface="Arial" pitchFamily="34" charset="0"/>
            </a:endParaRPr>
          </a:p>
          <a:p>
            <a:pPr algn="just" eaLnBrk="1" hangingPunct="1">
              <a:defRPr/>
            </a:pPr>
            <a:r>
              <a:rPr lang="en-US" sz="2400" b="1" dirty="0">
                <a:latin typeface="+mn-lt"/>
                <a:cs typeface="Arial" pitchFamily="34" charset="0"/>
              </a:rPr>
              <a:t>The model was developed for a 4-stroke CI engine, using the conservation of mass and energy princples.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en-US" b="1" cap="all" dirty="0">
              <a:latin typeface="+mn-lt"/>
              <a:cs typeface="Arial" pitchFamily="34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r>
              <a:rPr lang="en-US" sz="2400" b="1" dirty="0">
                <a:latin typeface="+mn-lt"/>
              </a:rPr>
              <a:t>3.1. </a:t>
            </a:r>
            <a:r>
              <a:rPr lang="en-US" sz="2400" b="1" dirty="0">
                <a:latin typeface="+mn-lt"/>
                <a:cs typeface="Arial" pitchFamily="34" charset="0"/>
              </a:rPr>
              <a:t>Assumptions of the model for all strokes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en-US" b="1" cap="all" dirty="0">
              <a:latin typeface="+mn-lt"/>
              <a:cs typeface="Arial" pitchFamily="34" charset="0"/>
            </a:endParaRP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Gas mixture inside the cylinder </a:t>
            </a:r>
            <a:r>
              <a:rPr lang="en-US" sz="2000" dirty="0">
                <a:latin typeface="+mn-lt"/>
                <a:sym typeface="Wingdings" pitchFamily="2" charset="2"/>
              </a:rPr>
              <a:t>behave as </a:t>
            </a:r>
            <a:r>
              <a:rPr lang="en-US" sz="2000" dirty="0">
                <a:latin typeface="+mn-lt"/>
              </a:rPr>
              <a:t>ideal gases</a:t>
            </a:r>
          </a:p>
          <a:p>
            <a:pPr algn="just" eaLnBrk="1" hangingPunct="1">
              <a:defRPr/>
            </a:pPr>
            <a:endParaRPr lang="en-US" sz="2000" dirty="0">
              <a:latin typeface="+mn-lt"/>
            </a:endParaRP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Pressure and temperature inside the cylinder </a:t>
            </a:r>
            <a:r>
              <a:rPr lang="en-US" sz="2000" dirty="0">
                <a:latin typeface="+mn-lt"/>
                <a:sym typeface="Wingdings" pitchFamily="2" charset="2"/>
              </a:rPr>
              <a:t> homogeneous throughout the working space</a:t>
            </a:r>
            <a:r>
              <a:rPr lang="en-US" sz="2000" dirty="0">
                <a:latin typeface="+mn-lt"/>
              </a:rPr>
              <a:t> </a:t>
            </a: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endParaRPr lang="en-US" sz="2000" dirty="0">
              <a:latin typeface="+mn-lt"/>
            </a:endParaRP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Negligible potential and kinetic energy variations</a:t>
            </a: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endParaRPr lang="en-US" sz="2000" dirty="0">
              <a:latin typeface="+mn-lt"/>
            </a:endParaRP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Standard conditions </a:t>
            </a:r>
            <a:r>
              <a:rPr lang="en-US" sz="2000" dirty="0">
                <a:latin typeface="+mn-lt"/>
                <a:sym typeface="Wingdings" pitchFamily="2" charset="2"/>
              </a:rPr>
              <a:t> </a:t>
            </a:r>
            <a:r>
              <a:rPr lang="en-US" sz="2000" i="1" dirty="0">
                <a:latin typeface="+mn-lt"/>
              </a:rPr>
              <a:t>p</a:t>
            </a:r>
            <a:r>
              <a:rPr lang="en-US" sz="2000" i="1" baseline="-25000" dirty="0">
                <a:latin typeface="+mn-lt"/>
              </a:rPr>
              <a:t>0</a:t>
            </a:r>
            <a:r>
              <a:rPr lang="en-US" sz="2000" dirty="0">
                <a:latin typeface="+mn-lt"/>
              </a:rPr>
              <a:t> = 101,300.00 N m</a:t>
            </a:r>
            <a:r>
              <a:rPr lang="en-US" sz="2000" baseline="30000" dirty="0">
                <a:latin typeface="+mn-lt"/>
              </a:rPr>
              <a:t>-2 </a:t>
            </a:r>
            <a:r>
              <a:rPr lang="en-US" sz="2000" dirty="0">
                <a:latin typeface="+mn-lt"/>
              </a:rPr>
              <a:t>(</a:t>
            </a:r>
            <a:r>
              <a:rPr lang="en-US" sz="2000" i="1" dirty="0">
                <a:latin typeface="+mn-lt"/>
              </a:rPr>
              <a:t>p</a:t>
            </a:r>
            <a:r>
              <a:rPr lang="en-US" sz="2000" i="1" baseline="-25000" dirty="0">
                <a:latin typeface="+mn-lt"/>
              </a:rPr>
              <a:t>0</a:t>
            </a:r>
            <a:r>
              <a:rPr lang="en-US" sz="2000" i="1" dirty="0">
                <a:latin typeface="+mn-lt"/>
              </a:rPr>
              <a:t> = p</a:t>
            </a:r>
            <a:r>
              <a:rPr lang="en-US" sz="2000" i="1" baseline="-25000" dirty="0">
                <a:latin typeface="+mn-lt"/>
              </a:rPr>
              <a:t>atm</a:t>
            </a:r>
            <a:r>
              <a:rPr lang="en-US" sz="2000" dirty="0">
                <a:latin typeface="+mn-lt"/>
              </a:rPr>
              <a:t>), </a:t>
            </a:r>
            <a:r>
              <a:rPr lang="en-US" sz="2000" i="1" dirty="0">
                <a:latin typeface="+mn-lt"/>
              </a:rPr>
              <a:t>T</a:t>
            </a:r>
            <a:r>
              <a:rPr lang="en-US" sz="2000" i="1" baseline="-25000" dirty="0">
                <a:latin typeface="+mn-lt"/>
              </a:rPr>
              <a:t>0</a:t>
            </a:r>
            <a:r>
              <a:rPr lang="en-US" sz="2000" dirty="0">
                <a:latin typeface="+mn-lt"/>
              </a:rPr>
              <a:t>  = 298.15 K  and</a:t>
            </a:r>
            <a:r>
              <a:rPr lang="en-US" sz="2000" i="1" dirty="0">
                <a:latin typeface="+mn-lt"/>
              </a:rPr>
              <a:t> z</a:t>
            </a:r>
            <a:r>
              <a:rPr lang="en-US" sz="2000" i="1" baseline="-25000" dirty="0">
                <a:latin typeface="+mn-lt"/>
              </a:rPr>
              <a:t>0</a:t>
            </a:r>
            <a:r>
              <a:rPr lang="en-US" sz="2000" dirty="0">
                <a:latin typeface="+mn-lt"/>
              </a:rPr>
              <a:t> = 0 (sea level).</a:t>
            </a:r>
            <a:endParaRPr lang="pt-BR" sz="2000" dirty="0">
              <a:latin typeface="+mn-lt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D9B746-897C-457F-9912-E8D644129D42}" type="slidenum">
              <a:rPr lang="pt-BR" sz="18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pt-BR" sz="1800">
              <a:solidFill>
                <a:srgbClr val="898989"/>
              </a:solidFill>
            </a:endParaRPr>
          </a:p>
        </p:txBody>
      </p:sp>
      <p:grpSp>
        <p:nvGrpSpPr>
          <p:cNvPr id="14339" name="Tela 189"/>
          <p:cNvGrpSpPr>
            <a:grpSpLocks/>
          </p:cNvGrpSpPr>
          <p:nvPr/>
        </p:nvGrpSpPr>
        <p:grpSpPr bwMode="auto">
          <a:xfrm>
            <a:off x="323850" y="1249363"/>
            <a:ext cx="5818188" cy="4772025"/>
            <a:chOff x="3434" y="3764"/>
            <a:chExt cx="4300" cy="3360"/>
          </a:xfrm>
        </p:grpSpPr>
        <p:sp>
          <p:nvSpPr>
            <p:cNvPr id="14343" name="AutoShape 61"/>
            <p:cNvSpPr>
              <a:spLocks noChangeAspect="1" noChangeArrowheads="1"/>
            </p:cNvSpPr>
            <p:nvPr/>
          </p:nvSpPr>
          <p:spPr bwMode="auto">
            <a:xfrm>
              <a:off x="3434" y="3764"/>
              <a:ext cx="4300" cy="336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4344" name="Text Box 46"/>
            <p:cNvSpPr txBox="1">
              <a:spLocks noChangeArrowheads="1"/>
            </p:cNvSpPr>
            <p:nvPr/>
          </p:nvSpPr>
          <p:spPr bwMode="auto">
            <a:xfrm>
              <a:off x="3783" y="4487"/>
              <a:ext cx="60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922" tIns="32461" rIns="64922" bIns="3246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TDC</a:t>
              </a:r>
              <a:endParaRPr lang="pt-BR" sz="1800">
                <a:latin typeface="Arial" panose="020B0604020202020204" pitchFamily="34" charset="0"/>
              </a:endParaRPr>
            </a:p>
          </p:txBody>
        </p:sp>
        <p:sp>
          <p:nvSpPr>
            <p:cNvPr id="14345" name="Text Box 47"/>
            <p:cNvSpPr txBox="1">
              <a:spLocks noChangeArrowheads="1"/>
            </p:cNvSpPr>
            <p:nvPr/>
          </p:nvSpPr>
          <p:spPr bwMode="auto">
            <a:xfrm>
              <a:off x="6578" y="5045"/>
              <a:ext cx="9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922" tIns="32461" rIns="64922" bIns="3246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Piston</a:t>
              </a: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4346" name="Text Box 48"/>
            <p:cNvSpPr txBox="1">
              <a:spLocks noChangeArrowheads="1"/>
            </p:cNvSpPr>
            <p:nvPr/>
          </p:nvSpPr>
          <p:spPr bwMode="auto">
            <a:xfrm>
              <a:off x="3783" y="5045"/>
              <a:ext cx="66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922" tIns="32461" rIns="64922" bIns="3246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BDC</a:t>
              </a:r>
              <a:endParaRPr lang="pt-BR" sz="1800">
                <a:latin typeface="Arial" panose="020B0604020202020204" pitchFamily="34" charset="0"/>
              </a:endParaRPr>
            </a:p>
          </p:txBody>
        </p:sp>
        <p:sp>
          <p:nvSpPr>
            <p:cNvPr id="14347" name="Text Box 52"/>
            <p:cNvSpPr txBox="1">
              <a:spLocks noChangeArrowheads="1"/>
            </p:cNvSpPr>
            <p:nvPr/>
          </p:nvSpPr>
          <p:spPr bwMode="auto">
            <a:xfrm>
              <a:off x="4349" y="3990"/>
              <a:ext cx="41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922" tIns="32461" rIns="64922" bIns="3246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AV</a:t>
              </a:r>
              <a:endParaRPr lang="pt-BR" sz="1800">
                <a:latin typeface="Arial" panose="020B0604020202020204" pitchFamily="34" charset="0"/>
              </a:endParaRPr>
            </a:p>
          </p:txBody>
        </p:sp>
        <p:sp>
          <p:nvSpPr>
            <p:cNvPr id="14348" name="Text Box 53"/>
            <p:cNvSpPr txBox="1">
              <a:spLocks noChangeArrowheads="1"/>
            </p:cNvSpPr>
            <p:nvPr/>
          </p:nvSpPr>
          <p:spPr bwMode="auto">
            <a:xfrm>
              <a:off x="6353" y="4026"/>
              <a:ext cx="54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922" tIns="32461" rIns="64922" bIns="3246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EV</a:t>
              </a:r>
              <a:endParaRPr lang="pt-BR" sz="1800">
                <a:latin typeface="Arial" panose="020B0604020202020204" pitchFamily="34" charset="0"/>
              </a:endParaRPr>
            </a:p>
          </p:txBody>
        </p:sp>
        <p:sp>
          <p:nvSpPr>
            <p:cNvPr id="14349" name="Line 55"/>
            <p:cNvSpPr>
              <a:spLocks noChangeShapeType="1"/>
            </p:cNvSpPr>
            <p:nvPr/>
          </p:nvSpPr>
          <p:spPr bwMode="auto">
            <a:xfrm flipH="1">
              <a:off x="5438" y="3999"/>
              <a:ext cx="96" cy="24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Line 56"/>
            <p:cNvSpPr>
              <a:spLocks noChangeShapeType="1"/>
            </p:cNvSpPr>
            <p:nvPr/>
          </p:nvSpPr>
          <p:spPr bwMode="auto">
            <a:xfrm flipH="1">
              <a:off x="6122" y="5158"/>
              <a:ext cx="452" cy="5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Line 57"/>
            <p:cNvSpPr>
              <a:spLocks noChangeShapeType="1"/>
            </p:cNvSpPr>
            <p:nvPr/>
          </p:nvSpPr>
          <p:spPr bwMode="auto">
            <a:xfrm flipH="1">
              <a:off x="5848" y="4124"/>
              <a:ext cx="483" cy="7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Line 58"/>
            <p:cNvSpPr>
              <a:spLocks noChangeShapeType="1"/>
            </p:cNvSpPr>
            <p:nvPr/>
          </p:nvSpPr>
          <p:spPr bwMode="auto">
            <a:xfrm>
              <a:off x="4564" y="4124"/>
              <a:ext cx="436" cy="13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Text Box 59"/>
            <p:cNvSpPr txBox="1">
              <a:spLocks noChangeArrowheads="1"/>
            </p:cNvSpPr>
            <p:nvPr/>
          </p:nvSpPr>
          <p:spPr bwMode="auto">
            <a:xfrm>
              <a:off x="7014" y="4549"/>
              <a:ext cx="72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922" tIns="32461" rIns="64922" bIns="3246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anose="020B060402020202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000" baseline="-30000">
                  <a:latin typeface="Arial" panose="020B0604020202020204" pitchFamily="34" charset="0"/>
                  <a:cs typeface="Times New Roman" panose="02020603050405020304" pitchFamily="18" charset="0"/>
                </a:rPr>
                <a:t>cyl</a:t>
              </a:r>
              <a:endParaRPr lang="pt-BR" sz="700"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pt-BR" sz="1800">
                <a:latin typeface="Arial" panose="020B0604020202020204" pitchFamily="34" charset="0"/>
              </a:endParaRPr>
            </a:p>
          </p:txBody>
        </p:sp>
        <p:sp>
          <p:nvSpPr>
            <p:cNvPr id="14354" name="Text Box 60"/>
            <p:cNvSpPr txBox="1">
              <a:spLocks noChangeArrowheads="1"/>
            </p:cNvSpPr>
            <p:nvPr/>
          </p:nvSpPr>
          <p:spPr bwMode="auto">
            <a:xfrm>
              <a:off x="6473" y="4562"/>
              <a:ext cx="54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922" tIns="32461" rIns="64922" bIns="3246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anose="020B0604020202020204" pitchFamily="34" charset="0"/>
                  <a:cs typeface="Times New Roman" panose="02020603050405020304" pitchFamily="18" charset="0"/>
                </a:rPr>
                <a:t>H</a:t>
              </a:r>
              <a:r>
                <a:rPr lang="en-US" sz="1000" baseline="-30000">
                  <a:latin typeface="Arial" panose="020B0604020202020204" pitchFamily="34" charset="0"/>
                  <a:cs typeface="Times New Roman" panose="02020603050405020304" pitchFamily="18" charset="0"/>
                </a:rPr>
                <a:t>cyl</a:t>
              </a:r>
              <a:endParaRPr lang="pt-BR" sz="700"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pt-BR" sz="1800">
                <a:latin typeface="Arial" panose="020B0604020202020204" pitchFamily="34" charset="0"/>
              </a:endParaRPr>
            </a:p>
          </p:txBody>
        </p:sp>
        <p:cxnSp>
          <p:nvCxnSpPr>
            <p:cNvPr id="14355" name="AutoShape 61"/>
            <p:cNvCxnSpPr>
              <a:cxnSpLocks noChangeShapeType="1"/>
            </p:cNvCxnSpPr>
            <p:nvPr/>
          </p:nvCxnSpPr>
          <p:spPr bwMode="auto">
            <a:xfrm flipH="1">
              <a:off x="4703" y="4388"/>
              <a:ext cx="14" cy="10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6" name="AutoShape 62"/>
            <p:cNvCxnSpPr>
              <a:cxnSpLocks noChangeShapeType="1"/>
            </p:cNvCxnSpPr>
            <p:nvPr/>
          </p:nvCxnSpPr>
          <p:spPr bwMode="auto">
            <a:xfrm>
              <a:off x="4720" y="4387"/>
              <a:ext cx="18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7" name="AutoShape 63"/>
            <p:cNvCxnSpPr>
              <a:cxnSpLocks noChangeShapeType="1"/>
            </p:cNvCxnSpPr>
            <p:nvPr/>
          </p:nvCxnSpPr>
          <p:spPr bwMode="auto">
            <a:xfrm>
              <a:off x="4891" y="4438"/>
              <a:ext cx="29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8" name="AutoShape 65"/>
            <p:cNvCxnSpPr>
              <a:cxnSpLocks noChangeShapeType="1"/>
            </p:cNvCxnSpPr>
            <p:nvPr/>
          </p:nvCxnSpPr>
          <p:spPr bwMode="auto">
            <a:xfrm flipV="1">
              <a:off x="5166" y="4385"/>
              <a:ext cx="546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9" name="AutoShape 66"/>
            <p:cNvCxnSpPr>
              <a:cxnSpLocks noChangeShapeType="1"/>
            </p:cNvCxnSpPr>
            <p:nvPr/>
          </p:nvCxnSpPr>
          <p:spPr bwMode="auto">
            <a:xfrm>
              <a:off x="6177" y="4387"/>
              <a:ext cx="1" cy="10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0" name="AutoShape 67"/>
            <p:cNvCxnSpPr>
              <a:cxnSpLocks noChangeShapeType="1"/>
            </p:cNvCxnSpPr>
            <p:nvPr/>
          </p:nvCxnSpPr>
          <p:spPr bwMode="auto">
            <a:xfrm>
              <a:off x="5701" y="4386"/>
              <a:ext cx="25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1" name="AutoShape 68"/>
            <p:cNvCxnSpPr>
              <a:cxnSpLocks noChangeShapeType="1"/>
            </p:cNvCxnSpPr>
            <p:nvPr/>
          </p:nvCxnSpPr>
          <p:spPr bwMode="auto">
            <a:xfrm>
              <a:off x="5036" y="4203"/>
              <a:ext cx="1" cy="2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2" name="AutoShape 69"/>
            <p:cNvCxnSpPr>
              <a:cxnSpLocks noChangeShapeType="1"/>
            </p:cNvCxnSpPr>
            <p:nvPr/>
          </p:nvCxnSpPr>
          <p:spPr bwMode="auto">
            <a:xfrm flipH="1">
              <a:off x="5847" y="4124"/>
              <a:ext cx="1" cy="25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3" name="AutoShape 72"/>
            <p:cNvCxnSpPr>
              <a:cxnSpLocks noChangeShapeType="1"/>
            </p:cNvCxnSpPr>
            <p:nvPr/>
          </p:nvCxnSpPr>
          <p:spPr bwMode="auto">
            <a:xfrm flipV="1">
              <a:off x="4734" y="4933"/>
              <a:ext cx="1421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4" name="AutoShape 73"/>
            <p:cNvCxnSpPr>
              <a:cxnSpLocks noChangeShapeType="1"/>
            </p:cNvCxnSpPr>
            <p:nvPr/>
          </p:nvCxnSpPr>
          <p:spPr bwMode="auto">
            <a:xfrm flipV="1">
              <a:off x="4732" y="5283"/>
              <a:ext cx="1428" cy="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5" name="AutoShape 75"/>
            <p:cNvCxnSpPr>
              <a:cxnSpLocks noChangeShapeType="1"/>
            </p:cNvCxnSpPr>
            <p:nvPr/>
          </p:nvCxnSpPr>
          <p:spPr bwMode="auto">
            <a:xfrm>
              <a:off x="6176" y="5466"/>
              <a:ext cx="258" cy="11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6" name="AutoShape 76"/>
            <p:cNvCxnSpPr>
              <a:cxnSpLocks noChangeShapeType="1"/>
            </p:cNvCxnSpPr>
            <p:nvPr/>
          </p:nvCxnSpPr>
          <p:spPr bwMode="auto">
            <a:xfrm flipH="1">
              <a:off x="4498" y="5475"/>
              <a:ext cx="205" cy="11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7" name="Oval 77"/>
            <p:cNvSpPr>
              <a:spLocks noChangeArrowheads="1"/>
            </p:cNvSpPr>
            <p:nvPr/>
          </p:nvSpPr>
          <p:spPr bwMode="auto">
            <a:xfrm>
              <a:off x="4878" y="5802"/>
              <a:ext cx="1274" cy="12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cxnSp>
          <p:nvCxnSpPr>
            <p:cNvPr id="14368" name="AutoShape 78"/>
            <p:cNvCxnSpPr>
              <a:cxnSpLocks noChangeShapeType="1"/>
            </p:cNvCxnSpPr>
            <p:nvPr/>
          </p:nvCxnSpPr>
          <p:spPr bwMode="auto">
            <a:xfrm>
              <a:off x="5450" y="5158"/>
              <a:ext cx="702" cy="126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9" name="AutoShape 79"/>
            <p:cNvCxnSpPr>
              <a:cxnSpLocks noChangeShapeType="1"/>
            </p:cNvCxnSpPr>
            <p:nvPr/>
          </p:nvCxnSpPr>
          <p:spPr bwMode="auto">
            <a:xfrm flipH="1" flipV="1">
              <a:off x="4498" y="6652"/>
              <a:ext cx="284" cy="4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0" name="AutoShape 81"/>
            <p:cNvCxnSpPr>
              <a:cxnSpLocks noChangeShapeType="1"/>
            </p:cNvCxnSpPr>
            <p:nvPr/>
          </p:nvCxnSpPr>
          <p:spPr bwMode="auto">
            <a:xfrm flipV="1">
              <a:off x="6082" y="6612"/>
              <a:ext cx="352" cy="45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71" name="Text Box 85"/>
            <p:cNvSpPr txBox="1">
              <a:spLocks noChangeArrowheads="1"/>
            </p:cNvSpPr>
            <p:nvPr/>
          </p:nvSpPr>
          <p:spPr bwMode="auto">
            <a:xfrm>
              <a:off x="5528" y="6399"/>
              <a:ext cx="624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922" tIns="32461" rIns="64922" bIns="3246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CS</a:t>
              </a:r>
              <a:endParaRPr lang="pt-BR" sz="1800">
                <a:latin typeface="Arial" panose="020B0604020202020204" pitchFamily="34" charset="0"/>
              </a:endParaRPr>
            </a:p>
          </p:txBody>
        </p:sp>
        <p:sp>
          <p:nvSpPr>
            <p:cNvPr id="14372" name="Text Box 86"/>
            <p:cNvSpPr txBox="1">
              <a:spLocks noChangeArrowheads="1"/>
            </p:cNvSpPr>
            <p:nvPr/>
          </p:nvSpPr>
          <p:spPr bwMode="auto">
            <a:xfrm>
              <a:off x="5812" y="5699"/>
              <a:ext cx="76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922" tIns="32461" rIns="64922" bIns="3246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ROD</a:t>
              </a:r>
              <a:endParaRPr lang="pt-BR" sz="1800">
                <a:latin typeface="Arial" panose="020B0604020202020204" pitchFamily="34" charset="0"/>
              </a:endParaRPr>
            </a:p>
          </p:txBody>
        </p:sp>
        <p:sp>
          <p:nvSpPr>
            <p:cNvPr id="14373" name="Line 87"/>
            <p:cNvSpPr>
              <a:spLocks noChangeShapeType="1"/>
            </p:cNvSpPr>
            <p:nvPr/>
          </p:nvSpPr>
          <p:spPr bwMode="auto">
            <a:xfrm>
              <a:off x="5455" y="4257"/>
              <a:ext cx="1" cy="2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4374" name="AutoShape 88"/>
            <p:cNvCxnSpPr>
              <a:cxnSpLocks noChangeShapeType="1"/>
            </p:cNvCxnSpPr>
            <p:nvPr/>
          </p:nvCxnSpPr>
          <p:spPr bwMode="auto">
            <a:xfrm>
              <a:off x="4734" y="4932"/>
              <a:ext cx="142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5" name="AutoShape 89"/>
            <p:cNvCxnSpPr>
              <a:cxnSpLocks noChangeShapeType="1"/>
            </p:cNvCxnSpPr>
            <p:nvPr/>
          </p:nvCxnSpPr>
          <p:spPr bwMode="auto">
            <a:xfrm>
              <a:off x="4732" y="5019"/>
              <a:ext cx="142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6" name="AutoShape 90"/>
            <p:cNvCxnSpPr>
              <a:cxnSpLocks noChangeShapeType="1"/>
            </p:cNvCxnSpPr>
            <p:nvPr/>
          </p:nvCxnSpPr>
          <p:spPr bwMode="auto">
            <a:xfrm>
              <a:off x="4720" y="5084"/>
              <a:ext cx="1432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7" name="AutoShape 91"/>
            <p:cNvCxnSpPr>
              <a:cxnSpLocks noChangeShapeType="1"/>
            </p:cNvCxnSpPr>
            <p:nvPr/>
          </p:nvCxnSpPr>
          <p:spPr bwMode="auto">
            <a:xfrm flipH="1">
              <a:off x="4032" y="4557"/>
              <a:ext cx="608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8" name="AutoShape 92"/>
            <p:cNvCxnSpPr>
              <a:cxnSpLocks noChangeShapeType="1"/>
            </p:cNvCxnSpPr>
            <p:nvPr/>
          </p:nvCxnSpPr>
          <p:spPr bwMode="auto">
            <a:xfrm>
              <a:off x="4032" y="5140"/>
              <a:ext cx="608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9" name="AutoShape 93"/>
            <p:cNvCxnSpPr>
              <a:cxnSpLocks noChangeShapeType="1"/>
            </p:cNvCxnSpPr>
            <p:nvPr/>
          </p:nvCxnSpPr>
          <p:spPr bwMode="auto">
            <a:xfrm>
              <a:off x="6287" y="4418"/>
              <a:ext cx="1158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0" name="AutoShape 95"/>
            <p:cNvCxnSpPr>
              <a:cxnSpLocks noChangeShapeType="1"/>
            </p:cNvCxnSpPr>
            <p:nvPr/>
          </p:nvCxnSpPr>
          <p:spPr bwMode="auto">
            <a:xfrm flipV="1">
              <a:off x="6493" y="4418"/>
              <a:ext cx="3" cy="41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1" name="AutoShape 97"/>
            <p:cNvCxnSpPr>
              <a:cxnSpLocks noChangeShapeType="1"/>
            </p:cNvCxnSpPr>
            <p:nvPr/>
          </p:nvCxnSpPr>
          <p:spPr bwMode="auto">
            <a:xfrm>
              <a:off x="6493" y="4418"/>
              <a:ext cx="3" cy="5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82" name="AutoShape 98"/>
            <p:cNvSpPr>
              <a:spLocks noChangeArrowheads="1"/>
            </p:cNvSpPr>
            <p:nvPr/>
          </p:nvSpPr>
          <p:spPr bwMode="auto">
            <a:xfrm>
              <a:off x="5391" y="5589"/>
              <a:ext cx="280" cy="106"/>
            </a:xfrm>
            <a:prstGeom prst="curvedDownArrow">
              <a:avLst>
                <a:gd name="adj1" fmla="val 52830"/>
                <a:gd name="adj2" fmla="val 105660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4383" name="Arc 99"/>
            <p:cNvSpPr>
              <a:spLocks/>
            </p:cNvSpPr>
            <p:nvPr/>
          </p:nvSpPr>
          <p:spPr bwMode="auto">
            <a:xfrm>
              <a:off x="5528" y="6245"/>
              <a:ext cx="173" cy="18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Text Box 100"/>
            <p:cNvSpPr txBox="1">
              <a:spLocks noChangeArrowheads="1"/>
            </p:cNvSpPr>
            <p:nvPr/>
          </p:nvSpPr>
          <p:spPr bwMode="auto">
            <a:xfrm>
              <a:off x="5542" y="6064"/>
              <a:ext cx="3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922" tIns="32461" rIns="64922" bIns="3246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θ</a:t>
              </a:r>
              <a:endParaRPr lang="en-US" sz="1800">
                <a:latin typeface="Arial" panose="020B0604020202020204" pitchFamily="34" charset="0"/>
              </a:endParaRPr>
            </a:p>
          </p:txBody>
        </p:sp>
        <p:cxnSp>
          <p:nvCxnSpPr>
            <p:cNvPr id="14385" name="AutoShape 103"/>
            <p:cNvCxnSpPr>
              <a:cxnSpLocks noChangeShapeType="1"/>
            </p:cNvCxnSpPr>
            <p:nvPr/>
          </p:nvCxnSpPr>
          <p:spPr bwMode="auto">
            <a:xfrm>
              <a:off x="4717" y="4828"/>
              <a:ext cx="143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86" name="Text Box 104"/>
            <p:cNvSpPr txBox="1">
              <a:spLocks noChangeArrowheads="1"/>
            </p:cNvSpPr>
            <p:nvPr/>
          </p:nvSpPr>
          <p:spPr bwMode="auto">
            <a:xfrm>
              <a:off x="5375" y="4685"/>
              <a:ext cx="72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922" tIns="32461" rIns="64922" bIns="3246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anose="020B0604020202020204" pitchFamily="34" charset="0"/>
                  <a:cs typeface="Times New Roman" panose="02020603050405020304" pitchFamily="18" charset="0"/>
                </a:rPr>
                <a:t>P</a:t>
              </a:r>
              <a:r>
                <a:rPr lang="en-US" sz="1000" baseline="-30000">
                  <a:latin typeface="Arial" panose="020B0604020202020204" pitchFamily="34" charset="0"/>
                  <a:cs typeface="Times New Roman" panose="02020603050405020304" pitchFamily="18" charset="0"/>
                </a:rPr>
                <a:t>d</a:t>
              </a:r>
              <a:endParaRPr lang="pt-BR" sz="700"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pt-BR" sz="1800">
                <a:latin typeface="Arial" panose="020B0604020202020204" pitchFamily="34" charset="0"/>
              </a:endParaRPr>
            </a:p>
          </p:txBody>
        </p:sp>
        <p:cxnSp>
          <p:nvCxnSpPr>
            <p:cNvPr id="14387" name="AutoShape 105"/>
            <p:cNvCxnSpPr>
              <a:cxnSpLocks noChangeShapeType="1"/>
            </p:cNvCxnSpPr>
            <p:nvPr/>
          </p:nvCxnSpPr>
          <p:spPr bwMode="auto">
            <a:xfrm flipV="1">
              <a:off x="7053" y="4418"/>
              <a:ext cx="1" cy="5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8" name="AutoShape 107"/>
            <p:cNvCxnSpPr>
              <a:cxnSpLocks noChangeShapeType="1"/>
            </p:cNvCxnSpPr>
            <p:nvPr/>
          </p:nvCxnSpPr>
          <p:spPr bwMode="auto">
            <a:xfrm flipV="1">
              <a:off x="5522" y="5801"/>
              <a:ext cx="1" cy="6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89" name="Text Box 110"/>
            <p:cNvSpPr txBox="1">
              <a:spLocks noChangeArrowheads="1"/>
            </p:cNvSpPr>
            <p:nvPr/>
          </p:nvSpPr>
          <p:spPr bwMode="auto">
            <a:xfrm>
              <a:off x="5350" y="3831"/>
              <a:ext cx="998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922" tIns="32461" rIns="64922" bIns="3246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anose="020B0604020202020204" pitchFamily="34" charset="0"/>
                  <a:cs typeface="Times New Roman" panose="02020603050405020304" pitchFamily="18" charset="0"/>
                </a:rPr>
                <a:t>Fuel injector</a:t>
              </a:r>
              <a:endParaRPr lang="pt-BR" sz="700"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pt-BR" sz="1800">
                <a:latin typeface="Arial" panose="020B0604020202020204" pitchFamily="34" charset="0"/>
              </a:endParaRPr>
            </a:p>
          </p:txBody>
        </p:sp>
        <p:sp>
          <p:nvSpPr>
            <p:cNvPr id="14390" name="Oval 113"/>
            <p:cNvSpPr>
              <a:spLocks noChangeArrowheads="1"/>
            </p:cNvSpPr>
            <p:nvPr/>
          </p:nvSpPr>
          <p:spPr bwMode="auto">
            <a:xfrm>
              <a:off x="5391" y="5112"/>
              <a:ext cx="143" cy="1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cxnSp>
          <p:nvCxnSpPr>
            <p:cNvPr id="14391" name="AutoShape 115"/>
            <p:cNvCxnSpPr>
              <a:cxnSpLocks noChangeShapeType="1"/>
            </p:cNvCxnSpPr>
            <p:nvPr/>
          </p:nvCxnSpPr>
          <p:spPr bwMode="auto">
            <a:xfrm>
              <a:off x="4096" y="4546"/>
              <a:ext cx="1" cy="5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92" name="Text Box 117"/>
            <p:cNvSpPr txBox="1">
              <a:spLocks noChangeArrowheads="1"/>
            </p:cNvSpPr>
            <p:nvPr/>
          </p:nvSpPr>
          <p:spPr bwMode="auto">
            <a:xfrm>
              <a:off x="5631" y="4408"/>
              <a:ext cx="603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922" tIns="32461" rIns="64922" bIns="3246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anose="020B0604020202020204" pitchFamily="34" charset="0"/>
                  <a:cs typeface="Times New Roman" panose="02020603050405020304" pitchFamily="18" charset="0"/>
                </a:rPr>
                <a:t>p</a:t>
              </a:r>
              <a:r>
                <a:rPr lang="en-US" sz="1000" baseline="-30000">
                  <a:latin typeface="Arial" panose="020B0604020202020204" pitchFamily="34" charset="0"/>
                  <a:cs typeface="Times New Roman" panose="02020603050405020304" pitchFamily="18" charset="0"/>
                </a:rPr>
                <a:t>cyl </a:t>
              </a:r>
              <a:endParaRPr lang="pt-BR" sz="700"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anose="020B060402020202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000" baseline="-30000">
                  <a:latin typeface="Arial" panose="020B0604020202020204" pitchFamily="34" charset="0"/>
                  <a:cs typeface="Times New Roman" panose="02020603050405020304" pitchFamily="18" charset="0"/>
                </a:rPr>
                <a:t>cyl</a:t>
              </a:r>
              <a:endParaRPr lang="en-US" sz="1800">
                <a:latin typeface="Arial" panose="020B0604020202020204" pitchFamily="34" charset="0"/>
              </a:endParaRPr>
            </a:p>
          </p:txBody>
        </p:sp>
        <p:cxnSp>
          <p:nvCxnSpPr>
            <p:cNvPr id="14393" name="AutoShape 71"/>
            <p:cNvCxnSpPr>
              <a:cxnSpLocks noChangeShapeType="1"/>
            </p:cNvCxnSpPr>
            <p:nvPr/>
          </p:nvCxnSpPr>
          <p:spPr bwMode="auto">
            <a:xfrm>
              <a:off x="4725" y="4943"/>
              <a:ext cx="1" cy="3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94" name="AutoShape 62"/>
            <p:cNvCxnSpPr>
              <a:cxnSpLocks noChangeShapeType="1"/>
            </p:cNvCxnSpPr>
            <p:nvPr/>
          </p:nvCxnSpPr>
          <p:spPr bwMode="auto">
            <a:xfrm>
              <a:off x="5965" y="4380"/>
              <a:ext cx="211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95" name="AutoShape 62"/>
            <p:cNvCxnSpPr>
              <a:cxnSpLocks noChangeShapeType="1"/>
            </p:cNvCxnSpPr>
            <p:nvPr/>
          </p:nvCxnSpPr>
          <p:spPr bwMode="auto">
            <a:xfrm flipH="1">
              <a:off x="4782" y="7070"/>
              <a:ext cx="130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96" name="AutoShape 93"/>
            <p:cNvCxnSpPr>
              <a:cxnSpLocks noChangeShapeType="1"/>
            </p:cNvCxnSpPr>
            <p:nvPr/>
          </p:nvCxnSpPr>
          <p:spPr bwMode="auto">
            <a:xfrm>
              <a:off x="6234" y="4932"/>
              <a:ext cx="1158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97" name="AutoShape 115"/>
            <p:cNvCxnSpPr>
              <a:cxnSpLocks noChangeShapeType="1"/>
            </p:cNvCxnSpPr>
            <p:nvPr/>
          </p:nvCxnSpPr>
          <p:spPr bwMode="auto">
            <a:xfrm>
              <a:off x="4564" y="4562"/>
              <a:ext cx="1" cy="57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98" name="AutoShape 107"/>
            <p:cNvCxnSpPr>
              <a:cxnSpLocks noChangeShapeType="1"/>
            </p:cNvCxnSpPr>
            <p:nvPr/>
          </p:nvCxnSpPr>
          <p:spPr bwMode="auto">
            <a:xfrm>
              <a:off x="5517" y="6428"/>
              <a:ext cx="61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99" name="Oval 111"/>
            <p:cNvSpPr>
              <a:spLocks noChangeArrowheads="1"/>
            </p:cNvSpPr>
            <p:nvPr/>
          </p:nvSpPr>
          <p:spPr bwMode="auto">
            <a:xfrm>
              <a:off x="6082" y="6344"/>
              <a:ext cx="143" cy="1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4400" name="Oval 112"/>
            <p:cNvSpPr>
              <a:spLocks noChangeArrowheads="1"/>
            </p:cNvSpPr>
            <p:nvPr/>
          </p:nvSpPr>
          <p:spPr bwMode="auto">
            <a:xfrm>
              <a:off x="5456" y="6344"/>
              <a:ext cx="143" cy="1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4401" name="Text Box 46"/>
            <p:cNvSpPr txBox="1">
              <a:spLocks noChangeArrowheads="1"/>
            </p:cNvSpPr>
            <p:nvPr/>
          </p:nvSpPr>
          <p:spPr bwMode="auto">
            <a:xfrm>
              <a:off x="4194" y="4674"/>
              <a:ext cx="5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922" tIns="32461" rIns="64922" bIns="3246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anose="020B060402020202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000" baseline="-30000">
                  <a:latin typeface="Arial" panose="020B0604020202020204" pitchFamily="34" charset="0"/>
                  <a:cs typeface="Times New Roman" panose="02020603050405020304" pitchFamily="18" charset="0"/>
                </a:rPr>
                <a:t>d</a:t>
              </a:r>
              <a:endParaRPr lang="pt-BR" sz="700"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pt-BR" sz="1800">
                <a:latin typeface="Arial" panose="020B0604020202020204" pitchFamily="34" charset="0"/>
              </a:endParaRPr>
            </a:p>
          </p:txBody>
        </p:sp>
        <p:cxnSp>
          <p:nvCxnSpPr>
            <p:cNvPr id="14402" name="AutoShape 71"/>
            <p:cNvCxnSpPr>
              <a:cxnSpLocks noChangeShapeType="1"/>
            </p:cNvCxnSpPr>
            <p:nvPr/>
          </p:nvCxnSpPr>
          <p:spPr bwMode="auto">
            <a:xfrm>
              <a:off x="6154" y="4933"/>
              <a:ext cx="1" cy="3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9" name="Retângulo 68"/>
          <p:cNvSpPr/>
          <p:nvPr/>
        </p:nvSpPr>
        <p:spPr>
          <a:xfrm>
            <a:off x="1116013" y="765175"/>
            <a:ext cx="25955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buFont typeface="Arial" charset="0"/>
              <a:buNone/>
              <a:defRPr/>
            </a:pPr>
            <a:r>
              <a:rPr lang="en-US" sz="2400" b="1" dirty="0">
                <a:latin typeface="+mn-lt"/>
              </a:rPr>
              <a:t>3.2. </a:t>
            </a:r>
            <a:r>
              <a:rPr lang="en-US" sz="2400" b="1" dirty="0">
                <a:latin typeface="+mn-lt"/>
                <a:cs typeface="Arial" pitchFamily="34" charset="0"/>
              </a:rPr>
              <a:t>Working space</a:t>
            </a:r>
          </a:p>
        </p:txBody>
      </p:sp>
      <p:sp>
        <p:nvSpPr>
          <p:cNvPr id="70" name="Retângulo 69"/>
          <p:cNvSpPr/>
          <p:nvPr/>
        </p:nvSpPr>
        <p:spPr>
          <a:xfrm>
            <a:off x="6659563" y="692150"/>
            <a:ext cx="2274887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i="1" dirty="0">
                <a:latin typeface="+mn-lt"/>
              </a:rPr>
              <a:t>AV</a:t>
            </a:r>
            <a:r>
              <a:rPr lang="en-US" dirty="0">
                <a:latin typeface="+mn-lt"/>
              </a:rPr>
              <a:t> 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– admission valve; </a:t>
            </a:r>
            <a:r>
              <a:rPr lang="en-US" i="1" dirty="0">
                <a:latin typeface="+mn-lt"/>
              </a:rPr>
              <a:t>BDC</a:t>
            </a:r>
            <a:r>
              <a:rPr lang="en-US" dirty="0">
                <a:latin typeface="+mn-lt"/>
              </a:rPr>
              <a:t> 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– bottom dead center; </a:t>
            </a:r>
            <a:r>
              <a:rPr lang="en-US" i="1" dirty="0">
                <a:latin typeface="+mn-lt"/>
              </a:rPr>
              <a:t>CS</a:t>
            </a:r>
            <a:r>
              <a:rPr lang="en-US" dirty="0">
                <a:latin typeface="+mn-lt"/>
              </a:rPr>
              <a:t> 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– crankshaft diameter, [m]; </a:t>
            </a:r>
            <a:r>
              <a:rPr lang="en-US" i="1" dirty="0">
                <a:latin typeface="+mn-lt"/>
              </a:rPr>
              <a:t>EV</a:t>
            </a:r>
            <a:r>
              <a:rPr lang="en-US" dirty="0">
                <a:latin typeface="+mn-lt"/>
              </a:rPr>
              <a:t> 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– exhaust valve; </a:t>
            </a:r>
            <a:r>
              <a:rPr lang="en-US" i="1" dirty="0">
                <a:latin typeface="+mn-lt"/>
              </a:rPr>
              <a:t>H</a:t>
            </a:r>
            <a:r>
              <a:rPr lang="en-US" i="1" baseline="-25000" dirty="0">
                <a:latin typeface="+mn-lt"/>
              </a:rPr>
              <a:t>cyl</a:t>
            </a:r>
            <a:r>
              <a:rPr lang="en-US" i="1" dirty="0">
                <a:latin typeface="+mn-lt"/>
              </a:rPr>
              <a:t> </a:t>
            </a:r>
            <a:r>
              <a:rPr lang="en-US" i="1" baseline="-25000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–</a:t>
            </a:r>
            <a:r>
              <a:rPr lang="en-US" dirty="0">
                <a:latin typeface="+mn-lt"/>
              </a:rPr>
              <a:t> cylinder height, [m]; </a:t>
            </a:r>
            <a:r>
              <a:rPr lang="en-US" i="1" dirty="0">
                <a:latin typeface="+mn-lt"/>
              </a:rPr>
              <a:t>p</a:t>
            </a:r>
            <a:r>
              <a:rPr lang="en-US" i="1" baseline="-25000" dirty="0">
                <a:latin typeface="+mn-lt"/>
              </a:rPr>
              <a:t>cyl</a:t>
            </a:r>
            <a:r>
              <a:rPr lang="en-US" dirty="0">
                <a:latin typeface="+mn-lt"/>
              </a:rPr>
              <a:t> 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– gas mixture pressure, [N m</a:t>
            </a:r>
            <a:r>
              <a:rPr lang="en-US" baseline="30000" dirty="0">
                <a:latin typeface="+mn-lt"/>
              </a:rPr>
              <a:t>-2</a:t>
            </a:r>
            <a:r>
              <a:rPr lang="en-US" dirty="0">
                <a:latin typeface="+mn-lt"/>
              </a:rPr>
              <a:t>]; </a:t>
            </a:r>
            <a:r>
              <a:rPr lang="en-US" i="1" dirty="0">
                <a:latin typeface="+mn-lt"/>
              </a:rPr>
              <a:t>ROD</a:t>
            </a:r>
            <a:r>
              <a:rPr lang="en-US" dirty="0">
                <a:latin typeface="+mn-lt"/>
              </a:rPr>
              <a:t>  – connecting-rod length, [m]; </a:t>
            </a:r>
            <a:r>
              <a:rPr lang="en-US" i="1" dirty="0">
                <a:latin typeface="+mn-lt"/>
              </a:rPr>
              <a:t>P</a:t>
            </a:r>
            <a:r>
              <a:rPr lang="en-US" i="1" baseline="-25000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 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– piston diameter, [m]; </a:t>
            </a:r>
            <a:r>
              <a:rPr lang="en-US" i="1" dirty="0">
                <a:latin typeface="+mn-lt"/>
              </a:rPr>
              <a:t>T</a:t>
            </a:r>
            <a:r>
              <a:rPr lang="en-US" i="1" baseline="-25000" dirty="0">
                <a:latin typeface="+mn-lt"/>
              </a:rPr>
              <a:t>cyl</a:t>
            </a:r>
            <a:r>
              <a:rPr lang="en-US" dirty="0">
                <a:latin typeface="+mn-lt"/>
              </a:rPr>
              <a:t> 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– gas mixture temperature, [K]; </a:t>
            </a:r>
            <a:r>
              <a:rPr lang="pt-BR" dirty="0">
                <a:latin typeface="Symbol" panose="05050102010706020507" pitchFamily="18" charset="2"/>
              </a:rPr>
              <a:t>q</a:t>
            </a:r>
            <a:r>
              <a:rPr lang="en-US" dirty="0">
                <a:latin typeface="+mn-lt"/>
              </a:rPr>
              <a:t> 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– crankshaft angle, [rad]; </a:t>
            </a:r>
            <a:r>
              <a:rPr lang="en-US" i="1" dirty="0">
                <a:latin typeface="+mn-lt"/>
              </a:rPr>
              <a:t>TDC</a:t>
            </a:r>
            <a:r>
              <a:rPr lang="en-US" dirty="0">
                <a:latin typeface="+mn-lt"/>
              </a:rPr>
              <a:t> 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– top dead center; </a:t>
            </a:r>
            <a:r>
              <a:rPr lang="en-US" i="1" dirty="0">
                <a:latin typeface="+mn-lt"/>
              </a:rPr>
              <a:t>V</a:t>
            </a:r>
            <a:r>
              <a:rPr lang="en-US" i="1" baseline="-25000" dirty="0">
                <a:latin typeface="+mn-lt"/>
              </a:rPr>
              <a:t>cyl</a:t>
            </a:r>
            <a:r>
              <a:rPr lang="en-US" dirty="0">
                <a:latin typeface="+mn-lt"/>
              </a:rPr>
              <a:t>  – cylinder volume, [m</a:t>
            </a:r>
            <a:r>
              <a:rPr lang="en-US" baseline="30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]; </a:t>
            </a:r>
            <a:r>
              <a:rPr lang="en-US" i="1" dirty="0">
                <a:latin typeface="+mn-lt"/>
              </a:rPr>
              <a:t>V</a:t>
            </a:r>
            <a:r>
              <a:rPr lang="en-US" i="1" baseline="-25000" dirty="0">
                <a:latin typeface="+mn-lt"/>
              </a:rPr>
              <a:t>d 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– displaced cylinder volume, [m</a:t>
            </a:r>
            <a:r>
              <a:rPr lang="en-US" baseline="30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].</a:t>
            </a:r>
            <a:endParaRPr lang="pt-BR" dirty="0">
              <a:latin typeface="+mn-lt"/>
            </a:endParaRPr>
          </a:p>
        </p:txBody>
      </p:sp>
      <p:pic>
        <p:nvPicPr>
          <p:cNvPr id="6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tângulo 66"/>
          <p:cNvSpPr/>
          <p:nvPr/>
        </p:nvSpPr>
        <p:spPr>
          <a:xfrm>
            <a:off x="107950" y="735013"/>
            <a:ext cx="35417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buFont typeface="Arial" charset="0"/>
              <a:buNone/>
              <a:defRPr/>
            </a:pPr>
            <a:r>
              <a:rPr lang="en-US" sz="2400" b="1" dirty="0">
                <a:latin typeface="+mn-lt"/>
              </a:rPr>
              <a:t>3.3. </a:t>
            </a:r>
            <a:r>
              <a:rPr lang="en-US" sz="2400" b="1" dirty="0">
                <a:latin typeface="+mn-lt"/>
                <a:cs typeface="Arial" pitchFamily="34" charset="0"/>
              </a:rPr>
              <a:t>Governing equations </a:t>
            </a:r>
          </a:p>
        </p:txBody>
      </p:sp>
      <p:graphicFrame>
        <p:nvGraphicFramePr>
          <p:cNvPr id="15363" name="Objeto 2"/>
          <p:cNvGraphicFramePr>
            <a:graphicFrameLocks noChangeAspect="1"/>
          </p:cNvGraphicFramePr>
          <p:nvPr/>
        </p:nvGraphicFramePr>
        <p:xfrm>
          <a:off x="2735263" y="2328863"/>
          <a:ext cx="28448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9720" imgH="507960" progId="Equation.3">
                  <p:embed/>
                </p:oleObj>
              </mc:Choice>
              <mc:Fallback>
                <p:oleObj name="Equation" r:id="rId2" imgW="1269720" imgH="507960" progId="Equation.3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263" y="2328863"/>
                        <a:ext cx="284480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5365" name="Objeto 73"/>
          <p:cNvGraphicFramePr>
            <a:graphicFrameLocks noChangeAspect="1"/>
          </p:cNvGraphicFramePr>
          <p:nvPr/>
        </p:nvGraphicFramePr>
        <p:xfrm>
          <a:off x="2270125" y="1806575"/>
          <a:ext cx="65500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25600" imgH="304560" progId="Equation.3">
                  <p:embed/>
                </p:oleObj>
              </mc:Choice>
              <mc:Fallback>
                <p:oleObj name="Equation" r:id="rId4" imgW="3225600" imgH="304560" progId="Equation.3">
                  <p:embed/>
                  <p:pic>
                    <p:nvPicPr>
                      <p:cNvPr id="0" name="Objeto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1806575"/>
                        <a:ext cx="655002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Retângulo 75"/>
          <p:cNvSpPr>
            <a:spLocks noChangeArrowheads="1"/>
          </p:cNvSpPr>
          <p:nvPr/>
        </p:nvSpPr>
        <p:spPr bwMode="auto">
          <a:xfrm>
            <a:off x="8713788" y="1906588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(1)</a:t>
            </a:r>
            <a:endParaRPr lang="pt-BR" sz="1800">
              <a:latin typeface="Arial" panose="020B0604020202020204" pitchFamily="34" charset="0"/>
            </a:endParaRPr>
          </a:p>
        </p:txBody>
      </p:sp>
      <p:sp>
        <p:nvSpPr>
          <p:cNvPr id="15367" name="Retângulo 76"/>
          <p:cNvSpPr>
            <a:spLocks noChangeArrowheads="1"/>
          </p:cNvSpPr>
          <p:nvPr/>
        </p:nvSpPr>
        <p:spPr bwMode="auto">
          <a:xfrm>
            <a:off x="8604250" y="2627313"/>
            <a:ext cx="466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(2)</a:t>
            </a:r>
            <a:endParaRPr lang="pt-BR" sz="1800">
              <a:latin typeface="Arial" panose="020B0604020202020204" pitchFamily="34" charset="0"/>
            </a:endParaRPr>
          </a:p>
        </p:txBody>
      </p:sp>
      <p:sp>
        <p:nvSpPr>
          <p:cNvPr id="78" name="Retângulo 77"/>
          <p:cNvSpPr/>
          <p:nvPr/>
        </p:nvSpPr>
        <p:spPr>
          <a:xfrm>
            <a:off x="107950" y="2741613"/>
            <a:ext cx="25622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Instantaneous volume:</a:t>
            </a:r>
            <a:endParaRPr lang="pt-BR" sz="2000" dirty="0">
              <a:latin typeface="+mn-lt"/>
            </a:endParaRPr>
          </a:p>
        </p:txBody>
      </p:sp>
      <p:sp>
        <p:nvSpPr>
          <p:cNvPr id="79" name="Retângulo 78"/>
          <p:cNvSpPr/>
          <p:nvPr/>
        </p:nvSpPr>
        <p:spPr>
          <a:xfrm>
            <a:off x="-14288" y="1947863"/>
            <a:ext cx="2320926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Height of the piston:</a:t>
            </a:r>
            <a:endParaRPr lang="pt-BR" sz="2000" dirty="0">
              <a:latin typeface="+mn-lt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37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37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375" name="Rectangle 19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37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04" name="Retângulo 103"/>
          <p:cNvSpPr/>
          <p:nvPr/>
        </p:nvSpPr>
        <p:spPr>
          <a:xfrm>
            <a:off x="31750" y="1393825"/>
            <a:ext cx="29210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Arial" pitchFamily="34" charset="0"/>
              </a:rPr>
              <a:t>Auxiliary equations</a:t>
            </a:r>
          </a:p>
        </p:txBody>
      </p:sp>
      <p:graphicFrame>
        <p:nvGraphicFramePr>
          <p:cNvPr id="15378" name="Objeto 104"/>
          <p:cNvGraphicFramePr>
            <a:graphicFrameLocks noChangeAspect="1"/>
          </p:cNvGraphicFramePr>
          <p:nvPr/>
        </p:nvGraphicFramePr>
        <p:xfrm>
          <a:off x="4383088" y="3059113"/>
          <a:ext cx="3502025" cy="196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939600" progId="Equation.3">
                  <p:embed/>
                </p:oleObj>
              </mc:Choice>
              <mc:Fallback>
                <p:oleObj name="Equation" r:id="rId6" imgW="1688760" imgH="939600" progId="Equation.3">
                  <p:embed/>
                  <p:pic>
                    <p:nvPicPr>
                      <p:cNvPr id="0" name="Objeto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088" y="3059113"/>
                        <a:ext cx="3502025" cy="196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9" name="Retângulo 105"/>
          <p:cNvSpPr>
            <a:spLocks noChangeArrowheads="1"/>
          </p:cNvSpPr>
          <p:nvPr/>
        </p:nvSpPr>
        <p:spPr bwMode="auto">
          <a:xfrm>
            <a:off x="8604250" y="3717925"/>
            <a:ext cx="466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(3)</a:t>
            </a:r>
            <a:endParaRPr lang="pt-BR" sz="1800">
              <a:latin typeface="Arial" panose="020B0604020202020204" pitchFamily="34" charset="0"/>
            </a:endParaRPr>
          </a:p>
        </p:txBody>
      </p:sp>
      <p:sp>
        <p:nvSpPr>
          <p:cNvPr id="107" name="Retângulo 106"/>
          <p:cNvSpPr/>
          <p:nvPr/>
        </p:nvSpPr>
        <p:spPr>
          <a:xfrm>
            <a:off x="107950" y="3657600"/>
            <a:ext cx="256381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Specif heat at constant</a:t>
            </a:r>
          </a:p>
          <a:p>
            <a:pPr eaLnBrk="1" hangingPunct="1">
              <a:defRPr/>
            </a:pPr>
            <a:r>
              <a:rPr lang="en-US" sz="2000" dirty="0">
                <a:latin typeface="+mn-lt"/>
              </a:rPr>
              <a:t>pressure or volume:</a:t>
            </a:r>
            <a:endParaRPr lang="pt-BR" sz="2000" dirty="0">
              <a:latin typeface="+mn-lt"/>
            </a:endParaRPr>
          </a:p>
        </p:txBody>
      </p:sp>
      <p:sp>
        <p:nvSpPr>
          <p:cNvPr id="108" name="Retângulo 107"/>
          <p:cNvSpPr/>
          <p:nvPr/>
        </p:nvSpPr>
        <p:spPr>
          <a:xfrm>
            <a:off x="111125" y="4757738"/>
            <a:ext cx="2467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Gas mixture constant:</a:t>
            </a:r>
            <a:endParaRPr lang="pt-BR" sz="2000" dirty="0">
              <a:latin typeface="+mn-lt"/>
            </a:endParaRPr>
          </a:p>
        </p:txBody>
      </p:sp>
      <p:sp>
        <p:nvSpPr>
          <p:cNvPr id="15382" name="Retângulo 108"/>
          <p:cNvSpPr>
            <a:spLocks noChangeArrowheads="1"/>
          </p:cNvSpPr>
          <p:nvPr/>
        </p:nvSpPr>
        <p:spPr bwMode="auto">
          <a:xfrm>
            <a:off x="8604250" y="4716463"/>
            <a:ext cx="466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(4)</a:t>
            </a:r>
            <a:endParaRPr lang="pt-BR" sz="1800">
              <a:latin typeface="Arial" panose="020B0604020202020204" pitchFamily="34" charset="0"/>
            </a:endParaRPr>
          </a:p>
        </p:txBody>
      </p:sp>
      <p:graphicFrame>
        <p:nvGraphicFramePr>
          <p:cNvPr id="15383" name="Objeto 109"/>
          <p:cNvGraphicFramePr>
            <a:graphicFrameLocks noChangeAspect="1"/>
          </p:cNvGraphicFramePr>
          <p:nvPr/>
        </p:nvGraphicFramePr>
        <p:xfrm>
          <a:off x="2682875" y="4716463"/>
          <a:ext cx="24733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080" imgH="266400" progId="Equation.3">
                  <p:embed/>
                </p:oleObj>
              </mc:Choice>
              <mc:Fallback>
                <p:oleObj name="Equation" r:id="rId8" imgW="1054080" imgH="266400" progId="Equation.3">
                  <p:embed/>
                  <p:pic>
                    <p:nvPicPr>
                      <p:cNvPr id="0" name="Objeto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4716463"/>
                        <a:ext cx="24733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4" name="Objeto 114"/>
          <p:cNvGraphicFramePr>
            <a:graphicFrameLocks noChangeAspect="1"/>
          </p:cNvGraphicFramePr>
          <p:nvPr/>
        </p:nvGraphicFramePr>
        <p:xfrm>
          <a:off x="2411413" y="5283200"/>
          <a:ext cx="32385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95280" imgH="253800" progId="Equation.3">
                  <p:embed/>
                </p:oleObj>
              </mc:Choice>
              <mc:Fallback>
                <p:oleObj name="Equation" r:id="rId10" imgW="1295280" imgH="253800" progId="Equation.3">
                  <p:embed/>
                  <p:pic>
                    <p:nvPicPr>
                      <p:cNvPr id="0" name="Objeto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283200"/>
                        <a:ext cx="323850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5" name="Objeto 115"/>
          <p:cNvGraphicFramePr>
            <a:graphicFrameLocks noChangeAspect="1"/>
          </p:cNvGraphicFramePr>
          <p:nvPr/>
        </p:nvGraphicFramePr>
        <p:xfrm>
          <a:off x="2479675" y="5908675"/>
          <a:ext cx="290036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68200" imgH="253800" progId="Equation.3">
                  <p:embed/>
                </p:oleObj>
              </mc:Choice>
              <mc:Fallback>
                <p:oleObj name="Equation" r:id="rId12" imgW="1168200" imgH="253800" progId="Equation.3">
                  <p:embed/>
                  <p:pic>
                    <p:nvPicPr>
                      <p:cNvPr id="0" name="Objeto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5" y="5908675"/>
                        <a:ext cx="2900363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" name="Retângulo 117"/>
          <p:cNvSpPr/>
          <p:nvPr/>
        </p:nvSpPr>
        <p:spPr>
          <a:xfrm>
            <a:off x="107950" y="5908675"/>
            <a:ext cx="1665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Fuel enthalpy:</a:t>
            </a:r>
            <a:endParaRPr lang="pt-BR" sz="2000" dirty="0">
              <a:latin typeface="+mn-lt"/>
            </a:endParaRPr>
          </a:p>
        </p:txBody>
      </p:sp>
      <p:sp>
        <p:nvSpPr>
          <p:cNvPr id="119" name="Retângulo 118"/>
          <p:cNvSpPr/>
          <p:nvPr/>
        </p:nvSpPr>
        <p:spPr>
          <a:xfrm>
            <a:off x="107950" y="5373688"/>
            <a:ext cx="1522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Air enthalpy:</a:t>
            </a:r>
            <a:endParaRPr lang="pt-BR" sz="2000" dirty="0">
              <a:latin typeface="+mn-lt"/>
            </a:endParaRPr>
          </a:p>
        </p:txBody>
      </p:sp>
      <p:sp>
        <p:nvSpPr>
          <p:cNvPr id="15388" name="Retângulo 121"/>
          <p:cNvSpPr>
            <a:spLocks noChangeArrowheads="1"/>
          </p:cNvSpPr>
          <p:nvPr/>
        </p:nvSpPr>
        <p:spPr bwMode="auto">
          <a:xfrm>
            <a:off x="8604250" y="5364163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(5)</a:t>
            </a:r>
            <a:endParaRPr lang="pt-BR" sz="1800">
              <a:latin typeface="Arial" panose="020B0604020202020204" pitchFamily="34" charset="0"/>
            </a:endParaRPr>
          </a:p>
        </p:txBody>
      </p:sp>
      <p:sp>
        <p:nvSpPr>
          <p:cNvPr id="15389" name="Retângulo 122"/>
          <p:cNvSpPr>
            <a:spLocks noChangeArrowheads="1"/>
          </p:cNvSpPr>
          <p:nvPr/>
        </p:nvSpPr>
        <p:spPr bwMode="auto">
          <a:xfrm>
            <a:off x="8604250" y="5940425"/>
            <a:ext cx="466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(6)</a:t>
            </a:r>
            <a:endParaRPr lang="pt-BR" sz="1800">
              <a:latin typeface="Arial" panose="020B0604020202020204" pitchFamily="34" charset="0"/>
            </a:endParaRPr>
          </a:p>
        </p:txBody>
      </p:sp>
      <p:sp>
        <p:nvSpPr>
          <p:cNvPr id="15390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xfrm>
            <a:off x="6588125" y="6381750"/>
            <a:ext cx="22494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915301-94A4-4C3B-ACF4-9F959F7C6BDB}" type="slidenum">
              <a:rPr lang="pt-BR" sz="18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pt-BR" sz="1800">
              <a:solidFill>
                <a:srgbClr val="898989"/>
              </a:solidFill>
            </a:endParaRPr>
          </a:p>
        </p:txBody>
      </p:sp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7950" y="1404938"/>
            <a:ext cx="68865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Heat transfer from or to cylinder walls in all strokes</a:t>
            </a:r>
            <a:endParaRPr lang="pt-BR" sz="2400" dirty="0">
              <a:latin typeface="+mn-lt"/>
            </a:endParaRPr>
          </a:p>
        </p:txBody>
      </p:sp>
      <p:graphicFrame>
        <p:nvGraphicFramePr>
          <p:cNvPr id="16387" name="Objeto 4"/>
          <p:cNvGraphicFramePr>
            <a:graphicFrameLocks noChangeAspect="1"/>
          </p:cNvGraphicFramePr>
          <p:nvPr/>
        </p:nvGraphicFramePr>
        <p:xfrm>
          <a:off x="2657475" y="2127250"/>
          <a:ext cx="28241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560" imgH="253800" progId="Equation.3">
                  <p:embed/>
                </p:oleObj>
              </mc:Choice>
              <mc:Fallback>
                <p:oleObj name="Equation" r:id="rId2" imgW="1231560" imgH="253800" progId="Equation.3">
                  <p:embed/>
                  <p:pic>
                    <p:nvPicPr>
                      <p:cNvPr id="0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475" y="2127250"/>
                        <a:ext cx="282416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to 6"/>
          <p:cNvGraphicFramePr>
            <a:graphicFrameLocks noChangeAspect="1"/>
          </p:cNvGraphicFramePr>
          <p:nvPr/>
        </p:nvGraphicFramePr>
        <p:xfrm>
          <a:off x="2955925" y="2855913"/>
          <a:ext cx="36322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25400" imgH="253800" progId="Equation.3">
                  <p:embed/>
                </p:oleObj>
              </mc:Choice>
              <mc:Fallback>
                <p:oleObj name="Equation" r:id="rId4" imgW="1625400" imgH="253800" progId="Equation.3">
                  <p:embed/>
                  <p:pic>
                    <p:nvPicPr>
                      <p:cNvPr id="0" name="Obje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925" y="2855913"/>
                        <a:ext cx="36322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to 8"/>
          <p:cNvGraphicFramePr>
            <a:graphicFrameLocks noChangeAspect="1"/>
          </p:cNvGraphicFramePr>
          <p:nvPr/>
        </p:nvGraphicFramePr>
        <p:xfrm>
          <a:off x="3203575" y="3433763"/>
          <a:ext cx="408463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44440" imgH="457200" progId="Equation.3">
                  <p:embed/>
                </p:oleObj>
              </mc:Choice>
              <mc:Fallback>
                <p:oleObj name="Equation" r:id="rId6" imgW="2044440" imgH="457200" progId="Equation.3">
                  <p:embed/>
                  <p:pic>
                    <p:nvPicPr>
                      <p:cNvPr id="0" name="Obje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433763"/>
                        <a:ext cx="4084638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344966"/>
              </p:ext>
            </p:extLst>
          </p:nvPr>
        </p:nvGraphicFramePr>
        <p:xfrm>
          <a:off x="3362974" y="4240213"/>
          <a:ext cx="2103437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440" imgH="495000" progId="Equation.3">
                  <p:embed/>
                </p:oleObj>
              </mc:Choice>
              <mc:Fallback>
                <p:oleObj name="Equation" r:id="rId8" imgW="901440" imgH="495000" progId="Equation.3">
                  <p:embed/>
                  <p:pic>
                    <p:nvPicPr>
                      <p:cNvPr id="0" name="Obje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974" y="4240213"/>
                        <a:ext cx="2103437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886061"/>
              </p:ext>
            </p:extLst>
          </p:nvPr>
        </p:nvGraphicFramePr>
        <p:xfrm>
          <a:off x="2709863" y="5451475"/>
          <a:ext cx="197961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25480" imgH="393480" progId="Equation.3">
                  <p:embed/>
                </p:oleObj>
              </mc:Choice>
              <mc:Fallback>
                <p:oleObj name="Equation" r:id="rId10" imgW="825480" imgH="393480" progId="Equation.3">
                  <p:embed/>
                  <p:pic>
                    <p:nvPicPr>
                      <p:cNvPr id="0" name="Obje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3" y="5451475"/>
                        <a:ext cx="1979612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ângulo 12"/>
          <p:cNvSpPr/>
          <p:nvPr/>
        </p:nvSpPr>
        <p:spPr>
          <a:xfrm>
            <a:off x="107950" y="2884488"/>
            <a:ext cx="28241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Convection heat transfer:</a:t>
            </a:r>
            <a:endParaRPr lang="pt-BR" sz="2000" dirty="0">
              <a:latin typeface="+mn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90488" y="2165350"/>
            <a:ext cx="222726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Total heat transfer </a:t>
            </a:r>
            <a:endParaRPr lang="pt-BR" sz="2000" dirty="0">
              <a:latin typeface="+mn-lt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28588" y="3532188"/>
            <a:ext cx="27559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Convection heat transfer</a:t>
            </a:r>
          </a:p>
          <a:p>
            <a:pPr eaLnBrk="1" hangingPunct="1">
              <a:defRPr/>
            </a:pPr>
            <a:r>
              <a:rPr lang="en-US" sz="2000" dirty="0">
                <a:latin typeface="+mn-lt"/>
              </a:rPr>
              <a:t>coefficient:</a:t>
            </a:r>
            <a:endParaRPr lang="pt-BR" sz="2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14347" y="4509261"/>
            <a:ext cx="30174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Reynolds number based on</a:t>
            </a:r>
          </a:p>
          <a:p>
            <a:pPr eaLnBrk="1" hangingPunct="1">
              <a:defRPr/>
            </a:pPr>
            <a:r>
              <a:rPr lang="en-US" sz="2000" dirty="0">
                <a:latin typeface="+mn-lt"/>
              </a:rPr>
              <a:t>piston diameter:</a:t>
            </a:r>
            <a:endParaRPr lang="pt-BR" sz="2000" dirty="0">
              <a:latin typeface="+mn-lt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79388" y="5549900"/>
            <a:ext cx="22320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Piston mean speed:</a:t>
            </a:r>
            <a:endParaRPr lang="pt-BR" sz="2000" dirty="0">
              <a:latin typeface="+mn-lt"/>
            </a:endParaRPr>
          </a:p>
        </p:txBody>
      </p:sp>
      <p:sp>
        <p:nvSpPr>
          <p:cNvPr id="16397" name="Retângulo 75"/>
          <p:cNvSpPr>
            <a:spLocks noChangeArrowheads="1"/>
          </p:cNvSpPr>
          <p:nvPr/>
        </p:nvSpPr>
        <p:spPr bwMode="auto">
          <a:xfrm>
            <a:off x="8604250" y="2165350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(8)</a:t>
            </a:r>
            <a:endParaRPr lang="pt-BR" sz="1800">
              <a:latin typeface="Arial" panose="020B0604020202020204" pitchFamily="34" charset="0"/>
            </a:endParaRPr>
          </a:p>
        </p:txBody>
      </p:sp>
      <p:sp>
        <p:nvSpPr>
          <p:cNvPr id="16398" name="Retângulo 75"/>
          <p:cNvSpPr>
            <a:spLocks noChangeArrowheads="1"/>
          </p:cNvSpPr>
          <p:nvPr/>
        </p:nvSpPr>
        <p:spPr bwMode="auto">
          <a:xfrm>
            <a:off x="8604250" y="2884488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(9)</a:t>
            </a:r>
            <a:endParaRPr lang="pt-BR" sz="1800">
              <a:latin typeface="Arial" panose="020B0604020202020204" pitchFamily="34" charset="0"/>
            </a:endParaRPr>
          </a:p>
        </p:txBody>
      </p:sp>
      <p:sp>
        <p:nvSpPr>
          <p:cNvPr id="16399" name="Retângulo 75"/>
          <p:cNvSpPr>
            <a:spLocks noChangeArrowheads="1"/>
          </p:cNvSpPr>
          <p:nvPr/>
        </p:nvSpPr>
        <p:spPr bwMode="auto">
          <a:xfrm>
            <a:off x="8459788" y="3595688"/>
            <a:ext cx="595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(10)</a:t>
            </a:r>
            <a:endParaRPr lang="pt-BR" sz="1800">
              <a:latin typeface="Arial" panose="020B0604020202020204" pitchFamily="34" charset="0"/>
            </a:endParaRPr>
          </a:p>
        </p:txBody>
      </p:sp>
      <p:sp>
        <p:nvSpPr>
          <p:cNvPr id="16400" name="Retângulo 75"/>
          <p:cNvSpPr>
            <a:spLocks noChangeArrowheads="1"/>
          </p:cNvSpPr>
          <p:nvPr/>
        </p:nvSpPr>
        <p:spPr bwMode="auto">
          <a:xfrm>
            <a:off x="8459788" y="4603750"/>
            <a:ext cx="577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(11)</a:t>
            </a:r>
            <a:endParaRPr lang="pt-BR" sz="1800">
              <a:latin typeface="Arial" panose="020B0604020202020204" pitchFamily="34" charset="0"/>
            </a:endParaRPr>
          </a:p>
        </p:txBody>
      </p:sp>
      <p:sp>
        <p:nvSpPr>
          <p:cNvPr id="16401" name="Retângulo 75"/>
          <p:cNvSpPr>
            <a:spLocks noChangeArrowheads="1"/>
          </p:cNvSpPr>
          <p:nvPr/>
        </p:nvSpPr>
        <p:spPr bwMode="auto">
          <a:xfrm>
            <a:off x="8459788" y="5549900"/>
            <a:ext cx="595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(12)</a:t>
            </a:r>
            <a:endParaRPr lang="pt-BR" sz="1800">
              <a:latin typeface="Arial" panose="020B0604020202020204" pitchFamily="34" charset="0"/>
            </a:endParaRPr>
          </a:p>
        </p:txBody>
      </p:sp>
      <p:graphicFrame>
        <p:nvGraphicFramePr>
          <p:cNvPr id="16402" name="Objeto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16539"/>
              </p:ext>
            </p:extLst>
          </p:nvPr>
        </p:nvGraphicFramePr>
        <p:xfrm>
          <a:off x="2684760" y="696913"/>
          <a:ext cx="33274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33440" imgH="279360" progId="Equation.3">
                  <p:embed/>
                </p:oleObj>
              </mc:Choice>
              <mc:Fallback>
                <p:oleObj name="Equation" r:id="rId12" imgW="1333440" imgH="279360" progId="Equation.3">
                  <p:embed/>
                  <p:pic>
                    <p:nvPicPr>
                      <p:cNvPr id="0" name="Objeto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760" y="696913"/>
                        <a:ext cx="3327400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3" name="Retângulo 123"/>
          <p:cNvSpPr>
            <a:spLocks noChangeArrowheads="1"/>
          </p:cNvSpPr>
          <p:nvPr/>
        </p:nvSpPr>
        <p:spPr bwMode="auto">
          <a:xfrm>
            <a:off x="8569325" y="765175"/>
            <a:ext cx="466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(7)</a:t>
            </a:r>
            <a:endParaRPr lang="pt-BR" sz="1800">
              <a:latin typeface="Arial" panose="020B0604020202020204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28588" y="796925"/>
            <a:ext cx="25812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Gas mixture enthalpy:</a:t>
            </a:r>
            <a:endParaRPr lang="pt-BR" sz="2000" dirty="0">
              <a:latin typeface="+mn-lt"/>
            </a:endParaRPr>
          </a:p>
        </p:txBody>
      </p:sp>
      <p:sp>
        <p:nvSpPr>
          <p:cNvPr id="16406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xfrm>
            <a:off x="6588125" y="6381750"/>
            <a:ext cx="20986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F09E22-9310-416C-83DA-616C6F0651F5}" type="slidenum">
              <a:rPr lang="pt-BR" sz="18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pt-BR" sz="1800">
              <a:solidFill>
                <a:srgbClr val="898989"/>
              </a:solidFill>
            </a:endParaRP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3840" y="2019300"/>
            <a:ext cx="8694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Arial" pitchFamily="34" charset="0"/>
              </a:rPr>
              <a:t>Equations used in the </a:t>
            </a:r>
            <a:r>
              <a:rPr lang="en-US" sz="2800" b="1" dirty="0">
                <a:latin typeface="+mn-lt"/>
                <a:cs typeface="Arial" pitchFamily="34" charset="0"/>
              </a:rPr>
              <a:t>ADMISSION AND EXHAUST STROKES</a:t>
            </a:r>
          </a:p>
        </p:txBody>
      </p:sp>
      <p:graphicFrame>
        <p:nvGraphicFramePr>
          <p:cNvPr id="17412" name="Objeto 12"/>
          <p:cNvGraphicFramePr>
            <a:graphicFrameLocks noChangeAspect="1"/>
          </p:cNvGraphicFramePr>
          <p:nvPr/>
        </p:nvGraphicFramePr>
        <p:xfrm>
          <a:off x="2451100" y="2536825"/>
          <a:ext cx="440213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3680" imgH="279360" progId="Equation.3">
                  <p:embed/>
                </p:oleObj>
              </mc:Choice>
              <mc:Fallback>
                <p:oleObj name="Equation" r:id="rId2" imgW="1993680" imgH="279360" progId="Equation.3">
                  <p:embed/>
                  <p:pic>
                    <p:nvPicPr>
                      <p:cNvPr id="0" name="Obje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2536825"/>
                        <a:ext cx="440213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ângulo 13"/>
          <p:cNvSpPr/>
          <p:nvPr/>
        </p:nvSpPr>
        <p:spPr>
          <a:xfrm>
            <a:off x="107950" y="2625725"/>
            <a:ext cx="15382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Air flow rate:</a:t>
            </a:r>
            <a:endParaRPr lang="pt-BR" sz="2000" dirty="0">
              <a:latin typeface="+mn-lt"/>
            </a:endParaRPr>
          </a:p>
        </p:txBody>
      </p:sp>
      <p:sp>
        <p:nvSpPr>
          <p:cNvPr id="17414" name="Retângulo 14"/>
          <p:cNvSpPr>
            <a:spLocks noChangeArrowheads="1"/>
          </p:cNvSpPr>
          <p:nvPr/>
        </p:nvSpPr>
        <p:spPr bwMode="auto">
          <a:xfrm>
            <a:off x="8459788" y="2565400"/>
            <a:ext cx="595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(15)</a:t>
            </a:r>
            <a:endParaRPr lang="pt-BR" sz="1800">
              <a:latin typeface="Arial" panose="020B0604020202020204" pitchFamily="34" charset="0"/>
            </a:endParaRPr>
          </a:p>
        </p:txBody>
      </p:sp>
      <p:graphicFrame>
        <p:nvGraphicFramePr>
          <p:cNvPr id="17415" name="Objeto 19"/>
          <p:cNvGraphicFramePr>
            <a:graphicFrameLocks noChangeAspect="1"/>
          </p:cNvGraphicFramePr>
          <p:nvPr/>
        </p:nvGraphicFramePr>
        <p:xfrm>
          <a:off x="2697163" y="3059113"/>
          <a:ext cx="190500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8080" imgH="393480" progId="Equation.3">
                  <p:embed/>
                </p:oleObj>
              </mc:Choice>
              <mc:Fallback>
                <p:oleObj name="Equation" r:id="rId4" imgW="838080" imgH="393480" progId="Equation.3">
                  <p:embed/>
                  <p:pic>
                    <p:nvPicPr>
                      <p:cNvPr id="0" name="Objeto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163" y="3059113"/>
                        <a:ext cx="1905000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to 20"/>
          <p:cNvGraphicFramePr>
            <a:graphicFrameLocks noChangeAspect="1"/>
          </p:cNvGraphicFramePr>
          <p:nvPr/>
        </p:nvGraphicFramePr>
        <p:xfrm>
          <a:off x="2536825" y="3895725"/>
          <a:ext cx="241617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1120" imgH="241200" progId="Equation.3">
                  <p:embed/>
                </p:oleObj>
              </mc:Choice>
              <mc:Fallback>
                <p:oleObj name="Equation" r:id="rId6" imgW="1041120" imgH="241200" progId="Equation.3">
                  <p:embed/>
                  <p:pic>
                    <p:nvPicPr>
                      <p:cNvPr id="0" name="Obje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3895725"/>
                        <a:ext cx="2416175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tângulo 21"/>
          <p:cNvSpPr/>
          <p:nvPr/>
        </p:nvSpPr>
        <p:spPr>
          <a:xfrm>
            <a:off x="107950" y="3244850"/>
            <a:ext cx="16811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Fuel flow rate:</a:t>
            </a:r>
            <a:endParaRPr lang="pt-BR" sz="2000" dirty="0">
              <a:latin typeface="+mn-lt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07950" y="3933825"/>
            <a:ext cx="22415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Cylinder total mass:</a:t>
            </a:r>
            <a:endParaRPr lang="pt-BR" sz="2000" dirty="0">
              <a:latin typeface="+mn-lt"/>
            </a:endParaRPr>
          </a:p>
        </p:txBody>
      </p:sp>
      <p:sp>
        <p:nvSpPr>
          <p:cNvPr id="17419" name="Retângulo 23"/>
          <p:cNvSpPr>
            <a:spLocks noChangeArrowheads="1"/>
          </p:cNvSpPr>
          <p:nvPr/>
        </p:nvSpPr>
        <p:spPr bwMode="auto">
          <a:xfrm>
            <a:off x="8459788" y="3348038"/>
            <a:ext cx="595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(16)</a:t>
            </a:r>
            <a:endParaRPr lang="pt-BR" sz="1800">
              <a:latin typeface="Arial" panose="020B0604020202020204" pitchFamily="34" charset="0"/>
            </a:endParaRPr>
          </a:p>
        </p:txBody>
      </p:sp>
      <p:sp>
        <p:nvSpPr>
          <p:cNvPr id="17420" name="Retângulo 24"/>
          <p:cNvSpPr>
            <a:spLocks noChangeArrowheads="1"/>
          </p:cNvSpPr>
          <p:nvPr/>
        </p:nvSpPr>
        <p:spPr bwMode="auto">
          <a:xfrm>
            <a:off x="8450263" y="3925888"/>
            <a:ext cx="595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(17)</a:t>
            </a:r>
            <a:endParaRPr lang="pt-BR" sz="1800">
              <a:latin typeface="Arial" panose="020B0604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155575" y="4581525"/>
            <a:ext cx="268763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Instantaneous pressure:</a:t>
            </a:r>
            <a:endParaRPr lang="pt-BR" sz="2000" dirty="0">
              <a:latin typeface="+mn-lt"/>
            </a:endParaRPr>
          </a:p>
        </p:txBody>
      </p:sp>
      <p:sp>
        <p:nvSpPr>
          <p:cNvPr id="17422" name="Retângulo 26"/>
          <p:cNvSpPr>
            <a:spLocks noChangeArrowheads="1"/>
          </p:cNvSpPr>
          <p:nvPr/>
        </p:nvSpPr>
        <p:spPr bwMode="auto">
          <a:xfrm>
            <a:off x="8459788" y="4581525"/>
            <a:ext cx="595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(18)</a:t>
            </a:r>
            <a:endParaRPr lang="pt-BR" sz="1800">
              <a:latin typeface="Arial" panose="020B0604020202020204" pitchFamily="34" charset="0"/>
            </a:endParaRPr>
          </a:p>
        </p:txBody>
      </p:sp>
      <p:graphicFrame>
        <p:nvGraphicFramePr>
          <p:cNvPr id="17423" name="Objeto 27"/>
          <p:cNvGraphicFramePr>
            <a:graphicFrameLocks noChangeAspect="1"/>
          </p:cNvGraphicFramePr>
          <p:nvPr/>
        </p:nvGraphicFramePr>
        <p:xfrm>
          <a:off x="3043238" y="4294188"/>
          <a:ext cx="2627312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80800" imgH="482400" progId="Equation.3">
                  <p:embed/>
                </p:oleObj>
              </mc:Choice>
              <mc:Fallback>
                <p:oleObj name="Equation" r:id="rId8" imgW="1180800" imgH="482400" progId="Equation.3">
                  <p:embed/>
                  <p:pic>
                    <p:nvPicPr>
                      <p:cNvPr id="0" name="Objeto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4294188"/>
                        <a:ext cx="2627312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5" name="Espaço Reservado para Número de Slide 3"/>
          <p:cNvSpPr txBox="1">
            <a:spLocks/>
          </p:cNvSpPr>
          <p:nvPr/>
        </p:nvSpPr>
        <p:spPr bwMode="auto">
          <a:xfrm>
            <a:off x="6892925" y="64674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3B2FB39-6D22-4088-BD87-1FF8E1442C3E}" type="slidenum">
              <a:rPr lang="pt-BR" sz="18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pt-BR" sz="1800">
              <a:solidFill>
                <a:srgbClr val="898989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107950" y="796925"/>
            <a:ext cx="16875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Cylinder area:</a:t>
            </a:r>
            <a:endParaRPr lang="pt-BR" sz="2000" dirty="0">
              <a:latin typeface="+mn-lt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06363" y="1412875"/>
            <a:ext cx="264953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Radiation heat transfer:</a:t>
            </a:r>
            <a:endParaRPr lang="pt-BR" sz="2000" dirty="0">
              <a:latin typeface="+mn-lt"/>
            </a:endParaRPr>
          </a:p>
        </p:txBody>
      </p:sp>
      <p:sp>
        <p:nvSpPr>
          <p:cNvPr id="17428" name="Retângulo 75"/>
          <p:cNvSpPr>
            <a:spLocks noChangeArrowheads="1"/>
          </p:cNvSpPr>
          <p:nvPr/>
        </p:nvSpPr>
        <p:spPr bwMode="auto">
          <a:xfrm>
            <a:off x="8459788" y="692150"/>
            <a:ext cx="595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(13)</a:t>
            </a:r>
            <a:endParaRPr lang="pt-BR" sz="1800">
              <a:latin typeface="Arial" panose="020B0604020202020204" pitchFamily="34" charset="0"/>
            </a:endParaRPr>
          </a:p>
        </p:txBody>
      </p:sp>
      <p:sp>
        <p:nvSpPr>
          <p:cNvPr id="17429" name="Retângulo 75"/>
          <p:cNvSpPr>
            <a:spLocks noChangeArrowheads="1"/>
          </p:cNvSpPr>
          <p:nvPr/>
        </p:nvSpPr>
        <p:spPr bwMode="auto">
          <a:xfrm>
            <a:off x="8459788" y="1412875"/>
            <a:ext cx="595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(14)</a:t>
            </a:r>
            <a:endParaRPr lang="pt-BR" sz="1800">
              <a:latin typeface="Arial" panose="020B0604020202020204" pitchFamily="34" charset="0"/>
            </a:endParaRPr>
          </a:p>
        </p:txBody>
      </p:sp>
      <p:graphicFrame>
        <p:nvGraphicFramePr>
          <p:cNvPr id="17430" name="Objeto 1"/>
          <p:cNvGraphicFramePr>
            <a:graphicFrameLocks noChangeAspect="1"/>
          </p:cNvGraphicFramePr>
          <p:nvPr/>
        </p:nvGraphicFramePr>
        <p:xfrm>
          <a:off x="2479675" y="473075"/>
          <a:ext cx="334486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25400" imgH="431640" progId="Equation.3">
                  <p:embed/>
                </p:oleObj>
              </mc:Choice>
              <mc:Fallback>
                <p:oleObj name="Equation" r:id="rId10" imgW="1625400" imgH="431640" progId="Equation.3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5" y="473075"/>
                        <a:ext cx="3344863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1" name="Objeto 2"/>
          <p:cNvGraphicFramePr>
            <a:graphicFrameLocks noChangeAspect="1"/>
          </p:cNvGraphicFramePr>
          <p:nvPr/>
        </p:nvGraphicFramePr>
        <p:xfrm>
          <a:off x="2843213" y="1319213"/>
          <a:ext cx="38068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36480" imgH="266400" progId="Equation.3">
                  <p:embed/>
                </p:oleObj>
              </mc:Choice>
              <mc:Fallback>
                <p:oleObj name="Equation" r:id="rId12" imgW="1536480" imgH="266400" progId="Equation.3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319213"/>
                        <a:ext cx="380682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2" name="Objeto 28"/>
          <p:cNvGraphicFramePr>
            <a:graphicFrameLocks noChangeAspect="1"/>
          </p:cNvGraphicFramePr>
          <p:nvPr/>
        </p:nvGraphicFramePr>
        <p:xfrm>
          <a:off x="-39688" y="5138738"/>
          <a:ext cx="8788401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431960" imgH="838080" progId="Equation.3">
                  <p:embed/>
                </p:oleObj>
              </mc:Choice>
              <mc:Fallback>
                <p:oleObj name="Equation" r:id="rId14" imgW="4431960" imgH="838080" progId="Equation.3">
                  <p:embed/>
                  <p:pic>
                    <p:nvPicPr>
                      <p:cNvPr id="0" name="Objeto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688" y="5138738"/>
                        <a:ext cx="8788401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tângulo 29"/>
          <p:cNvSpPr/>
          <p:nvPr/>
        </p:nvSpPr>
        <p:spPr>
          <a:xfrm>
            <a:off x="6350000" y="4627563"/>
            <a:ext cx="171926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Instantaneous </a:t>
            </a:r>
          </a:p>
          <a:p>
            <a:pPr eaLnBrk="1" hangingPunct="1">
              <a:defRPr/>
            </a:pPr>
            <a:r>
              <a:rPr lang="en-US" sz="2000" dirty="0">
                <a:latin typeface="+mn-lt"/>
              </a:rPr>
              <a:t>temperature:</a:t>
            </a:r>
            <a:endParaRPr lang="pt-BR" sz="2000" dirty="0">
              <a:latin typeface="+mn-lt"/>
            </a:endParaRPr>
          </a:p>
        </p:txBody>
      </p:sp>
      <p:sp>
        <p:nvSpPr>
          <p:cNvPr id="17434" name="Retângulo 75"/>
          <p:cNvSpPr>
            <a:spLocks noChangeArrowheads="1"/>
          </p:cNvSpPr>
          <p:nvPr/>
        </p:nvSpPr>
        <p:spPr bwMode="auto">
          <a:xfrm>
            <a:off x="8602663" y="5645150"/>
            <a:ext cx="595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(19)</a:t>
            </a:r>
            <a:endParaRPr lang="pt-BR" sz="1800">
              <a:latin typeface="Arial" panose="020B0604020202020204" pitchFamily="34" charset="0"/>
            </a:endParaRP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3801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BD9007-109C-47CC-945C-B09021F97EB0}" type="slidenum">
              <a:rPr lang="pt-BR" sz="18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pt-BR" sz="1800">
              <a:solidFill>
                <a:srgbClr val="898989"/>
              </a:solidFill>
            </a:endParaRP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843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843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844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8441" name="Rectangle 14"/>
          <p:cNvSpPr>
            <a:spLocks noChangeArrowheads="1"/>
          </p:cNvSpPr>
          <p:nvPr/>
        </p:nvSpPr>
        <p:spPr bwMode="auto">
          <a:xfrm>
            <a:off x="0" y="323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844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844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950" y="692696"/>
            <a:ext cx="883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Equation used in </a:t>
            </a:r>
            <a:r>
              <a:rPr lang="en-US" sz="2800" b="1" dirty="0">
                <a:latin typeface="+mn-lt"/>
              </a:rPr>
              <a:t>COMPRESSION AND EXPANSION STROKES</a:t>
            </a:r>
            <a:endParaRPr lang="pt-BR" sz="2800" b="1" dirty="0">
              <a:latin typeface="+mn-lt"/>
            </a:endParaRPr>
          </a:p>
        </p:txBody>
      </p:sp>
      <p:sp>
        <p:nvSpPr>
          <p:cNvPr id="184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8446" name="Objeto 5"/>
          <p:cNvGraphicFramePr>
            <a:graphicFrameLocks noChangeAspect="1"/>
          </p:cNvGraphicFramePr>
          <p:nvPr/>
        </p:nvGraphicFramePr>
        <p:xfrm>
          <a:off x="3779838" y="1096963"/>
          <a:ext cx="30861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640" imgH="723600" progId="Equation.3">
                  <p:embed/>
                </p:oleObj>
              </mc:Choice>
              <mc:Fallback>
                <p:oleObj name="Equation" r:id="rId2" imgW="1574640" imgH="723600" progId="Equation.3">
                  <p:embed/>
                  <p:pic>
                    <p:nvPicPr>
                      <p:cNvPr id="0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096963"/>
                        <a:ext cx="308610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tângulo 22"/>
          <p:cNvSpPr/>
          <p:nvPr/>
        </p:nvSpPr>
        <p:spPr>
          <a:xfrm>
            <a:off x="155575" y="1516063"/>
            <a:ext cx="31273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Instantaneous temperature:</a:t>
            </a:r>
            <a:endParaRPr lang="pt-BR" sz="2000" dirty="0">
              <a:latin typeface="+mn-lt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107950" y="2247900"/>
            <a:ext cx="5411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Equations used in the </a:t>
            </a:r>
            <a:r>
              <a:rPr lang="en-US" sz="2800" b="1" dirty="0">
                <a:latin typeface="+mn-lt"/>
              </a:rPr>
              <a:t>COMBUSTION</a:t>
            </a:r>
            <a:endParaRPr lang="pt-BR" sz="2400" dirty="0">
              <a:latin typeface="+mn-lt"/>
            </a:endParaRPr>
          </a:p>
        </p:txBody>
      </p:sp>
      <p:sp>
        <p:nvSpPr>
          <p:cNvPr id="18449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35496" y="3028950"/>
            <a:ext cx="24907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Combustion  reaction:</a:t>
            </a:r>
            <a:endParaRPr lang="pt-BR" sz="2000" dirty="0">
              <a:latin typeface="+mn-lt"/>
            </a:endParaRPr>
          </a:p>
        </p:txBody>
      </p:sp>
      <p:sp>
        <p:nvSpPr>
          <p:cNvPr id="1845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8453" name="Objeto 9"/>
          <p:cNvGraphicFramePr>
            <a:graphicFrameLocks noChangeAspect="1"/>
          </p:cNvGraphicFramePr>
          <p:nvPr/>
        </p:nvGraphicFramePr>
        <p:xfrm>
          <a:off x="2711450" y="3662363"/>
          <a:ext cx="1417638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160" imgH="431640" progId="Equation.3">
                  <p:embed/>
                </p:oleObj>
              </mc:Choice>
              <mc:Fallback>
                <p:oleObj name="Equation" r:id="rId4" imgW="749160" imgH="431640" progId="Equation.3">
                  <p:embed/>
                  <p:pic>
                    <p:nvPicPr>
                      <p:cNvPr id="0" name="Obje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3662363"/>
                        <a:ext cx="1417638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8455" name="Objeto 11"/>
          <p:cNvGraphicFramePr>
            <a:graphicFrameLocks noChangeAspect="1"/>
          </p:cNvGraphicFramePr>
          <p:nvPr/>
        </p:nvGraphicFramePr>
        <p:xfrm>
          <a:off x="2595563" y="4556125"/>
          <a:ext cx="261778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06360" imgH="253800" progId="Equation.3">
                  <p:embed/>
                </p:oleObj>
              </mc:Choice>
              <mc:Fallback>
                <p:oleObj name="Equation" r:id="rId6" imgW="1206360" imgH="253800" progId="Equation.3">
                  <p:embed/>
                  <p:pic>
                    <p:nvPicPr>
                      <p:cNvPr id="0" name="Obje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3" y="4556125"/>
                        <a:ext cx="261778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8457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480137"/>
              </p:ext>
            </p:extLst>
          </p:nvPr>
        </p:nvGraphicFramePr>
        <p:xfrm>
          <a:off x="2579688" y="5154613"/>
          <a:ext cx="194945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39600" imgH="457200" progId="Equation.3">
                  <p:embed/>
                </p:oleObj>
              </mc:Choice>
              <mc:Fallback>
                <p:oleObj name="Equation" r:id="rId8" imgW="939600" imgH="457200" progId="Equation.3">
                  <p:embed/>
                  <p:pic>
                    <p:nvPicPr>
                      <p:cNvPr id="0" name="Objeto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8" y="5154613"/>
                        <a:ext cx="1949450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179388" y="3657600"/>
            <a:ext cx="21050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The inverse of the</a:t>
            </a:r>
          </a:p>
          <a:p>
            <a:pPr eaLnBrk="1" hangingPunct="1">
              <a:defRPr/>
            </a:pPr>
            <a:r>
              <a:rPr lang="en-US" sz="2000" dirty="0">
                <a:latin typeface="+mn-lt"/>
              </a:rPr>
              <a:t>Equivalence ratio:</a:t>
            </a:r>
            <a:endParaRPr lang="pt-BR" sz="2000" dirty="0">
              <a:latin typeface="+mn-lt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179388" y="4483100"/>
            <a:ext cx="242728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Heat of combustion  </a:t>
            </a:r>
          </a:p>
          <a:p>
            <a:pPr eaLnBrk="1" hangingPunct="1">
              <a:defRPr/>
            </a:pPr>
            <a:r>
              <a:rPr lang="en-US" sz="2000" dirty="0">
                <a:latin typeface="+mn-lt"/>
              </a:rPr>
              <a:t>in molar basis:</a:t>
            </a:r>
            <a:endParaRPr lang="pt-BR" sz="2000" dirty="0">
              <a:latin typeface="+mn-lt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179388" y="5275263"/>
            <a:ext cx="23399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Heat of combustion </a:t>
            </a:r>
          </a:p>
          <a:p>
            <a:pPr eaLnBrk="1" hangingPunct="1">
              <a:defRPr/>
            </a:pPr>
            <a:r>
              <a:rPr lang="en-US" sz="2000" dirty="0">
                <a:latin typeface="+mn-lt"/>
              </a:rPr>
              <a:t>in mass basis:</a:t>
            </a:r>
            <a:endParaRPr lang="pt-BR" sz="2000" dirty="0">
              <a:latin typeface="+mn-lt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35496" y="6080125"/>
            <a:ext cx="115093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Fuel mol:</a:t>
            </a:r>
            <a:endParaRPr lang="pt-BR" sz="2000" dirty="0">
              <a:latin typeface="+mn-lt"/>
            </a:endParaRPr>
          </a:p>
        </p:txBody>
      </p:sp>
      <p:sp>
        <p:nvSpPr>
          <p:cNvPr id="18464" name="Retângulo 75"/>
          <p:cNvSpPr>
            <a:spLocks noChangeArrowheads="1"/>
          </p:cNvSpPr>
          <p:nvPr/>
        </p:nvSpPr>
        <p:spPr bwMode="auto">
          <a:xfrm>
            <a:off x="8459788" y="1619250"/>
            <a:ext cx="595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(20)</a:t>
            </a:r>
            <a:endParaRPr lang="pt-BR" sz="1800">
              <a:latin typeface="Arial" panose="020B0604020202020204" pitchFamily="34" charset="0"/>
            </a:endParaRPr>
          </a:p>
        </p:txBody>
      </p:sp>
      <p:sp>
        <p:nvSpPr>
          <p:cNvPr id="18465" name="Retângulo 75"/>
          <p:cNvSpPr>
            <a:spLocks noChangeArrowheads="1"/>
          </p:cNvSpPr>
          <p:nvPr/>
        </p:nvSpPr>
        <p:spPr bwMode="auto">
          <a:xfrm>
            <a:off x="8459788" y="3213100"/>
            <a:ext cx="595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(21)</a:t>
            </a:r>
            <a:endParaRPr lang="pt-BR" sz="1800">
              <a:latin typeface="Arial" panose="020B0604020202020204" pitchFamily="34" charset="0"/>
            </a:endParaRPr>
          </a:p>
        </p:txBody>
      </p:sp>
      <p:sp>
        <p:nvSpPr>
          <p:cNvPr id="18466" name="Retângulo 75"/>
          <p:cNvSpPr>
            <a:spLocks noChangeArrowheads="1"/>
          </p:cNvSpPr>
          <p:nvPr/>
        </p:nvSpPr>
        <p:spPr bwMode="auto">
          <a:xfrm>
            <a:off x="8459788" y="3838575"/>
            <a:ext cx="595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(22)</a:t>
            </a:r>
            <a:endParaRPr lang="pt-BR" sz="1800">
              <a:latin typeface="Arial" panose="020B0604020202020204" pitchFamily="34" charset="0"/>
            </a:endParaRPr>
          </a:p>
        </p:txBody>
      </p:sp>
      <p:sp>
        <p:nvSpPr>
          <p:cNvPr id="18467" name="Retângulo 75"/>
          <p:cNvSpPr>
            <a:spLocks noChangeArrowheads="1"/>
          </p:cNvSpPr>
          <p:nvPr/>
        </p:nvSpPr>
        <p:spPr bwMode="auto">
          <a:xfrm>
            <a:off x="8459788" y="4568825"/>
            <a:ext cx="595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(23)</a:t>
            </a:r>
            <a:endParaRPr lang="pt-BR" sz="1800">
              <a:latin typeface="Arial" panose="020B0604020202020204" pitchFamily="34" charset="0"/>
            </a:endParaRPr>
          </a:p>
        </p:txBody>
      </p:sp>
      <p:sp>
        <p:nvSpPr>
          <p:cNvPr id="18468" name="Retângulo 75"/>
          <p:cNvSpPr>
            <a:spLocks noChangeArrowheads="1"/>
          </p:cNvSpPr>
          <p:nvPr/>
        </p:nvSpPr>
        <p:spPr bwMode="auto">
          <a:xfrm>
            <a:off x="8440738" y="5373688"/>
            <a:ext cx="595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(24)</a:t>
            </a:r>
            <a:endParaRPr lang="pt-BR" sz="1800">
              <a:latin typeface="Arial" panose="020B0604020202020204" pitchFamily="34" charset="0"/>
            </a:endParaRPr>
          </a:p>
        </p:txBody>
      </p:sp>
      <p:sp>
        <p:nvSpPr>
          <p:cNvPr id="18469" name="Retângulo 75"/>
          <p:cNvSpPr>
            <a:spLocks noChangeArrowheads="1"/>
          </p:cNvSpPr>
          <p:nvPr/>
        </p:nvSpPr>
        <p:spPr bwMode="auto">
          <a:xfrm>
            <a:off x="8440738" y="5978525"/>
            <a:ext cx="595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(25)</a:t>
            </a:r>
            <a:endParaRPr lang="pt-BR" sz="1800">
              <a:latin typeface="Arial" panose="020B0604020202020204" pitchFamily="34" charset="0"/>
            </a:endParaRPr>
          </a:p>
        </p:txBody>
      </p:sp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711640"/>
              </p:ext>
            </p:extLst>
          </p:nvPr>
        </p:nvGraphicFramePr>
        <p:xfrm>
          <a:off x="2411760" y="2901952"/>
          <a:ext cx="6753558" cy="648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797300" imgH="381000" progId="Equation.3">
                  <p:embed/>
                </p:oleObj>
              </mc:Choice>
              <mc:Fallback>
                <p:oleObj name="Equation" r:id="rId11" imgW="3797300" imgH="381000" progId="Equation.3">
                  <p:embed/>
                  <p:pic>
                    <p:nvPicPr>
                      <p:cNvPr id="0" name="Object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901952"/>
                        <a:ext cx="6753558" cy="6484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293627"/>
              </p:ext>
            </p:extLst>
          </p:nvPr>
        </p:nvGraphicFramePr>
        <p:xfrm>
          <a:off x="1187624" y="6064782"/>
          <a:ext cx="7200156" cy="415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416300" imgH="203200" progId="Equation.3">
                  <p:embed/>
                </p:oleObj>
              </mc:Choice>
              <mc:Fallback>
                <p:oleObj name="Equation" r:id="rId13" imgW="3416300" imgH="203200" progId="Equation.3">
                  <p:embed/>
                  <p:pic>
                    <p:nvPicPr>
                      <p:cNvPr id="0" name="Object 2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6064782"/>
                        <a:ext cx="7200156" cy="4153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3A5F64-EEA1-4F90-994C-9DB5B2E8E22B}" type="slidenum">
              <a:rPr lang="pt-BR" sz="18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pt-BR" sz="1800">
              <a:solidFill>
                <a:srgbClr val="898989"/>
              </a:solidFill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9460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688915"/>
              </p:ext>
            </p:extLst>
          </p:nvPr>
        </p:nvGraphicFramePr>
        <p:xfrm>
          <a:off x="3306763" y="548680"/>
          <a:ext cx="223837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0800" imgH="431640" progId="Equation.3">
                  <p:embed/>
                </p:oleObj>
              </mc:Choice>
              <mc:Fallback>
                <p:oleObj name="Equation" r:id="rId2" imgW="1180800" imgH="431640" progId="Equation.3">
                  <p:embed/>
                  <p:pic>
                    <p:nvPicPr>
                      <p:cNvPr id="0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763" y="548680"/>
                        <a:ext cx="223837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9464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469917"/>
              </p:ext>
            </p:extLst>
          </p:nvPr>
        </p:nvGraphicFramePr>
        <p:xfrm>
          <a:off x="2771800" y="2180472"/>
          <a:ext cx="5624512" cy="1273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57320" imgH="672840" progId="Equation.3">
                  <p:embed/>
                </p:oleObj>
              </mc:Choice>
              <mc:Fallback>
                <p:oleObj name="Equation" r:id="rId4" imgW="2857320" imgH="672840" progId="Equation.3">
                  <p:embed/>
                  <p:pic>
                    <p:nvPicPr>
                      <p:cNvPr id="0" name="Obje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180472"/>
                        <a:ext cx="5624512" cy="12739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ângulo 10"/>
          <p:cNvSpPr/>
          <p:nvPr/>
        </p:nvSpPr>
        <p:spPr>
          <a:xfrm>
            <a:off x="35496" y="692696"/>
            <a:ext cx="3033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Heat transfer rate supplied </a:t>
            </a:r>
          </a:p>
          <a:p>
            <a:pPr eaLnBrk="1" hangingPunct="1">
              <a:defRPr/>
            </a:pPr>
            <a:r>
              <a:rPr lang="en-US" sz="2000" dirty="0">
                <a:latin typeface="+mn-lt"/>
              </a:rPr>
              <a:t>by combustion:</a:t>
            </a:r>
            <a:endParaRPr lang="pt-BR" sz="2000" dirty="0">
              <a:latin typeface="+mn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07950" y="1554545"/>
            <a:ext cx="3775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Combustion  time and cutoff ratio:</a:t>
            </a:r>
            <a:endParaRPr lang="pt-BR" sz="2000" dirty="0">
              <a:latin typeface="+mn-lt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79388" y="2492375"/>
            <a:ext cx="26765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Instantaneous pressure </a:t>
            </a:r>
          </a:p>
          <a:p>
            <a:pPr eaLnBrk="1" hangingPunct="1">
              <a:defRPr/>
            </a:pPr>
            <a:r>
              <a:rPr lang="en-US" sz="2000" dirty="0">
                <a:latin typeface="+mn-lt"/>
              </a:rPr>
              <a:t>in combustion process:</a:t>
            </a:r>
            <a:endParaRPr lang="pt-BR" sz="2000" dirty="0">
              <a:latin typeface="+mn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1450" y="3500438"/>
            <a:ext cx="55181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Engine net power, torque and efficiency:</a:t>
            </a:r>
            <a:endParaRPr lang="pt-BR" sz="2400" dirty="0">
              <a:latin typeface="+mn-lt"/>
            </a:endParaRPr>
          </a:p>
        </p:txBody>
      </p:sp>
      <p:sp>
        <p:nvSpPr>
          <p:cNvPr id="1946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94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947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947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947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07950" y="4324350"/>
            <a:ext cx="28956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 Mean indicated pressure:</a:t>
            </a:r>
            <a:endParaRPr lang="pt-BR" sz="2000" dirty="0">
              <a:latin typeface="+mn-lt"/>
            </a:endParaRPr>
          </a:p>
        </p:txBody>
      </p:sp>
      <p:sp>
        <p:nvSpPr>
          <p:cNvPr id="19475" name="Retângulo 75"/>
          <p:cNvSpPr>
            <a:spLocks noChangeArrowheads="1"/>
          </p:cNvSpPr>
          <p:nvPr/>
        </p:nvSpPr>
        <p:spPr bwMode="auto">
          <a:xfrm>
            <a:off x="8440738" y="2773363"/>
            <a:ext cx="595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(28)</a:t>
            </a:r>
            <a:endParaRPr lang="pt-BR" sz="1800">
              <a:latin typeface="Arial" panose="020B0604020202020204" pitchFamily="34" charset="0"/>
            </a:endParaRPr>
          </a:p>
        </p:txBody>
      </p:sp>
      <p:sp>
        <p:nvSpPr>
          <p:cNvPr id="19476" name="Retângulo 75"/>
          <p:cNvSpPr>
            <a:spLocks noChangeArrowheads="1"/>
          </p:cNvSpPr>
          <p:nvPr/>
        </p:nvSpPr>
        <p:spPr bwMode="auto">
          <a:xfrm>
            <a:off x="8440738" y="1557338"/>
            <a:ext cx="595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(27)</a:t>
            </a:r>
            <a:endParaRPr lang="pt-BR" sz="1800">
              <a:latin typeface="Arial" panose="020B0604020202020204" pitchFamily="34" charset="0"/>
            </a:endParaRPr>
          </a:p>
        </p:txBody>
      </p:sp>
      <p:sp>
        <p:nvSpPr>
          <p:cNvPr id="19477" name="Retângulo 75"/>
          <p:cNvSpPr>
            <a:spLocks noChangeArrowheads="1"/>
          </p:cNvSpPr>
          <p:nvPr/>
        </p:nvSpPr>
        <p:spPr bwMode="auto">
          <a:xfrm>
            <a:off x="8440738" y="836613"/>
            <a:ext cx="595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(26)</a:t>
            </a:r>
            <a:endParaRPr lang="pt-BR" sz="1800">
              <a:latin typeface="Arial" panose="020B0604020202020204" pitchFamily="34" charset="0"/>
            </a:endParaRPr>
          </a:p>
        </p:txBody>
      </p:sp>
      <p:sp>
        <p:nvSpPr>
          <p:cNvPr id="19478" name="Retângulo 75"/>
          <p:cNvSpPr>
            <a:spLocks noChangeArrowheads="1"/>
          </p:cNvSpPr>
          <p:nvPr/>
        </p:nvSpPr>
        <p:spPr bwMode="auto">
          <a:xfrm>
            <a:off x="8440738" y="4284663"/>
            <a:ext cx="595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(29)</a:t>
            </a:r>
            <a:endParaRPr lang="pt-BR" sz="1800">
              <a:latin typeface="Arial" panose="020B0604020202020204" pitchFamily="34" charset="0"/>
            </a:endParaRPr>
          </a:p>
        </p:txBody>
      </p:sp>
      <p:sp>
        <p:nvSpPr>
          <p:cNvPr id="19479" name="Retângulo 75"/>
          <p:cNvSpPr>
            <a:spLocks noChangeArrowheads="1"/>
          </p:cNvSpPr>
          <p:nvPr/>
        </p:nvSpPr>
        <p:spPr bwMode="auto">
          <a:xfrm>
            <a:off x="8440738" y="5076825"/>
            <a:ext cx="595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(30)</a:t>
            </a:r>
            <a:endParaRPr lang="pt-BR" sz="1800">
              <a:latin typeface="Arial" panose="020B0604020202020204" pitchFamily="34" charset="0"/>
            </a:endParaRPr>
          </a:p>
        </p:txBody>
      </p:sp>
      <p:sp>
        <p:nvSpPr>
          <p:cNvPr id="19480" name="Retângulo 75"/>
          <p:cNvSpPr>
            <a:spLocks noChangeArrowheads="1"/>
          </p:cNvSpPr>
          <p:nvPr/>
        </p:nvSpPr>
        <p:spPr bwMode="auto">
          <a:xfrm>
            <a:off x="8440738" y="5926138"/>
            <a:ext cx="595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(31)</a:t>
            </a:r>
            <a:endParaRPr lang="pt-BR" sz="1800">
              <a:latin typeface="Arial" panose="020B0604020202020204" pitchFamily="34" charset="0"/>
            </a:endParaRPr>
          </a:p>
        </p:txBody>
      </p:sp>
      <p:sp>
        <p:nvSpPr>
          <p:cNvPr id="19481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9482" name="Objeto 36"/>
          <p:cNvGraphicFramePr>
            <a:graphicFrameLocks noChangeAspect="1"/>
          </p:cNvGraphicFramePr>
          <p:nvPr/>
        </p:nvGraphicFramePr>
        <p:xfrm>
          <a:off x="3079750" y="3898900"/>
          <a:ext cx="235585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54080" imgH="469800" progId="Equation.3">
                  <p:embed/>
                </p:oleObj>
              </mc:Choice>
              <mc:Fallback>
                <p:oleObj name="Equation" r:id="rId6" imgW="1054080" imgH="469800" progId="Equation.3">
                  <p:embed/>
                  <p:pic>
                    <p:nvPicPr>
                      <p:cNvPr id="0" name="Objeto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0" y="3898900"/>
                        <a:ext cx="2355850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9484" name="Objeto 38"/>
          <p:cNvGraphicFramePr>
            <a:graphicFrameLocks noChangeAspect="1"/>
          </p:cNvGraphicFramePr>
          <p:nvPr/>
        </p:nvGraphicFramePr>
        <p:xfrm>
          <a:off x="2836863" y="4797425"/>
          <a:ext cx="43275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65080" imgH="393480" progId="Equation.3">
                  <p:embed/>
                </p:oleObj>
              </mc:Choice>
              <mc:Fallback>
                <p:oleObj name="Equation" r:id="rId8" imgW="1765080" imgH="393480" progId="Equation.3">
                  <p:embed/>
                  <p:pic>
                    <p:nvPicPr>
                      <p:cNvPr id="0" name="Objeto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4797425"/>
                        <a:ext cx="4327525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tângulo 39"/>
          <p:cNvSpPr/>
          <p:nvPr/>
        </p:nvSpPr>
        <p:spPr>
          <a:xfrm>
            <a:off x="107950" y="5045075"/>
            <a:ext cx="268446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 Mean friction pressure:</a:t>
            </a:r>
          </a:p>
          <a:p>
            <a:pPr eaLnBrk="1" hangingPunct="1">
              <a:defRPr/>
            </a:pPr>
            <a:r>
              <a:rPr lang="pt-BR" sz="2000" dirty="0">
                <a:latin typeface="+mn-lt"/>
              </a:rPr>
              <a:t>(</a:t>
            </a:r>
            <a:r>
              <a:rPr lang="pt-BR" sz="2000" dirty="0" err="1">
                <a:latin typeface="+mn-lt"/>
              </a:rPr>
              <a:t>Heywood</a:t>
            </a:r>
            <a:r>
              <a:rPr lang="pt-BR" sz="2000" dirty="0">
                <a:latin typeface="+mn-lt"/>
              </a:rPr>
              <a:t>, 1988)</a:t>
            </a:r>
          </a:p>
        </p:txBody>
      </p:sp>
      <p:sp>
        <p:nvSpPr>
          <p:cNvPr id="19486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9487" name="Objeto 42"/>
          <p:cNvGraphicFramePr>
            <a:graphicFrameLocks noChangeAspect="1"/>
          </p:cNvGraphicFramePr>
          <p:nvPr/>
        </p:nvGraphicFramePr>
        <p:xfrm>
          <a:off x="3079750" y="6157913"/>
          <a:ext cx="331470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09400" imgH="253800" progId="Equation.3">
                  <p:embed/>
                </p:oleObj>
              </mc:Choice>
              <mc:Fallback>
                <p:oleObj name="Equation" r:id="rId10" imgW="1409400" imgH="253800" progId="Equation.3">
                  <p:embed/>
                  <p:pic>
                    <p:nvPicPr>
                      <p:cNvPr id="0" name="Objeto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0" y="6157913"/>
                        <a:ext cx="3314700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tângulo 32"/>
          <p:cNvSpPr/>
          <p:nvPr/>
        </p:nvSpPr>
        <p:spPr>
          <a:xfrm>
            <a:off x="34925" y="6197600"/>
            <a:ext cx="28305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 Mean effective pressure:</a:t>
            </a:r>
            <a:endParaRPr lang="pt-BR" sz="2000" dirty="0">
              <a:latin typeface="+mn-lt"/>
            </a:endParaRPr>
          </a:p>
        </p:txBody>
      </p:sp>
      <p:sp>
        <p:nvSpPr>
          <p:cNvPr id="19490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9491" name="Picture 4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92" name="Object 4"/>
          <p:cNvGraphicFramePr>
            <a:graphicFrameLocks noChangeAspect="1"/>
          </p:cNvGraphicFramePr>
          <p:nvPr/>
        </p:nvGraphicFramePr>
        <p:xfrm>
          <a:off x="606425" y="5692775"/>
          <a:ext cx="20510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55600" imgH="241200" progId="Equation.3">
                  <p:embed/>
                </p:oleObj>
              </mc:Choice>
              <mc:Fallback>
                <p:oleObj name="Equation" r:id="rId13" imgW="11556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5692775"/>
                        <a:ext cx="205105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376634"/>
              </p:ext>
            </p:extLst>
          </p:nvPr>
        </p:nvGraphicFramePr>
        <p:xfrm>
          <a:off x="4082467" y="1429638"/>
          <a:ext cx="1708274" cy="666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76300" imgH="330200" progId="Equation.3">
                  <p:embed/>
                </p:oleObj>
              </mc:Choice>
              <mc:Fallback>
                <p:oleObj name="Equation" r:id="rId16" imgW="876300" imgH="330200" progId="Equation.3">
                  <p:embed/>
                  <p:pic>
                    <p:nvPicPr>
                      <p:cNvPr id="0" name="Object 3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2467" y="1429638"/>
                        <a:ext cx="1708274" cy="6666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429687"/>
              </p:ext>
            </p:extLst>
          </p:nvPr>
        </p:nvGraphicFramePr>
        <p:xfrm>
          <a:off x="6217961" y="1384377"/>
          <a:ext cx="1693532" cy="791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77900" imgH="431800" progId="Equation.DSMT4">
                  <p:embed/>
                </p:oleObj>
              </mc:Choice>
              <mc:Fallback>
                <p:oleObj name="Equation" r:id="rId18" imgW="977900" imgH="431800" progId="Equation.DSMT4">
                  <p:embed/>
                  <p:pic>
                    <p:nvPicPr>
                      <p:cNvPr id="0" name="Object 6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7961" y="1384377"/>
                        <a:ext cx="1693532" cy="7915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6">
            <a:extLst>
              <a:ext uri="{FF2B5EF4-FFF2-40B4-BE49-F238E27FC236}">
                <a16:creationId xmlns:a16="http://schemas.microsoft.com/office/drawing/2014/main" id="{63F07E07-9D63-4A1F-9D47-35BA76D2F8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36191"/>
              </p:ext>
            </p:extLst>
          </p:nvPr>
        </p:nvGraphicFramePr>
        <p:xfrm>
          <a:off x="6134791" y="4147521"/>
          <a:ext cx="20161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01440" imgH="279360" progId="Equation.DSMT4">
                  <p:embed/>
                </p:oleObj>
              </mc:Choice>
              <mc:Fallback>
                <p:oleObj name="Equation" r:id="rId20" imgW="901440" imgH="279360" progId="Equation.DSMT4">
                  <p:embed/>
                  <p:pic>
                    <p:nvPicPr>
                      <p:cNvPr id="19482" name="Objeto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791" y="4147521"/>
                        <a:ext cx="201612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tângulo 32">
            <a:extLst>
              <a:ext uri="{FF2B5EF4-FFF2-40B4-BE49-F238E27FC236}">
                <a16:creationId xmlns:a16="http://schemas.microsoft.com/office/drawing/2014/main" id="{A7D20DCA-33A7-4EDB-8429-CAFD4822B9B9}"/>
              </a:ext>
            </a:extLst>
          </p:cNvPr>
          <p:cNvSpPr/>
          <p:nvPr/>
        </p:nvSpPr>
        <p:spPr>
          <a:xfrm>
            <a:off x="5401455" y="4216400"/>
            <a:ext cx="769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, with</a:t>
            </a:r>
            <a:endParaRPr lang="pt-BR" sz="2000" dirty="0"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4DE3C7-00FA-438A-8F90-34C3A8CCD90C}" type="slidenum">
              <a:rPr lang="pt-BR" sz="18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pt-BR" sz="1800">
              <a:solidFill>
                <a:srgbClr val="898989"/>
              </a:solidFill>
            </a:endParaRPr>
          </a:p>
        </p:txBody>
      </p:sp>
      <p:graphicFrame>
        <p:nvGraphicFramePr>
          <p:cNvPr id="20484" name="Objeto 6"/>
          <p:cNvGraphicFramePr>
            <a:graphicFrameLocks noChangeAspect="1"/>
          </p:cNvGraphicFramePr>
          <p:nvPr/>
        </p:nvGraphicFramePr>
        <p:xfrm>
          <a:off x="2868613" y="1968500"/>
          <a:ext cx="19050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080" imgH="457200" progId="Equation.3">
                  <p:embed/>
                </p:oleObj>
              </mc:Choice>
              <mc:Fallback>
                <p:oleObj name="Equation" r:id="rId2" imgW="838080" imgH="457200" progId="Equation.3">
                  <p:embed/>
                  <p:pic>
                    <p:nvPicPr>
                      <p:cNvPr id="0" name="Obje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3" y="1968500"/>
                        <a:ext cx="1905000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8"/>
          <p:cNvSpPr/>
          <p:nvPr/>
        </p:nvSpPr>
        <p:spPr>
          <a:xfrm>
            <a:off x="179388" y="1546225"/>
            <a:ext cx="2254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Fuel pumping work:</a:t>
            </a:r>
            <a:endParaRPr lang="pt-BR" sz="2000" dirty="0">
              <a:latin typeface="+mn-l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79388" y="2338388"/>
            <a:ext cx="21224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Engine net torque:</a:t>
            </a:r>
            <a:endParaRPr lang="pt-BR" sz="2000" dirty="0">
              <a:latin typeface="+mn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79388" y="3162300"/>
            <a:ext cx="4107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Engine net and mechanical efficiency:</a:t>
            </a:r>
            <a:endParaRPr lang="pt-BR" sz="2000" dirty="0">
              <a:latin typeface="+mn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07950" y="836613"/>
            <a:ext cx="2154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 Cylinder net work:</a:t>
            </a:r>
            <a:endParaRPr lang="pt-BR" sz="2000" dirty="0">
              <a:latin typeface="+mn-lt"/>
            </a:endParaRPr>
          </a:p>
        </p:txBody>
      </p:sp>
      <p:graphicFrame>
        <p:nvGraphicFramePr>
          <p:cNvPr id="20494" name="Objeto 17"/>
          <p:cNvGraphicFramePr>
            <a:graphicFrameLocks noChangeAspect="1"/>
          </p:cNvGraphicFramePr>
          <p:nvPr/>
        </p:nvGraphicFramePr>
        <p:xfrm>
          <a:off x="2411413" y="4652963"/>
          <a:ext cx="36083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60160" imgH="253800" progId="Equation.3">
                  <p:embed/>
                </p:oleObj>
              </mc:Choice>
              <mc:Fallback>
                <p:oleObj name="Equation" r:id="rId4" imgW="1460160" imgH="253800" progId="Equation.3">
                  <p:embed/>
                  <p:pic>
                    <p:nvPicPr>
                      <p:cNvPr id="0" name="Objeto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652963"/>
                        <a:ext cx="36083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graphicFrame>
        <p:nvGraphicFramePr>
          <p:cNvPr id="20496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230730"/>
              </p:ext>
            </p:extLst>
          </p:nvPr>
        </p:nvGraphicFramePr>
        <p:xfrm>
          <a:off x="2771800" y="5221946"/>
          <a:ext cx="5125140" cy="943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15840" imgH="393480" progId="Equation.3">
                  <p:embed/>
                </p:oleObj>
              </mc:Choice>
              <mc:Fallback>
                <p:oleObj name="Equation" r:id="rId6" imgW="1815840" imgH="393480" progId="Equation.3">
                  <p:embed/>
                  <p:pic>
                    <p:nvPicPr>
                      <p:cNvPr id="0" name="Obje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5221946"/>
                        <a:ext cx="5125140" cy="9433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tângulo 21"/>
          <p:cNvSpPr/>
          <p:nvPr/>
        </p:nvSpPr>
        <p:spPr>
          <a:xfrm>
            <a:off x="-7938" y="3789363"/>
            <a:ext cx="9188451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Model adjustment  using constant coeficients as multipliers</a:t>
            </a:r>
            <a:r>
              <a:rPr lang="pt-BR" sz="2400" dirty="0">
                <a:latin typeface="+mn-lt"/>
              </a:rPr>
              <a:t> (</a:t>
            </a:r>
            <a:r>
              <a:rPr lang="pt-BR" sz="2400" dirty="0" err="1">
                <a:latin typeface="+mn-lt"/>
              </a:rPr>
              <a:t>Inverse</a:t>
            </a:r>
            <a:r>
              <a:rPr lang="pt-BR" sz="2400" dirty="0">
                <a:latin typeface="+mn-lt"/>
              </a:rPr>
              <a:t> </a:t>
            </a:r>
            <a:r>
              <a:rPr lang="pt-BR" sz="2400" dirty="0" err="1">
                <a:latin typeface="+mn-lt"/>
              </a:rPr>
              <a:t>Problem</a:t>
            </a:r>
            <a:r>
              <a:rPr lang="pt-BR" sz="2400" dirty="0">
                <a:latin typeface="+mn-lt"/>
              </a:rPr>
              <a:t> </a:t>
            </a:r>
            <a:r>
              <a:rPr lang="pt-BR" sz="2400" dirty="0" err="1">
                <a:latin typeface="+mn-lt"/>
              </a:rPr>
              <a:t>of</a:t>
            </a:r>
            <a:r>
              <a:rPr lang="pt-BR" sz="2400" dirty="0">
                <a:latin typeface="+mn-lt"/>
              </a:rPr>
              <a:t> </a:t>
            </a:r>
            <a:r>
              <a:rPr lang="pt-BR" sz="2400" dirty="0" err="1">
                <a:latin typeface="+mn-lt"/>
              </a:rPr>
              <a:t>Parameter</a:t>
            </a:r>
            <a:r>
              <a:rPr lang="pt-BR" sz="2400" dirty="0">
                <a:latin typeface="+mn-lt"/>
              </a:rPr>
              <a:t> </a:t>
            </a:r>
            <a:r>
              <a:rPr lang="pt-BR" sz="2400" dirty="0" err="1">
                <a:latin typeface="+mn-lt"/>
              </a:rPr>
              <a:t>Estimation</a:t>
            </a:r>
            <a:r>
              <a:rPr lang="pt-BR" sz="2400" dirty="0">
                <a:latin typeface="+mn-lt"/>
              </a:rPr>
              <a:t> – IPPE) – 4LD2500 </a:t>
            </a:r>
            <a:r>
              <a:rPr lang="pt-BR" sz="2400" dirty="0" err="1">
                <a:latin typeface="+mn-lt"/>
              </a:rPr>
              <a:t>and</a:t>
            </a:r>
            <a:r>
              <a:rPr lang="pt-BR" sz="2400" dirty="0">
                <a:latin typeface="+mn-lt"/>
              </a:rPr>
              <a:t> MWM 229.6</a:t>
            </a:r>
            <a:endParaRPr lang="en-US" sz="2400" dirty="0">
              <a:latin typeface="+mn-lt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22238" y="4757738"/>
            <a:ext cx="221773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Total heat  transfer:</a:t>
            </a:r>
            <a:endParaRPr lang="pt-BR" sz="2000" dirty="0">
              <a:latin typeface="+mn-lt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34925" y="5516563"/>
            <a:ext cx="27432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 Mean friction pressure:</a:t>
            </a:r>
            <a:endParaRPr lang="pt-BR" sz="2000" dirty="0">
              <a:latin typeface="+mn-lt"/>
            </a:endParaRPr>
          </a:p>
        </p:txBody>
      </p:sp>
      <p:graphicFrame>
        <p:nvGraphicFramePr>
          <p:cNvPr id="20505" name="Objeto 17"/>
          <p:cNvGraphicFramePr>
            <a:graphicFrameLocks noChangeAspect="1"/>
          </p:cNvGraphicFramePr>
          <p:nvPr/>
        </p:nvGraphicFramePr>
        <p:xfrm>
          <a:off x="6091238" y="4673600"/>
          <a:ext cx="17875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600" imgH="215640" progId="Equation.3">
                  <p:embed/>
                </p:oleObj>
              </mc:Choice>
              <mc:Fallback>
                <p:oleObj name="Equation" r:id="rId8" imgW="723600" imgH="215640" progId="Equation.3">
                  <p:embed/>
                  <p:pic>
                    <p:nvPicPr>
                      <p:cNvPr id="0" name="Objeto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238" y="4673600"/>
                        <a:ext cx="1787525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6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106919"/>
              </p:ext>
            </p:extLst>
          </p:nvPr>
        </p:nvGraphicFramePr>
        <p:xfrm>
          <a:off x="2043398" y="5945789"/>
          <a:ext cx="1650429" cy="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71320" imgH="215640" progId="Equation.3">
                  <p:embed/>
                </p:oleObj>
              </mc:Choice>
              <mc:Fallback>
                <p:oleObj name="Equation" r:id="rId10" imgW="571320" imgH="215640" progId="Equation.3">
                  <p:embed/>
                  <p:pic>
                    <p:nvPicPr>
                      <p:cNvPr id="0" name="Objeto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398" y="5945789"/>
                        <a:ext cx="1650429" cy="517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70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66132"/>
              </p:ext>
            </p:extLst>
          </p:nvPr>
        </p:nvGraphicFramePr>
        <p:xfrm>
          <a:off x="2426476" y="673682"/>
          <a:ext cx="3297651" cy="553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44600" imgH="241300" progId="Equation.DSMT4">
                  <p:embed/>
                </p:oleObj>
              </mc:Choice>
              <mc:Fallback>
                <p:oleObj name="Equation" r:id="rId13" imgW="1244600" imgH="241300" progId="Equation.DSMT4">
                  <p:embed/>
                  <p:pic>
                    <p:nvPicPr>
                      <p:cNvPr id="0" name="Object 7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6476" y="673682"/>
                        <a:ext cx="3297651" cy="5530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487308"/>
              </p:ext>
            </p:extLst>
          </p:nvPr>
        </p:nvGraphicFramePr>
        <p:xfrm>
          <a:off x="2518681" y="1417750"/>
          <a:ext cx="4318194" cy="526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955800" imgH="241300" progId="Equation.DSMT4">
                  <p:embed/>
                </p:oleObj>
              </mc:Choice>
              <mc:Fallback>
                <p:oleObj name="Equation" r:id="rId15" imgW="1955800" imgH="241300" progId="Equation.DSMT4">
                  <p:embed/>
                  <p:pic>
                    <p:nvPicPr>
                      <p:cNvPr id="0" name="Object 7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8681" y="1417750"/>
                        <a:ext cx="4318194" cy="5266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516286"/>
              </p:ext>
            </p:extLst>
          </p:nvPr>
        </p:nvGraphicFramePr>
        <p:xfrm>
          <a:off x="4499992" y="2986746"/>
          <a:ext cx="1392282" cy="779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74364" imgH="431613" progId="Equation.DSMT4">
                  <p:embed/>
                </p:oleObj>
              </mc:Choice>
              <mc:Fallback>
                <p:oleObj name="Equation" r:id="rId17" imgW="774364" imgH="431613" progId="Equation.DSMT4">
                  <p:embed/>
                  <p:pic>
                    <p:nvPicPr>
                      <p:cNvPr id="0" name="Object 7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2986746"/>
                        <a:ext cx="1392282" cy="7790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126474"/>
              </p:ext>
            </p:extLst>
          </p:nvPr>
        </p:nvGraphicFramePr>
        <p:xfrm>
          <a:off x="6484194" y="2986746"/>
          <a:ext cx="1378312" cy="744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99753" imgH="431613" progId="Equation.DSMT4">
                  <p:embed/>
                </p:oleObj>
              </mc:Choice>
              <mc:Fallback>
                <p:oleObj name="Equation" r:id="rId19" imgW="799753" imgH="431613" progId="Equation.DSMT4">
                  <p:embed/>
                  <p:pic>
                    <p:nvPicPr>
                      <p:cNvPr id="0" name="Object 7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194" y="2986746"/>
                        <a:ext cx="1378312" cy="7446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4F51A-D5C0-45DE-8345-38C6CB0EAD47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  <p:sp>
        <p:nvSpPr>
          <p:cNvPr id="4" name="Espaço Reservado para Número de Slide 3"/>
          <p:cNvSpPr txBox="1">
            <a:spLocks/>
          </p:cNvSpPr>
          <p:nvPr/>
        </p:nvSpPr>
        <p:spPr bwMode="auto">
          <a:xfrm>
            <a:off x="6759575" y="185738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7F0131-3C2C-4806-BB5A-2CC3FFDEB64B}" type="slidenum">
              <a:rPr lang="pt-BR" sz="1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pt-BR" sz="1800">
              <a:solidFill>
                <a:srgbClr val="898989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21"/>
          <p:cNvSpPr/>
          <p:nvPr/>
        </p:nvSpPr>
        <p:spPr>
          <a:xfrm>
            <a:off x="-14683" y="1484784"/>
            <a:ext cx="9188451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cs typeface="Arial" panose="020B0604020202020204" pitchFamily="34" charset="0"/>
              </a:rPr>
              <a:t>Fortran computational code → system of ODEs with complementary algebraic equations → pressure-volume diagram of the CI-ICE → adaptive time step 4th/5th order </a:t>
            </a:r>
            <a:r>
              <a:rPr lang="en-US" sz="2400" dirty="0" err="1">
                <a:cs typeface="Arial" panose="020B0604020202020204" pitchFamily="34" charset="0"/>
              </a:rPr>
              <a:t>Runge</a:t>
            </a:r>
            <a:r>
              <a:rPr lang="en-US" sz="2400" dirty="0">
                <a:cs typeface="Arial" panose="020B0604020202020204" pitchFamily="34" charset="0"/>
              </a:rPr>
              <a:t>–</a:t>
            </a:r>
            <a:r>
              <a:rPr lang="en-US" sz="2400" dirty="0" err="1">
                <a:cs typeface="Arial" panose="020B0604020202020204" pitchFamily="34" charset="0"/>
              </a:rPr>
              <a:t>Kutta</a:t>
            </a:r>
            <a:r>
              <a:rPr lang="en-US" sz="2400" dirty="0">
                <a:cs typeface="Arial" panose="020B0604020202020204" pitchFamily="34" charset="0"/>
              </a:rPr>
              <a:t>–</a:t>
            </a:r>
            <a:r>
              <a:rPr lang="en-US" sz="2400" dirty="0" err="1">
                <a:cs typeface="Arial" panose="020B0604020202020204" pitchFamily="34" charset="0"/>
              </a:rPr>
              <a:t>Fehlberg</a:t>
            </a:r>
            <a:r>
              <a:rPr lang="en-US" sz="2400" dirty="0">
                <a:cs typeface="Arial" panose="020B0604020202020204" pitchFamily="34" charset="0"/>
              </a:rPr>
              <a:t> method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cs typeface="Arial" panose="020B0604020202020204" pitchFamily="34" charset="0"/>
              </a:rPr>
              <a:t>Boundary Value Problem (BVP) – thermodynamic cycle simulation – special process – starts and ends at the same thermodynamic state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cs typeface="Arial" panose="020B0604020202020204" pitchFamily="34" charset="0"/>
              </a:rPr>
              <a:t>Starting point: top dead center.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531772"/>
            <a:ext cx="7704856" cy="1839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5" y="690471"/>
            <a:ext cx="3715919" cy="44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3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42900" y="692150"/>
            <a:ext cx="8496300" cy="6092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latin typeface="+mn-lt"/>
              </a:rPr>
              <a:t>TOPICS</a:t>
            </a:r>
            <a:endParaRPr lang="en-US" sz="900" dirty="0">
              <a:latin typeface="Arial" charset="0"/>
            </a:endParaRPr>
          </a:p>
          <a:p>
            <a:pPr marL="457200" indent="-457200" algn="just" eaLnBrk="1" hangingPunct="1">
              <a:lnSpc>
                <a:spcPct val="200000"/>
              </a:lnSpc>
              <a:buFont typeface="+mj-lt"/>
              <a:buAutoNum type="arabicPeriod"/>
              <a:defRPr/>
            </a:pPr>
            <a:r>
              <a:rPr lang="pt-BR" sz="3600" dirty="0">
                <a:latin typeface="+mn-lt"/>
              </a:rPr>
              <a:t>MOTIVATION</a:t>
            </a:r>
          </a:p>
          <a:p>
            <a:pPr marL="457200" indent="-457200" algn="just" eaLnBrk="1" hangingPunct="1">
              <a:lnSpc>
                <a:spcPct val="200000"/>
              </a:lnSpc>
              <a:buFont typeface="+mj-lt"/>
              <a:buAutoNum type="arabicPeriod"/>
              <a:defRPr/>
            </a:pPr>
            <a:r>
              <a:rPr lang="pt-BR" sz="3600" dirty="0">
                <a:latin typeface="+mn-lt"/>
              </a:rPr>
              <a:t>BIBLIOGRAPHIC REVIEW </a:t>
            </a:r>
            <a:r>
              <a:rPr lang="pt-BR" sz="3600" dirty="0" err="1">
                <a:latin typeface="+mn-lt"/>
              </a:rPr>
              <a:t>and</a:t>
            </a:r>
            <a:r>
              <a:rPr lang="pt-BR" sz="3600" dirty="0">
                <a:latin typeface="+mn-lt"/>
              </a:rPr>
              <a:t> OBJECTIVES</a:t>
            </a:r>
          </a:p>
          <a:p>
            <a:pPr marL="457200" indent="-457200" algn="just" eaLnBrk="1" hangingPunct="1">
              <a:lnSpc>
                <a:spcPct val="200000"/>
              </a:lnSpc>
              <a:buFont typeface="+mj-lt"/>
              <a:buAutoNum type="arabicPeriod"/>
              <a:defRPr/>
            </a:pPr>
            <a:r>
              <a:rPr lang="pt-BR" sz="3600" dirty="0">
                <a:latin typeface="+mn-lt"/>
              </a:rPr>
              <a:t>MATHEMATICAL MODEL</a:t>
            </a:r>
          </a:p>
          <a:p>
            <a:pPr marL="457200" indent="-457200" algn="just" eaLnBrk="1" hangingPunct="1">
              <a:lnSpc>
                <a:spcPct val="200000"/>
              </a:lnSpc>
              <a:buFont typeface="+mj-lt"/>
              <a:buAutoNum type="arabicPeriod"/>
              <a:defRPr/>
            </a:pPr>
            <a:r>
              <a:rPr lang="pt-BR" sz="3600" dirty="0">
                <a:latin typeface="+mn-lt"/>
              </a:rPr>
              <a:t>RESULTS AND DISCUSSION</a:t>
            </a:r>
          </a:p>
          <a:p>
            <a:pPr marL="457200" indent="-457200" algn="just" eaLnBrk="1" hangingPunct="1">
              <a:lnSpc>
                <a:spcPct val="200000"/>
              </a:lnSpc>
              <a:buFont typeface="+mj-lt"/>
              <a:buAutoNum type="arabicPeriod"/>
              <a:defRPr/>
            </a:pPr>
            <a:r>
              <a:rPr lang="pt-BR" sz="3600" dirty="0">
                <a:latin typeface="+mn-lt"/>
              </a:rPr>
              <a:t>CONCLUSIONS</a:t>
            </a:r>
          </a:p>
        </p:txBody>
      </p:sp>
      <p:sp>
        <p:nvSpPr>
          <p:cNvPr id="4100" name="Espaço Reservado para Número de Slide 3"/>
          <p:cNvSpPr txBox="1">
            <a:spLocks/>
          </p:cNvSpPr>
          <p:nvPr/>
        </p:nvSpPr>
        <p:spPr bwMode="auto">
          <a:xfrm>
            <a:off x="6705600" y="64531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BE8C15B-A4E7-4405-9779-1EC37AD0E631}" type="slidenum">
              <a:rPr lang="pt-BR" sz="18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pt-BR" sz="1800">
              <a:solidFill>
                <a:srgbClr val="898989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4F51A-D5C0-45DE-8345-38C6CB0EAD47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  <p:sp>
        <p:nvSpPr>
          <p:cNvPr id="3" name="Espaço Reservado para Número de Slide 3"/>
          <p:cNvSpPr txBox="1">
            <a:spLocks/>
          </p:cNvSpPr>
          <p:nvPr/>
        </p:nvSpPr>
        <p:spPr bwMode="auto">
          <a:xfrm>
            <a:off x="6759575" y="185738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7F0131-3C2C-4806-BB5A-2CC3FFDEB64B}" type="slidenum">
              <a:rPr lang="pt-BR" sz="1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pt-BR" sz="1800">
              <a:solidFill>
                <a:srgbClr val="898989"/>
              </a:solidFill>
            </a:endParaRPr>
          </a:p>
        </p:txBody>
      </p:sp>
      <p:sp>
        <p:nvSpPr>
          <p:cNvPr id="4" name="Retângulo 5"/>
          <p:cNvSpPr/>
          <p:nvPr/>
        </p:nvSpPr>
        <p:spPr>
          <a:xfrm>
            <a:off x="288925" y="760413"/>
            <a:ext cx="3919538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+mn-lt"/>
              </a:rPr>
              <a:t>4.  RESULTS AND DISCUSSION</a:t>
            </a:r>
            <a:endParaRPr lang="pt-BR" sz="2400" b="1" dirty="0">
              <a:latin typeface="+mn-lt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46" y="1351166"/>
            <a:ext cx="4136476" cy="3399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1351165"/>
            <a:ext cx="4258816" cy="3399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256" y="5028524"/>
            <a:ext cx="7421456" cy="111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53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xfrm>
            <a:off x="6759575" y="18573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7F0131-3C2C-4806-BB5A-2CC3FFDEB64B}" type="slidenum">
              <a:rPr lang="pt-BR" sz="18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pt-BR" sz="1800">
              <a:solidFill>
                <a:srgbClr val="898989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88925" y="760413"/>
            <a:ext cx="3919538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+mn-lt"/>
              </a:rPr>
              <a:t>4.  RESULTS AND DISCUSSION</a:t>
            </a:r>
            <a:endParaRPr lang="pt-BR" sz="2400" b="1" dirty="0">
              <a:latin typeface="+mn-lt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2714"/>
            <a:ext cx="4427090" cy="409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700808"/>
            <a:ext cx="435558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9790" y="5733256"/>
            <a:ext cx="8353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700" spc="-1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Hourly fuel consumption and net power output of the Lintec 4LD 2500 CI-ICE engine, used for model adjustment.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xfrm>
            <a:off x="6542088" y="63087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A3B214-3975-4859-8ECD-70453E04AFA2}" type="slidenum">
              <a:rPr lang="pt-BR" sz="18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pt-BR" sz="1800">
              <a:solidFill>
                <a:srgbClr val="898989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678"/>
            <a:ext cx="4644008" cy="42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877" y="476672"/>
            <a:ext cx="4594123" cy="42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9552" y="5032419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700" spc="-1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Hourly fuel consumption and net power output of the </a:t>
            </a:r>
            <a:r>
              <a:rPr lang="en-US" sz="2400" kern="700" spc="-10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Agrale</a:t>
            </a:r>
            <a:r>
              <a:rPr lang="en-US" sz="2400" kern="700" spc="-1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M790 CI-ICE engine, used for model experimental validation.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7EE8F4-B4AD-484E-B2B9-D778E08EA9DC}" type="slidenum">
              <a:rPr lang="pt-BR" sz="18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pt-BR" sz="1800">
              <a:solidFill>
                <a:srgbClr val="898989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Imagem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972"/>
            <a:ext cx="4349626" cy="406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24744"/>
            <a:ext cx="4572000" cy="42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76" y="5348517"/>
            <a:ext cx="81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700" spc="-1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effect of biodiesel and diesel fuel mixtures on the hourly fuel consumption and net power output of the Lintec 4LD 2500 CI-ICE engine.</a:t>
            </a:r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CD6E59-05C1-4973-87AF-6D38722CE2E7}" type="slidenum">
              <a:rPr lang="pt-BR" sz="18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pt-BR" sz="1800">
              <a:solidFill>
                <a:srgbClr val="898989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Imagem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19439"/>
            <a:ext cx="4824536" cy="450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4577017" cy="432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1560" y="540870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700" spc="-1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effect of natural gas and diesel fuel mixtures on the hourly fuel consumption and net power output of the Lintec 4LD 2500 CI-ICE engine.</a:t>
            </a: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F832DB-CC92-4297-9FB4-0130E71E0A20}" type="slidenum">
              <a:rPr lang="pt-BR" sz="18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pt-BR" sz="1800">
              <a:solidFill>
                <a:srgbClr val="898989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2736"/>
            <a:ext cx="4826009" cy="441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4570528" cy="417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9552" y="544522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700" spc="-1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effect of natural gas and biodiesel fuel mixtures on the hourly fuel consumption and net power output of the Lintec 4LD 2500 CI-ICE engine.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4F51A-D5C0-45DE-8345-38C6CB0EAD47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503"/>
            <a:ext cx="4716016" cy="447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402" y="744545"/>
            <a:ext cx="4547528" cy="434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520" y="5153258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700" spc="-1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effect of natural gas, biodiesel and diesel fuel mixtures on the hourly fuel consumption and net power output of the Lintec 4LD 2500 CI-ICE engine.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9609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4F51A-D5C0-45DE-8345-38C6CB0EAD47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9" b="14428"/>
          <a:stretch/>
        </p:blipFill>
        <p:spPr bwMode="auto">
          <a:xfrm>
            <a:off x="999807" y="1916140"/>
            <a:ext cx="7200800" cy="468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414" y="946552"/>
            <a:ext cx="9087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The maximization of performance with respect to </a:t>
            </a:r>
            <a:r>
              <a:rPr lang="en-GB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cutoff</a:t>
            </a:r>
            <a:r>
              <a:rPr lang="en-GB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ratio (</a:t>
            </a:r>
            <a:r>
              <a:rPr lang="en-GB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constructal</a:t>
            </a:r>
            <a:r>
              <a:rPr lang="en-GB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design)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3128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77571A-7EB6-4608-9284-980A677A24BB}" type="slidenum">
              <a:rPr lang="pt-BR" sz="18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pt-BR" sz="1800">
              <a:solidFill>
                <a:srgbClr val="898989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9388" y="879475"/>
            <a:ext cx="240188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+mn-lt"/>
              </a:rPr>
              <a:t>5.  CONCLUSIONS</a:t>
            </a:r>
            <a:endParaRPr lang="pt-BR" sz="2400" b="1" dirty="0">
              <a:latin typeface="+mn-lt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310711"/>
              </p:ext>
            </p:extLst>
          </p:nvPr>
        </p:nvGraphicFramePr>
        <p:xfrm>
          <a:off x="184620" y="1339850"/>
          <a:ext cx="8135574" cy="60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20680" imgH="215640" progId="Equation.3">
                  <p:embed/>
                </p:oleObj>
              </mc:Choice>
              <mc:Fallback>
                <p:oleObj name="Equation" r:id="rId3" imgW="29206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620" y="1339850"/>
                        <a:ext cx="8135574" cy="60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551148"/>
              </p:ext>
            </p:extLst>
          </p:nvPr>
        </p:nvGraphicFramePr>
        <p:xfrm>
          <a:off x="179388" y="1837045"/>
          <a:ext cx="6897688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76440" imgH="215640" progId="Equation.3">
                  <p:embed/>
                </p:oleObj>
              </mc:Choice>
              <mc:Fallback>
                <p:oleObj name="Equation" r:id="rId5" imgW="247644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388" y="1837045"/>
                        <a:ext cx="6897688" cy="601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119019"/>
              </p:ext>
            </p:extLst>
          </p:nvPr>
        </p:nvGraphicFramePr>
        <p:xfrm>
          <a:off x="179388" y="2401550"/>
          <a:ext cx="8348662" cy="165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997000" imgH="596880" progId="Equation.3">
                  <p:embed/>
                </p:oleObj>
              </mc:Choice>
              <mc:Fallback>
                <p:oleObj name="Equation" r:id="rId7" imgW="2997000" imgH="596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388" y="2401550"/>
                        <a:ext cx="8348662" cy="165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696199"/>
              </p:ext>
            </p:extLst>
          </p:nvPr>
        </p:nvGraphicFramePr>
        <p:xfrm>
          <a:off x="141820" y="4025508"/>
          <a:ext cx="9101197" cy="1059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746160" imgH="431640" progId="Equation.DSMT4">
                  <p:embed/>
                </p:oleObj>
              </mc:Choice>
              <mc:Fallback>
                <p:oleObj name="Equation" r:id="rId9" imgW="3746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1820" y="4025508"/>
                        <a:ext cx="9101197" cy="1059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162336"/>
              </p:ext>
            </p:extLst>
          </p:nvPr>
        </p:nvGraphicFramePr>
        <p:xfrm>
          <a:off x="141820" y="5157192"/>
          <a:ext cx="6898283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984400" imgH="431640" progId="Equation.DSMT4">
                  <p:embed/>
                </p:oleObj>
              </mc:Choice>
              <mc:Fallback>
                <p:oleObj name="Equation" r:id="rId11" imgW="2984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1820" y="5157192"/>
                        <a:ext cx="6898283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>
          <a:xfrm>
            <a:off x="395288" y="2852738"/>
            <a:ext cx="8229600" cy="1143000"/>
          </a:xfrm>
        </p:spPr>
        <p:txBody>
          <a:bodyPr/>
          <a:lstStyle/>
          <a:p>
            <a:r>
              <a:rPr lang="pt-BR"/>
              <a:t>THANK YOU!</a:t>
            </a:r>
          </a:p>
        </p:txBody>
      </p:sp>
      <p:sp>
        <p:nvSpPr>
          <p:cNvPr id="29699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87A556-D20E-4FB7-B347-0DBAE4E5B9AD}" type="slidenum">
              <a:rPr lang="pt-BR" sz="18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pt-BR" sz="1800">
              <a:solidFill>
                <a:srgbClr val="898989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448D1F-6A89-4BC4-8E79-8F3D67D7C3F4}" type="slidenum">
              <a:rPr lang="pt-BR">
                <a:solidFill>
                  <a:srgbClr val="898989"/>
                </a:solidFill>
                <a:latin typeface="Calibri" panose="020F0502020204030204" pitchFamily="34" charset="0"/>
              </a:rPr>
              <a:pPr/>
              <a:t>3</a:t>
            </a:fld>
            <a:endParaRPr 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aixaDeTexto 491"/>
          <p:cNvSpPr txBox="1">
            <a:spLocks noChangeArrowheads="1"/>
          </p:cNvSpPr>
          <p:nvPr/>
        </p:nvSpPr>
        <p:spPr bwMode="auto">
          <a:xfrm>
            <a:off x="179388" y="193675"/>
            <a:ext cx="38687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dirty="0"/>
              <a:t>1. MOTIVATION</a:t>
            </a:r>
          </a:p>
        </p:txBody>
      </p:sp>
      <p:sp>
        <p:nvSpPr>
          <p:cNvPr id="5127" name="Picture 1"/>
          <p:cNvSpPr>
            <a:spLocks noChangeAspect="1" noChangeArrowheads="1"/>
          </p:cNvSpPr>
          <p:nvPr/>
        </p:nvSpPr>
        <p:spPr bwMode="auto">
          <a:xfrm>
            <a:off x="-9525" y="101600"/>
            <a:ext cx="9153525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" y="-22523"/>
            <a:ext cx="9153525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491"/>
          <p:cNvSpPr txBox="1">
            <a:spLocks noChangeArrowheads="1"/>
          </p:cNvSpPr>
          <p:nvPr/>
        </p:nvSpPr>
        <p:spPr bwMode="auto">
          <a:xfrm>
            <a:off x="5651500" y="201613"/>
            <a:ext cx="36083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dirty="0"/>
              <a:t>Plant summary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292080" y="908720"/>
            <a:ext cx="3851920" cy="461665"/>
            <a:chOff x="5292080" y="1052736"/>
            <a:chExt cx="3851920" cy="461665"/>
          </a:xfrm>
        </p:grpSpPr>
        <p:sp>
          <p:nvSpPr>
            <p:cNvPr id="12" name="AutoShape 2"/>
            <p:cNvSpPr>
              <a:spLocks noChangeArrowheads="1"/>
            </p:cNvSpPr>
            <p:nvPr/>
          </p:nvSpPr>
          <p:spPr bwMode="auto">
            <a:xfrm>
              <a:off x="5292080" y="1124744"/>
              <a:ext cx="864096" cy="376471"/>
            </a:xfrm>
            <a:prstGeom prst="rightArrow">
              <a:avLst>
                <a:gd name="adj1" fmla="val 50000"/>
                <a:gd name="adj2" fmla="val 6982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6216306" y="1052736"/>
              <a:ext cx="29276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H</a:t>
              </a:r>
              <a:r>
                <a:rPr kumimoji="0" lang="en-US" sz="24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2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for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trigenerator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</p:grpSp>
      <p:sp>
        <p:nvSpPr>
          <p:cNvPr id="8" name="Retângulo 498"/>
          <p:cNvSpPr/>
          <p:nvPr/>
        </p:nvSpPr>
        <p:spPr>
          <a:xfrm>
            <a:off x="4139952" y="6407993"/>
            <a:ext cx="1152525" cy="33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86476F-8072-494E-A9AB-1CAAC33D7857}" type="slidenum">
              <a:rPr lang="pt-BR">
                <a:solidFill>
                  <a:srgbClr val="898989"/>
                </a:solidFill>
                <a:latin typeface="Calibri" panose="020F0502020204030204" pitchFamily="34" charset="0"/>
              </a:rPr>
              <a:pPr/>
              <a:t>4</a:t>
            </a:fld>
            <a:endParaRPr 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147" name="Picture 2"/>
          <p:cNvSpPr>
            <a:spLocks noChangeAspect="1" noChangeArrowheads="1"/>
          </p:cNvSpPr>
          <p:nvPr/>
        </p:nvSpPr>
        <p:spPr bwMode="auto">
          <a:xfrm>
            <a:off x="-17463" y="-47625"/>
            <a:ext cx="9134476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447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4C6303-A84B-400D-A00B-10A9B8FE8417}" type="slidenum">
              <a:rPr lang="pt-BR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171" name="Imagem 7" descr="Fig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EC695D-3135-4F34-A33E-30810FE36EE3}" type="slidenum">
              <a:rPr lang="pt-BR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tângulo 4"/>
          <p:cNvSpPr/>
          <p:nvPr/>
        </p:nvSpPr>
        <p:spPr>
          <a:xfrm>
            <a:off x="0" y="428625"/>
            <a:ext cx="3706813" cy="33655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8196" name="Picture 1"/>
          <p:cNvSpPr>
            <a:spLocks noChangeAspect="1" noChangeArrowheads="1"/>
          </p:cNvSpPr>
          <p:nvPr/>
        </p:nvSpPr>
        <p:spPr bwMode="auto">
          <a:xfrm>
            <a:off x="6678613" y="0"/>
            <a:ext cx="24653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CaixaDeTexto 27"/>
          <p:cNvSpPr txBox="1"/>
          <p:nvPr/>
        </p:nvSpPr>
        <p:spPr>
          <a:xfrm>
            <a:off x="48637" y="44624"/>
            <a:ext cx="365895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32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CURRENT STAGE</a:t>
            </a:r>
          </a:p>
        </p:txBody>
      </p:sp>
      <p:sp>
        <p:nvSpPr>
          <p:cNvPr id="6" name="Picture 6" descr="http://1.bp.blogspot.com/-uDOURjTrNb8/Ul_681gDLaI/AAAAAAAAO8g/7jhjLSRdNTA/s400/Fig3.png"/>
          <p:cNvSpPr>
            <a:spLocks noChangeAspect="1" noChangeArrowheads="1"/>
          </p:cNvSpPr>
          <p:nvPr/>
        </p:nvSpPr>
        <p:spPr bwMode="auto">
          <a:xfrm>
            <a:off x="1158875" y="1047750"/>
            <a:ext cx="7200900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Picture 2" descr="http://4.bp.blogspot.com/-NvTh4p5gF0M/Ul_9Z0ea3dI/AAAAAAAAO8s/wLTWuw4BQE0/s400/Fig3.jpg"/>
          <p:cNvSpPr>
            <a:spLocks noChangeAspect="1" noChangeArrowheads="1"/>
          </p:cNvSpPr>
          <p:nvPr/>
        </p:nvSpPr>
        <p:spPr bwMode="auto">
          <a:xfrm>
            <a:off x="382588" y="765175"/>
            <a:ext cx="750728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Picture 8" descr="http://2.bp.blogspot.com/-4QBttRe8sSw/Ul_tyUGEHyI/AAAAAAAAO7A/BZd7WvPg1zI/s320/2013-10-04+15.58.32.jpg"/>
          <p:cNvSpPr>
            <a:spLocks noChangeAspect="1" noChangeArrowheads="1"/>
          </p:cNvSpPr>
          <p:nvPr/>
        </p:nvSpPr>
        <p:spPr bwMode="auto">
          <a:xfrm>
            <a:off x="382588" y="814388"/>
            <a:ext cx="8031162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Picture 4" descr="http://3.bp.blogspot.com/-JeyhGjpLYQg/Ul_9Z5q-InI/AAAAAAAAO84/He_emDbnn30/s400/Fig4.jpg"/>
          <p:cNvSpPr>
            <a:spLocks noChangeAspect="1" noChangeArrowheads="1"/>
          </p:cNvSpPr>
          <p:nvPr/>
        </p:nvSpPr>
        <p:spPr bwMode="auto">
          <a:xfrm>
            <a:off x="388938" y="825500"/>
            <a:ext cx="8024812" cy="60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6" descr="http://1.bp.blogspot.com/-uDOURjTrNb8/Ul_681gDLaI/AAAAAAAAO8g/7jhjLSRdNTA/s400/Fig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53" y="1048076"/>
            <a:ext cx="7200800" cy="543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4.bp.blogspot.com/-NvTh4p5gF0M/Ul_9Z0ea3dI/AAAAAAAAO8s/wLTWuw4BQE0/s400/Fi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" y="764704"/>
            <a:ext cx="7505765" cy="56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2.bp.blogspot.com/-4QBttRe8sSw/Ul_tyUGEHyI/AAAAAAAAO7A/BZd7WvPg1zI/s320/2013-10-04+15.58.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" y="815052"/>
            <a:ext cx="8029860" cy="60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3.bp.blogspot.com/-JeyhGjpLYQg/Ul_9Z5q-InI/AAAAAAAAO84/He_emDbnn30/s400/Fig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13" y="825885"/>
            <a:ext cx="8023728" cy="601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B45EF5-F201-4AA6-8266-D056ECB12F9A}" type="slidenum">
              <a:rPr lang="pt-BR" sz="18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pt-BR" sz="1800">
              <a:solidFill>
                <a:srgbClr val="89898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idx="1"/>
          </p:nvPr>
        </p:nvSpPr>
        <p:spPr>
          <a:xfrm>
            <a:off x="250825" y="898380"/>
            <a:ext cx="8642350" cy="506600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indent="0" algn="just">
              <a:buFont typeface="Arial" charset="0"/>
              <a:buNone/>
              <a:defRPr/>
            </a:pPr>
            <a:r>
              <a:rPr lang="en-US" sz="2400" b="1" cap="all" dirty="0">
                <a:cs typeface="Arial" pitchFamily="34" charset="0"/>
              </a:rPr>
              <a:t>2.   BIBLIOGRAPHIC REVIEW </a:t>
            </a:r>
            <a:r>
              <a:rPr lang="en-US" sz="2400" b="1" dirty="0">
                <a:cs typeface="Arial" pitchFamily="34" charset="0"/>
              </a:rPr>
              <a:t>and</a:t>
            </a:r>
            <a:r>
              <a:rPr lang="en-US" sz="2400" b="1" cap="all" dirty="0">
                <a:cs typeface="Arial" pitchFamily="34" charset="0"/>
              </a:rPr>
              <a:t> objectives</a:t>
            </a:r>
          </a:p>
          <a:p>
            <a:pPr marL="0" indent="0" algn="just">
              <a:buFont typeface="Arial" charset="0"/>
              <a:buNone/>
              <a:defRPr/>
            </a:pPr>
            <a:endParaRPr lang="en-US" sz="800" b="1" cap="all" dirty="0"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2400" b="1" dirty="0"/>
              <a:t>2.1. </a:t>
            </a:r>
            <a:r>
              <a:rPr lang="en-US" sz="2400" b="1" dirty="0">
                <a:cs typeface="Arial" pitchFamily="34" charset="0"/>
              </a:rPr>
              <a:t>Current main trends in Research and Development (R&amp;D) of CI engines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en-US" sz="1400" b="1" cap="all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en-US" sz="2000" dirty="0"/>
              <a:t>R&amp;D for better use of energy sources - cogeneration and trigeneration based on CI engines - (Abusoglu et al. (2009), Katri et al. (2010) and Temir at al. (2004));</a:t>
            </a:r>
          </a:p>
          <a:p>
            <a:pPr marL="0" indent="0" algn="just">
              <a:buFont typeface="Arial" charset="0"/>
              <a:buNone/>
              <a:defRPr/>
            </a:pPr>
            <a:endParaRPr lang="en-US" sz="2000" dirty="0"/>
          </a:p>
          <a:p>
            <a:pPr algn="just">
              <a:buFont typeface="Arial" charset="0"/>
              <a:buChar char="•"/>
              <a:defRPr/>
            </a:pPr>
            <a:r>
              <a:rPr lang="en-US" sz="2000" dirty="0"/>
              <a:t>CI engines new and alternative fuels - (Bueno et al. (2011), Jimenez et al. (2012), Lebedevas et al. (2011) and Papagiannakis et al. (2010)), and;</a:t>
            </a:r>
          </a:p>
          <a:p>
            <a:pPr marL="0" indent="0" algn="just">
              <a:buFont typeface="Arial" charset="0"/>
              <a:buNone/>
              <a:defRPr/>
            </a:pPr>
            <a:endParaRPr lang="en-US" sz="2000" dirty="0"/>
          </a:p>
          <a:p>
            <a:pPr algn="just">
              <a:buFont typeface="Arial" charset="0"/>
              <a:buChar char="•"/>
              <a:defRPr/>
            </a:pPr>
            <a:r>
              <a:rPr lang="en-US" sz="2000" dirty="0"/>
              <a:t>R&amp;D of componentes - combustion chambers - fuel injectors, more efficient CI engines, new and complex models - (Gogoi et al. (2010),  Giakomis et al. (2007) and Rakopoulos et al. (2004).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0C5AC3-1507-49CC-BAF5-4E7578B8BF50}" type="slidenum">
              <a:rPr lang="pt-BR" sz="18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pt-BR" sz="1800">
              <a:solidFill>
                <a:srgbClr val="898989"/>
              </a:solidFill>
            </a:endParaRPr>
          </a:p>
        </p:txBody>
      </p:sp>
      <p:sp>
        <p:nvSpPr>
          <p:cNvPr id="5" name="Retângulo 9"/>
          <p:cNvSpPr/>
          <p:nvPr/>
        </p:nvSpPr>
        <p:spPr>
          <a:xfrm>
            <a:off x="642938" y="908050"/>
            <a:ext cx="7848600" cy="58181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400" b="1" dirty="0">
                <a:cs typeface="Arial" pitchFamily="34" charset="0"/>
              </a:rPr>
              <a:t>2.2. </a:t>
            </a:r>
            <a:r>
              <a:rPr lang="pt-BR" sz="2400" b="1" dirty="0" err="1">
                <a:cs typeface="Arial" pitchFamily="34" charset="0"/>
              </a:rPr>
              <a:t>Challenges</a:t>
            </a:r>
            <a:endParaRPr lang="pt-BR" sz="2400" b="1" dirty="0">
              <a:cs typeface="Arial" pitchFamily="34" charset="0"/>
            </a:endParaRP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endParaRPr lang="pt-BR" sz="2400" dirty="0">
              <a:cs typeface="Arial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 err="1">
                <a:cs typeface="Arial" pitchFamily="34" charset="0"/>
              </a:rPr>
              <a:t>Low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availability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of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fast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and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accurate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computer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applications</a:t>
            </a:r>
            <a:r>
              <a:rPr lang="pt-BR" sz="2400" dirty="0">
                <a:cs typeface="Arial" pitchFamily="34" charset="0"/>
              </a:rPr>
              <a:t> for </a:t>
            </a:r>
            <a:r>
              <a:rPr lang="pt-BR" sz="2400" dirty="0" err="1">
                <a:cs typeface="Arial" pitchFamily="34" charset="0"/>
              </a:rPr>
              <a:t>the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simulation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of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the</a:t>
            </a:r>
            <a:r>
              <a:rPr lang="pt-BR" sz="2400" dirty="0">
                <a:cs typeface="Arial" pitchFamily="34" charset="0"/>
              </a:rPr>
              <a:t> 4-stroke CI </a:t>
            </a:r>
            <a:r>
              <a:rPr lang="pt-BR" sz="2400" dirty="0" err="1">
                <a:cs typeface="Arial" pitchFamily="34" charset="0"/>
              </a:rPr>
              <a:t>engine</a:t>
            </a:r>
            <a:endParaRPr lang="pt-BR" sz="2400" dirty="0">
              <a:cs typeface="Arial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cs typeface="Arial" pitchFamily="34" charset="0"/>
              </a:rPr>
              <a:t>No </a:t>
            </a:r>
            <a:r>
              <a:rPr lang="pt-BR" sz="2400" dirty="0" err="1">
                <a:cs typeface="Arial" pitchFamily="34" charset="0"/>
              </a:rPr>
              <a:t>availability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of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fast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and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accurate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computer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applications</a:t>
            </a:r>
            <a:r>
              <a:rPr lang="pt-BR" sz="2400" dirty="0">
                <a:cs typeface="Arial" pitchFamily="34" charset="0"/>
              </a:rPr>
              <a:t> for </a:t>
            </a:r>
            <a:r>
              <a:rPr lang="pt-BR" sz="2400" dirty="0" err="1">
                <a:cs typeface="Arial" pitchFamily="34" charset="0"/>
              </a:rPr>
              <a:t>the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simulation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of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the</a:t>
            </a:r>
            <a:r>
              <a:rPr lang="pt-BR" sz="2400" dirty="0">
                <a:cs typeface="Arial" pitchFamily="34" charset="0"/>
              </a:rPr>
              <a:t> 4-stroke CI </a:t>
            </a:r>
            <a:r>
              <a:rPr lang="pt-BR" sz="2400" dirty="0" err="1">
                <a:cs typeface="Arial" pitchFamily="34" charset="0"/>
              </a:rPr>
              <a:t>engine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with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alternative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fuels</a:t>
            </a:r>
            <a:r>
              <a:rPr lang="pt-BR" sz="2400" dirty="0">
                <a:cs typeface="Arial" pitchFamily="34" charset="0"/>
              </a:rPr>
              <a:t> (</a:t>
            </a:r>
            <a:r>
              <a:rPr lang="pt-BR" sz="2400" dirty="0" err="1">
                <a:cs typeface="Arial" pitchFamily="34" charset="0"/>
              </a:rPr>
              <a:t>including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combustion</a:t>
            </a:r>
            <a:r>
              <a:rPr lang="pt-BR" sz="2400" dirty="0">
                <a:cs typeface="Arial" pitchFamily="34" charset="0"/>
              </a:rPr>
              <a:t>)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 err="1">
                <a:cs typeface="Arial" pitchFamily="34" charset="0"/>
              </a:rPr>
              <a:t>Low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availability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of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fast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and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accurate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computer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applications</a:t>
            </a:r>
            <a:r>
              <a:rPr lang="pt-BR" sz="2400" dirty="0">
                <a:cs typeface="Arial" pitchFamily="34" charset="0"/>
              </a:rPr>
              <a:t> for </a:t>
            </a:r>
            <a:r>
              <a:rPr lang="pt-BR" sz="2400" dirty="0" err="1">
                <a:cs typeface="Arial" pitchFamily="34" charset="0"/>
              </a:rPr>
              <a:t>the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simulation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of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the</a:t>
            </a:r>
            <a:r>
              <a:rPr lang="pt-BR" sz="2400" dirty="0">
                <a:cs typeface="Arial" pitchFamily="34" charset="0"/>
              </a:rPr>
              <a:t> 4-stroke CI </a:t>
            </a:r>
            <a:r>
              <a:rPr lang="pt-BR" sz="2400" dirty="0" err="1">
                <a:cs typeface="Arial" pitchFamily="34" charset="0"/>
              </a:rPr>
              <a:t>engine</a:t>
            </a:r>
            <a:r>
              <a:rPr lang="pt-BR" sz="2400" dirty="0">
                <a:cs typeface="Arial" pitchFamily="34" charset="0"/>
              </a:rPr>
              <a:t> for </a:t>
            </a:r>
            <a:r>
              <a:rPr lang="pt-BR" sz="2400" dirty="0" err="1">
                <a:cs typeface="Arial" pitchFamily="34" charset="0"/>
              </a:rPr>
              <a:t>control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and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err="1">
                <a:cs typeface="Arial" pitchFamily="34" charset="0"/>
              </a:rPr>
              <a:t>optimization</a:t>
            </a:r>
            <a:endParaRPr lang="pt-BR" sz="2400" dirty="0"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11"/>
          <p:cNvSpPr/>
          <p:nvPr/>
        </p:nvSpPr>
        <p:spPr>
          <a:xfrm>
            <a:off x="-1" y="428604"/>
            <a:ext cx="3923929" cy="3361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35862" y="710670"/>
            <a:ext cx="848460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6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Evolution Theory – originally conceived for biological organisms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6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Constructal</a:t>
            </a:r>
            <a:r>
              <a:rPr lang="en-US" sz="26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 Law – unifies all systems design (</a:t>
            </a:r>
            <a:r>
              <a:rPr lang="en-US" sz="26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Bejan</a:t>
            </a:r>
            <a:r>
              <a:rPr lang="en-US" sz="26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, 1996) “For a flow system to persist in time (to survive) it must evolve in such a way that it provides easier and easier access to the currents that flow through it.”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Traditional ICE design: assumed components (e.g., heat exchangers) geometry (or configuration)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→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optimization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Constructal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ICE design: principle-based generation of flow-system architecture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→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components free to morph under global constraints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New: focus on the principle and method of generating geometry (shape, structure, configuration) for energy systems with flows of fluid, heat, electricity and mass</a:t>
            </a:r>
            <a:endParaRPr lang="en-US" sz="2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80528" y="202401"/>
            <a:ext cx="8805182" cy="29996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05740">
              <a:lnSpc>
                <a:spcPct val="85000"/>
              </a:lnSpc>
            </a:pPr>
            <a:r>
              <a:rPr lang="en-US" sz="36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Constructal</a:t>
            </a:r>
            <a:r>
              <a:rPr lang="en-US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theory</a:t>
            </a:r>
          </a:p>
        </p:txBody>
      </p:sp>
    </p:spTree>
    <p:extLst>
      <p:ext uri="{BB962C8B-B14F-4D97-AF65-F5344CB8AC3E}">
        <p14:creationId xmlns:p14="http://schemas.microsoft.com/office/powerpoint/2010/main" val="216592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4825</TotalTime>
  <Words>1367</Words>
  <Application>Microsoft Office PowerPoint</Application>
  <PresentationFormat>On-screen Show (4:3)</PresentationFormat>
  <Paragraphs>215</Paragraphs>
  <Slides>29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Narrow</vt:lpstr>
      <vt:lpstr>cafeta</vt:lpstr>
      <vt:lpstr>Calibri</vt:lpstr>
      <vt:lpstr>Monotype Sorts</vt:lpstr>
      <vt:lpstr>Symbol</vt:lpstr>
      <vt:lpstr>Times New Roman</vt:lpstr>
      <vt:lpstr>Tema do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Wilton Lopes Dos Santos</dc:creator>
  <cp:lastModifiedBy>Jose Vargas</cp:lastModifiedBy>
  <cp:revision>397</cp:revision>
  <cp:lastPrinted>2015-02-10T15:36:38Z</cp:lastPrinted>
  <dcterms:created xsi:type="dcterms:W3CDTF">2009-07-09T17:12:56Z</dcterms:created>
  <dcterms:modified xsi:type="dcterms:W3CDTF">2024-04-10T21:17:08Z</dcterms:modified>
</cp:coreProperties>
</file>