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390" r:id="rId3"/>
    <p:sldId id="426" r:id="rId4"/>
    <p:sldId id="430" r:id="rId5"/>
    <p:sldId id="433" r:id="rId6"/>
    <p:sldId id="427" r:id="rId7"/>
    <p:sldId id="434" r:id="rId8"/>
    <p:sldId id="435" r:id="rId9"/>
    <p:sldId id="436" r:id="rId10"/>
    <p:sldId id="437" r:id="rId11"/>
    <p:sldId id="380" r:id="rId12"/>
    <p:sldId id="381" r:id="rId13"/>
    <p:sldId id="382" r:id="rId14"/>
    <p:sldId id="262" r:id="rId15"/>
    <p:sldId id="264" r:id="rId16"/>
    <p:sldId id="438" r:id="rId17"/>
    <p:sldId id="439" r:id="rId18"/>
    <p:sldId id="442" r:id="rId19"/>
    <p:sldId id="263" r:id="rId20"/>
    <p:sldId id="265" r:id="rId21"/>
    <p:sldId id="266" r:id="rId22"/>
    <p:sldId id="261" r:id="rId23"/>
    <p:sldId id="260" r:id="rId24"/>
    <p:sldId id="259" r:id="rId25"/>
    <p:sldId id="258" r:id="rId26"/>
    <p:sldId id="297" r:id="rId27"/>
    <p:sldId id="298" r:id="rId28"/>
    <p:sldId id="440" r:id="rId29"/>
    <p:sldId id="441" r:id="rId30"/>
    <p:sldId id="443" r:id="rId31"/>
    <p:sldId id="444" r:id="rId32"/>
  </p:sldIdLst>
  <p:sldSz cx="9144000" cy="6858000" type="screen4x3"/>
  <p:notesSz cx="7302500" cy="95885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 autoAdjust="0"/>
    <p:restoredTop sz="94647" autoAdjust="0"/>
  </p:normalViewPr>
  <p:slideViewPr>
    <p:cSldViewPr>
      <p:cViewPr varScale="1">
        <p:scale>
          <a:sx n="86" d="100"/>
          <a:sy n="86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35438" y="0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29315C-6328-4CD9-A3B8-74C1B50EAC5F}" type="datetimeFigureOut">
              <a:rPr lang="pt-BR"/>
              <a:pPr>
                <a:defRPr/>
              </a:pPr>
              <a:t>13/08/2023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5475" cy="47942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35438" y="9107488"/>
            <a:ext cx="3165475" cy="479425"/>
          </a:xfrm>
          <a:prstGeom prst="rect">
            <a:avLst/>
          </a:prstGeom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98D94-EEBB-4FF4-A96C-485D10481C2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7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2F568A2-3D76-434E-B822-72E616C19F09}" type="datetimeFigureOut">
              <a:rPr lang="pt-BR"/>
              <a:pPr>
                <a:defRPr/>
              </a:pPr>
              <a:t>13/08/2023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lIns="96506" tIns="48254" rIns="96506" bIns="4825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E45A94E-8CAB-457D-85E9-B5602E0580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5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9E45-5814-4BAA-8AE7-E7599E4148C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30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671C-9042-41BA-9EAA-7AD1115E4B3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05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E22AD-C76E-4CC5-BC52-23C0861878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59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D344231-042D-42F3-8187-73C672FE6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F130A2-8E54-40EE-B25A-BA00F53722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F8AAA6-5214-4A5F-914F-1F5DF1B1F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60406-8F70-4BF2-9E4B-AE5CF21FC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E1053-6050-42A6-AE9F-922E0412D7C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9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F134-A231-422C-BF73-ECB7D9D2C9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18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2D08-7AB8-4D52-8D7F-866ECABD13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7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BA166-FF4D-460B-83D7-18FFCCAB08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2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08C2-5953-4534-93D3-5A81FE8B685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6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D39A-0972-4109-902E-91E88BDD21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2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BB82B-1DEB-48B4-89BB-9E993C33BE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48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E180-D8C0-4254-878E-A89EF461025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70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11B0D0D-6B72-40CD-9E63-11A4735145C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2195827"/>
            <a:ext cx="8332168" cy="2281935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TMEC005 –TERMODINÂMICA</a:t>
            </a:r>
          </a:p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Aula Nr 1</a:t>
            </a:r>
          </a:p>
          <a:p>
            <a:pPr algn="ctr" eaLnBrk="1" hangingPunct="1">
              <a:defRPr/>
            </a:pPr>
            <a:r>
              <a:rPr lang="pt-BR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Introdução, conceitos iniciais, propriedades termodinâmicas</a:t>
            </a:r>
            <a:endParaRPr lang="en-US" sz="3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4759879"/>
            <a:ext cx="7837802" cy="46605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Viriato Coelho Vargas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898EB-233C-DAFD-1494-15DE6268C96E}"/>
              </a:ext>
            </a:extLst>
          </p:cNvPr>
          <p:cNvSpPr txBox="1"/>
          <p:nvPr/>
        </p:nvSpPr>
        <p:spPr>
          <a:xfrm>
            <a:off x="-1" y="0"/>
            <a:ext cx="91440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THERMODYNAMICS</a:t>
            </a:r>
          </a:p>
          <a:p>
            <a:pPr algn="ctr"/>
            <a:endParaRPr lang="en-US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hermodynamics brings to light the principles on: </a:t>
            </a:r>
          </a:p>
          <a:p>
            <a:r>
              <a:rPr lang="en-US" sz="2400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) how energy is conserved in the universe (1</a:t>
            </a:r>
            <a:r>
              <a:rPr lang="en-US" sz="2400" baseline="30000" dirty="0">
                <a:effectLst/>
                <a:latin typeface="+mn-lt"/>
                <a:ea typeface="Times New Roman" panose="02020603050405020304" pitchFamily="18" charset="0"/>
              </a:rPr>
              <a:t>st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law of thermodynamics), and </a:t>
            </a:r>
          </a:p>
          <a:p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ii) how to quantify the imperfections of all existing physical systems (2</a:t>
            </a:r>
            <a:r>
              <a:rPr lang="en-US" sz="2400" baseline="30000" dirty="0">
                <a:effectLst/>
                <a:latin typeface="+mn-lt"/>
                <a:ea typeface="Times New Roman" panose="02020603050405020304" pitchFamily="18" charset="0"/>
              </a:rPr>
              <a:t>nd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law of thermodynamics). </a:t>
            </a:r>
          </a:p>
          <a:p>
            <a:endParaRPr lang="en-US" sz="24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Society is based on currency exchange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→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hermoeconomy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(or </a:t>
            </a:r>
            <a:r>
              <a:rPr lang="en-US" sz="2400" b="1" dirty="0" err="1">
                <a:effectLst/>
                <a:latin typeface="+mn-lt"/>
                <a:ea typeface="Times New Roman" panose="02020603050405020304" pitchFamily="18" charset="0"/>
              </a:rPr>
              <a:t>exergoeconomy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) </a:t>
            </a:r>
          </a:p>
          <a:p>
            <a:endParaRPr lang="en-US" sz="24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Mathematically model physical systems (e.g., thermal machines) and computationally simulate their behavior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→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affordable system control, design and optimization</a:t>
            </a:r>
          </a:p>
          <a:p>
            <a:endParaRPr lang="en-US" sz="2400" dirty="0">
              <a:latin typeface="+mn-lt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Investigate alternatives to fossil fuels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→ </a:t>
            </a:r>
            <a:r>
              <a:rPr lang="en-US" sz="2400" dirty="0">
                <a:effectLst/>
                <a:latin typeface="+mn-lt"/>
                <a:ea typeface="Times New Roman" panose="02020603050405020304" pitchFamily="18" charset="0"/>
              </a:rPr>
              <a:t>energetic sustainability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OPINION: </a:t>
            </a:r>
            <a:r>
              <a:rPr lang="en-US" sz="2400" dirty="0">
                <a:latin typeface="+mn-lt"/>
              </a:rPr>
              <a:t>Is it the science of all sciences?</a:t>
            </a:r>
          </a:p>
        </p:txBody>
      </p:sp>
    </p:spTree>
    <p:extLst>
      <p:ext uri="{BB962C8B-B14F-4D97-AF65-F5344CB8AC3E}">
        <p14:creationId xmlns:p14="http://schemas.microsoft.com/office/powerpoint/2010/main" val="99487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>
            <a:off x="0" y="428625"/>
            <a:ext cx="8244408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" name="CaixaDeTexto 9"/>
          <p:cNvSpPr txBox="1"/>
          <p:nvPr/>
        </p:nvSpPr>
        <p:spPr>
          <a:xfrm>
            <a:off x="0" y="44624"/>
            <a:ext cx="58835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CONCEITOS FUNDAMENTAIS E TERMINOLOGIA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013400"/>
            <a:ext cx="916398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u="sng" dirty="0"/>
              <a:t>Sistema:</a:t>
            </a:r>
            <a:r>
              <a:rPr lang="pt-BR" sz="2800" dirty="0"/>
              <a:t> é a região do espaço que se tem interesse</a:t>
            </a:r>
          </a:p>
          <a:p>
            <a:r>
              <a:rPr lang="pt-BR" sz="2800" dirty="0"/>
              <a:t>de analisar – é necessário definir a fim de determinar a </a:t>
            </a:r>
          </a:p>
          <a:p>
            <a:r>
              <a:rPr lang="pt-BR" sz="2800" dirty="0"/>
              <a:t>localização e a magnitude da irreversibilidade </a:t>
            </a:r>
            <a:r>
              <a:rPr lang="pt-BR" sz="2800" dirty="0" err="1"/>
              <a:t>termodi</a:t>
            </a:r>
            <a:r>
              <a:rPr lang="pt-BR" sz="2800" dirty="0"/>
              <a:t>-</a:t>
            </a:r>
          </a:p>
          <a:p>
            <a:r>
              <a:rPr lang="pt-BR" sz="2800" dirty="0" err="1"/>
              <a:t>nâmica</a:t>
            </a:r>
            <a:endParaRPr lang="pt-BR" sz="2800" dirty="0"/>
          </a:p>
          <a:p>
            <a:r>
              <a:rPr lang="pt-BR" sz="2800" dirty="0"/>
              <a:t>2. </a:t>
            </a:r>
            <a:r>
              <a:rPr lang="pt-BR" sz="2800" u="sng" dirty="0"/>
              <a:t>Fronteira:</a:t>
            </a:r>
            <a:r>
              <a:rPr lang="pt-BR" sz="2800" dirty="0"/>
              <a:t> linha que delimita o sistema – </a:t>
            </a:r>
            <a:r>
              <a:rPr lang="pt-BR" sz="2800" dirty="0" err="1"/>
              <a:t>matematica</a:t>
            </a:r>
            <a:r>
              <a:rPr lang="pt-BR" sz="2800" dirty="0"/>
              <a:t>-</a:t>
            </a:r>
          </a:p>
          <a:p>
            <a:r>
              <a:rPr lang="pt-BR" sz="2800" dirty="0"/>
              <a:t>mente não tem espessura (= 0), então não tem matéria,</a:t>
            </a:r>
          </a:p>
          <a:p>
            <a:r>
              <a:rPr lang="pt-BR" sz="2800" dirty="0"/>
              <a:t>nem ocupa lugar no espaço – o valor de uma </a:t>
            </a:r>
            <a:r>
              <a:rPr lang="pt-BR" sz="2800" dirty="0" err="1"/>
              <a:t>proprieda</a:t>
            </a:r>
            <a:r>
              <a:rPr lang="pt-BR" sz="2800" dirty="0"/>
              <a:t>-</a:t>
            </a:r>
          </a:p>
          <a:p>
            <a:r>
              <a:rPr lang="pt-BR" sz="2800" dirty="0"/>
              <a:t>de na fronteira É compartilhado pelo sistema e sua </a:t>
            </a:r>
            <a:r>
              <a:rPr lang="pt-BR" sz="2800" dirty="0" err="1"/>
              <a:t>vizi</a:t>
            </a:r>
            <a:r>
              <a:rPr lang="pt-BR" sz="2800" dirty="0"/>
              <a:t>-</a:t>
            </a:r>
          </a:p>
          <a:p>
            <a:r>
              <a:rPr lang="pt-BR" sz="2800" dirty="0" err="1"/>
              <a:t>nhança</a:t>
            </a:r>
            <a:r>
              <a:rPr lang="pt-BR" sz="2800" dirty="0"/>
              <a:t> (Mecânica do Contínuo!!)</a:t>
            </a:r>
          </a:p>
          <a:p>
            <a:r>
              <a:rPr lang="pt-BR" sz="2800" dirty="0"/>
              <a:t>3. O sistema pode ser ISOLADO (sem fluxo de massa e</a:t>
            </a:r>
          </a:p>
          <a:p>
            <a:r>
              <a:rPr lang="pt-BR" sz="2800" dirty="0"/>
              <a:t>energia através da fronteira), FECHADO (sem fluxo de</a:t>
            </a:r>
          </a:p>
          <a:p>
            <a:r>
              <a:rPr lang="pt-BR" sz="2800" dirty="0"/>
              <a:t>massa através da fronteira) ou ABERTO (com ambos os</a:t>
            </a:r>
          </a:p>
          <a:p>
            <a:r>
              <a:rPr lang="pt-BR" sz="2800" dirty="0"/>
              <a:t>fluxos através da fronteira)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44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>
            <a:off x="0" y="428625"/>
            <a:ext cx="8100392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" name="CaixaDeTexto 9"/>
          <p:cNvSpPr txBox="1"/>
          <p:nvPr/>
        </p:nvSpPr>
        <p:spPr>
          <a:xfrm>
            <a:off x="0" y="44624"/>
            <a:ext cx="58835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CONCEITOS FUNDAMENTAIS E TERMINOLOGIA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60630"/>
            <a:ext cx="923041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4. </a:t>
            </a:r>
            <a:r>
              <a:rPr lang="pt-BR" sz="2800" u="sng" dirty="0"/>
              <a:t>Portas:</a:t>
            </a:r>
            <a:r>
              <a:rPr lang="pt-BR" sz="2800" dirty="0"/>
              <a:t> são as partes da fronteira que permitem a </a:t>
            </a:r>
          </a:p>
          <a:p>
            <a:r>
              <a:rPr lang="pt-BR" sz="2800" dirty="0"/>
              <a:t>entrada e saída de fluxos de massa (portas de entrada</a:t>
            </a:r>
          </a:p>
          <a:p>
            <a:r>
              <a:rPr lang="pt-BR" sz="2800" dirty="0"/>
              <a:t>ou de saída)</a:t>
            </a:r>
            <a:endParaRPr lang="en-US" sz="2800" dirty="0"/>
          </a:p>
          <a:p>
            <a:r>
              <a:rPr lang="pt-BR" sz="2800" dirty="0"/>
              <a:t>5. </a:t>
            </a:r>
            <a:r>
              <a:rPr lang="pt-BR" sz="2800" u="sng" dirty="0"/>
              <a:t>Propriedades termodinâmicas:</a:t>
            </a:r>
            <a:r>
              <a:rPr lang="pt-BR" sz="2800" dirty="0"/>
              <a:t> grandezas físicas </a:t>
            </a:r>
          </a:p>
          <a:p>
            <a:r>
              <a:rPr lang="pt-BR" sz="2800" dirty="0"/>
              <a:t>observáveis (mensuráveis ou não) que  caracterizam o </a:t>
            </a:r>
          </a:p>
          <a:p>
            <a:r>
              <a:rPr lang="pt-BR" sz="2800" dirty="0"/>
              <a:t>ESTADO que um sistema se encontra em um dado </a:t>
            </a:r>
          </a:p>
          <a:p>
            <a:r>
              <a:rPr lang="pt-BR" sz="2800" dirty="0"/>
              <a:t>instante (e.g., p, T, V, h) – outras grandezas físicas </a:t>
            </a:r>
            <a:r>
              <a:rPr lang="pt-BR" sz="2800" u="sng" dirty="0"/>
              <a:t>não </a:t>
            </a:r>
          </a:p>
          <a:p>
            <a:r>
              <a:rPr lang="pt-BR" sz="2800" u="sng" dirty="0"/>
              <a:t>são propriedades </a:t>
            </a:r>
            <a:r>
              <a:rPr lang="pt-BR" sz="2800" dirty="0"/>
              <a:t>(e.g., trabalho, calor, geração de </a:t>
            </a:r>
            <a:r>
              <a:rPr lang="pt-BR" sz="2800" dirty="0" err="1"/>
              <a:t>en</a:t>
            </a:r>
            <a:r>
              <a:rPr lang="pt-BR" sz="2800" dirty="0"/>
              <a:t>-</a:t>
            </a:r>
          </a:p>
          <a:p>
            <a:r>
              <a:rPr lang="pt-BR" sz="2800" dirty="0" err="1"/>
              <a:t>tropia</a:t>
            </a:r>
            <a:r>
              <a:rPr lang="pt-BR" sz="2800" dirty="0"/>
              <a:t>), pois dependem da história do sistema</a:t>
            </a:r>
          </a:p>
          <a:p>
            <a:r>
              <a:rPr lang="pt-BR" sz="2800" dirty="0"/>
              <a:t>6. </a:t>
            </a:r>
            <a:r>
              <a:rPr lang="pt-BR" sz="2800" u="sng" dirty="0"/>
              <a:t>Estado:</a:t>
            </a:r>
            <a:r>
              <a:rPr lang="pt-BR" sz="2800" dirty="0"/>
              <a:t> condição do sistema em um instante no </a:t>
            </a:r>
          </a:p>
          <a:p>
            <a:r>
              <a:rPr lang="pt-BR" sz="2800" dirty="0"/>
              <a:t>tempo – caracterizada por conjunto de propriedades </a:t>
            </a:r>
          </a:p>
          <a:p>
            <a:r>
              <a:rPr lang="pt-BR" sz="2800" dirty="0"/>
              <a:t>(e.g., 2 propriedades definem estado do sist. simples)</a:t>
            </a:r>
          </a:p>
          <a:p>
            <a:r>
              <a:rPr lang="pt-BR" sz="2800" dirty="0"/>
              <a:t>7. As propriedades podem ser EXTENSIVAS (dependem</a:t>
            </a:r>
          </a:p>
          <a:p>
            <a:r>
              <a:rPr lang="pt-BR" sz="2800" dirty="0"/>
              <a:t>do tamanho do sistema) e INTENSIVAS (não...)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4209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/>
          <p:cNvSpPr/>
          <p:nvPr/>
        </p:nvSpPr>
        <p:spPr>
          <a:xfrm>
            <a:off x="0" y="428625"/>
            <a:ext cx="8100392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" name="CaixaDeTexto 9"/>
          <p:cNvSpPr txBox="1"/>
          <p:nvPr/>
        </p:nvSpPr>
        <p:spPr>
          <a:xfrm>
            <a:off x="0" y="44624"/>
            <a:ext cx="58835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CONCEITOS FUNDAMENTAIS E TERMINOLOGIA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764704"/>
            <a:ext cx="927850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8. </a:t>
            </a:r>
            <a:r>
              <a:rPr lang="pt-BR" sz="2800" u="sng" dirty="0" err="1"/>
              <a:t>Prop</a:t>
            </a:r>
            <a:r>
              <a:rPr lang="pt-BR" sz="2800" u="sng" dirty="0"/>
              <a:t>. Específica:</a:t>
            </a:r>
            <a:r>
              <a:rPr lang="pt-BR" sz="2800" dirty="0"/>
              <a:t> é a extensiva dividida pela massa do</a:t>
            </a:r>
          </a:p>
          <a:p>
            <a:r>
              <a:rPr lang="pt-BR" sz="2800" dirty="0"/>
              <a:t>Sistema. </a:t>
            </a:r>
            <a:r>
              <a:rPr lang="pt-BR" sz="2800" dirty="0" err="1"/>
              <a:t>Ex</a:t>
            </a:r>
            <a:r>
              <a:rPr lang="pt-BR" sz="2800" dirty="0"/>
              <a:t>: volume específico v = V</a:t>
            </a:r>
            <a:r>
              <a:rPr lang="en-US" sz="2800" dirty="0"/>
              <a:t>/m.</a:t>
            </a:r>
            <a:endParaRPr lang="pt-BR" sz="2800" dirty="0"/>
          </a:p>
          <a:p>
            <a:r>
              <a:rPr lang="pt-BR" sz="2800" dirty="0"/>
              <a:t>9. </a:t>
            </a:r>
            <a:r>
              <a:rPr lang="pt-BR" sz="2800" u="sng" dirty="0"/>
              <a:t>Fase:</a:t>
            </a:r>
            <a:r>
              <a:rPr lang="pt-BR" sz="2800" dirty="0"/>
              <a:t> é a coleção de todas as partes do sistema que</a:t>
            </a:r>
          </a:p>
          <a:p>
            <a:r>
              <a:rPr lang="pt-BR" sz="2800" dirty="0"/>
              <a:t>têm o mesmo estado intensivo e os mesmos valores de </a:t>
            </a:r>
          </a:p>
          <a:p>
            <a:r>
              <a:rPr lang="pt-BR" sz="2800" dirty="0"/>
              <a:t>propriedades extensivas (e.g., mist. líquido-vapor tem </a:t>
            </a:r>
          </a:p>
          <a:p>
            <a:r>
              <a:rPr lang="pt-BR" sz="2800" dirty="0"/>
              <a:t>duas fases: água líquida e vapor)</a:t>
            </a:r>
          </a:p>
          <a:p>
            <a:r>
              <a:rPr lang="pt-BR" sz="2800" dirty="0"/>
              <a:t>10. </a:t>
            </a:r>
            <a:r>
              <a:rPr lang="pt-BR" sz="2800" u="sng" dirty="0"/>
              <a:t>Processo:</a:t>
            </a:r>
            <a:r>
              <a:rPr lang="pt-BR" sz="2800" dirty="0"/>
              <a:t> é a mudança do sistema de um estado</a:t>
            </a:r>
          </a:p>
          <a:p>
            <a:r>
              <a:rPr lang="pt-BR" sz="2800" dirty="0"/>
              <a:t>inicial para um final – é necessário saber as interações </a:t>
            </a:r>
          </a:p>
          <a:p>
            <a:r>
              <a:rPr lang="pt-BR" sz="2800" dirty="0"/>
              <a:t>experimentadas pelo sistema com a vizinhança </a:t>
            </a:r>
          </a:p>
          <a:p>
            <a:r>
              <a:rPr lang="pt-BR" sz="2800" dirty="0"/>
              <a:t>(e.g., transferência de calor, massa, trabalho)</a:t>
            </a:r>
          </a:p>
          <a:p>
            <a:r>
              <a:rPr lang="pt-BR" sz="2800" dirty="0"/>
              <a:t>11. </a:t>
            </a:r>
            <a:r>
              <a:rPr lang="pt-BR" sz="2800" u="sng" dirty="0"/>
              <a:t>Caminho:</a:t>
            </a:r>
            <a:r>
              <a:rPr lang="pt-BR" sz="2800" dirty="0"/>
              <a:t> é a sucessão de estados que o sistema</a:t>
            </a:r>
          </a:p>
          <a:p>
            <a:r>
              <a:rPr lang="pt-BR" sz="2800" dirty="0"/>
              <a:t>passou durante o processo</a:t>
            </a:r>
          </a:p>
          <a:p>
            <a:r>
              <a:rPr lang="pt-BR" sz="2800" dirty="0"/>
              <a:t>12. </a:t>
            </a:r>
            <a:r>
              <a:rPr lang="pt-BR" sz="2800" u="sng" dirty="0"/>
              <a:t>Ciclo:</a:t>
            </a:r>
            <a:r>
              <a:rPr lang="pt-BR" sz="2800" dirty="0"/>
              <a:t> processo especial com estado inicial e final</a:t>
            </a:r>
          </a:p>
          <a:p>
            <a:r>
              <a:rPr lang="pt-BR" sz="2800" dirty="0"/>
              <a:t>iguais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1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6950" y="857250"/>
            <a:ext cx="412799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u="sng" dirty="0">
                <a:solidFill>
                  <a:srgbClr val="FF0000"/>
                </a:solidFill>
              </a:rPr>
              <a:t>TEMPERATURA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6BDCC-2CD7-4DC9-9E86-1F4BEE885B29}"/>
              </a:ext>
            </a:extLst>
          </p:cNvPr>
          <p:cNvSpPr txBox="1"/>
          <p:nvPr/>
        </p:nvSpPr>
        <p:spPr>
          <a:xfrm>
            <a:off x="581628" y="1666833"/>
            <a:ext cx="7640233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00" dirty="0"/>
              <a:t>Três objetos: A, B e C</a:t>
            </a:r>
          </a:p>
          <a:p>
            <a:r>
              <a:rPr lang="pt-BR" sz="2700" dirty="0"/>
              <a:t>A em contato com </a:t>
            </a:r>
            <a:r>
              <a:rPr lang="pt-BR" sz="2700" dirty="0" err="1"/>
              <a:t>C→tempo→equilíbrio</a:t>
            </a:r>
            <a:r>
              <a:rPr lang="pt-BR" sz="2700" dirty="0"/>
              <a:t> térmico</a:t>
            </a:r>
          </a:p>
          <a:p>
            <a:r>
              <a:rPr lang="pt-BR" sz="2700" dirty="0"/>
              <a:t>B em contato com </a:t>
            </a:r>
            <a:r>
              <a:rPr lang="pt-BR" sz="2700" dirty="0" err="1"/>
              <a:t>C→tempo→equilíbrio</a:t>
            </a:r>
            <a:r>
              <a:rPr lang="pt-BR" sz="2700" dirty="0"/>
              <a:t> térmico</a:t>
            </a:r>
          </a:p>
          <a:p>
            <a:r>
              <a:rPr lang="pt-BR" sz="2700" dirty="0"/>
              <a:t>Portanto, A está em equilíbrio térmico com B</a:t>
            </a:r>
          </a:p>
          <a:p>
            <a:r>
              <a:rPr lang="pt-BR" sz="2700" b="1" dirty="0"/>
              <a:t>LEI ZERO DA TERMODINÂMICA</a:t>
            </a:r>
            <a:endParaRPr lang="pt-BR" sz="2700" dirty="0"/>
          </a:p>
          <a:p>
            <a:endParaRPr lang="pt-BR" sz="2700" dirty="0"/>
          </a:p>
          <a:p>
            <a:r>
              <a:rPr lang="pt-BR" sz="2700" dirty="0"/>
              <a:t>Para saber se 2 objetos estão à mesma T, basta</a:t>
            </a:r>
          </a:p>
          <a:p>
            <a:r>
              <a:rPr lang="pt-BR" sz="2700" dirty="0"/>
              <a:t>usar um 3º objeto em contato com cada um, que</a:t>
            </a:r>
          </a:p>
          <a:p>
            <a:r>
              <a:rPr lang="pt-BR" sz="2700" dirty="0"/>
              <a:t>é denominado TERMÔMETRO</a:t>
            </a:r>
          </a:p>
        </p:txBody>
      </p:sp>
    </p:spTree>
    <p:extLst>
      <p:ext uri="{BB962C8B-B14F-4D97-AF65-F5344CB8AC3E}">
        <p14:creationId xmlns:p14="http://schemas.microsoft.com/office/powerpoint/2010/main" val="110297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4B216-BD76-4127-A106-0E374E731E91}"/>
              </a:ext>
            </a:extLst>
          </p:cNvPr>
          <p:cNvSpPr txBox="1"/>
          <p:nvPr/>
        </p:nvSpPr>
        <p:spPr>
          <a:xfrm>
            <a:off x="215516" y="18864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u="sng" dirty="0"/>
              <a:t>TERMÔMETRO</a:t>
            </a:r>
            <a:endParaRPr lang="pt-BR" sz="2700" dirty="0"/>
          </a:p>
          <a:p>
            <a:pPr algn="just"/>
            <a:r>
              <a:rPr lang="pt-BR" sz="2700" dirty="0"/>
              <a:t>Objeto com uma propriedade que varie com T. Exemplos:</a:t>
            </a:r>
          </a:p>
          <a:p>
            <a:pPr algn="just"/>
            <a:r>
              <a:rPr lang="pt-BR" sz="2700" dirty="0"/>
              <a:t>1. Líquido em vidro: tubo capilar de vidro com bulbo contendo líquido (e.g., álcool, Hg) – o espaço acima tem vapor da subst.</a:t>
            </a:r>
          </a:p>
          <a:p>
            <a:pPr algn="just"/>
            <a:r>
              <a:rPr lang="pt-BR" sz="2700" dirty="0"/>
              <a:t>↑T o líquido expande e </a:t>
            </a:r>
            <a:r>
              <a:rPr lang="pt-BR" sz="2700" dirty="0" err="1"/>
              <a:t>sobe→Escala</a:t>
            </a:r>
            <a:r>
              <a:rPr lang="pt-BR" sz="2700" dirty="0"/>
              <a:t> graduada com T</a:t>
            </a:r>
          </a:p>
          <a:p>
            <a:pPr algn="just"/>
            <a:r>
              <a:rPr lang="pt-BR" sz="2700" dirty="0"/>
              <a:t>Pouca precisão porque expansão pode requerer alto ∆T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33E9E30-0A4B-461A-A539-797D84343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52267"/>
              </p:ext>
            </p:extLst>
          </p:nvPr>
        </p:nvGraphicFramePr>
        <p:xfrm>
          <a:off x="-21951" y="3933056"/>
          <a:ext cx="9143999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296040" imgH="3762360" progId="Paint.Picture">
                  <p:embed/>
                </p:oleObj>
              </mc:Choice>
              <mc:Fallback>
                <p:oleObj name="Bitmap Image" r:id="rId2" imgW="6296040" imgH="376236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33E9E30-0A4B-461A-A539-797D84343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1951" y="3933056"/>
                        <a:ext cx="9143999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98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46F09C-480C-8FF1-657C-A3E71FAC7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7"/>
          <a:stretch/>
        </p:blipFill>
        <p:spPr bwMode="auto">
          <a:xfrm>
            <a:off x="296689" y="404664"/>
            <a:ext cx="8550622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37716-1379-AFF3-63CC-98A06774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636912"/>
            <a:ext cx="8784976" cy="2448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02245D-6921-58AD-ED94-D4C8DE478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5661248"/>
            <a:ext cx="5999487" cy="1008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D1E5A1-DBF3-AF0F-E340-767DB164A733}"/>
              </a:ext>
            </a:extLst>
          </p:cNvPr>
          <p:cNvSpPr txBox="1"/>
          <p:nvPr/>
        </p:nvSpPr>
        <p:spPr>
          <a:xfrm>
            <a:off x="971600" y="5147900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Dividindo</a:t>
            </a:r>
            <a:r>
              <a:rPr lang="en-US" dirty="0"/>
              <a:t> a </a:t>
            </a:r>
            <a:r>
              <a:rPr lang="en-US" dirty="0" err="1"/>
              <a:t>primeira</a:t>
            </a:r>
            <a:r>
              <a:rPr lang="en-US" dirty="0"/>
              <a:t> pela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equa</a:t>
            </a:r>
            <a:r>
              <a:rPr lang="pt-BR" dirty="0" err="1"/>
              <a:t>ção</a:t>
            </a:r>
            <a:r>
              <a:rPr lang="pt-BR" dirty="0"/>
              <a:t> obtém-se: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6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0F5970-77C1-C6A5-E8CC-DFAF361F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7129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C72D9-C24D-F6F7-CFBB-07C65366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1" y="1118911"/>
            <a:ext cx="4282651" cy="497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CAF019-ABE5-9415-655A-1B61A7906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116643"/>
            <a:ext cx="4104456" cy="4976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216BE-4A9D-D1DA-BE52-2B27616DA102}"/>
              </a:ext>
            </a:extLst>
          </p:cNvPr>
          <p:cNvSpPr txBox="1"/>
          <p:nvPr/>
        </p:nvSpPr>
        <p:spPr>
          <a:xfrm>
            <a:off x="703" y="179929"/>
            <a:ext cx="9141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</a:rPr>
              <a:t>MUDANÇA DE FASES DE </a:t>
            </a:r>
            <a:r>
              <a:rPr lang="pt-BR" sz="3000" b="1" u="sng" dirty="0">
                <a:solidFill>
                  <a:srgbClr val="FF0000"/>
                </a:solidFill>
              </a:rPr>
              <a:t>SUBSTÂNCIAS PURAS</a:t>
            </a:r>
          </a:p>
          <a:p>
            <a:pPr algn="ctr"/>
            <a:r>
              <a:rPr lang="pt-BR" sz="2400" b="1" u="sng" dirty="0">
                <a:solidFill>
                  <a:srgbClr val="FF0000"/>
                </a:solidFill>
              </a:rPr>
              <a:t>(A superfície p-v-T)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20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3"/>
            <a:ext cx="9144000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28310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u="sng" dirty="0">
                <a:solidFill>
                  <a:srgbClr val="FF0000"/>
                </a:solidFill>
              </a:rPr>
              <a:t>DIAGRAMA DE FASES DA </a:t>
            </a:r>
            <a:r>
              <a:rPr lang="pt-BR" sz="4050" b="1" u="sng" dirty="0">
                <a:solidFill>
                  <a:srgbClr val="FF0000"/>
                </a:solidFill>
              </a:rPr>
              <a:t>ÁGUA</a:t>
            </a:r>
            <a:endParaRPr lang="en-US" sz="405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1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7">
            <a:extLst>
              <a:ext uri="{FF2B5EF4-FFF2-40B4-BE49-F238E27FC236}">
                <a16:creationId xmlns:a16="http://schemas.microsoft.com/office/drawing/2014/main" id="{B22F2FAA-C53B-8C1A-FD12-198EF28C32DD}"/>
              </a:ext>
            </a:extLst>
          </p:cNvPr>
          <p:cNvSpPr/>
          <p:nvPr/>
        </p:nvSpPr>
        <p:spPr>
          <a:xfrm>
            <a:off x="120881" y="332656"/>
            <a:ext cx="2796456" cy="40798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3" name="CaixaDeTexto 9">
            <a:extLst>
              <a:ext uri="{FF2B5EF4-FFF2-40B4-BE49-F238E27FC236}">
                <a16:creationId xmlns:a16="http://schemas.microsoft.com/office/drawing/2014/main" id="{EA748274-C8AF-185C-74D5-21672D37E768}"/>
              </a:ext>
            </a:extLst>
          </p:cNvPr>
          <p:cNvSpPr txBox="1"/>
          <p:nvPr/>
        </p:nvSpPr>
        <p:spPr>
          <a:xfrm>
            <a:off x="0" y="44624"/>
            <a:ext cx="291733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  <a:cs typeface="+mn-cs"/>
              </a:rPr>
              <a:t>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2581B-B37E-94CC-24DA-3865CDAEC721}"/>
              </a:ext>
            </a:extLst>
          </p:cNvPr>
          <p:cNvSpPr txBox="1"/>
          <p:nvPr/>
        </p:nvSpPr>
        <p:spPr>
          <a:xfrm>
            <a:off x="-36512" y="759470"/>
            <a:ext cx="9349611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ACTIONS:</a:t>
            </a:r>
            <a:r>
              <a:rPr lang="pt-BR" sz="2800" dirty="0"/>
              <a:t> require </a:t>
            </a:r>
            <a:r>
              <a:rPr lang="pt-BR" sz="2800" b="1" dirty="0" err="1"/>
              <a:t>energy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happen</a:t>
            </a:r>
            <a:r>
              <a:rPr lang="pt-BR" sz="2800" dirty="0"/>
              <a:t> (</a:t>
            </a:r>
            <a:r>
              <a:rPr lang="pt-BR" sz="2800" dirty="0" err="1"/>
              <a:t>known</a:t>
            </a:r>
            <a:r>
              <a:rPr lang="pt-BR" sz="2800" dirty="0"/>
              <a:t> </a:t>
            </a:r>
            <a:r>
              <a:rPr lang="pt-BR" sz="2800" dirty="0" err="1"/>
              <a:t>universe</a:t>
            </a:r>
            <a:r>
              <a:rPr lang="pt-BR" sz="2800" dirty="0"/>
              <a:t>)</a:t>
            </a:r>
          </a:p>
          <a:p>
            <a:r>
              <a:rPr lang="pt-BR" sz="2800" dirty="0"/>
              <a:t>Associated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life</a:t>
            </a:r>
            <a:r>
              <a:rPr lang="pt-BR" sz="2800" dirty="0"/>
              <a:t> </a:t>
            </a:r>
            <a:r>
              <a:rPr lang="pt-BR" sz="2800" dirty="0" err="1"/>
              <a:t>or</a:t>
            </a:r>
            <a:r>
              <a:rPr lang="pt-BR" sz="2800" dirty="0"/>
              <a:t> </a:t>
            </a:r>
            <a:r>
              <a:rPr lang="pt-BR" sz="2800" dirty="0" err="1"/>
              <a:t>not</a:t>
            </a:r>
            <a:endParaRPr lang="pt-BR" sz="2800" dirty="0"/>
          </a:p>
          <a:p>
            <a:endParaRPr lang="pt-BR" sz="2800" dirty="0"/>
          </a:p>
          <a:p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</a:rPr>
              <a:t>ENERGY:</a:t>
            </a:r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 physical quantity – potential to make an action </a:t>
            </a:r>
          </a:p>
          <a:p>
            <a:r>
              <a:rPr lang="en-US" sz="2800" dirty="0">
                <a:effectLst/>
                <a:latin typeface="+mn-lt"/>
                <a:ea typeface="Times New Roman" panose="02020603050405020304" pitchFamily="18" charset="0"/>
              </a:rPr>
              <a:t>happen. </a:t>
            </a:r>
            <a:r>
              <a:rPr lang="en-US" sz="2800" dirty="0">
                <a:latin typeface="+mn-lt"/>
              </a:rPr>
              <a:t>Conserved – neither created nor destroyed </a:t>
            </a:r>
          </a:p>
          <a:p>
            <a:r>
              <a:rPr lang="en-US" sz="2800" dirty="0"/>
              <a:t>(only converted)</a:t>
            </a:r>
          </a:p>
          <a:p>
            <a:endParaRPr lang="en-US" sz="2800" dirty="0"/>
          </a:p>
          <a:p>
            <a:r>
              <a:rPr lang="en-US" sz="2800" b="1" dirty="0"/>
              <a:t>EVOLUTION: </a:t>
            </a:r>
            <a:r>
              <a:rPr lang="en-US" sz="2800" dirty="0"/>
              <a:t>resulted from energy conversion history</a:t>
            </a:r>
          </a:p>
          <a:p>
            <a:endParaRPr lang="en-US" sz="2800" dirty="0"/>
          </a:p>
          <a:p>
            <a:r>
              <a:rPr lang="en-US" sz="2800" b="1" dirty="0"/>
              <a:t>FOSSIL FUEL:</a:t>
            </a:r>
            <a:r>
              <a:rPr lang="en-US" sz="2800" dirty="0"/>
              <a:t> huge population growth – harm to </a:t>
            </a:r>
          </a:p>
          <a:p>
            <a:r>
              <a:rPr lang="en-US" sz="2800" dirty="0"/>
              <a:t>environment – continuous depletion </a:t>
            </a:r>
          </a:p>
          <a:p>
            <a:endParaRPr lang="en-US" sz="2800" b="1" dirty="0"/>
          </a:p>
          <a:p>
            <a:r>
              <a:rPr lang="en-US" sz="2800" b="1" dirty="0"/>
              <a:t>SUSTAINABLE (or RENEWABLE) ENERGY </a:t>
            </a:r>
          </a:p>
        </p:txBody>
      </p:sp>
    </p:spTree>
    <p:extLst>
      <p:ext uri="{BB962C8B-B14F-4D97-AF65-F5344CB8AC3E}">
        <p14:creationId xmlns:p14="http://schemas.microsoft.com/office/powerpoint/2010/main" val="246825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54" y="244898"/>
            <a:ext cx="909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ESCALA DE TEMPERATURA ABSOLUTA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11" y="1493587"/>
            <a:ext cx="914691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/>
              <a:t>The </a:t>
            </a:r>
            <a:r>
              <a:rPr lang="pt-BR" sz="2100" dirty="0" err="1"/>
              <a:t>analysis</a:t>
            </a:r>
            <a:r>
              <a:rPr lang="pt-BR" sz="2100" dirty="0"/>
              <a:t> </a:t>
            </a:r>
            <a:r>
              <a:rPr lang="pt-BR" sz="2100" dirty="0" err="1"/>
              <a:t>is</a:t>
            </a:r>
            <a:r>
              <a:rPr lang="pt-BR" sz="2100" dirty="0"/>
              <a:t> </a:t>
            </a:r>
            <a:r>
              <a:rPr lang="pt-BR" sz="2100" dirty="0" err="1"/>
              <a:t>conducted</a:t>
            </a:r>
            <a:r>
              <a:rPr lang="pt-BR" sz="2100" dirty="0"/>
              <a:t> for </a:t>
            </a:r>
            <a:r>
              <a:rPr lang="pt-BR" sz="2100" dirty="0" err="1"/>
              <a:t>the</a:t>
            </a:r>
            <a:r>
              <a:rPr lang="pt-BR" sz="2100" dirty="0"/>
              <a:t> </a:t>
            </a:r>
            <a:r>
              <a:rPr lang="pt-BR" sz="2100" dirty="0" err="1"/>
              <a:t>work</a:t>
            </a:r>
            <a:r>
              <a:rPr lang="pt-BR" sz="2100" dirty="0"/>
              <a:t> </a:t>
            </a:r>
            <a:r>
              <a:rPr lang="pt-BR" sz="2100" dirty="0" err="1"/>
              <a:t>that</a:t>
            </a:r>
            <a:r>
              <a:rPr lang="pt-BR" sz="2100" dirty="0"/>
              <a:t> </a:t>
            </a:r>
            <a:r>
              <a:rPr lang="pt-BR" sz="2100" dirty="0" err="1"/>
              <a:t>could</a:t>
            </a:r>
            <a:r>
              <a:rPr lang="pt-BR" sz="2100" dirty="0"/>
              <a:t> </a:t>
            </a:r>
            <a:r>
              <a:rPr lang="pt-BR" sz="2100" dirty="0" err="1"/>
              <a:t>be</a:t>
            </a:r>
            <a:r>
              <a:rPr lang="pt-BR" sz="2100" dirty="0"/>
              <a:t> </a:t>
            </a:r>
            <a:r>
              <a:rPr lang="pt-BR" sz="2100" dirty="0" err="1"/>
              <a:t>produced</a:t>
            </a:r>
            <a:r>
              <a:rPr lang="pt-BR" sz="2100" dirty="0"/>
              <a:t> </a:t>
            </a:r>
            <a:r>
              <a:rPr lang="pt-BR" sz="2100" dirty="0" err="1"/>
              <a:t>by</a:t>
            </a:r>
            <a:r>
              <a:rPr lang="pt-BR" sz="2100" dirty="0"/>
              <a:t> a </a:t>
            </a:r>
            <a:r>
              <a:rPr lang="pt-BR" sz="2100" dirty="0" err="1"/>
              <a:t>power</a:t>
            </a:r>
            <a:r>
              <a:rPr lang="pt-BR" sz="2100" dirty="0"/>
              <a:t> </a:t>
            </a:r>
            <a:r>
              <a:rPr lang="pt-BR" sz="2100" dirty="0" err="1"/>
              <a:t>cycle</a:t>
            </a:r>
            <a:r>
              <a:rPr lang="pt-BR" sz="2100" dirty="0"/>
              <a:t> </a:t>
            </a:r>
            <a:r>
              <a:rPr lang="pt-BR" sz="2100" dirty="0" err="1"/>
              <a:t>operating</a:t>
            </a:r>
            <a:r>
              <a:rPr lang="pt-BR" sz="2100" dirty="0"/>
              <a:t> </a:t>
            </a:r>
            <a:r>
              <a:rPr lang="pt-BR" sz="2100" dirty="0" err="1"/>
              <a:t>between</a:t>
            </a:r>
            <a:r>
              <a:rPr lang="pt-BR" sz="2100" dirty="0"/>
              <a:t> </a:t>
            </a:r>
            <a:r>
              <a:rPr lang="pt-BR" sz="2100" dirty="0" err="1"/>
              <a:t>two</a:t>
            </a:r>
            <a:r>
              <a:rPr lang="pt-BR" sz="2100" dirty="0"/>
              <a:t> </a:t>
            </a:r>
            <a:r>
              <a:rPr lang="pt-BR" sz="2100" dirty="0" err="1"/>
              <a:t>temperature</a:t>
            </a:r>
            <a:r>
              <a:rPr lang="pt-BR" sz="2100" dirty="0"/>
              <a:t> </a:t>
            </a:r>
            <a:r>
              <a:rPr lang="pt-BR" sz="2100" dirty="0" err="1"/>
              <a:t>reservoirs</a:t>
            </a:r>
            <a:r>
              <a:rPr lang="pt-BR" sz="2100" dirty="0"/>
              <a:t>, T</a:t>
            </a:r>
            <a:r>
              <a:rPr lang="pt-BR" sz="2100" baseline="-25000" dirty="0"/>
              <a:t>L</a:t>
            </a:r>
            <a:r>
              <a:rPr lang="pt-BR" sz="2100" dirty="0"/>
              <a:t> e T</a:t>
            </a:r>
            <a:r>
              <a:rPr lang="pt-BR" sz="2100" baseline="-25000" dirty="0"/>
              <a:t>H</a:t>
            </a:r>
            <a:r>
              <a:rPr lang="pt-BR" sz="2100" dirty="0"/>
              <a:t>. The </a:t>
            </a:r>
            <a:r>
              <a:rPr lang="pt-BR" sz="2100" dirty="0" err="1"/>
              <a:t>first</a:t>
            </a:r>
            <a:r>
              <a:rPr lang="pt-BR" sz="2100" dirty="0"/>
              <a:t> </a:t>
            </a:r>
            <a:r>
              <a:rPr lang="pt-BR" sz="2100" dirty="0" err="1"/>
              <a:t>law</a:t>
            </a:r>
            <a:r>
              <a:rPr lang="pt-BR" sz="2100" dirty="0"/>
              <a:t> </a:t>
            </a:r>
            <a:r>
              <a:rPr lang="pt-BR" sz="2100" dirty="0" err="1"/>
              <a:t>efficiency</a:t>
            </a:r>
            <a:r>
              <a:rPr lang="pt-BR" sz="2100" dirty="0"/>
              <a:t> </a:t>
            </a:r>
            <a:r>
              <a:rPr lang="pt-BR" sz="2100" dirty="0" err="1"/>
              <a:t>is</a:t>
            </a:r>
            <a:r>
              <a:rPr lang="pt-BR" sz="2100" dirty="0"/>
              <a:t> </a:t>
            </a:r>
            <a:r>
              <a:rPr lang="pt-BR" sz="2100" dirty="0" err="1"/>
              <a:t>calculated</a:t>
            </a:r>
            <a:r>
              <a:rPr lang="pt-BR" sz="2100" dirty="0"/>
              <a:t> </a:t>
            </a:r>
            <a:r>
              <a:rPr lang="pt-BR" sz="2100" dirty="0" err="1"/>
              <a:t>by</a:t>
            </a:r>
            <a:r>
              <a:rPr lang="pt-BR" sz="2100" dirty="0"/>
              <a:t>:</a:t>
            </a:r>
            <a:endParaRPr lang="en-US" sz="21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5DE42F-6A39-4A1F-93EA-447B18E56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589" y="3597488"/>
          <a:ext cx="8763001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3800" imgH="3022560" progId="Equation.DSMT4">
                  <p:embed/>
                </p:oleObj>
              </mc:Choice>
              <mc:Fallback>
                <p:oleObj name="Equation" r:id="rId2" imgW="11683800" imgH="30225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15DE42F-6A39-4A1F-93EA-447B18E56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589" y="3597488"/>
                        <a:ext cx="8763001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3223CAF-3CAC-49D7-9972-2CAD7CE392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8827" y="2532334"/>
          <a:ext cx="3528330" cy="86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46440" imgH="1117440" progId="Equation.DSMT4">
                  <p:embed/>
                </p:oleObj>
              </mc:Choice>
              <mc:Fallback>
                <p:oleObj name="Equation" r:id="rId4" imgW="4546440" imgH="11174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3223CAF-3CAC-49D7-9972-2CAD7CE392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8827" y="2532334"/>
                        <a:ext cx="3528330" cy="86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94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68F1A5-D493-4599-B879-AF33EF9060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5040" y="1271587"/>
          <a:ext cx="7486650" cy="4314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82080" imgH="5752800" progId="Equation.DSMT4">
                  <p:embed/>
                </p:oleObj>
              </mc:Choice>
              <mc:Fallback>
                <p:oleObj name="Equation" r:id="rId2" imgW="9982080" imgH="5752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68F1A5-D493-4599-B879-AF33EF906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5040" y="1271587"/>
                        <a:ext cx="7486650" cy="4314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9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911" y="155036"/>
            <a:ext cx="9092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ESCALA DE TEMPERATURA ABSOLUTA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7273" y="865958"/>
            <a:ext cx="9146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"No ponto triplo, a temperatura da água é exatamente 273,16 kelvin (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0,01 °C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) e a pressão é 611,73 pascal (cerca de 0,006 bar). Deste ponto, é possível tornar toda a substância gelo, água ou vapor fazendo pequenas mudanças na temperatura e pressão.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5FABC-4117-45BE-B2ED-FAB8D74AC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615" y="2023947"/>
            <a:ext cx="3271498" cy="30703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6514F8-9F00-495A-9C6E-2A644C5C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7" y="2178790"/>
            <a:ext cx="4501042" cy="2905745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8A298A9-37FC-4DB1-BD7B-D8637FCA7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679" y="5177406"/>
          <a:ext cx="1260823" cy="66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42880" imgH="285840" progId="Paint.Picture">
                  <p:embed/>
                </p:oleObj>
              </mc:Choice>
              <mc:Fallback>
                <p:oleObj name="Bitmap Image" r:id="rId4" imgW="542880" imgH="285840" progId="Paint.Pictur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8A298A9-37FC-4DB1-BD7B-D8637FCA7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0679" y="5177406"/>
                        <a:ext cx="1260823" cy="663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A27D3BC-64C1-4629-8347-C6A6EC781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368" y="5149126"/>
            <a:ext cx="1396796" cy="6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9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753"/>
            <a:ext cx="9144000" cy="478599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39653" y="868283"/>
            <a:ext cx="57461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 dirty="0">
                <a:solidFill>
                  <a:srgbClr val="FF0000"/>
                </a:solidFill>
              </a:rPr>
              <a:t>Escala Internacional de Temperatura de 1990 (ITS-90)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6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868"/>
            <a:ext cx="9144000" cy="6029508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646" y="260648"/>
            <a:ext cx="885870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800" dirty="0">
                <a:solidFill>
                  <a:srgbClr val="FF0000"/>
                </a:solidFill>
              </a:rPr>
              <a:t>Escala Internacional de Temperatura de 1990 (ITS-90)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1831652"/>
            <a:ext cx="685800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dirty="0"/>
              <a:t>Assim construiu-se a 1ª ITS em 1927</a:t>
            </a:r>
          </a:p>
          <a:p>
            <a:pPr algn="ctr"/>
            <a:r>
              <a:rPr lang="pt-BR" altLang="en-US" dirty="0"/>
              <a:t>Mais recente revisão:</a:t>
            </a:r>
          </a:p>
          <a:p>
            <a:r>
              <a:rPr lang="pt-BR" altLang="en-US" dirty="0"/>
              <a:t>Escala Internacional de Temperatura de 1990 (ITS-90)</a:t>
            </a:r>
          </a:p>
          <a:p>
            <a:r>
              <a:rPr lang="pt-BR" altLang="en-US" dirty="0"/>
              <a:t>Na faixa entre 13,8033 e 1234,93 K → termômetro de resistência de </a:t>
            </a:r>
            <a:r>
              <a:rPr lang="pt-BR" altLang="en-US" dirty="0" err="1"/>
              <a:t>Pt</a:t>
            </a:r>
            <a:r>
              <a:rPr lang="pt-BR" altLang="en-US" dirty="0"/>
              <a:t>:</a:t>
            </a:r>
          </a:p>
          <a:p>
            <a:endParaRPr lang="pt-BR" altLang="en-US" dirty="0">
              <a:solidFill>
                <a:srgbClr val="FF0000"/>
              </a:solidFill>
            </a:endParaRPr>
          </a:p>
          <a:p>
            <a:endParaRPr lang="pt-BR" altLang="en-US" dirty="0">
              <a:solidFill>
                <a:srgbClr val="FF0000"/>
              </a:solidFill>
            </a:endParaRPr>
          </a:p>
          <a:p>
            <a:endParaRPr lang="pt-BR" altLang="en-US" dirty="0">
              <a:solidFill>
                <a:srgbClr val="FF0000"/>
              </a:solidFill>
            </a:endParaRPr>
          </a:p>
          <a:p>
            <a:endParaRPr lang="pt-BR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51820" y="3375765"/>
          <a:ext cx="2993445" cy="92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507960" progId="Equation.3">
                  <p:embed/>
                </p:oleObj>
              </mc:Choice>
              <mc:Fallback>
                <p:oleObj name="Equation" r:id="rId2" imgW="1650960" imgH="50796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1820" y="3375765"/>
                        <a:ext cx="2993445" cy="921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201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-27384"/>
            <a:ext cx="9121035" cy="1440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" y="1412776"/>
            <a:ext cx="912301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4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4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FBE7B01-8482-F913-C519-EC1411918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6" y="1628800"/>
            <a:ext cx="8945223" cy="205768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67A2D9-7130-2455-8CD8-0ED015C728CF}"/>
              </a:ext>
            </a:extLst>
          </p:cNvPr>
          <p:cNvSpPr txBox="1"/>
          <p:nvPr/>
        </p:nvSpPr>
        <p:spPr>
          <a:xfrm>
            <a:off x="271951" y="4077072"/>
            <a:ext cx="8772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“O trabalho é uma interação entre dois sistemas de tal forma que o que acontece </a:t>
            </a:r>
          </a:p>
          <a:p>
            <a:r>
              <a:rPr lang="pt-BR" dirty="0"/>
              <a:t>em cada sistema no limite de interação pode ser repetido enquanto o único efeito </a:t>
            </a:r>
          </a:p>
          <a:p>
            <a:r>
              <a:rPr lang="pt-BR" dirty="0"/>
              <a:t>externo a cada sistema é a mudança no nível de um peso.”</a:t>
            </a:r>
          </a:p>
          <a:p>
            <a:endParaRPr lang="pt-BR" dirty="0"/>
          </a:p>
          <a:p>
            <a:r>
              <a:rPr lang="pt-BR" dirty="0"/>
              <a:t>Em Termodinâmica, a transferência de trabalho é definida de uma forma mais geral </a:t>
            </a:r>
          </a:p>
          <a:p>
            <a:r>
              <a:rPr lang="pt-BR" dirty="0"/>
              <a:t>que inclui interações de trabalho elétrico e magnético.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FE988F-1913-26C0-500C-DBD800C2E9B3}"/>
              </a:ext>
            </a:extLst>
          </p:cNvPr>
          <p:cNvSpPr txBox="1"/>
          <p:nvPr/>
        </p:nvSpPr>
        <p:spPr>
          <a:xfrm>
            <a:off x="3184439" y="343396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TRABALHO</a:t>
            </a:r>
          </a:p>
        </p:txBody>
      </p:sp>
    </p:spTree>
    <p:extLst>
      <p:ext uri="{BB962C8B-B14F-4D97-AF65-F5344CB8AC3E}">
        <p14:creationId xmlns:p14="http://schemas.microsoft.com/office/powerpoint/2010/main" val="363226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A281FC-D568-8F78-CC85-ED478EC7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5" y="620688"/>
            <a:ext cx="3958117" cy="345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2C7B6A-7589-8F19-DF2F-F18B03990AF0}"/>
              </a:ext>
            </a:extLst>
          </p:cNvPr>
          <p:cNvSpPr txBox="1"/>
          <p:nvPr/>
        </p:nvSpPr>
        <p:spPr>
          <a:xfrm>
            <a:off x="55827" y="4167078"/>
            <a:ext cx="9032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Joule mostrou com seu experimento que a entrada de energia para o eixo pode ser </a:t>
            </a:r>
          </a:p>
          <a:p>
            <a:r>
              <a:rPr lang="pt-BR" dirty="0"/>
              <a:t>transferida em sua totalidade para o sistema pela roda de pás, i.e., a variação da energia potencial do peso devido à passagem de um nível superior para um inferior era igual à energia interna adquirida pela água por meio do atrito com as pás. Portanto, a transferência de trabalho é uma interação livre de perdas termodinâmicas. Este aspecto é crucial para entender a distinção entre trabalho e transferência de calor. A Eq.  (1.12) e outras variações permitem relacionar explicitamente a variação de energia do sistema com a geometria do sistema, de modo que o projeto do sistema seja possível.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C4641-BD10-3089-DC75-DB7F6FA1E098}"/>
              </a:ext>
            </a:extLst>
          </p:cNvPr>
          <p:cNvSpPr txBox="1"/>
          <p:nvPr/>
        </p:nvSpPr>
        <p:spPr>
          <a:xfrm>
            <a:off x="1341948" y="117121"/>
            <a:ext cx="646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O EXPERIMENTO DE JOULE</a:t>
            </a:r>
          </a:p>
        </p:txBody>
      </p:sp>
    </p:spTree>
    <p:extLst>
      <p:ext uri="{BB962C8B-B14F-4D97-AF65-F5344CB8AC3E}">
        <p14:creationId xmlns:p14="http://schemas.microsoft.com/office/powerpoint/2010/main" val="340302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E397AA2-38D6-406B-8AC8-06B6145DA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475" y="3930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Humanity’s Top Ten Problems for next 50 years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4BDADB9-A6FE-4F93-A43E-39D107FE2D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POVERTY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TERRORISM  &amp;  WAR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08C71CD0-DD7C-449D-BB4B-9E3C8E27D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5373216"/>
            <a:ext cx="3608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2019 	  7.7  	Billion People</a:t>
            </a:r>
          </a:p>
          <a:p>
            <a:pPr eaLnBrk="1" hangingPunct="1"/>
            <a:r>
              <a:rPr lang="en-US" altLang="en-US" b="1" dirty="0"/>
              <a:t>2050	 9.5 -10  Billion People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B68268F-67D2-45CF-98DC-7CBE5A021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42" y="6083122"/>
            <a:ext cx="874309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/>
              <a:t>Smalley RE, Future global </a:t>
            </a:r>
            <a:r>
              <a:rPr lang="pt-BR" altLang="en-US" sz="2000" dirty="0" err="1"/>
              <a:t>energy</a:t>
            </a:r>
            <a:r>
              <a:rPr lang="pt-BR" altLang="en-US" sz="2000" dirty="0"/>
              <a:t> </a:t>
            </a:r>
            <a:r>
              <a:rPr lang="pt-BR" altLang="en-US" sz="2000" dirty="0" err="1"/>
              <a:t>prosperity</a:t>
            </a:r>
            <a:r>
              <a:rPr lang="pt-BR" altLang="en-US" sz="2000" dirty="0"/>
              <a:t>: </a:t>
            </a:r>
            <a:r>
              <a:rPr lang="pt-BR" altLang="en-US" sz="2000" dirty="0" err="1"/>
              <a:t>the</a:t>
            </a:r>
            <a:r>
              <a:rPr lang="pt-BR" altLang="en-US" sz="2000" dirty="0"/>
              <a:t> </a:t>
            </a:r>
            <a:r>
              <a:rPr lang="pt-BR" altLang="en-US" sz="2000" dirty="0" err="1"/>
              <a:t>terawatt</a:t>
            </a:r>
            <a:r>
              <a:rPr lang="pt-BR" altLang="en-US" sz="2000" dirty="0"/>
              <a:t> </a:t>
            </a:r>
            <a:r>
              <a:rPr lang="pt-BR" altLang="en-US" sz="2000" dirty="0" err="1"/>
              <a:t>challenge</a:t>
            </a:r>
            <a:r>
              <a:rPr lang="pt-BR" altLang="en-US" sz="2000" dirty="0"/>
              <a:t>, </a:t>
            </a:r>
            <a:r>
              <a:rPr lang="pt-BR" altLang="en-US" sz="2000" b="1" dirty="0"/>
              <a:t>MRS </a:t>
            </a:r>
          </a:p>
          <a:p>
            <a:pPr eaLnBrk="1" hangingPunct="1"/>
            <a:r>
              <a:rPr lang="pt-BR" altLang="en-US" sz="2000" b="1" dirty="0" err="1"/>
              <a:t>Bulletin</a:t>
            </a:r>
            <a:r>
              <a:rPr lang="pt-BR" altLang="en-US" sz="2000" dirty="0"/>
              <a:t> 30 (2005) 412-417. (1943-2005) 1996 Nobel </a:t>
            </a:r>
            <a:r>
              <a:rPr lang="pt-BR" altLang="en-US" sz="2000" dirty="0" err="1"/>
              <a:t>Laureate</a:t>
            </a:r>
            <a:r>
              <a:rPr lang="pt-BR" altLang="en-US" sz="2000" dirty="0"/>
              <a:t> in </a:t>
            </a:r>
            <a:r>
              <a:rPr lang="pt-BR" altLang="en-US" sz="2000" dirty="0" err="1"/>
              <a:t>chemistry</a:t>
            </a:r>
            <a:endParaRPr lang="en-US" altLang="en-US" sz="2000" baseline="30000" dirty="0"/>
          </a:p>
        </p:txBody>
      </p:sp>
      <p:pic>
        <p:nvPicPr>
          <p:cNvPr id="10246" name="Picture 6" descr="Resultado de imagem para earth images">
            <a:extLst>
              <a:ext uri="{FF2B5EF4-FFF2-40B4-BE49-F238E27FC236}">
                <a16:creationId xmlns:a16="http://schemas.microsoft.com/office/drawing/2014/main" id="{B5412C0D-A226-414E-9D1F-49B3966F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802"/>
            <a:ext cx="3999755" cy="40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89670-FD5A-253E-2D7F-D48AF65A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64122"/>
            <a:ext cx="4176464" cy="4485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64D25-46C2-B3AC-B6D2-D500B3EEE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47653"/>
            <a:ext cx="4320480" cy="5493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E317D8-8CF3-5229-8468-8096AE6E0F13}"/>
              </a:ext>
            </a:extLst>
          </p:cNvPr>
          <p:cNvSpPr txBox="1"/>
          <p:nvPr/>
        </p:nvSpPr>
        <p:spPr>
          <a:xfrm>
            <a:off x="62977" y="260648"/>
            <a:ext cx="9018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AVALIAÇÃO DE PROPRIEDADES DE SUBSTÂNCIAS PURAS</a:t>
            </a:r>
          </a:p>
        </p:txBody>
      </p:sp>
    </p:spTree>
    <p:extLst>
      <p:ext uri="{BB962C8B-B14F-4D97-AF65-F5344CB8AC3E}">
        <p14:creationId xmlns:p14="http://schemas.microsoft.com/office/powerpoint/2010/main" val="2089813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EAE91-1857-AF7C-3B80-A72B9BE9E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3" y="540001"/>
            <a:ext cx="3345630" cy="5832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8B3764-3E34-12EE-2044-A80337225F32}"/>
              </a:ext>
            </a:extLst>
          </p:cNvPr>
          <p:cNvSpPr txBox="1"/>
          <p:nvPr/>
        </p:nvSpPr>
        <p:spPr>
          <a:xfrm>
            <a:off x="2448053" y="101823"/>
            <a:ext cx="424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EQUAÇÕES IMPORTANTES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A3F4D-5505-2E47-3548-9C584A5A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310" y="563488"/>
            <a:ext cx="4680521" cy="237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6E6A97-B637-932A-570D-F5F662A1B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7" y="3140967"/>
            <a:ext cx="3093992" cy="373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0D42B-0C43-4CF8-625F-31205AE1C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793" y="3140967"/>
            <a:ext cx="4429769" cy="3231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4DF1F-F84D-4FF3-D55B-18A52AF98BE4}"/>
              </a:ext>
            </a:extLst>
          </p:cNvPr>
          <p:cNvSpPr txBox="1"/>
          <p:nvPr/>
        </p:nvSpPr>
        <p:spPr>
          <a:xfrm>
            <a:off x="325108" y="6357328"/>
            <a:ext cx="866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Todas as propriedades termodinâmicas podem ser avaliadas computacionalmente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2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AB78FC6-816F-4AC6-A23C-BC62BC55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DE5620-51F2-44FD-A8F1-7FB6BCD48CFD}"/>
              </a:ext>
            </a:extLst>
          </p:cNvPr>
          <p:cNvSpPr/>
          <p:nvPr/>
        </p:nvSpPr>
        <p:spPr>
          <a:xfrm>
            <a:off x="-13930" y="0"/>
            <a:ext cx="454273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</a:rPr>
              <a:t>Limited supplies – long time to replenish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1D3B7-15E7-4A5F-8720-9B7755564058}"/>
              </a:ext>
            </a:extLst>
          </p:cNvPr>
          <p:cNvSpPr/>
          <p:nvPr/>
        </p:nvSpPr>
        <p:spPr>
          <a:xfrm>
            <a:off x="4528805" y="4221088"/>
            <a:ext cx="4572000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</a:rPr>
              <a:t>Replenished naturally – short periods of time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7832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2C103E-9370-4F0F-A1E0-83FB16599A41}"/>
              </a:ext>
            </a:extLst>
          </p:cNvPr>
          <p:cNvSpPr/>
          <p:nvPr/>
        </p:nvSpPr>
        <p:spPr>
          <a:xfrm>
            <a:off x="287524" y="188640"/>
            <a:ext cx="856895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Technically and economically viable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RENEWABLE ENERGY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generation and storage are major hurdles to be overcome → 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NEEDED ON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C7D64-5A97-4F8B-983D-A05D4B73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879609" cy="40324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DCE2A2-694A-4A26-B9AB-E99425DC7E54}"/>
              </a:ext>
            </a:extLst>
          </p:cNvPr>
          <p:cNvSpPr/>
          <p:nvPr/>
        </p:nvSpPr>
        <p:spPr>
          <a:xfrm>
            <a:off x="233261" y="6043667"/>
            <a:ext cx="867747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 De Angelis, S.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Y. K. Sun, P. V.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Kamat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Energy research outlook. What to look for in 2018,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ACS Energy Lett.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(2018) 261−263.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>
            <a:extLst>
              <a:ext uri="{FF2B5EF4-FFF2-40B4-BE49-F238E27FC236}">
                <a16:creationId xmlns:a16="http://schemas.microsoft.com/office/drawing/2014/main" id="{B6854FED-3A67-469F-A6A4-417EE1F30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91" y="0"/>
            <a:ext cx="6153217" cy="37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7F60FC-6D09-489A-AE34-B49F27675256}"/>
              </a:ext>
            </a:extLst>
          </p:cNvPr>
          <p:cNvSpPr/>
          <p:nvPr/>
        </p:nvSpPr>
        <p:spPr>
          <a:xfrm>
            <a:off x="323528" y="615011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Randers J, 2052: A Global Forecast for the next Forty Years, Chelsea Green Publishing Co., Hartford, Vermont, USA, 2012.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DEA3B1-4FEC-4B40-9D63-835B7C206182}"/>
              </a:ext>
            </a:extLst>
          </p:cNvPr>
          <p:cNvSpPr/>
          <p:nvPr/>
        </p:nvSpPr>
        <p:spPr>
          <a:xfrm>
            <a:off x="683567" y="3709908"/>
            <a:ext cx="777686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Hypotheses: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World population will decline from about 2040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 models to make sure feedback effects are not overlooked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Energy efficiency will continue to increase</a:t>
            </a:r>
          </a:p>
          <a:p>
            <a:r>
              <a:rPr lang="en-US" b="1" dirty="0"/>
              <a:t>2050: 23.2 TW expected </a:t>
            </a:r>
            <a:r>
              <a:rPr lang="en-US" dirty="0"/>
              <a:t>(1 </a:t>
            </a:r>
            <a:r>
              <a:rPr lang="en-US" dirty="0" err="1"/>
              <a:t>Mtoe</a:t>
            </a:r>
            <a:r>
              <a:rPr lang="en-US" dirty="0"/>
              <a:t> = 11.63 </a:t>
            </a:r>
            <a:r>
              <a:rPr lang="en-US" dirty="0" err="1"/>
              <a:t>TWh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164F9-84ED-46A9-8BBD-AE90BE6E0F29}"/>
              </a:ext>
            </a:extLst>
          </p:cNvPr>
          <p:cNvSpPr txBox="1"/>
          <p:nvPr/>
        </p:nvSpPr>
        <p:spPr>
          <a:xfrm>
            <a:off x="0" y="5187236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The </a:t>
            </a:r>
            <a:r>
              <a:rPr lang="en-US" b="1" i="0" dirty="0">
                <a:effectLst/>
                <a:latin typeface="Arial" panose="020B0604020202020204" pitchFamily="34" charset="0"/>
              </a:rPr>
              <a:t>ton of oil equivalent (toe) </a:t>
            </a:r>
            <a:r>
              <a:rPr lang="en-US" b="0" i="0" dirty="0">
                <a:effectLst/>
                <a:latin typeface="Arial" panose="020B0604020202020204" pitchFamily="34" charset="0"/>
              </a:rPr>
              <a:t>is a unit of energy defined as the heat released in the combustion of a ton of crude oil, approximately 42 gigajoules.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C3A6162B-BC3F-4E74-813B-3880563CC2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363960"/>
          <a:ext cx="34798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29402" imgH="5467502" progId="Excel.Chart.8">
                  <p:embed/>
                </p:oleObj>
              </mc:Choice>
              <mc:Fallback>
                <p:oleObj name="Chart" r:id="rId2" imgW="5429402" imgH="5467502" progId="Excel.Char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C3A6162B-BC3F-4E74-813B-3880563CC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63960"/>
                        <a:ext cx="34798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6800C07-5BDE-4599-8C09-6F77B5BEE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5238" y="1301750"/>
          <a:ext cx="5153025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86349" imgH="5343449" progId="Excel.Chart.8">
                  <p:embed/>
                </p:oleObj>
              </mc:Choice>
              <mc:Fallback>
                <p:oleObj name="Chart" r:id="rId4" imgW="5686349" imgH="5343449" progId="Excel.Char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6800C07-5BDE-4599-8C09-6F77B5BEE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1301750"/>
                        <a:ext cx="5153025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013D3EB5-F2AC-41C6-B0BE-E8B5E35B3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630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The  ENERGY REVOLUTION</a:t>
            </a:r>
          </a:p>
          <a:p>
            <a:pPr eaLnBrk="1" hangingPunct="1"/>
            <a:r>
              <a:rPr lang="en-US" altLang="en-US" sz="3600" b="1"/>
              <a:t>  (The Terawatt  Challenge)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15665DC-58E3-4FEE-AE6F-47FB05D74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24542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14 Terawatts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210 M BOE/day</a:t>
            </a:r>
            <a:r>
              <a:rPr lang="en-US" altLang="en-US" sz="1600"/>
              <a:t>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2B07A1B2-01CF-41F7-B034-CA17BF73F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627313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30 -- 60 Terawatts</a:t>
            </a:r>
          </a:p>
          <a:p>
            <a:pPr eaLnBrk="1" hangingPunct="1"/>
            <a:r>
              <a:rPr lang="en-US" altLang="en-US"/>
              <a:t>450 – 900  MBOE/day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35F2177-88E0-4497-A570-F4E5A5B2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" y="4832591"/>
            <a:ext cx="370646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 The Basis of Prosperity</a:t>
            </a:r>
          </a:p>
          <a:p>
            <a:pPr eaLnBrk="1" hangingPunct="1"/>
            <a:r>
              <a:rPr lang="en-US" altLang="en-US" sz="2400" b="1" dirty="0"/>
              <a:t>   </a:t>
            </a:r>
            <a:r>
              <a:rPr lang="en-US" altLang="en-US" sz="2000" b="1" dirty="0"/>
              <a:t>20</a:t>
            </a:r>
            <a:r>
              <a:rPr lang="en-US" altLang="en-US" sz="2000" b="1" baseline="30000" dirty="0"/>
              <a:t>st</a:t>
            </a:r>
            <a:r>
              <a:rPr lang="en-US" altLang="en-US" sz="2000" b="1" dirty="0"/>
              <a:t> Century  =  OIL</a:t>
            </a:r>
          </a:p>
          <a:p>
            <a:pPr eaLnBrk="1" hangingPunct="1"/>
            <a:r>
              <a:rPr lang="en-US" altLang="en-US" sz="2000" b="1" dirty="0"/>
              <a:t>    21</a:t>
            </a:r>
            <a:r>
              <a:rPr lang="en-US" altLang="en-US" sz="2000" b="1" baseline="30000" dirty="0"/>
              <a:t>st</a:t>
            </a:r>
            <a:r>
              <a:rPr lang="en-US" altLang="en-US" sz="2000" b="1" dirty="0"/>
              <a:t> Century  =  ??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9169700-7A75-4131-9105-CAA548F7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29408"/>
            <a:ext cx="874309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/>
              <a:t>Smalley RE, Future global </a:t>
            </a:r>
            <a:r>
              <a:rPr lang="pt-BR" altLang="en-US" sz="2000" dirty="0" err="1"/>
              <a:t>energy</a:t>
            </a:r>
            <a:r>
              <a:rPr lang="pt-BR" altLang="en-US" sz="2000" dirty="0"/>
              <a:t> </a:t>
            </a:r>
            <a:r>
              <a:rPr lang="pt-BR" altLang="en-US" sz="2000" dirty="0" err="1"/>
              <a:t>prosperity</a:t>
            </a:r>
            <a:r>
              <a:rPr lang="pt-BR" altLang="en-US" sz="2000" dirty="0"/>
              <a:t>: </a:t>
            </a:r>
            <a:r>
              <a:rPr lang="pt-BR" altLang="en-US" sz="2000" dirty="0" err="1"/>
              <a:t>the</a:t>
            </a:r>
            <a:r>
              <a:rPr lang="pt-BR" altLang="en-US" sz="2000" dirty="0"/>
              <a:t> </a:t>
            </a:r>
            <a:r>
              <a:rPr lang="pt-BR" altLang="en-US" sz="2000" dirty="0" err="1"/>
              <a:t>terawatt</a:t>
            </a:r>
            <a:r>
              <a:rPr lang="pt-BR" altLang="en-US" sz="2000" dirty="0"/>
              <a:t> </a:t>
            </a:r>
            <a:r>
              <a:rPr lang="pt-BR" altLang="en-US" sz="2000" dirty="0" err="1"/>
              <a:t>challenge</a:t>
            </a:r>
            <a:r>
              <a:rPr lang="pt-BR" altLang="en-US" sz="2000" dirty="0"/>
              <a:t>, </a:t>
            </a:r>
            <a:r>
              <a:rPr lang="pt-BR" altLang="en-US" sz="2000" b="1" dirty="0"/>
              <a:t>MRS </a:t>
            </a:r>
          </a:p>
          <a:p>
            <a:pPr eaLnBrk="1" hangingPunct="1"/>
            <a:r>
              <a:rPr lang="pt-BR" altLang="en-US" sz="2000" b="1" dirty="0" err="1"/>
              <a:t>Bulletin</a:t>
            </a:r>
            <a:r>
              <a:rPr lang="pt-BR" altLang="en-US" sz="2000" dirty="0"/>
              <a:t> 30 (2005) 412-417. (1943-2005) 1996 Nobel </a:t>
            </a:r>
            <a:r>
              <a:rPr lang="pt-BR" altLang="en-US" sz="2000" dirty="0" err="1"/>
              <a:t>Laureate</a:t>
            </a:r>
            <a:r>
              <a:rPr lang="pt-BR" altLang="en-US" sz="2000" dirty="0"/>
              <a:t> in </a:t>
            </a:r>
            <a:r>
              <a:rPr lang="pt-BR" altLang="en-US" sz="2000" dirty="0" err="1"/>
              <a:t>chemistry</a:t>
            </a:r>
            <a:endParaRPr lang="en-US" alt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47190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lar_eruption_400">
            <a:extLst>
              <a:ext uri="{FF2B5EF4-FFF2-40B4-BE49-F238E27FC236}">
                <a16:creationId xmlns:a16="http://schemas.microsoft.com/office/drawing/2014/main" id="{2133AC18-4501-47BC-9C8A-7EAE5324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359986"/>
            <a:ext cx="4716016" cy="438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845A4715-E4B7-4566-879B-5F8C0B58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828092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 err="1"/>
              <a:t>Hydrolectric</a:t>
            </a:r>
            <a:r>
              <a:rPr lang="en-US" altLang="en-US" b="1" dirty="0"/>
              <a:t> ~ tapped out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Biomass – compete with global food &amp; water crisis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Fossil fuels will soon deplete and become environmentally unacceptable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Nuclear (fission, fusion and spontaneous decay of Uranium in the rocks – geothermal)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Sun (great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fusion reactor)!!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165,000 TW of sunlight hit the earth every day (Problem: technology for cheap energy – low $/kWh)</a:t>
            </a:r>
          </a:p>
        </p:txBody>
      </p:sp>
      <p:pic>
        <p:nvPicPr>
          <p:cNvPr id="5" name="Picture 6" descr="Resultado de imagem para earth images">
            <a:extLst>
              <a:ext uri="{FF2B5EF4-FFF2-40B4-BE49-F238E27FC236}">
                <a16:creationId xmlns:a16="http://schemas.microsoft.com/office/drawing/2014/main" id="{1CA5E943-0FE6-4353-BE66-6E8751EF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628298" cy="37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4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ABE3593-8E44-44ED-BCBA-940397A9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34925"/>
            <a:ext cx="782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latin typeface="Helvetica" panose="020B0604020202020204" pitchFamily="34" charset="0"/>
              </a:rPr>
              <a:t>Solar Cell Land Area Requirements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D27529C8-A0DA-487C-B1AC-D168E99FB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668" y="676275"/>
            <a:ext cx="8602663" cy="0"/>
          </a:xfrm>
          <a:prstGeom prst="line">
            <a:avLst/>
          </a:prstGeom>
          <a:noFill/>
          <a:ln w="5715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1B76EEE-A4D1-424C-9ED7-6C0B5CDC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2" y="5634007"/>
            <a:ext cx="84715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10% efficient PV cells – 2 kW per person for 10 billion people</a:t>
            </a:r>
          </a:p>
          <a:p>
            <a:pPr algn="ctr"/>
            <a:r>
              <a:rPr lang="en-US" altLang="en-US" sz="2000" dirty="0">
                <a:cs typeface="Arial" panose="020B0604020202020204" pitchFamily="34" charset="0"/>
              </a:rPr>
              <a:t>6 Boxes at 3.3 TW Each = 20 </a:t>
            </a:r>
            <a:r>
              <a:rPr lang="en-US" altLang="en-US" sz="2000" dirty="0" err="1">
                <a:cs typeface="Arial" panose="020B0604020202020204" pitchFamily="34" charset="0"/>
              </a:rPr>
              <a:t>TWe</a:t>
            </a:r>
            <a:r>
              <a:rPr lang="en-US" altLang="en-US" sz="2000" dirty="0">
                <a:cs typeface="Arial" panose="020B0604020202020204" pitchFamily="34" charset="0"/>
              </a:rPr>
              <a:t> @ 30% efficiency conversion (60 TW)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3603FA77-DE97-4C80-ADF6-36389655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427174"/>
            <a:ext cx="570303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/>
              <a:t>Lewis, N, California </a:t>
            </a:r>
            <a:r>
              <a:rPr lang="pt-BR" altLang="en-US" sz="2000" dirty="0" err="1"/>
              <a:t>Institute</a:t>
            </a:r>
            <a:r>
              <a:rPr lang="pt-BR" altLang="en-US" sz="2000" dirty="0"/>
              <a:t> </a:t>
            </a:r>
            <a:r>
              <a:rPr lang="pt-BR" altLang="en-US" sz="2000" dirty="0" err="1"/>
              <a:t>of</a:t>
            </a:r>
            <a:r>
              <a:rPr lang="pt-BR" altLang="en-US" sz="2000" dirty="0"/>
              <a:t> Technology, 2005</a:t>
            </a:r>
            <a:endParaRPr lang="en-US" altLang="en-US" sz="2000" baseline="30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DD9DF6-D5CB-4725-BA9B-27972D3F0560}"/>
              </a:ext>
            </a:extLst>
          </p:cNvPr>
          <p:cNvGrpSpPr/>
          <p:nvPr/>
        </p:nvGrpSpPr>
        <p:grpSpPr>
          <a:xfrm>
            <a:off x="661986" y="749540"/>
            <a:ext cx="7820025" cy="4806950"/>
            <a:chOff x="457200" y="1447800"/>
            <a:chExt cx="7820025" cy="4806950"/>
          </a:xfrm>
        </p:grpSpPr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A8B6A90-2BEC-4AE0-B311-983AE6F0D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447800"/>
              <a:ext cx="7820025" cy="480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7CB4F307-CF7E-4C77-9A58-3C8080AE5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505200"/>
              <a:ext cx="95250" cy="106363"/>
            </a:xfrm>
            <a:prstGeom prst="rect">
              <a:avLst/>
            </a:prstGeom>
            <a:noFill/>
            <a:ln w="38100">
              <a:solidFill>
                <a:srgbClr val="CF0E3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871E3EFB-3B7D-494E-AE77-590F732E7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4953000"/>
              <a:ext cx="95250" cy="106363"/>
            </a:xfrm>
            <a:prstGeom prst="rect">
              <a:avLst/>
            </a:prstGeom>
            <a:noFill/>
            <a:ln w="38100">
              <a:solidFill>
                <a:srgbClr val="CF0E3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16F3B5D5-A831-454E-8F87-8A15626AE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3797300"/>
              <a:ext cx="95250" cy="106363"/>
            </a:xfrm>
            <a:prstGeom prst="rect">
              <a:avLst/>
            </a:prstGeom>
            <a:noFill/>
            <a:ln w="38100">
              <a:solidFill>
                <a:srgbClr val="CF0E3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FE47CF93-5A4E-4FC7-A600-93B231959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0" y="5035550"/>
              <a:ext cx="95250" cy="106363"/>
            </a:xfrm>
            <a:prstGeom prst="rect">
              <a:avLst/>
            </a:prstGeom>
            <a:noFill/>
            <a:ln w="38100">
              <a:solidFill>
                <a:srgbClr val="CF0E3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C2379204-EBE0-473B-AE41-54F039A453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77000" y="3276600"/>
              <a:ext cx="76200" cy="117475"/>
            </a:xfrm>
            <a:prstGeom prst="rect">
              <a:avLst/>
            </a:prstGeom>
            <a:noFill/>
            <a:ln w="38100">
              <a:solidFill>
                <a:srgbClr val="CF0E3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73A75603-391E-430D-BC16-40F349375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733800"/>
              <a:ext cx="96838" cy="106363"/>
            </a:xfrm>
            <a:prstGeom prst="rect">
              <a:avLst/>
            </a:prstGeom>
            <a:noFill/>
            <a:ln w="38100">
              <a:solidFill>
                <a:srgbClr val="CF0E3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513129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1533</Words>
  <Application>Microsoft Office PowerPoint</Application>
  <PresentationFormat>On-screen Show (4:3)</PresentationFormat>
  <Paragraphs>168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</vt:lpstr>
      <vt:lpstr>cafeta</vt:lpstr>
      <vt:lpstr>Calibri</vt:lpstr>
      <vt:lpstr>Helvetica</vt:lpstr>
      <vt:lpstr>Times New Roman</vt:lpstr>
      <vt:lpstr>Design padrão</vt:lpstr>
      <vt:lpstr>Chart</vt:lpstr>
      <vt:lpstr>Bitmap Image</vt:lpstr>
      <vt:lpstr>Equation</vt:lpstr>
      <vt:lpstr>MathType 6.0 Equation</vt:lpstr>
      <vt:lpstr>PowerPoint Presentation</vt:lpstr>
      <vt:lpstr>PowerPoint Presentation</vt:lpstr>
      <vt:lpstr>Humanity’s Top Ten Problems for next 50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Jose Vargas</cp:lastModifiedBy>
  <cp:revision>706</cp:revision>
  <dcterms:created xsi:type="dcterms:W3CDTF">2008-07-22T17:18:50Z</dcterms:created>
  <dcterms:modified xsi:type="dcterms:W3CDTF">2023-08-14T00:11:40Z</dcterms:modified>
</cp:coreProperties>
</file>