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32" r:id="rId3"/>
    <p:sldId id="376" r:id="rId4"/>
    <p:sldId id="378" r:id="rId5"/>
    <p:sldId id="377" r:id="rId6"/>
    <p:sldId id="310" r:id="rId7"/>
    <p:sldId id="339" r:id="rId8"/>
    <p:sldId id="340" r:id="rId9"/>
    <p:sldId id="350" r:id="rId10"/>
    <p:sldId id="341" r:id="rId11"/>
    <p:sldId id="351" r:id="rId12"/>
    <p:sldId id="381" r:id="rId13"/>
    <p:sldId id="382" r:id="rId14"/>
    <p:sldId id="383" r:id="rId15"/>
    <p:sldId id="384" r:id="rId16"/>
    <p:sldId id="385" r:id="rId17"/>
    <p:sldId id="386" r:id="rId18"/>
    <p:sldId id="379" r:id="rId19"/>
    <p:sldId id="380" r:id="rId20"/>
  </p:sldIdLst>
  <p:sldSz cx="9144000" cy="6858000" type="screen4x3"/>
  <p:notesSz cx="7302500" cy="9588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4647" autoAdjust="0"/>
  </p:normalViewPr>
  <p:slideViewPr>
    <p:cSldViewPr>
      <p:cViewPr varScale="1">
        <p:scale>
          <a:sx n="86" d="100"/>
          <a:sy n="86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35438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29315C-6328-4CD9-A3B8-74C1B50EAC5F}" type="datetimeFigureOut">
              <a:rPr lang="pt-BR"/>
              <a:pPr>
                <a:defRPr/>
              </a:pPr>
              <a:t>11/09/2023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35438" y="9107488"/>
            <a:ext cx="3165475" cy="479425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98D94-EEBB-4FF4-A96C-485D10481C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7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568A2-3D76-434E-B822-72E616C19F09}" type="datetimeFigureOut">
              <a:rPr lang="pt-BR"/>
              <a:pPr>
                <a:defRPr/>
              </a:pPr>
              <a:t>11/09/2023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06" tIns="48254" rIns="96506" bIns="4825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E45A94E-8CAB-457D-85E9-B5602E0580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9E45-5814-4BAA-8AE7-E7599E4148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671C-9042-41BA-9EAA-7AD1115E4B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22AD-C76E-4CC5-BC52-23C0861878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1053-6050-42A6-AE9F-922E0412D7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9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F134-A231-422C-BF73-ECB7D9D2C9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D08-7AB8-4D52-8D7F-866ECABD13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7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A166-FF4D-460B-83D7-18FFCCAB08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2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08C2-5953-4534-93D3-5A81FE8B68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6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D39A-0972-4109-902E-91E88BDD21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2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B82B-1DEB-48B4-89BB-9E993C33BE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E180-D8C0-4254-878E-A89EF461025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70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1B0D0D-6B72-40CD-9E63-11A4735145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wmf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2281935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TMEC005 –TERMODINÂMICA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Aula Nr 2</a:t>
            </a:r>
          </a:p>
          <a:p>
            <a:pPr algn="ctr" eaLnBrk="1" hangingPunct="1">
              <a:defRPr/>
            </a:pPr>
            <a:r>
              <a:rPr lang="pt-BR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Conservação de Energia – 1ª Lei da Termodinâmica para Sist. Fechados</a:t>
            </a:r>
            <a:endParaRPr lang="en-US" sz="3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/>
        </p:nvSpPr>
        <p:spPr>
          <a:xfrm>
            <a:off x="0" y="428625"/>
            <a:ext cx="2268538" cy="3571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CaixaDeTexto 3"/>
          <p:cNvSpPr txBox="1"/>
          <p:nvPr/>
        </p:nvSpPr>
        <p:spPr>
          <a:xfrm>
            <a:off x="0" y="-24"/>
            <a:ext cx="3851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Convecção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7500" y="1835085"/>
            <a:ext cx="2599839" cy="51379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1720" y="1233268"/>
            <a:ext cx="4465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/>
              <a:t>Lei do resfriamento de Newton:</a:t>
            </a:r>
            <a:endParaRPr lang="en-US" altLang="en-US" sz="2400" dirty="0"/>
          </a:p>
        </p:txBody>
      </p:sp>
      <p:pic>
        <p:nvPicPr>
          <p:cNvPr id="10246" name="Imagem 9" descr="C:\Documents and Settings\Administrador.ENGTERM7\Application Data\SSH\temp\2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2455092"/>
            <a:ext cx="5976937" cy="30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3E73042C-70A6-DF30-0E1F-0F924E2F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552205"/>
            <a:ext cx="470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/>
              <a:t>Sumário para o sistema fechado:</a:t>
            </a:r>
            <a:endParaRPr lang="en-US" altLang="en-US" sz="24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2F54A9-634F-844D-E183-CE37D6F2C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60652"/>
              </p:ext>
            </p:extLst>
          </p:nvPr>
        </p:nvGraphicFramePr>
        <p:xfrm>
          <a:off x="2123976" y="6068097"/>
          <a:ext cx="44846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41200" progId="Equation.DSMT4">
                  <p:embed/>
                </p:oleObj>
              </mc:Choice>
              <mc:Fallback>
                <p:oleObj name="Equation" r:id="rId4" imgW="193032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976" y="6068097"/>
                        <a:ext cx="448468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28625"/>
            <a:ext cx="7092950" cy="3571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-27384"/>
            <a:ext cx="71978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O coeficiente de transferência de calor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A7F1-1E37-B3AE-6348-E47F31ED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6" y="840508"/>
            <a:ext cx="8425184" cy="4540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DD527-7FA8-16B8-4A90-22AD772ED471}"/>
              </a:ext>
            </a:extLst>
          </p:cNvPr>
          <p:cNvSpPr txBox="1"/>
          <p:nvPr/>
        </p:nvSpPr>
        <p:spPr>
          <a:xfrm>
            <a:off x="34755" y="5380672"/>
            <a:ext cx="9109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Figure. Range of convection heat transfer coefficients for different fluids and cooling techniques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 Yang, J. Chalfant, J. C. Ordonez, J. A. Khan, C. Li, I. Cvetkovic, J. C. V. Vargas,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M. B. Chagas, Y. Xu, R. P. Burgos,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Boroyevich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Shipboard PEBB cooling strategies. In: 2019 IEEE ELECTRIC SHIP TECHNOLOGIES SYMPOSIUM, 2019, August 14-16, Arlington, VA. ESTS 2019. New York: IEEE, 2019. v. 1. p. 24-31.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54DFA-5022-3F82-62F2-CCE5C705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5209493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2BC93-AA07-506B-7C64-F496CB6C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40635"/>
            <a:ext cx="6588739" cy="158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1B854-11D0-3C20-D0BC-444256D1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24811"/>
            <a:ext cx="1550087" cy="685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F1BC2-E65F-4BAB-D9C6-ABE588D10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703" y="2985307"/>
            <a:ext cx="2592288" cy="1120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96505F-B03C-F150-AED8-D408C5FF0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55" y="4333968"/>
            <a:ext cx="815008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8A34C-3810-2539-CF2F-8E359F106BC1}"/>
              </a:ext>
            </a:extLst>
          </p:cNvPr>
          <p:cNvSpPr txBox="1"/>
          <p:nvPr/>
        </p:nvSpPr>
        <p:spPr>
          <a:xfrm>
            <a:off x="467544" y="188640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EXAMPLE:</a:t>
            </a:r>
            <a:endParaRPr lang="pt-BR" sz="2800" dirty="0"/>
          </a:p>
          <a:p>
            <a:r>
              <a:rPr lang="pt-BR" sz="2400" dirty="0"/>
              <a:t>Power </a:t>
            </a:r>
            <a:r>
              <a:rPr lang="pt-BR" sz="2400" dirty="0" err="1"/>
              <a:t>required</a:t>
            </a:r>
            <a:r>
              <a:rPr lang="pt-BR" sz="2400" dirty="0"/>
              <a:t> for a </a:t>
            </a:r>
            <a:r>
              <a:rPr lang="pt-BR" sz="2400" dirty="0" err="1"/>
              <a:t>byciclist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20 mph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overcome</a:t>
            </a:r>
            <a:r>
              <a:rPr lang="pt-BR" sz="2400" dirty="0"/>
              <a:t> drag </a:t>
            </a:r>
            <a:r>
              <a:rPr lang="pt-BR" sz="2400" dirty="0" err="1"/>
              <a:t>imposed</a:t>
            </a:r>
            <a:r>
              <a:rPr lang="pt-BR" sz="2400" dirty="0"/>
              <a:t>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atmosphere</a:t>
            </a:r>
            <a:r>
              <a:rPr lang="pt-BR" sz="2400" dirty="0"/>
              <a:t>.</a:t>
            </a:r>
          </a:p>
          <a:p>
            <a:r>
              <a:rPr lang="pt-BR" sz="2400" dirty="0" err="1"/>
              <a:t>Solution</a:t>
            </a:r>
            <a:r>
              <a:rPr lang="pt-BR" sz="2400" dirty="0"/>
              <a:t>:</a:t>
            </a:r>
          </a:p>
          <a:p>
            <a:r>
              <a:rPr lang="pt-BR" sz="2400" dirty="0"/>
              <a:t>i) </a:t>
            </a:r>
            <a:r>
              <a:rPr lang="pt-BR" sz="2400" dirty="0" err="1"/>
              <a:t>Friction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calculated</a:t>
            </a:r>
            <a:r>
              <a:rPr lang="pt-BR" sz="2400" dirty="0"/>
              <a:t> </a:t>
            </a:r>
            <a:r>
              <a:rPr lang="pt-BR" sz="2400" dirty="0" err="1"/>
              <a:t>based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shear</a:t>
            </a:r>
            <a:r>
              <a:rPr lang="pt-BR" sz="2400" dirty="0"/>
              <a:t> stress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0CCCE-30D1-7123-9A16-6E940659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3835"/>
            <a:ext cx="2486656" cy="20625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9D5EF3-7545-F7AC-1388-BE3BB8F60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124298"/>
              </p:ext>
            </p:extLst>
          </p:nvPr>
        </p:nvGraphicFramePr>
        <p:xfrm>
          <a:off x="514546" y="2824641"/>
          <a:ext cx="1668347" cy="105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546" y="2824641"/>
                        <a:ext cx="1668347" cy="1050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88110F-98E8-98DA-EB80-5A2D949D7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44563"/>
              </p:ext>
            </p:extLst>
          </p:nvPr>
        </p:nvGraphicFramePr>
        <p:xfrm>
          <a:off x="2181225" y="2824163"/>
          <a:ext cx="26495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419040" progId="Equation.DSMT4">
                  <p:embed/>
                </p:oleObj>
              </mc:Choice>
              <mc:Fallback>
                <p:oleObj name="Equation" r:id="rId5" imgW="11430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9D5EF3-7545-F7AC-1388-BE3BB8F60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1225" y="2824163"/>
                        <a:ext cx="2649538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EBAB173-60B0-0EA5-FB8F-BBA97E40D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1903235"/>
            <a:ext cx="2846696" cy="82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11655-2B3D-69C9-574D-A3AACCFD4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605" y="2723464"/>
            <a:ext cx="3265366" cy="1275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B8446-2370-B064-1631-032CB68BF0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3998513"/>
            <a:ext cx="8712968" cy="28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54778-890F-C05F-1843-849BD319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16632"/>
            <a:ext cx="6166015" cy="576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55CD4-2B0C-D973-99A4-BB7E13821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2696"/>
            <a:ext cx="7344816" cy="226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EC846-8503-EBBF-788C-47B0A5BE2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1" y="2925572"/>
            <a:ext cx="2084784" cy="568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FF94-4D6E-9DBA-A297-F56CF0F7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71" y="3494150"/>
            <a:ext cx="1976484" cy="568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8156CB-6147-45A3-920F-9CBDF3E50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874" y="2790451"/>
            <a:ext cx="2221794" cy="1255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620A79-4A73-868A-6C28-0A5A8EFC7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16" y="4268174"/>
            <a:ext cx="6247317" cy="2473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EB034-400E-7613-208E-EFC807343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658" y="2852936"/>
            <a:ext cx="2470829" cy="3710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3ADAFF-9602-6807-843B-AEE9D7835592}"/>
              </a:ext>
            </a:extLst>
          </p:cNvPr>
          <p:cNvSpPr txBox="1"/>
          <p:nvPr/>
        </p:nvSpPr>
        <p:spPr>
          <a:xfrm>
            <a:off x="4965494" y="721746"/>
            <a:ext cx="4178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Model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good</a:t>
            </a:r>
            <a:r>
              <a:rPr lang="pt-BR" dirty="0"/>
              <a:t> for </a:t>
            </a:r>
            <a:r>
              <a:rPr lang="pt-BR" dirty="0" err="1"/>
              <a:t>quasiequilibrium</a:t>
            </a:r>
            <a:r>
              <a:rPr lang="pt-BR" dirty="0"/>
              <a:t> processes. </a:t>
            </a:r>
            <a:r>
              <a:rPr lang="pt-BR" b="1" i="1" dirty="0" err="1"/>
              <a:t>Actual</a:t>
            </a:r>
            <a:r>
              <a:rPr lang="pt-BR" dirty="0"/>
              <a:t> processes require </a:t>
            </a:r>
            <a:r>
              <a:rPr lang="pt-BR" dirty="0" err="1"/>
              <a:t>nonequilibrium</a:t>
            </a:r>
            <a:r>
              <a:rPr lang="pt-BR" dirty="0"/>
              <a:t> </a:t>
            </a:r>
            <a:r>
              <a:rPr lang="pt-BR" dirty="0" err="1"/>
              <a:t>thermodynamics</a:t>
            </a:r>
            <a:r>
              <a:rPr lang="pt-BR" dirty="0"/>
              <a:t>, i.e., </a:t>
            </a:r>
            <a:r>
              <a:rPr lang="pt-BR" dirty="0" err="1"/>
              <a:t>pressure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actually</a:t>
            </a:r>
            <a:r>
              <a:rPr lang="pt-BR" dirty="0"/>
              <a:t> </a:t>
            </a:r>
            <a:r>
              <a:rPr lang="pt-BR" dirty="0" err="1"/>
              <a:t>nonuniform</a:t>
            </a:r>
            <a:r>
              <a:rPr lang="pt-BR" dirty="0"/>
              <a:t> – </a:t>
            </a:r>
            <a:r>
              <a:rPr lang="pt-BR" dirty="0" err="1"/>
              <a:t>depends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position.</a:t>
            </a:r>
          </a:p>
        </p:txBody>
      </p:sp>
    </p:spTree>
    <p:extLst>
      <p:ext uri="{BB962C8B-B14F-4D97-AF65-F5344CB8AC3E}">
        <p14:creationId xmlns:p14="http://schemas.microsoft.com/office/powerpoint/2010/main" val="124394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51948-2C87-77DB-2473-D834BE66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72339" cy="115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85473-4705-959C-19B9-50A66F5D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58345"/>
            <a:ext cx="8704932" cy="53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8395A-FD14-6FCA-94E2-AD9EA23B3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5BB4A-0730-6D1F-0D77-63DF28B5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1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F1AFF-C78D-D12D-88D0-5275CDA5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0C3D-AA60-ADC5-90A1-F72A763D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7"/>
          <p:cNvSpPr/>
          <p:nvPr/>
        </p:nvSpPr>
        <p:spPr>
          <a:xfrm>
            <a:off x="0" y="428625"/>
            <a:ext cx="4932040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9"/>
          <p:cNvSpPr txBox="1"/>
          <p:nvPr/>
        </p:nvSpPr>
        <p:spPr>
          <a:xfrm>
            <a:off x="0" y="44624"/>
            <a:ext cx="61019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CONSERVAÇÃO DE ENERGIA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8" y="890711"/>
            <a:ext cx="24161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0152"/>
            <a:ext cx="22225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845013"/>
              </p:ext>
            </p:extLst>
          </p:nvPr>
        </p:nvGraphicFramePr>
        <p:xfrm>
          <a:off x="251520" y="4087404"/>
          <a:ext cx="8701087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46160" imgH="990360" progId="Equation.DSMT4">
                  <p:embed/>
                </p:oleObj>
              </mc:Choice>
              <mc:Fallback>
                <p:oleObj name="Equation" r:id="rId4" imgW="37461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087404"/>
                        <a:ext cx="8701087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40099" y="260648"/>
            <a:ext cx="8708365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30631"/>
            <a:ext cx="8708365" cy="51447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89137"/>
            <a:ext cx="30353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0575"/>
            <a:ext cx="25987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3">
            <a:extLst>
              <a:ext uri="{FF2B5EF4-FFF2-40B4-BE49-F238E27FC236}">
                <a16:creationId xmlns:a16="http://schemas.microsoft.com/office/drawing/2014/main" id="{16AA38E5-1680-CAC2-77CE-1DD9AA98AB6D}"/>
              </a:ext>
            </a:extLst>
          </p:cNvPr>
          <p:cNvSpPr txBox="1"/>
          <p:nvPr/>
        </p:nvSpPr>
        <p:spPr>
          <a:xfrm>
            <a:off x="-36512" y="-24"/>
            <a:ext cx="9396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6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A) 1ª Lei – SISTEMA FECHADO (sem fluxo de massa na fronteira)</a:t>
            </a:r>
          </a:p>
        </p:txBody>
      </p:sp>
    </p:spTree>
    <p:extLst>
      <p:ext uri="{BB962C8B-B14F-4D97-AF65-F5344CB8AC3E}">
        <p14:creationId xmlns:p14="http://schemas.microsoft.com/office/powerpoint/2010/main" val="44222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69240" y="188640"/>
            <a:ext cx="5798904" cy="52320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1468"/>
            <a:ext cx="8928992" cy="1300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" y="2537729"/>
            <a:ext cx="8893636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" y="4625961"/>
            <a:ext cx="9117674" cy="2025636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0" y="-99392"/>
            <a:ext cx="6017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A MUDANÇA DE ENERGIA DO SISTEMA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917986"/>
            <a:ext cx="1219200" cy="447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987" y="989994"/>
            <a:ext cx="1831717" cy="35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0" y="428625"/>
            <a:ext cx="5004048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CaixaDeTexto 9"/>
          <p:cNvSpPr txBox="1"/>
          <p:nvPr/>
        </p:nvSpPr>
        <p:spPr>
          <a:xfrm>
            <a:off x="0" y="44624"/>
            <a:ext cx="61019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CONSERVAÇÃO DE ENERGIA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6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0" y="428625"/>
            <a:ext cx="4932040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6" name="CaixaDeTexto 9"/>
          <p:cNvSpPr txBox="1"/>
          <p:nvPr/>
        </p:nvSpPr>
        <p:spPr>
          <a:xfrm>
            <a:off x="0" y="44624"/>
            <a:ext cx="61019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CONSERVAÇÃO DE ENERGIA</a:t>
            </a:r>
          </a:p>
        </p:txBody>
      </p:sp>
      <p:pic>
        <p:nvPicPr>
          <p:cNvPr id="61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106069"/>
            <a:ext cx="675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675233"/>
            <a:ext cx="45974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475656" y="2895272"/>
            <a:ext cx="5353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dirty="0"/>
              <a:t>CONDUÇÃO (meio estacionário)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dirty="0"/>
              <a:t>CONVECÇÃO (movimento)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dirty="0"/>
              <a:t>RADIAÇÃO (ondas eletromagnéticas)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dirty="0"/>
              <a:t>CONDUÇÃO: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dirty="0"/>
              <a:t>Lei de Fourier generalizada</a:t>
            </a:r>
            <a:endParaRPr lang="en-US" altLang="en-US" sz="2400" dirty="0"/>
          </a:p>
        </p:txBody>
      </p:sp>
      <p:graphicFrame>
        <p:nvGraphicFramePr>
          <p:cNvPr id="61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40558"/>
              </p:ext>
            </p:extLst>
          </p:nvPr>
        </p:nvGraphicFramePr>
        <p:xfrm>
          <a:off x="2760663" y="5373688"/>
          <a:ext cx="2784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495000" progId="Equation.DSMT4">
                  <p:embed/>
                </p:oleObj>
              </mc:Choice>
              <mc:Fallback>
                <p:oleObj name="Equation" r:id="rId4" imgW="1371600" imgH="49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373688"/>
                        <a:ext cx="27844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0" y="428625"/>
            <a:ext cx="6102350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6" name="CaixaDeTexto 9"/>
          <p:cNvSpPr txBox="1"/>
          <p:nvPr/>
        </p:nvSpPr>
        <p:spPr>
          <a:xfrm>
            <a:off x="0" y="44624"/>
            <a:ext cx="61019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CONSERVAÇÃO DE ENERGIA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73" y="1031875"/>
            <a:ext cx="56562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4163"/>
            <a:ext cx="26797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33099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4537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72802"/>
              </p:ext>
            </p:extLst>
          </p:nvPr>
        </p:nvGraphicFramePr>
        <p:xfrm>
          <a:off x="728268" y="980728"/>
          <a:ext cx="1211805" cy="46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268" y="980728"/>
                        <a:ext cx="1211805" cy="46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1556792"/>
            <a:ext cx="2232248" cy="48173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73163" y="333375"/>
            <a:ext cx="653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/>
              <a:t>RADIAÇÃO (ondas eletromagnéticas – fótons)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58813" y="990600"/>
            <a:ext cx="778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/>
              <a:t>Radiação emitida pela matéria: lei de Stefan-Boltzmann</a:t>
            </a:r>
            <a:endParaRPr lang="en-US" altLang="en-US" sz="2400"/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8890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674688" y="2143125"/>
            <a:ext cx="8094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u="sng"/>
              <a:t>Exemplo de sistema com entrada de energia por radiação</a:t>
            </a:r>
            <a:endParaRPr lang="en-US" altLang="en-US" sz="2400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03313"/>
            <a:ext cx="2422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4638"/>
            <a:ext cx="2736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141663"/>
            <a:ext cx="42497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30700"/>
            <a:ext cx="45354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292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cafeta</vt:lpstr>
      <vt:lpstr>Calibri</vt:lpstr>
      <vt:lpstr>Times New Roman</vt:lpstr>
      <vt:lpstr>Design padrão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Jose Vargas</cp:lastModifiedBy>
  <cp:revision>724</cp:revision>
  <dcterms:created xsi:type="dcterms:W3CDTF">2008-07-22T17:18:50Z</dcterms:created>
  <dcterms:modified xsi:type="dcterms:W3CDTF">2023-09-11T19:17:32Z</dcterms:modified>
</cp:coreProperties>
</file>