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44" r:id="rId3"/>
    <p:sldId id="343" r:id="rId4"/>
    <p:sldId id="345" r:id="rId5"/>
    <p:sldId id="390" r:id="rId6"/>
    <p:sldId id="342" r:id="rId7"/>
    <p:sldId id="352" r:id="rId8"/>
    <p:sldId id="391" r:id="rId9"/>
    <p:sldId id="392" r:id="rId10"/>
    <p:sldId id="393" r:id="rId11"/>
    <p:sldId id="394" r:id="rId12"/>
    <p:sldId id="395" r:id="rId13"/>
    <p:sldId id="396" r:id="rId14"/>
  </p:sldIdLst>
  <p:sldSz cx="9144000" cy="6858000" type="screen4x3"/>
  <p:notesSz cx="7302500" cy="95885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3" autoAdjust="0"/>
    <p:restoredTop sz="94647" autoAdjust="0"/>
  </p:normalViewPr>
  <p:slideViewPr>
    <p:cSldViewPr>
      <p:cViewPr varScale="1">
        <p:scale>
          <a:sx n="86" d="100"/>
          <a:sy n="8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5475" cy="47942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35438" y="0"/>
            <a:ext cx="3165475" cy="47942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29315C-6328-4CD9-A3B8-74C1B50EAC5F}" type="datetimeFigureOut">
              <a:rPr lang="pt-BR"/>
              <a:pPr>
                <a:defRPr/>
              </a:pPr>
              <a:t>11/09/2023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5475" cy="47942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35438" y="9107488"/>
            <a:ext cx="3165475" cy="479425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E98D94-EEBB-4FF4-A96C-485D10481C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673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F568A2-3D76-434E-B822-72E616C19F09}" type="datetimeFigureOut">
              <a:rPr lang="pt-BR"/>
              <a:pPr>
                <a:defRPr/>
              </a:pPr>
              <a:t>11/09/2023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6" tIns="48254" rIns="96506" bIns="4825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06" tIns="48254" rIns="96506" bIns="48254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06" tIns="48254" rIns="96506" bIns="482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E45A94E-8CAB-457D-85E9-B5602E0580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12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9E45-5814-4BAA-8AE7-E7599E4148C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30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A671C-9042-41BA-9EAA-7AD1115E4B3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05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E22AD-C76E-4CC5-BC52-23C08618788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59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1053-6050-42A6-AE9F-922E0412D7C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09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CF134-A231-422C-BF73-ECB7D9D2C9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18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2D08-7AB8-4D52-8D7F-866ECABD13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7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BA166-FF4D-460B-83D7-18FFCCAB084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02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608C2-5953-4534-93D3-5A81FE8B685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66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0D39A-0972-4109-902E-91E88BDD218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32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B82B-1DEB-48B4-89BB-9E993C33BE9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48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E180-D8C0-4254-878E-A89EF461025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7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11B0D0D-6B72-40CD-9E63-11A4735145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3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7.w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wmf"/><Relationship Id="rId7" Type="http://schemas.openxmlformats.org/officeDocument/2006/relationships/oleObject" Target="../embeddings/oleObject8.bin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4.png"/><Relationship Id="rId7" Type="http://schemas.openxmlformats.org/officeDocument/2006/relationships/oleObject" Target="../embeddings/oleObject9.bin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29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825" y="2195827"/>
            <a:ext cx="8332168" cy="2281935"/>
          </a:xfrm>
          <a:prstGeom prst="rect">
            <a:avLst/>
          </a:prstGeom>
        </p:spPr>
        <p:txBody>
          <a:bodyPr lIns="65306" tIns="32653" rIns="65306" bIns="32653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+mn-lt"/>
                <a:cs typeface="+mn-cs"/>
              </a:rPr>
              <a:t>TMEC005 –TERMODINÂMICA</a:t>
            </a:r>
          </a:p>
          <a:p>
            <a:pPr algn="ctr" eaLnBrk="1" hangingPunct="1">
              <a:defRPr/>
            </a:pPr>
            <a:r>
              <a:rPr lang="en-US" sz="36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+mn-lt"/>
                <a:cs typeface="+mn-cs"/>
              </a:rPr>
              <a:t>Aula Nr 3</a:t>
            </a:r>
          </a:p>
          <a:p>
            <a:pPr algn="ctr" eaLnBrk="1" hangingPunct="1">
              <a:defRPr/>
            </a:pPr>
            <a:r>
              <a:rPr lang="pt-BR" sz="36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+mn-lt"/>
                <a:cs typeface="+mn-cs"/>
              </a:rPr>
              <a:t>Ciclos importantes e a 1ª Lei da Termodinâmica para Sist. Abertos</a:t>
            </a:r>
            <a:endParaRPr lang="en-US" sz="3600" b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50825" y="2163763"/>
            <a:ext cx="8572500" cy="392906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95536" y="4759879"/>
            <a:ext cx="7837802" cy="466053"/>
          </a:xfrm>
          <a:prstGeom prst="rect">
            <a:avLst/>
          </a:prstGeom>
        </p:spPr>
        <p:txBody>
          <a:bodyPr lIns="65306" tIns="32653" rIns="65306" bIns="32653">
            <a:spAutoFit/>
          </a:bodyPr>
          <a:lstStyle/>
          <a:p>
            <a:pPr eaLnBrk="1" hangingPunct="1">
              <a:defRPr/>
            </a:pPr>
            <a:r>
              <a:rPr lang="pt-BR" sz="2600" b="1" u="sng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Arial" charset="0"/>
                <a:cs typeface="+mn-cs"/>
              </a:rPr>
              <a:t>Prof. José Viriato Coelho Vargas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85728"/>
            <a:ext cx="1898950" cy="12721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59C5F0-3D8B-E0AF-125E-61A54044E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835292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6DB748-1F67-A981-FDFF-67B77E150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88640"/>
            <a:ext cx="864096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8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E08732-ADFC-7C96-9D54-D9E90564F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188640"/>
            <a:ext cx="8898763" cy="9361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D89282-AF39-503F-15AC-8AE21B2B0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268760"/>
            <a:ext cx="7488828" cy="9361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9D7C27-93C8-EE97-0416-15BCC51C3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204864"/>
            <a:ext cx="3652640" cy="9361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4E8E49-BA4C-56D1-4BBB-0A664C877D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6321" y="2127234"/>
            <a:ext cx="3603234" cy="11070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E49A77-3721-9E6A-FD21-FAEEBDBA2A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96" y="3085610"/>
            <a:ext cx="9006266" cy="5547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FD0EC8-B850-5C12-DAC0-85EAF3D1B6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018" y="3649496"/>
            <a:ext cx="8035963" cy="12933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BA10CB-AEA9-4AD2-5912-B06D0C1732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724" y="4870484"/>
            <a:ext cx="7534531" cy="6492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437019-8691-3D80-03F3-869800275E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266" y="5229200"/>
            <a:ext cx="648073" cy="3600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DC2567-7E91-CC9E-B1B4-02E42F07C1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63688" y="5601234"/>
            <a:ext cx="5409359" cy="82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4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D474FD-7E78-AA93-0559-C9E6A5550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871" y="3429000"/>
            <a:ext cx="2558258" cy="29670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5EC537-BD02-FDFB-555D-BD7EEDAFA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72975"/>
            <a:ext cx="2924868" cy="33219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10B2AC-50FC-5188-7618-F131DE381E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0697" y="3861048"/>
            <a:ext cx="399175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8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7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58" y="2132856"/>
            <a:ext cx="8064500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-12452" y="774082"/>
            <a:ext cx="9007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2400" dirty="0">
                <a:latin typeface="Calibri" panose="020F0502020204030204" pitchFamily="34" charset="0"/>
              </a:rPr>
              <a:t>O ciclo é o processo especial que inicia e termina no mesmo estado termodinâmico.</a:t>
            </a:r>
          </a:p>
        </p:txBody>
      </p:sp>
      <p:sp>
        <p:nvSpPr>
          <p:cNvPr id="9" name="Retângulo 2"/>
          <p:cNvSpPr/>
          <p:nvPr/>
        </p:nvSpPr>
        <p:spPr>
          <a:xfrm>
            <a:off x="0" y="428625"/>
            <a:ext cx="6300192" cy="35718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CaixaDeTexto 3"/>
          <p:cNvSpPr txBox="1"/>
          <p:nvPr/>
        </p:nvSpPr>
        <p:spPr>
          <a:xfrm>
            <a:off x="0" y="44624"/>
            <a:ext cx="64442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3200" dirty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  <a:cs typeface="+mn-cs"/>
              </a:rPr>
              <a:t>Ciclos termodinâmicos importantes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56F2CA8-7BCF-355A-022C-68358F652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1" y="1535037"/>
            <a:ext cx="9007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2400" dirty="0">
                <a:latin typeface="Calibri" panose="020F0502020204030204" pitchFamily="34" charset="0"/>
              </a:rPr>
              <a:t>Duas classes gerais de ciclos: a) ciclos de potência e b) ciclos de refrigeração e bomba de calor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/>
          <p:cNvSpPr/>
          <p:nvPr/>
        </p:nvSpPr>
        <p:spPr>
          <a:xfrm>
            <a:off x="0" y="428625"/>
            <a:ext cx="4356100" cy="35718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0" y="-24"/>
            <a:ext cx="464400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200" dirty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  <a:cs typeface="+mn-cs"/>
              </a:rPr>
              <a:t>Ciclos Termodinâmicos</a:t>
            </a:r>
          </a:p>
        </p:txBody>
      </p: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013060"/>
            <a:ext cx="6858000" cy="1014637"/>
          </a:xfrm>
          <a:prstGeom prst="rect">
            <a:avLst/>
          </a:prstGeom>
          <a:blipFill rotWithShape="0">
            <a:blip r:embed="rId2"/>
            <a:stretch>
              <a:fillRect t="-1796" b="-5988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214313" y="2290763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2400">
                <a:latin typeface="Calibri" panose="020F0502020204030204" pitchFamily="34" charset="0"/>
              </a:rPr>
              <a:t>Ao realizar um ciclo, o sistema retorna ao seu estado inicial, portanto:</a:t>
            </a:r>
            <a:endParaRPr lang="en-US" altLang="en-US" sz="2400"/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9832" y="2924944"/>
            <a:ext cx="2190280" cy="461665"/>
          </a:xfrm>
          <a:prstGeom prst="rect">
            <a:avLst/>
          </a:prstGeom>
          <a:blipFill rotWithShape="0">
            <a:blip r:embed="rId3"/>
            <a:stretch>
              <a:fillRect b="-1447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9632" y="3520976"/>
            <a:ext cx="7128792" cy="461665"/>
          </a:xfrm>
          <a:prstGeom prst="rect">
            <a:avLst/>
          </a:prstGeom>
          <a:blipFill rotWithShape="0">
            <a:blip r:embed="rId4"/>
            <a:stretch>
              <a:fillRect l="-257" b="-1866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1008" y="4214151"/>
            <a:ext cx="5574475" cy="662554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93752" y="5373216"/>
            <a:ext cx="7194671" cy="664669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143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/>
          <p:cNvSpPr/>
          <p:nvPr/>
        </p:nvSpPr>
        <p:spPr>
          <a:xfrm>
            <a:off x="0" y="428625"/>
            <a:ext cx="4356100" cy="35718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0" y="-24"/>
            <a:ext cx="464400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200" dirty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  <a:cs typeface="+mn-cs"/>
              </a:rPr>
              <a:t>Ciclos Termodinâmicos</a:t>
            </a:r>
          </a:p>
        </p:txBody>
      </p: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108520" y="1214462"/>
            <a:ext cx="9361040" cy="461665"/>
          </a:xfrm>
          <a:prstGeom prst="rect">
            <a:avLst/>
          </a:prstGeom>
          <a:blipFill rotWithShape="0">
            <a:blip r:embed="rId2"/>
            <a:stretch>
              <a:fillRect b="-1973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2940410"/>
            <a:ext cx="5011308" cy="667042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96136" y="2833093"/>
            <a:ext cx="2622449" cy="848630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4488" y="5138222"/>
            <a:ext cx="4857420" cy="667042"/>
          </a:xfrm>
          <a:prstGeom prst="rect">
            <a:avLst/>
          </a:prstGeom>
          <a:blipFill rotWithShape="0">
            <a:blip r:embed="rId5"/>
            <a:stretch>
              <a:fillRect b="-183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21207" y="4956634"/>
            <a:ext cx="2597378" cy="848630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>
            <a:extLst>
              <a:ext uri="{FF2B5EF4-FFF2-40B4-BE49-F238E27FC236}">
                <a16:creationId xmlns:a16="http://schemas.microsoft.com/office/drawing/2014/main" id="{C774118C-4CFF-3389-6E99-8C66CE0AA54F}"/>
              </a:ext>
            </a:extLst>
          </p:cNvPr>
          <p:cNvSpPr/>
          <p:nvPr/>
        </p:nvSpPr>
        <p:spPr>
          <a:xfrm>
            <a:off x="251520" y="404664"/>
            <a:ext cx="8675688" cy="61430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5" name="CaixaDeTexto 3">
            <a:extLst>
              <a:ext uri="{FF2B5EF4-FFF2-40B4-BE49-F238E27FC236}">
                <a16:creationId xmlns:a16="http://schemas.microsoft.com/office/drawing/2014/main" id="{A3CD0C80-6229-E4D2-7ABE-BB208D3B1C7C}"/>
              </a:ext>
            </a:extLst>
          </p:cNvPr>
          <p:cNvSpPr txBox="1"/>
          <p:nvPr/>
        </p:nvSpPr>
        <p:spPr>
          <a:xfrm>
            <a:off x="179388" y="-27384"/>
            <a:ext cx="91085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2800" dirty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  <a:cs typeface="+mn-cs"/>
              </a:rPr>
              <a:t>B) 1ª Lei – SISTEMA ABERTO ou Volume de Controle – VC (fluxo de massa pela fronteira)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52A585-E7B3-EC8E-5EBC-EF10845E050F}"/>
              </a:ext>
            </a:extLst>
          </p:cNvPr>
          <p:cNvSpPr txBox="1"/>
          <p:nvPr/>
        </p:nvSpPr>
        <p:spPr>
          <a:xfrm>
            <a:off x="251520" y="1018971"/>
            <a:ext cx="85316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CONSERVAÇÃO DE MASSA: </a:t>
            </a:r>
            <a:r>
              <a:rPr lang="pt-BR" dirty="0"/>
              <a:t>Sistema fechado com massa deformável e representada na Figura pela área hachurada. </a:t>
            </a:r>
          </a:p>
          <a:p>
            <a:r>
              <a:rPr lang="pt-BR" dirty="0"/>
              <a:t>Sistema aberto – paredes rígidas e impermeáveis ​​com linhas sólidas e pelas linhas pontilhadas nos dutos de entrada e saída. </a:t>
            </a:r>
          </a:p>
          <a:p>
            <a:r>
              <a:rPr lang="pt-BR" dirty="0"/>
              <a:t>Massa deformável do sistema fechado flui através do sistema aberto. </a:t>
            </a:r>
          </a:p>
          <a:p>
            <a:r>
              <a:rPr lang="pt-BR" dirty="0"/>
              <a:t>Processo que vai de t até ∆t: conservação de massa aplicada ao sistema fechado determina:</a:t>
            </a:r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FF05FF3-A765-2F74-2874-8EB289A6B0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037638"/>
              </p:ext>
            </p:extLst>
          </p:nvPr>
        </p:nvGraphicFramePr>
        <p:xfrm>
          <a:off x="1763688" y="2809891"/>
          <a:ext cx="6329263" cy="499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241200" progId="Equation.DSMT4">
                  <p:embed/>
                </p:oleObj>
              </mc:Choice>
              <mc:Fallback>
                <p:oleObj name="Equation" r:id="rId2" imgW="302256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809891"/>
                        <a:ext cx="6329263" cy="499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1DAA8CE-BB68-4E2B-38FD-63509CB37F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474" t="18638" r="7484" b="13069"/>
          <a:stretch/>
        </p:blipFill>
        <p:spPr>
          <a:xfrm>
            <a:off x="395536" y="3297170"/>
            <a:ext cx="8064896" cy="1761957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5EF5CE4-616A-9F13-0F89-4F1B7D6867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372938"/>
              </p:ext>
            </p:extLst>
          </p:nvPr>
        </p:nvGraphicFramePr>
        <p:xfrm>
          <a:off x="467544" y="5016742"/>
          <a:ext cx="33226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68480" imgH="419040" progId="Equation.DSMT4">
                  <p:embed/>
                </p:oleObj>
              </mc:Choice>
              <mc:Fallback>
                <p:oleObj name="Equation" r:id="rId5" imgW="196848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16742"/>
                        <a:ext cx="3322638" cy="706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33E4A6C-ED79-22BD-38E7-26C5FB73A1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695698"/>
              </p:ext>
            </p:extLst>
          </p:nvPr>
        </p:nvGraphicFramePr>
        <p:xfrm>
          <a:off x="4463090" y="5016742"/>
          <a:ext cx="1430104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7058" imgH="393529" progId="Equation.DSMT4">
                  <p:embed/>
                </p:oleObj>
              </mc:Choice>
              <mc:Fallback>
                <p:oleObj name="Equation" r:id="rId7" imgW="787058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090" y="5016742"/>
                        <a:ext cx="1430104" cy="706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7A30A164-B61C-F0C9-8B31-AF5422773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400491"/>
              </p:ext>
            </p:extLst>
          </p:nvPr>
        </p:nvGraphicFramePr>
        <p:xfrm>
          <a:off x="6228184" y="5054322"/>
          <a:ext cx="1430104" cy="63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88614" imgH="393529" progId="Equation.DSMT4">
                  <p:embed/>
                </p:oleObj>
              </mc:Choice>
              <mc:Fallback>
                <p:oleObj name="Equation" r:id="rId9" imgW="888614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5054322"/>
                        <a:ext cx="1430104" cy="630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678D404-1582-A244-461D-7AB9C81D1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292661"/>
              </p:ext>
            </p:extLst>
          </p:nvPr>
        </p:nvGraphicFramePr>
        <p:xfrm>
          <a:off x="2555776" y="5782944"/>
          <a:ext cx="3071022" cy="98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59866" imgH="469696" progId="Equation.DSMT4">
                  <p:embed/>
                </p:oleObj>
              </mc:Choice>
              <mc:Fallback>
                <p:oleObj name="Equation" r:id="rId11" imgW="1459866" imgH="46969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782944"/>
                        <a:ext cx="3071022" cy="9835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19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13" y="4365625"/>
            <a:ext cx="1368425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4725988"/>
            <a:ext cx="88216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2400" dirty="0"/>
              <a:t>1ª Lei para sistema fechado para um processo que vai de t até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en-US" sz="2400" dirty="0"/>
              <a:t>t + ∆t :</a:t>
            </a:r>
            <a:endParaRPr lang="en-US" alt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3312" y="6108948"/>
          <a:ext cx="46609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228600" progId="Equation.DSMT4">
                  <p:embed/>
                </p:oleObj>
              </mc:Choice>
              <mc:Fallback>
                <p:oleObj name="Equation" r:id="rId2" imgW="20062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3312" y="6108948"/>
                        <a:ext cx="4660900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1715312"/>
            <a:ext cx="9108504" cy="3081840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48064" y="6108947"/>
          <a:ext cx="3186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228600" progId="Equation.DSMT4">
                  <p:embed/>
                </p:oleObj>
              </mc:Choice>
              <mc:Fallback>
                <p:oleObj name="Equation" r:id="rId5" imgW="137160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064" y="6108947"/>
                        <a:ext cx="3186113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9388" y="5514577"/>
          <a:ext cx="84963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57600" imgH="241200" progId="Equation.DSMT4">
                  <p:embed/>
                </p:oleObj>
              </mc:Choice>
              <mc:Fallback>
                <p:oleObj name="Equation" r:id="rId7" imgW="3657600" imgH="241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388" y="5514577"/>
                        <a:ext cx="8496300" cy="56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2"/>
          <p:cNvSpPr/>
          <p:nvPr/>
        </p:nvSpPr>
        <p:spPr>
          <a:xfrm>
            <a:off x="251520" y="404664"/>
            <a:ext cx="8675688" cy="61430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CaixaDeTexto 3"/>
          <p:cNvSpPr txBox="1"/>
          <p:nvPr/>
        </p:nvSpPr>
        <p:spPr>
          <a:xfrm>
            <a:off x="179388" y="-27384"/>
            <a:ext cx="91085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2800" dirty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  <a:cs typeface="+mn-cs"/>
              </a:rPr>
              <a:t>B) 1ª Lei – SISTEMA ABERTO ou Volume de Controle – VC (fluxo de massa pela fronteira)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70EDA-7214-0EBA-17E6-645188E03391}"/>
              </a:ext>
            </a:extLst>
          </p:cNvPr>
          <p:cNvSpPr txBox="1"/>
          <p:nvPr/>
        </p:nvSpPr>
        <p:spPr>
          <a:xfrm>
            <a:off x="354314" y="1075807"/>
            <a:ext cx="4689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CONSERVAÇÃO DE ENERGIA: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8807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476672"/>
            <a:ext cx="7632848" cy="461665"/>
          </a:xfrm>
          <a:prstGeom prst="rect">
            <a:avLst/>
          </a:prstGeom>
          <a:blipFill rotWithShape="0">
            <a:blip r:embed="rId2"/>
            <a:stretch>
              <a:fillRect b="-13158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1124744"/>
            <a:ext cx="8424936" cy="830997"/>
          </a:xfrm>
          <a:prstGeom prst="rect">
            <a:avLst/>
          </a:prstGeom>
          <a:blipFill rotWithShape="0">
            <a:blip r:embed="rId3"/>
            <a:stretch>
              <a:fillRect l="-1158" t="-5882" b="-1617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7742" y="1737965"/>
            <a:ext cx="4056175" cy="461665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-327296" y="2047850"/>
            <a:ext cx="3054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t-BR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Assim, calcula-se:</a:t>
            </a:r>
            <a:endParaRPr lang="en-US" alt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2855" y="2456227"/>
            <a:ext cx="5670376" cy="1007455"/>
          </a:xfrm>
          <a:prstGeom prst="rect">
            <a:avLst/>
          </a:prstGeom>
          <a:blipFill rotWithShape="0">
            <a:blip r:embed="rId5"/>
            <a:stretch>
              <a:fillRect l="-215" b="-363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2855" y="3717032"/>
            <a:ext cx="4444999" cy="461665"/>
          </a:xfrm>
          <a:prstGeom prst="rect">
            <a:avLst/>
          </a:prstGeom>
          <a:blipFill rotWithShape="0">
            <a:blip r:embed="rId6"/>
            <a:stretch>
              <a:fillRect l="-412" t="-10667" b="-3066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-250825" y="3357563"/>
            <a:ext cx="583088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t-BR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Pela definição da propriedade entalpia:</a:t>
            </a:r>
            <a:endParaRPr lang="en-US" alt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-250825" y="4983153"/>
            <a:ext cx="9047028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t-BR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Dividindo a equação por ∆t e tomando o limite quando ∆t → 0 :</a:t>
            </a:r>
            <a:endParaRPr lang="en-US" alt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07504" y="41774"/>
            <a:ext cx="8813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2400" dirty="0"/>
              <a:t>Calcula-se a energia que entra e que sai com o fluxo de massa:</a:t>
            </a:r>
            <a:endParaRPr lang="en-US" altLang="en-US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2008" y="4092675"/>
          <a:ext cx="9036496" cy="99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35360" imgH="507960" progId="Equation.DSMT4">
                  <p:embed/>
                </p:oleObj>
              </mc:Choice>
              <mc:Fallback>
                <p:oleObj name="Equation" r:id="rId7" imgW="4635360" imgH="5079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008" y="4092675"/>
                        <a:ext cx="9036496" cy="992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5418405"/>
            <a:ext cx="8856984" cy="1178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8F3422B-3CB7-DEF3-E6FD-CD3D69D367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345765"/>
              </p:ext>
            </p:extLst>
          </p:nvPr>
        </p:nvGraphicFramePr>
        <p:xfrm>
          <a:off x="477838" y="5549900"/>
          <a:ext cx="822483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73240" imgH="482400" progId="Equation.DSMT4">
                  <p:embed/>
                </p:oleObj>
              </mc:Choice>
              <mc:Fallback>
                <p:oleObj name="Equation" r:id="rId9" imgW="38732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5549900"/>
                        <a:ext cx="8224837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42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C747B9-A43E-BF4E-C1FD-B2655389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64095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F3F58A-E402-489E-B54C-B41C0A1D4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260648"/>
            <a:ext cx="3437480" cy="3168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6343C0-3AED-A734-5A3F-F70D59840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70" y="620688"/>
            <a:ext cx="3437480" cy="21124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98CEC1-4D84-E059-9A44-ED14A36CB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1416182"/>
            <a:ext cx="1977000" cy="8572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DE9AE7-8D13-BDDA-2FB3-21551F2DDA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424" y="2733111"/>
            <a:ext cx="4157595" cy="4023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7C80E1-0D0C-A61F-AE8C-9A6B249224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509" y="3199198"/>
            <a:ext cx="4287731" cy="7918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920994A-4B9C-A92A-7B31-5D68DCAAC5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2680" y="3359907"/>
            <a:ext cx="4611320" cy="4703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B1B50BD-876E-DC82-F3C5-BB3C201F91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96049" y="3994846"/>
            <a:ext cx="2345067" cy="58626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E112076-5FD5-2C42-B257-11F8DB8610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5509" y="4741823"/>
            <a:ext cx="8492169" cy="17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5350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6768</TotalTime>
  <Words>267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cafeta</vt:lpstr>
      <vt:lpstr>Calibri</vt:lpstr>
      <vt:lpstr>Design padrão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Jose Vargas</cp:lastModifiedBy>
  <cp:revision>703</cp:revision>
  <dcterms:created xsi:type="dcterms:W3CDTF">2008-07-22T17:18:50Z</dcterms:created>
  <dcterms:modified xsi:type="dcterms:W3CDTF">2023-09-11T14:11:42Z</dcterms:modified>
</cp:coreProperties>
</file>