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385" r:id="rId3"/>
    <p:sldId id="386" r:id="rId4"/>
    <p:sldId id="387" r:id="rId5"/>
    <p:sldId id="388" r:id="rId6"/>
    <p:sldId id="389" r:id="rId7"/>
    <p:sldId id="390" r:id="rId8"/>
    <p:sldId id="391" r:id="rId9"/>
    <p:sldId id="392" r:id="rId10"/>
    <p:sldId id="346" r:id="rId11"/>
    <p:sldId id="353" r:id="rId12"/>
    <p:sldId id="383" r:id="rId13"/>
    <p:sldId id="354" r:id="rId14"/>
    <p:sldId id="355" r:id="rId15"/>
    <p:sldId id="356" r:id="rId16"/>
    <p:sldId id="357" r:id="rId17"/>
    <p:sldId id="384" r:id="rId18"/>
    <p:sldId id="381" r:id="rId19"/>
    <p:sldId id="382" r:id="rId20"/>
    <p:sldId id="380" r:id="rId21"/>
    <p:sldId id="378" r:id="rId22"/>
    <p:sldId id="379" r:id="rId23"/>
    <p:sldId id="360" r:id="rId24"/>
    <p:sldId id="361" r:id="rId25"/>
    <p:sldId id="393" r:id="rId26"/>
    <p:sldId id="292" r:id="rId27"/>
  </p:sldIdLst>
  <p:sldSz cx="9144000" cy="6858000" type="screen4x3"/>
  <p:notesSz cx="7302500" cy="95885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3" autoAdjust="0"/>
    <p:restoredTop sz="94647" autoAdjust="0"/>
  </p:normalViewPr>
  <p:slideViewPr>
    <p:cSldViewPr>
      <p:cViewPr varScale="1">
        <p:scale>
          <a:sx n="86" d="100"/>
          <a:sy n="86" d="100"/>
        </p:scale>
        <p:origin x="16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165475" cy="479425"/>
          </a:xfrm>
          <a:prstGeom prst="rect">
            <a:avLst/>
          </a:prstGeom>
        </p:spPr>
        <p:txBody>
          <a:bodyPr vert="horz" lIns="91294" tIns="45647" rIns="91294" bIns="45647" rtlCol="0"/>
          <a:lstStyle>
            <a:lvl1pPr algn="l" eaLnBrk="1" hangingPunct="1">
              <a:defRPr sz="1200">
                <a:latin typeface="Arial" charset="0"/>
                <a:cs typeface="+mn-cs"/>
              </a:defRPr>
            </a:lvl1pPr>
          </a:lstStyle>
          <a:p>
            <a:pPr>
              <a:defRPr/>
            </a:pPr>
            <a:endParaRPr lang="pt-BR"/>
          </a:p>
        </p:txBody>
      </p:sp>
      <p:sp>
        <p:nvSpPr>
          <p:cNvPr id="3" name="Espaço Reservado para Data 2"/>
          <p:cNvSpPr>
            <a:spLocks noGrp="1"/>
          </p:cNvSpPr>
          <p:nvPr>
            <p:ph type="dt" sz="quarter" idx="1"/>
          </p:nvPr>
        </p:nvSpPr>
        <p:spPr>
          <a:xfrm>
            <a:off x="4135438" y="0"/>
            <a:ext cx="3165475" cy="479425"/>
          </a:xfrm>
          <a:prstGeom prst="rect">
            <a:avLst/>
          </a:prstGeom>
        </p:spPr>
        <p:txBody>
          <a:bodyPr vert="horz" lIns="91294" tIns="45647" rIns="91294" bIns="45647" rtlCol="0"/>
          <a:lstStyle>
            <a:lvl1pPr algn="r" eaLnBrk="1" hangingPunct="1">
              <a:defRPr sz="1200">
                <a:latin typeface="Arial" charset="0"/>
                <a:cs typeface="+mn-cs"/>
              </a:defRPr>
            </a:lvl1pPr>
          </a:lstStyle>
          <a:p>
            <a:pPr>
              <a:defRPr/>
            </a:pPr>
            <a:fld id="{0929315C-6328-4CD9-A3B8-74C1B50EAC5F}" type="datetimeFigureOut">
              <a:rPr lang="pt-BR"/>
              <a:pPr>
                <a:defRPr/>
              </a:pPr>
              <a:t>02/10/2023</a:t>
            </a:fld>
            <a:endParaRPr lang="pt-BR"/>
          </a:p>
        </p:txBody>
      </p:sp>
      <p:sp>
        <p:nvSpPr>
          <p:cNvPr id="4" name="Espaço Reservado para Rodapé 3"/>
          <p:cNvSpPr>
            <a:spLocks noGrp="1"/>
          </p:cNvSpPr>
          <p:nvPr>
            <p:ph type="ftr" sz="quarter" idx="2"/>
          </p:nvPr>
        </p:nvSpPr>
        <p:spPr>
          <a:xfrm>
            <a:off x="0" y="9107488"/>
            <a:ext cx="3165475" cy="479425"/>
          </a:xfrm>
          <a:prstGeom prst="rect">
            <a:avLst/>
          </a:prstGeom>
        </p:spPr>
        <p:txBody>
          <a:bodyPr vert="horz" lIns="91294" tIns="45647" rIns="91294" bIns="45647" rtlCol="0" anchor="b"/>
          <a:lstStyle>
            <a:lvl1pPr algn="l" eaLnBrk="1" hangingPunct="1">
              <a:defRPr sz="1200">
                <a:latin typeface="Arial" charset="0"/>
                <a:cs typeface="+mn-cs"/>
              </a:defRPr>
            </a:lvl1pPr>
          </a:lstStyle>
          <a:p>
            <a:pPr>
              <a:defRPr/>
            </a:pPr>
            <a:endParaRPr lang="pt-BR"/>
          </a:p>
        </p:txBody>
      </p:sp>
      <p:sp>
        <p:nvSpPr>
          <p:cNvPr id="5" name="Espaço Reservado para Número de Slide 4"/>
          <p:cNvSpPr>
            <a:spLocks noGrp="1"/>
          </p:cNvSpPr>
          <p:nvPr>
            <p:ph type="sldNum" sz="quarter" idx="3"/>
          </p:nvPr>
        </p:nvSpPr>
        <p:spPr>
          <a:xfrm>
            <a:off x="4135438" y="9107488"/>
            <a:ext cx="3165475" cy="479425"/>
          </a:xfrm>
          <a:prstGeom prst="rect">
            <a:avLst/>
          </a:prstGeom>
        </p:spPr>
        <p:txBody>
          <a:bodyPr vert="horz" wrap="square" lIns="91294" tIns="45647" rIns="91294" bIns="45647" numCol="1" anchor="b" anchorCtr="0" compatLnSpc="1">
            <a:prstTxWarp prst="textNoShape">
              <a:avLst/>
            </a:prstTxWarp>
          </a:bodyPr>
          <a:lstStyle>
            <a:lvl1pPr algn="r" eaLnBrk="1" hangingPunct="1">
              <a:defRPr sz="1200"/>
            </a:lvl1pPr>
          </a:lstStyle>
          <a:p>
            <a:pPr>
              <a:defRPr/>
            </a:pPr>
            <a:fld id="{A1E98D94-EEBB-4FF4-A96C-485D10481C26}" type="slidenum">
              <a:rPr lang="pt-BR"/>
              <a:pPr>
                <a:defRPr/>
              </a:pPr>
              <a:t>‹#›</a:t>
            </a:fld>
            <a:endParaRPr lang="pt-BR"/>
          </a:p>
        </p:txBody>
      </p:sp>
    </p:spTree>
    <p:extLst>
      <p:ext uri="{BB962C8B-B14F-4D97-AF65-F5344CB8AC3E}">
        <p14:creationId xmlns:p14="http://schemas.microsoft.com/office/powerpoint/2010/main" val="3079673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163888" cy="479425"/>
          </a:xfrm>
          <a:prstGeom prst="rect">
            <a:avLst/>
          </a:prstGeom>
        </p:spPr>
        <p:txBody>
          <a:bodyPr vert="horz" lIns="96506" tIns="48254" rIns="96506" bIns="48254" rtlCol="0"/>
          <a:lstStyle>
            <a:lvl1pPr algn="l" eaLnBrk="1" hangingPunct="1">
              <a:defRPr sz="1300">
                <a:latin typeface="Arial" charset="0"/>
                <a:cs typeface="+mn-cs"/>
              </a:defRPr>
            </a:lvl1pPr>
          </a:lstStyle>
          <a:p>
            <a:pPr>
              <a:defRPr/>
            </a:pPr>
            <a:endParaRPr lang="pt-BR"/>
          </a:p>
        </p:txBody>
      </p:sp>
      <p:sp>
        <p:nvSpPr>
          <p:cNvPr id="3" name="Espaço Reservado para Data 2"/>
          <p:cNvSpPr>
            <a:spLocks noGrp="1"/>
          </p:cNvSpPr>
          <p:nvPr>
            <p:ph type="dt" idx="1"/>
          </p:nvPr>
        </p:nvSpPr>
        <p:spPr>
          <a:xfrm>
            <a:off x="4137025" y="0"/>
            <a:ext cx="3163888" cy="479425"/>
          </a:xfrm>
          <a:prstGeom prst="rect">
            <a:avLst/>
          </a:prstGeom>
        </p:spPr>
        <p:txBody>
          <a:bodyPr vert="horz" lIns="96506" tIns="48254" rIns="96506" bIns="48254" rtlCol="0"/>
          <a:lstStyle>
            <a:lvl1pPr algn="r" eaLnBrk="1" hangingPunct="1">
              <a:defRPr sz="1300">
                <a:latin typeface="Arial" charset="0"/>
                <a:cs typeface="+mn-cs"/>
              </a:defRPr>
            </a:lvl1pPr>
          </a:lstStyle>
          <a:p>
            <a:pPr>
              <a:defRPr/>
            </a:pPr>
            <a:fld id="{62F568A2-3D76-434E-B822-72E616C19F09}" type="datetimeFigureOut">
              <a:rPr lang="pt-BR"/>
              <a:pPr>
                <a:defRPr/>
              </a:pPr>
              <a:t>02/10/2023</a:t>
            </a:fld>
            <a:endParaRPr lang="pt-BR"/>
          </a:p>
        </p:txBody>
      </p:sp>
      <p:sp>
        <p:nvSpPr>
          <p:cNvPr id="4" name="Espaço Reservado para Imagem de Slide 3"/>
          <p:cNvSpPr>
            <a:spLocks noGrp="1" noRot="1" noChangeAspect="1"/>
          </p:cNvSpPr>
          <p:nvPr>
            <p:ph type="sldImg" idx="2"/>
          </p:nvPr>
        </p:nvSpPr>
        <p:spPr>
          <a:xfrm>
            <a:off x="1254125" y="719138"/>
            <a:ext cx="4794250" cy="3595687"/>
          </a:xfrm>
          <a:prstGeom prst="rect">
            <a:avLst/>
          </a:prstGeom>
          <a:noFill/>
          <a:ln w="12700">
            <a:solidFill>
              <a:prstClr val="black"/>
            </a:solidFill>
          </a:ln>
        </p:spPr>
        <p:txBody>
          <a:bodyPr vert="horz" lIns="96506" tIns="48254" rIns="96506" bIns="48254" rtlCol="0" anchor="ctr"/>
          <a:lstStyle/>
          <a:p>
            <a:pPr lvl="0"/>
            <a:endParaRPr lang="pt-BR" noProof="0"/>
          </a:p>
        </p:txBody>
      </p:sp>
      <p:sp>
        <p:nvSpPr>
          <p:cNvPr id="5" name="Espaço Reservado para Anotações 4"/>
          <p:cNvSpPr>
            <a:spLocks noGrp="1"/>
          </p:cNvSpPr>
          <p:nvPr>
            <p:ph type="body" sz="quarter" idx="3"/>
          </p:nvPr>
        </p:nvSpPr>
        <p:spPr>
          <a:xfrm>
            <a:off x="730250" y="4554538"/>
            <a:ext cx="5842000" cy="4314825"/>
          </a:xfrm>
          <a:prstGeom prst="rect">
            <a:avLst/>
          </a:prstGeom>
        </p:spPr>
        <p:txBody>
          <a:bodyPr vert="horz" lIns="96506" tIns="48254" rIns="96506" bIns="48254"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9107488"/>
            <a:ext cx="3163888" cy="479425"/>
          </a:xfrm>
          <a:prstGeom prst="rect">
            <a:avLst/>
          </a:prstGeom>
        </p:spPr>
        <p:txBody>
          <a:bodyPr vert="horz" lIns="96506" tIns="48254" rIns="96506" bIns="48254" rtlCol="0" anchor="b"/>
          <a:lstStyle>
            <a:lvl1pPr algn="l" eaLnBrk="1" hangingPunct="1">
              <a:defRPr sz="1300">
                <a:latin typeface="Arial" charset="0"/>
                <a:cs typeface="+mn-cs"/>
              </a:defRPr>
            </a:lvl1pPr>
          </a:lstStyle>
          <a:p>
            <a:pPr>
              <a:defRPr/>
            </a:pPr>
            <a:endParaRPr lang="pt-BR"/>
          </a:p>
        </p:txBody>
      </p:sp>
      <p:sp>
        <p:nvSpPr>
          <p:cNvPr id="7" name="Espaço Reservado para Número de Slide 6"/>
          <p:cNvSpPr>
            <a:spLocks noGrp="1"/>
          </p:cNvSpPr>
          <p:nvPr>
            <p:ph type="sldNum" sz="quarter" idx="5"/>
          </p:nvPr>
        </p:nvSpPr>
        <p:spPr>
          <a:xfrm>
            <a:off x="4137025" y="9107488"/>
            <a:ext cx="3163888" cy="479425"/>
          </a:xfrm>
          <a:prstGeom prst="rect">
            <a:avLst/>
          </a:prstGeom>
        </p:spPr>
        <p:txBody>
          <a:bodyPr vert="horz" wrap="square" lIns="96506" tIns="48254" rIns="96506" bIns="48254" numCol="1" anchor="b" anchorCtr="0" compatLnSpc="1">
            <a:prstTxWarp prst="textNoShape">
              <a:avLst/>
            </a:prstTxWarp>
          </a:bodyPr>
          <a:lstStyle>
            <a:lvl1pPr algn="r" eaLnBrk="1" hangingPunct="1">
              <a:defRPr sz="1300"/>
            </a:lvl1pPr>
          </a:lstStyle>
          <a:p>
            <a:pPr>
              <a:defRPr/>
            </a:pPr>
            <a:fld id="{AE45A94E-8CAB-457D-85E9-B5602E058024}" type="slidenum">
              <a:rPr lang="pt-BR"/>
              <a:pPr>
                <a:defRPr/>
              </a:pPr>
              <a:t>‹#›</a:t>
            </a:fld>
            <a:endParaRPr lang="pt-BR"/>
          </a:p>
        </p:txBody>
      </p:sp>
    </p:spTree>
    <p:extLst>
      <p:ext uri="{BB962C8B-B14F-4D97-AF65-F5344CB8AC3E}">
        <p14:creationId xmlns:p14="http://schemas.microsoft.com/office/powerpoint/2010/main" val="321512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A7C49-A19D-4D2D-9EBA-69054094CC53}" type="slidenum">
              <a:rPr lang="en-US" smtClean="0"/>
              <a:t>26</a:t>
            </a:fld>
            <a:endParaRPr lang="en-US"/>
          </a:p>
        </p:txBody>
      </p:sp>
    </p:spTree>
    <p:extLst>
      <p:ext uri="{BB962C8B-B14F-4D97-AF65-F5344CB8AC3E}">
        <p14:creationId xmlns:p14="http://schemas.microsoft.com/office/powerpoint/2010/main" val="141081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A9A9E45-5814-4BAA-8AE7-E7599E4148C4}" type="slidenum">
              <a:rPr lang="pt-BR"/>
              <a:pPr>
                <a:defRPr/>
              </a:pPr>
              <a:t>‹#›</a:t>
            </a:fld>
            <a:endParaRPr lang="pt-BR"/>
          </a:p>
        </p:txBody>
      </p:sp>
    </p:spTree>
    <p:extLst>
      <p:ext uri="{BB962C8B-B14F-4D97-AF65-F5344CB8AC3E}">
        <p14:creationId xmlns:p14="http://schemas.microsoft.com/office/powerpoint/2010/main" val="324430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5AA671C-9042-41BA-9EAA-7AD1115E4B37}" type="slidenum">
              <a:rPr lang="pt-BR"/>
              <a:pPr>
                <a:defRPr/>
              </a:pPr>
              <a:t>‹#›</a:t>
            </a:fld>
            <a:endParaRPr lang="pt-BR"/>
          </a:p>
        </p:txBody>
      </p:sp>
    </p:spTree>
    <p:extLst>
      <p:ext uri="{BB962C8B-B14F-4D97-AF65-F5344CB8AC3E}">
        <p14:creationId xmlns:p14="http://schemas.microsoft.com/office/powerpoint/2010/main" val="1306050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15E22AD-C76E-4CC5-BC52-23C086187889}" type="slidenum">
              <a:rPr lang="pt-BR"/>
              <a:pPr>
                <a:defRPr/>
              </a:pPr>
              <a:t>‹#›</a:t>
            </a:fld>
            <a:endParaRPr lang="pt-BR"/>
          </a:p>
        </p:txBody>
      </p:sp>
    </p:spTree>
    <p:extLst>
      <p:ext uri="{BB962C8B-B14F-4D97-AF65-F5344CB8AC3E}">
        <p14:creationId xmlns:p14="http://schemas.microsoft.com/office/powerpoint/2010/main" val="362559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BDE1053-6050-42A6-AE9F-922E0412D7C0}" type="slidenum">
              <a:rPr lang="pt-BR"/>
              <a:pPr>
                <a:defRPr/>
              </a:pPr>
              <a:t>‹#›</a:t>
            </a:fld>
            <a:endParaRPr lang="pt-BR"/>
          </a:p>
        </p:txBody>
      </p:sp>
    </p:spTree>
    <p:extLst>
      <p:ext uri="{BB962C8B-B14F-4D97-AF65-F5344CB8AC3E}">
        <p14:creationId xmlns:p14="http://schemas.microsoft.com/office/powerpoint/2010/main" val="371409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A1CF134-A231-422C-BF73-ECB7D9D2C9EB}" type="slidenum">
              <a:rPr lang="pt-BR"/>
              <a:pPr>
                <a:defRPr/>
              </a:pPr>
              <a:t>‹#›</a:t>
            </a:fld>
            <a:endParaRPr lang="pt-BR"/>
          </a:p>
        </p:txBody>
      </p:sp>
    </p:spTree>
    <p:extLst>
      <p:ext uri="{BB962C8B-B14F-4D97-AF65-F5344CB8AC3E}">
        <p14:creationId xmlns:p14="http://schemas.microsoft.com/office/powerpoint/2010/main" val="85018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7EA2D08-7AB8-4D52-8D7F-866ECABD13F6}" type="slidenum">
              <a:rPr lang="pt-BR"/>
              <a:pPr>
                <a:defRPr/>
              </a:pPr>
              <a:t>‹#›</a:t>
            </a:fld>
            <a:endParaRPr lang="pt-BR"/>
          </a:p>
        </p:txBody>
      </p:sp>
    </p:spTree>
    <p:extLst>
      <p:ext uri="{BB962C8B-B14F-4D97-AF65-F5344CB8AC3E}">
        <p14:creationId xmlns:p14="http://schemas.microsoft.com/office/powerpoint/2010/main" val="54478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CD7BA166-FF4D-460B-83D7-18FFCCAB084B}" type="slidenum">
              <a:rPr lang="pt-BR"/>
              <a:pPr>
                <a:defRPr/>
              </a:pPr>
              <a:t>‹#›</a:t>
            </a:fld>
            <a:endParaRPr lang="pt-BR"/>
          </a:p>
        </p:txBody>
      </p:sp>
    </p:spTree>
    <p:extLst>
      <p:ext uri="{BB962C8B-B14F-4D97-AF65-F5344CB8AC3E}">
        <p14:creationId xmlns:p14="http://schemas.microsoft.com/office/powerpoint/2010/main" val="345902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16D608C2-5953-4534-93D3-5A81FE8B685D}" type="slidenum">
              <a:rPr lang="pt-BR"/>
              <a:pPr>
                <a:defRPr/>
              </a:pPr>
              <a:t>‹#›</a:t>
            </a:fld>
            <a:endParaRPr lang="pt-BR"/>
          </a:p>
        </p:txBody>
      </p:sp>
    </p:spTree>
    <p:extLst>
      <p:ext uri="{BB962C8B-B14F-4D97-AF65-F5344CB8AC3E}">
        <p14:creationId xmlns:p14="http://schemas.microsoft.com/office/powerpoint/2010/main" val="245566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0720D39A-0972-4109-902E-91E88BDD218C}" type="slidenum">
              <a:rPr lang="pt-BR"/>
              <a:pPr>
                <a:defRPr/>
              </a:pPr>
              <a:t>‹#›</a:t>
            </a:fld>
            <a:endParaRPr lang="pt-BR"/>
          </a:p>
        </p:txBody>
      </p:sp>
    </p:spTree>
    <p:extLst>
      <p:ext uri="{BB962C8B-B14F-4D97-AF65-F5344CB8AC3E}">
        <p14:creationId xmlns:p14="http://schemas.microsoft.com/office/powerpoint/2010/main" val="4242320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7EBB82B-1DEB-48B4-89BB-9E993C33BE96}" type="slidenum">
              <a:rPr lang="pt-BR"/>
              <a:pPr>
                <a:defRPr/>
              </a:pPr>
              <a:t>‹#›</a:t>
            </a:fld>
            <a:endParaRPr lang="pt-BR"/>
          </a:p>
        </p:txBody>
      </p:sp>
    </p:spTree>
    <p:extLst>
      <p:ext uri="{BB962C8B-B14F-4D97-AF65-F5344CB8AC3E}">
        <p14:creationId xmlns:p14="http://schemas.microsoft.com/office/powerpoint/2010/main" val="329748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291FE180-D8C0-4254-878E-A89EF461025E}" type="slidenum">
              <a:rPr lang="pt-BR"/>
              <a:pPr>
                <a:defRPr/>
              </a:pPr>
              <a:t>‹#›</a:t>
            </a:fld>
            <a:endParaRPr lang="pt-BR"/>
          </a:p>
        </p:txBody>
      </p:sp>
    </p:spTree>
    <p:extLst>
      <p:ext uri="{BB962C8B-B14F-4D97-AF65-F5344CB8AC3E}">
        <p14:creationId xmlns:p14="http://schemas.microsoft.com/office/powerpoint/2010/main" val="244170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en-US"/>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en-US"/>
              <a:t>Clique para editar os estilos do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11B0D0D-6B72-40CD-9E63-11A4735145CC}" type="slidenum">
              <a:rPr lang="pt-BR"/>
              <a:pPr>
                <a:defRPr/>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wmf"/><Relationship Id="rId15" Type="http://schemas.openxmlformats.org/officeDocument/2006/relationships/image" Target="../media/image35.png"/><Relationship Id="rId10" Type="http://schemas.openxmlformats.org/officeDocument/2006/relationships/image" Target="../media/image30.wmf"/><Relationship Id="rId4" Type="http://schemas.openxmlformats.org/officeDocument/2006/relationships/oleObject" Target="../embeddings/oleObject4.bin"/><Relationship Id="rId9" Type="http://schemas.openxmlformats.org/officeDocument/2006/relationships/oleObject" Target="../embeddings/oleObject5.bin"/><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image" Target="../media/image43.emf"/><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7.bin"/><Relationship Id="rId4" Type="http://schemas.openxmlformats.org/officeDocument/2006/relationships/image" Target="../media/image44.wmf"/><Relationship Id="rId9" Type="http://schemas.openxmlformats.org/officeDocument/2006/relationships/image" Target="../media/image47.emf"/></Relationships>
</file>

<file path=ppt/slides/_rels/slide2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6.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0825" y="2195827"/>
            <a:ext cx="8332168" cy="1543271"/>
          </a:xfrm>
          <a:prstGeom prst="rect">
            <a:avLst/>
          </a:prstGeom>
        </p:spPr>
        <p:txBody>
          <a:bodyPr lIns="65306" tIns="32653" rIns="65306" bIns="32653">
            <a:spAutoFit/>
          </a:bodyPr>
          <a:lstStyle/>
          <a:p>
            <a:pPr algn="ctr" eaLnBrk="1" hangingPunct="1">
              <a:defRPr/>
            </a:pPr>
            <a:r>
              <a:rPr lang="en-US" sz="3600" b="1" dirty="0">
                <a:ln>
                  <a:solidFill>
                    <a:prstClr val="white">
                      <a:lumMod val="50000"/>
                    </a:prstClr>
                  </a:solidFill>
                </a:ln>
                <a:solidFill>
                  <a:prstClr val="black"/>
                </a:solidFill>
                <a:latin typeface="+mn-lt"/>
                <a:cs typeface="+mn-cs"/>
              </a:rPr>
              <a:t>TMEC005 – TERMODINÂMICA</a:t>
            </a:r>
          </a:p>
          <a:p>
            <a:pPr algn="ctr" eaLnBrk="1" hangingPunct="1">
              <a:defRPr/>
            </a:pPr>
            <a:r>
              <a:rPr lang="en-US" sz="3600" b="1" dirty="0">
                <a:ln>
                  <a:solidFill>
                    <a:prstClr val="white">
                      <a:lumMod val="50000"/>
                    </a:prstClr>
                  </a:solidFill>
                </a:ln>
                <a:solidFill>
                  <a:prstClr val="black"/>
                </a:solidFill>
                <a:latin typeface="+mn-lt"/>
                <a:cs typeface="+mn-cs"/>
              </a:rPr>
              <a:t>Segunda Lei da </a:t>
            </a:r>
            <a:r>
              <a:rPr lang="en-US" sz="3600" b="1" dirty="0" err="1">
                <a:ln>
                  <a:solidFill>
                    <a:prstClr val="white">
                      <a:lumMod val="50000"/>
                    </a:prstClr>
                  </a:solidFill>
                </a:ln>
                <a:solidFill>
                  <a:prstClr val="black"/>
                </a:solidFill>
                <a:latin typeface="+mn-lt"/>
                <a:cs typeface="+mn-cs"/>
              </a:rPr>
              <a:t>Termodinâmica</a:t>
            </a:r>
            <a:endParaRPr lang="en-US" sz="3600" b="1" dirty="0">
              <a:ln>
                <a:solidFill>
                  <a:prstClr val="white">
                    <a:lumMod val="50000"/>
                  </a:prstClr>
                </a:solidFill>
              </a:ln>
              <a:solidFill>
                <a:prstClr val="black"/>
              </a:solidFill>
              <a:latin typeface="+mn-lt"/>
              <a:cs typeface="+mn-cs"/>
            </a:endParaRPr>
          </a:p>
          <a:p>
            <a:pPr algn="ctr" eaLnBrk="1" hangingPunct="1">
              <a:defRPr/>
            </a:pPr>
            <a:r>
              <a:rPr lang="en-US" sz="2400" b="1">
                <a:ln>
                  <a:solidFill>
                    <a:prstClr val="white">
                      <a:lumMod val="50000"/>
                    </a:prstClr>
                  </a:solidFill>
                </a:ln>
                <a:solidFill>
                  <a:prstClr val="black"/>
                </a:solidFill>
                <a:latin typeface="+mn-lt"/>
                <a:cs typeface="+mn-cs"/>
              </a:rPr>
              <a:t>Aula Nr 5</a:t>
            </a:r>
            <a:endParaRPr lang="en-US" sz="2400" b="1" dirty="0">
              <a:ln>
                <a:solidFill>
                  <a:prstClr val="white">
                    <a:lumMod val="50000"/>
                  </a:prstClr>
                </a:solidFill>
              </a:ln>
              <a:solidFill>
                <a:prstClr val="black"/>
              </a:solidFill>
              <a:latin typeface="+mn-lt"/>
              <a:cs typeface="+mn-cs"/>
            </a:endParaRPr>
          </a:p>
        </p:txBody>
      </p:sp>
      <p:sp>
        <p:nvSpPr>
          <p:cNvPr id="7" name="Retângulo de cantos arredondados 6"/>
          <p:cNvSpPr/>
          <p:nvPr/>
        </p:nvSpPr>
        <p:spPr>
          <a:xfrm>
            <a:off x="250825" y="2163763"/>
            <a:ext cx="8572500" cy="392906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eaLnBrk="1" hangingPunct="1">
              <a:defRPr/>
            </a:pPr>
            <a:endParaRPr lang="pt-BR"/>
          </a:p>
        </p:txBody>
      </p:sp>
      <p:sp>
        <p:nvSpPr>
          <p:cNvPr id="16" name="Retângulo 15"/>
          <p:cNvSpPr/>
          <p:nvPr/>
        </p:nvSpPr>
        <p:spPr>
          <a:xfrm>
            <a:off x="395536" y="4759879"/>
            <a:ext cx="7837802" cy="466053"/>
          </a:xfrm>
          <a:prstGeom prst="rect">
            <a:avLst/>
          </a:prstGeom>
        </p:spPr>
        <p:txBody>
          <a:bodyPr lIns="65306" tIns="32653" rIns="65306" bIns="32653">
            <a:spAutoFit/>
          </a:bodyPr>
          <a:lstStyle/>
          <a:p>
            <a:pPr eaLnBrk="1" hangingPunct="1">
              <a:defRPr/>
            </a:pPr>
            <a:r>
              <a:rPr lang="pt-BR" sz="2600" b="1" u="sng" dirty="0">
                <a:ln>
                  <a:solidFill>
                    <a:prstClr val="white">
                      <a:lumMod val="50000"/>
                    </a:prstClr>
                  </a:solidFill>
                </a:ln>
                <a:solidFill>
                  <a:prstClr val="black"/>
                </a:solidFill>
                <a:latin typeface="Arial" charset="0"/>
                <a:cs typeface="+mn-cs"/>
              </a:rPr>
              <a:t>Prof. José Viriato Coelho Vargas</a:t>
            </a:r>
          </a:p>
        </p:txBody>
      </p:sp>
      <p:pic>
        <p:nvPicPr>
          <p:cNvPr id="43010" name="Picture 2"/>
          <p:cNvPicPr>
            <a:picLocks noChangeAspect="1" noChangeArrowheads="1"/>
          </p:cNvPicPr>
          <p:nvPr/>
        </p:nvPicPr>
        <p:blipFill>
          <a:blip r:embed="rId2" cstate="print"/>
          <a:srcRect/>
          <a:stretch>
            <a:fillRect/>
          </a:stretch>
        </p:blipFill>
        <p:spPr bwMode="auto">
          <a:xfrm>
            <a:off x="3857620" y="285728"/>
            <a:ext cx="1898950" cy="12721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16"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0"/>
            <a:ext cx="719138"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8CC09F18-9598-055D-0A53-DB2651EA394F}"/>
              </a:ext>
            </a:extLst>
          </p:cNvPr>
          <p:cNvSpPr txBox="1"/>
          <p:nvPr/>
        </p:nvSpPr>
        <p:spPr>
          <a:xfrm>
            <a:off x="395536" y="60751"/>
            <a:ext cx="8629285" cy="830997"/>
          </a:xfrm>
          <a:prstGeom prst="rect">
            <a:avLst/>
          </a:prstGeom>
          <a:noFill/>
        </p:spPr>
        <p:txBody>
          <a:bodyPr wrap="none" rtlCol="0">
            <a:spAutoFit/>
          </a:bodyPr>
          <a:lstStyle/>
          <a:p>
            <a:r>
              <a:rPr lang="en-US" sz="2400" b="1" dirty="0">
                <a:effectLst/>
                <a:latin typeface="+mn-lt"/>
                <a:ea typeface="Times New Roman" panose="02020603050405020304" pitchFamily="18" charset="0"/>
              </a:rPr>
              <a:t>Closed system in a cycle in contact with two temperature </a:t>
            </a:r>
          </a:p>
          <a:p>
            <a:r>
              <a:rPr lang="en-US" sz="2400" b="1" dirty="0">
                <a:latin typeface="+mn-lt"/>
                <a:ea typeface="Times New Roman" panose="02020603050405020304" pitchFamily="18" charset="0"/>
              </a:rPr>
              <a:t>r</a:t>
            </a:r>
            <a:r>
              <a:rPr lang="en-US" sz="2400" b="1" dirty="0">
                <a:effectLst/>
                <a:latin typeface="+mn-lt"/>
                <a:ea typeface="Times New Roman" panose="02020603050405020304" pitchFamily="18" charset="0"/>
              </a:rPr>
              <a:t>eservoirs</a:t>
            </a:r>
          </a:p>
        </p:txBody>
      </p:sp>
      <p:pic>
        <p:nvPicPr>
          <p:cNvPr id="7" name="Picture 6">
            <a:extLst>
              <a:ext uri="{FF2B5EF4-FFF2-40B4-BE49-F238E27FC236}">
                <a16:creationId xmlns:a16="http://schemas.microsoft.com/office/drawing/2014/main" id="{A1A07867-3AA7-B441-1725-2B39479B27A2}"/>
              </a:ext>
            </a:extLst>
          </p:cNvPr>
          <p:cNvPicPr>
            <a:picLocks noChangeAspect="1"/>
          </p:cNvPicPr>
          <p:nvPr/>
        </p:nvPicPr>
        <p:blipFill>
          <a:blip r:embed="rId2"/>
          <a:stretch>
            <a:fillRect/>
          </a:stretch>
        </p:blipFill>
        <p:spPr>
          <a:xfrm>
            <a:off x="179512" y="908720"/>
            <a:ext cx="8712968" cy="2376264"/>
          </a:xfrm>
          <a:prstGeom prst="rect">
            <a:avLst/>
          </a:prstGeom>
        </p:spPr>
      </p:pic>
      <p:pic>
        <p:nvPicPr>
          <p:cNvPr id="8" name="Picture 7">
            <a:extLst>
              <a:ext uri="{FF2B5EF4-FFF2-40B4-BE49-F238E27FC236}">
                <a16:creationId xmlns:a16="http://schemas.microsoft.com/office/drawing/2014/main" id="{D339A6D9-7B37-E981-DE24-6B3C3B5DBF55}"/>
              </a:ext>
            </a:extLst>
          </p:cNvPr>
          <p:cNvPicPr>
            <a:picLocks noChangeAspect="1"/>
          </p:cNvPicPr>
          <p:nvPr/>
        </p:nvPicPr>
        <p:blipFill>
          <a:blip r:embed="rId3"/>
          <a:stretch>
            <a:fillRect/>
          </a:stretch>
        </p:blipFill>
        <p:spPr>
          <a:xfrm>
            <a:off x="-25189" y="3672409"/>
            <a:ext cx="9144000" cy="3140967"/>
          </a:xfrm>
          <a:prstGeom prst="rect">
            <a:avLst/>
          </a:prstGeom>
        </p:spPr>
      </p:pic>
      <p:sp>
        <p:nvSpPr>
          <p:cNvPr id="9" name="TextBox 8">
            <a:extLst>
              <a:ext uri="{FF2B5EF4-FFF2-40B4-BE49-F238E27FC236}">
                <a16:creationId xmlns:a16="http://schemas.microsoft.com/office/drawing/2014/main" id="{674FC711-91B4-63C7-2A5E-CD1F97BADBAA}"/>
              </a:ext>
            </a:extLst>
          </p:cNvPr>
          <p:cNvSpPr txBox="1"/>
          <p:nvPr/>
        </p:nvSpPr>
        <p:spPr>
          <a:xfrm>
            <a:off x="4324885" y="3347700"/>
            <a:ext cx="4711611" cy="369332"/>
          </a:xfrm>
          <a:prstGeom prst="rect">
            <a:avLst/>
          </a:prstGeom>
          <a:noFill/>
        </p:spPr>
        <p:txBody>
          <a:bodyPr wrap="none" rtlCol="0">
            <a:spAutoFit/>
          </a:bodyPr>
          <a:lstStyle/>
          <a:p>
            <a:r>
              <a:rPr lang="pt-BR" u="sng" dirty="0"/>
              <a:t>2 RESERVATÓRIOS – CICLO DE CARNOT</a:t>
            </a:r>
            <a:endParaRPr lang="en-US"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912EDD-FEC6-0069-0418-1DCE391D3C95}"/>
              </a:ext>
            </a:extLst>
          </p:cNvPr>
          <p:cNvPicPr>
            <a:picLocks noChangeAspect="1"/>
          </p:cNvPicPr>
          <p:nvPr/>
        </p:nvPicPr>
        <p:blipFill>
          <a:blip r:embed="rId2"/>
          <a:stretch>
            <a:fillRect/>
          </a:stretch>
        </p:blipFill>
        <p:spPr>
          <a:xfrm>
            <a:off x="251520" y="0"/>
            <a:ext cx="8820472" cy="1988840"/>
          </a:xfrm>
          <a:prstGeom prst="rect">
            <a:avLst/>
          </a:prstGeom>
        </p:spPr>
      </p:pic>
      <p:pic>
        <p:nvPicPr>
          <p:cNvPr id="10" name="Picture 9">
            <a:extLst>
              <a:ext uri="{FF2B5EF4-FFF2-40B4-BE49-F238E27FC236}">
                <a16:creationId xmlns:a16="http://schemas.microsoft.com/office/drawing/2014/main" id="{C015227F-F314-BAF2-7D91-72842A95E531}"/>
              </a:ext>
            </a:extLst>
          </p:cNvPr>
          <p:cNvPicPr>
            <a:picLocks noChangeAspect="1"/>
          </p:cNvPicPr>
          <p:nvPr/>
        </p:nvPicPr>
        <p:blipFill>
          <a:blip r:embed="rId3"/>
          <a:stretch>
            <a:fillRect/>
          </a:stretch>
        </p:blipFill>
        <p:spPr>
          <a:xfrm>
            <a:off x="12804" y="2060848"/>
            <a:ext cx="9144000" cy="46714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949983-B831-9EDC-1455-BFE39D89A66E}"/>
              </a:ext>
            </a:extLst>
          </p:cNvPr>
          <p:cNvPicPr>
            <a:picLocks noChangeAspect="1"/>
          </p:cNvPicPr>
          <p:nvPr/>
        </p:nvPicPr>
        <p:blipFill>
          <a:blip r:embed="rId2"/>
          <a:stretch>
            <a:fillRect/>
          </a:stretch>
        </p:blipFill>
        <p:spPr>
          <a:xfrm>
            <a:off x="161764" y="116632"/>
            <a:ext cx="8820472" cy="3024336"/>
          </a:xfrm>
          <a:prstGeom prst="rect">
            <a:avLst/>
          </a:prstGeom>
        </p:spPr>
      </p:pic>
      <p:pic>
        <p:nvPicPr>
          <p:cNvPr id="8" name="Picture 7">
            <a:extLst>
              <a:ext uri="{FF2B5EF4-FFF2-40B4-BE49-F238E27FC236}">
                <a16:creationId xmlns:a16="http://schemas.microsoft.com/office/drawing/2014/main" id="{64EFD59A-2323-2C1B-D685-8F49C85FD0AB}"/>
              </a:ext>
            </a:extLst>
          </p:cNvPr>
          <p:cNvPicPr>
            <a:picLocks noChangeAspect="1"/>
          </p:cNvPicPr>
          <p:nvPr/>
        </p:nvPicPr>
        <p:blipFill>
          <a:blip r:embed="rId3"/>
          <a:stretch>
            <a:fillRect/>
          </a:stretch>
        </p:blipFill>
        <p:spPr>
          <a:xfrm>
            <a:off x="269776" y="3140968"/>
            <a:ext cx="8604448" cy="3572275"/>
          </a:xfrm>
          <a:prstGeom prst="rect">
            <a:avLst/>
          </a:prstGeom>
        </p:spPr>
      </p:pic>
    </p:spTree>
    <p:extLst>
      <p:ext uri="{BB962C8B-B14F-4D97-AF65-F5344CB8AC3E}">
        <p14:creationId xmlns:p14="http://schemas.microsoft.com/office/powerpoint/2010/main" val="9159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456338-F3CA-AE90-9431-E7EE7F4068B8}"/>
              </a:ext>
            </a:extLst>
          </p:cNvPr>
          <p:cNvPicPr>
            <a:picLocks noChangeAspect="1"/>
          </p:cNvPicPr>
          <p:nvPr/>
        </p:nvPicPr>
        <p:blipFill>
          <a:blip r:embed="rId2"/>
          <a:stretch>
            <a:fillRect/>
          </a:stretch>
        </p:blipFill>
        <p:spPr>
          <a:xfrm>
            <a:off x="0" y="3212976"/>
            <a:ext cx="9144000" cy="3340910"/>
          </a:xfrm>
          <a:prstGeom prst="rect">
            <a:avLst/>
          </a:prstGeom>
        </p:spPr>
      </p:pic>
      <p:pic>
        <p:nvPicPr>
          <p:cNvPr id="9" name="Picture 8">
            <a:extLst>
              <a:ext uri="{FF2B5EF4-FFF2-40B4-BE49-F238E27FC236}">
                <a16:creationId xmlns:a16="http://schemas.microsoft.com/office/drawing/2014/main" id="{16BE1993-C547-8AFD-8C07-0404FE7264A9}"/>
              </a:ext>
            </a:extLst>
          </p:cNvPr>
          <p:cNvPicPr>
            <a:picLocks noChangeAspect="1"/>
          </p:cNvPicPr>
          <p:nvPr/>
        </p:nvPicPr>
        <p:blipFill>
          <a:blip r:embed="rId3"/>
          <a:stretch>
            <a:fillRect/>
          </a:stretch>
        </p:blipFill>
        <p:spPr>
          <a:xfrm>
            <a:off x="0" y="44624"/>
            <a:ext cx="9144000" cy="30858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45B27C-53F9-22D8-1845-0B221B4B9CA7}"/>
              </a:ext>
            </a:extLst>
          </p:cNvPr>
          <p:cNvPicPr>
            <a:picLocks noChangeAspect="1"/>
          </p:cNvPicPr>
          <p:nvPr/>
        </p:nvPicPr>
        <p:blipFill>
          <a:blip r:embed="rId2"/>
          <a:stretch>
            <a:fillRect/>
          </a:stretch>
        </p:blipFill>
        <p:spPr>
          <a:xfrm>
            <a:off x="161925" y="188640"/>
            <a:ext cx="8820150" cy="1885950"/>
          </a:xfrm>
          <a:prstGeom prst="rect">
            <a:avLst/>
          </a:prstGeom>
        </p:spPr>
      </p:pic>
      <p:sp>
        <p:nvSpPr>
          <p:cNvPr id="2" name="Oval 1"/>
          <p:cNvSpPr/>
          <p:nvPr/>
        </p:nvSpPr>
        <p:spPr>
          <a:xfrm>
            <a:off x="5652120" y="980728"/>
            <a:ext cx="1584325" cy="1295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p:nvSpPr>
        <p:spPr bwMode="auto">
          <a:xfrm>
            <a:off x="5535613" y="548680"/>
            <a:ext cx="3608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1800">
                <a:solidFill>
                  <a:srgbClr val="FF0000"/>
                </a:solidFill>
              </a:rPr>
              <a:t>LIMITE INFERIOR REVERSÍVEL</a:t>
            </a:r>
            <a:endParaRPr lang="en-US" altLang="en-US" sz="1800">
              <a:solidFill>
                <a:srgbClr val="FF0000"/>
              </a:solidFill>
            </a:endParaRPr>
          </a:p>
        </p:txBody>
      </p:sp>
      <p:pic>
        <p:nvPicPr>
          <p:cNvPr id="9" name="Picture 8">
            <a:extLst>
              <a:ext uri="{FF2B5EF4-FFF2-40B4-BE49-F238E27FC236}">
                <a16:creationId xmlns:a16="http://schemas.microsoft.com/office/drawing/2014/main" id="{CCD23699-D072-CE04-7E13-7028B37D9405}"/>
              </a:ext>
            </a:extLst>
          </p:cNvPr>
          <p:cNvPicPr>
            <a:picLocks noChangeAspect="1"/>
          </p:cNvPicPr>
          <p:nvPr/>
        </p:nvPicPr>
        <p:blipFill>
          <a:blip r:embed="rId3"/>
          <a:stretch>
            <a:fillRect/>
          </a:stretch>
        </p:blipFill>
        <p:spPr>
          <a:xfrm>
            <a:off x="323850" y="2338289"/>
            <a:ext cx="8658225" cy="961182"/>
          </a:xfrm>
          <a:prstGeom prst="rect">
            <a:avLst/>
          </a:prstGeom>
        </p:spPr>
      </p:pic>
      <p:pic>
        <p:nvPicPr>
          <p:cNvPr id="13" name="Picture 12">
            <a:extLst>
              <a:ext uri="{FF2B5EF4-FFF2-40B4-BE49-F238E27FC236}">
                <a16:creationId xmlns:a16="http://schemas.microsoft.com/office/drawing/2014/main" id="{45D31499-A966-0B00-C088-ABF69DD686B3}"/>
              </a:ext>
            </a:extLst>
          </p:cNvPr>
          <p:cNvPicPr>
            <a:picLocks noChangeAspect="1"/>
          </p:cNvPicPr>
          <p:nvPr/>
        </p:nvPicPr>
        <p:blipFill>
          <a:blip r:embed="rId4"/>
          <a:stretch>
            <a:fillRect/>
          </a:stretch>
        </p:blipFill>
        <p:spPr>
          <a:xfrm>
            <a:off x="269776" y="3265894"/>
            <a:ext cx="8604448" cy="1368152"/>
          </a:xfrm>
          <a:prstGeom prst="rect">
            <a:avLst/>
          </a:prstGeom>
        </p:spPr>
      </p:pic>
      <p:pic>
        <p:nvPicPr>
          <p:cNvPr id="17" name="Picture 16">
            <a:extLst>
              <a:ext uri="{FF2B5EF4-FFF2-40B4-BE49-F238E27FC236}">
                <a16:creationId xmlns:a16="http://schemas.microsoft.com/office/drawing/2014/main" id="{C1AA6D3F-79DA-9DF9-52CE-3644809C791F}"/>
              </a:ext>
            </a:extLst>
          </p:cNvPr>
          <p:cNvPicPr>
            <a:picLocks noChangeAspect="1"/>
          </p:cNvPicPr>
          <p:nvPr/>
        </p:nvPicPr>
        <p:blipFill>
          <a:blip r:embed="rId5"/>
          <a:stretch>
            <a:fillRect/>
          </a:stretch>
        </p:blipFill>
        <p:spPr>
          <a:xfrm>
            <a:off x="206027" y="4668791"/>
            <a:ext cx="8724900" cy="2133600"/>
          </a:xfrm>
          <a:prstGeom prst="rect">
            <a:avLst/>
          </a:prstGeom>
        </p:spPr>
      </p:pic>
      <p:sp>
        <p:nvSpPr>
          <p:cNvPr id="18" name="TextBox 17">
            <a:extLst>
              <a:ext uri="{FF2B5EF4-FFF2-40B4-BE49-F238E27FC236}">
                <a16:creationId xmlns:a16="http://schemas.microsoft.com/office/drawing/2014/main" id="{038B40C1-017D-B8B2-CC5C-942C89C50C5C}"/>
              </a:ext>
            </a:extLst>
          </p:cNvPr>
          <p:cNvSpPr txBox="1"/>
          <p:nvPr/>
        </p:nvSpPr>
        <p:spPr>
          <a:xfrm>
            <a:off x="7956376" y="5456018"/>
            <a:ext cx="748923" cy="369332"/>
          </a:xfrm>
          <a:prstGeom prst="rect">
            <a:avLst/>
          </a:prstGeom>
          <a:noFill/>
        </p:spPr>
        <p:txBody>
          <a:bodyPr wrap="none" rtlCol="0">
            <a:spAutoFit/>
          </a:bodyPr>
          <a:lstStyle/>
          <a:p>
            <a:r>
              <a:rPr lang="pt-BR" dirty="0"/>
              <a:t>(</a:t>
            </a:r>
            <a:r>
              <a:rPr lang="pt-BR" dirty="0" err="1"/>
              <a:t>Rev</a:t>
            </a:r>
            <a:r>
              <a:rPr lang="pt-BR"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997A5F-79F9-3F17-9252-439AE5C86736}"/>
              </a:ext>
            </a:extLst>
          </p:cNvPr>
          <p:cNvPicPr>
            <a:picLocks noChangeAspect="1"/>
          </p:cNvPicPr>
          <p:nvPr/>
        </p:nvPicPr>
        <p:blipFill>
          <a:blip r:embed="rId2"/>
          <a:stretch>
            <a:fillRect/>
          </a:stretch>
        </p:blipFill>
        <p:spPr>
          <a:xfrm>
            <a:off x="179513" y="116632"/>
            <a:ext cx="8712968" cy="4000500"/>
          </a:xfrm>
          <a:prstGeom prst="rect">
            <a:avLst/>
          </a:prstGeom>
        </p:spPr>
      </p:pic>
      <p:pic>
        <p:nvPicPr>
          <p:cNvPr id="12" name="Picture 11">
            <a:extLst>
              <a:ext uri="{FF2B5EF4-FFF2-40B4-BE49-F238E27FC236}">
                <a16:creationId xmlns:a16="http://schemas.microsoft.com/office/drawing/2014/main" id="{7551116A-097D-6B38-0A79-08E1ACAA699D}"/>
              </a:ext>
            </a:extLst>
          </p:cNvPr>
          <p:cNvPicPr>
            <a:picLocks noChangeAspect="1"/>
          </p:cNvPicPr>
          <p:nvPr/>
        </p:nvPicPr>
        <p:blipFill>
          <a:blip r:embed="rId3"/>
          <a:stretch>
            <a:fillRect/>
          </a:stretch>
        </p:blipFill>
        <p:spPr>
          <a:xfrm>
            <a:off x="179511" y="4365104"/>
            <a:ext cx="8712969" cy="230425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3711AFD-3A5F-89D4-3699-79497A16F480}"/>
              </a:ext>
            </a:extLst>
          </p:cNvPr>
          <p:cNvPicPr>
            <a:picLocks noChangeAspect="1"/>
          </p:cNvPicPr>
          <p:nvPr/>
        </p:nvPicPr>
        <p:blipFill>
          <a:blip r:embed="rId2"/>
          <a:stretch>
            <a:fillRect/>
          </a:stretch>
        </p:blipFill>
        <p:spPr>
          <a:xfrm>
            <a:off x="179512" y="3789040"/>
            <a:ext cx="8682226" cy="2943225"/>
          </a:xfrm>
          <a:prstGeom prst="rect">
            <a:avLst/>
          </a:prstGeom>
        </p:spPr>
      </p:pic>
      <p:pic>
        <p:nvPicPr>
          <p:cNvPr id="18" name="Picture 17">
            <a:extLst>
              <a:ext uri="{FF2B5EF4-FFF2-40B4-BE49-F238E27FC236}">
                <a16:creationId xmlns:a16="http://schemas.microsoft.com/office/drawing/2014/main" id="{E0BCFEF2-CDE4-A5E5-99E9-1504D0E2FACD}"/>
              </a:ext>
            </a:extLst>
          </p:cNvPr>
          <p:cNvPicPr>
            <a:picLocks noChangeAspect="1"/>
          </p:cNvPicPr>
          <p:nvPr/>
        </p:nvPicPr>
        <p:blipFill>
          <a:blip r:embed="rId3"/>
          <a:stretch>
            <a:fillRect/>
          </a:stretch>
        </p:blipFill>
        <p:spPr>
          <a:xfrm>
            <a:off x="119062" y="-27384"/>
            <a:ext cx="8905875" cy="38385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9C9FFB-FC4D-6142-7FC6-C8470E561D59}"/>
              </a:ext>
            </a:extLst>
          </p:cNvPr>
          <p:cNvPicPr>
            <a:picLocks noChangeAspect="1"/>
          </p:cNvPicPr>
          <p:nvPr/>
        </p:nvPicPr>
        <p:blipFill>
          <a:blip r:embed="rId2"/>
          <a:stretch>
            <a:fillRect/>
          </a:stretch>
        </p:blipFill>
        <p:spPr>
          <a:xfrm>
            <a:off x="683568" y="476672"/>
            <a:ext cx="1943371" cy="828791"/>
          </a:xfrm>
          <a:prstGeom prst="rect">
            <a:avLst/>
          </a:prstGeom>
        </p:spPr>
      </p:pic>
      <p:pic>
        <p:nvPicPr>
          <p:cNvPr id="6" name="Picture 5">
            <a:extLst>
              <a:ext uri="{FF2B5EF4-FFF2-40B4-BE49-F238E27FC236}">
                <a16:creationId xmlns:a16="http://schemas.microsoft.com/office/drawing/2014/main" id="{42748DFF-2086-6A09-4F77-3DABA4AC8B4C}"/>
              </a:ext>
            </a:extLst>
          </p:cNvPr>
          <p:cNvPicPr>
            <a:picLocks noChangeAspect="1"/>
          </p:cNvPicPr>
          <p:nvPr/>
        </p:nvPicPr>
        <p:blipFill>
          <a:blip r:embed="rId3"/>
          <a:stretch>
            <a:fillRect/>
          </a:stretch>
        </p:blipFill>
        <p:spPr>
          <a:xfrm>
            <a:off x="3275856" y="476672"/>
            <a:ext cx="1724266" cy="819264"/>
          </a:xfrm>
          <a:prstGeom prst="rect">
            <a:avLst/>
          </a:prstGeom>
        </p:spPr>
      </p:pic>
      <p:sp>
        <p:nvSpPr>
          <p:cNvPr id="7" name="TextBox 6">
            <a:extLst>
              <a:ext uri="{FF2B5EF4-FFF2-40B4-BE49-F238E27FC236}">
                <a16:creationId xmlns:a16="http://schemas.microsoft.com/office/drawing/2014/main" id="{ED2C8770-D926-BB5D-99C2-4FD34FC99B2D}"/>
              </a:ext>
            </a:extLst>
          </p:cNvPr>
          <p:cNvSpPr txBox="1"/>
          <p:nvPr/>
        </p:nvSpPr>
        <p:spPr>
          <a:xfrm>
            <a:off x="2626939" y="620688"/>
            <a:ext cx="569387" cy="369332"/>
          </a:xfrm>
          <a:prstGeom prst="rect">
            <a:avLst/>
          </a:prstGeom>
          <a:noFill/>
        </p:spPr>
        <p:txBody>
          <a:bodyPr wrap="none" rtlCol="0">
            <a:spAutoFit/>
          </a:bodyPr>
          <a:lstStyle/>
          <a:p>
            <a:r>
              <a:rPr lang="pt-BR" dirty="0" err="1"/>
              <a:t>and</a:t>
            </a:r>
            <a:endParaRPr lang="en-US" dirty="0"/>
          </a:p>
        </p:txBody>
      </p:sp>
      <p:graphicFrame>
        <p:nvGraphicFramePr>
          <p:cNvPr id="8" name="Object 7">
            <a:extLst>
              <a:ext uri="{FF2B5EF4-FFF2-40B4-BE49-F238E27FC236}">
                <a16:creationId xmlns:a16="http://schemas.microsoft.com/office/drawing/2014/main" id="{E23EF85A-7BD5-AC07-97B6-57CC70E5D8C0}"/>
              </a:ext>
            </a:extLst>
          </p:cNvPr>
          <p:cNvGraphicFramePr>
            <a:graphicFrameLocks noChangeAspect="1"/>
          </p:cNvGraphicFramePr>
          <p:nvPr>
            <p:extLst>
              <p:ext uri="{D42A27DB-BD31-4B8C-83A1-F6EECF244321}">
                <p14:modId xmlns:p14="http://schemas.microsoft.com/office/powerpoint/2010/main" val="2848750867"/>
              </p:ext>
            </p:extLst>
          </p:nvPr>
        </p:nvGraphicFramePr>
        <p:xfrm>
          <a:off x="5220072" y="675385"/>
          <a:ext cx="527298" cy="421838"/>
        </p:xfrm>
        <a:graphic>
          <a:graphicData uri="http://schemas.openxmlformats.org/presentationml/2006/ole">
            <mc:AlternateContent xmlns:mc="http://schemas.openxmlformats.org/markup-compatibility/2006">
              <mc:Choice xmlns:v="urn:schemas-microsoft-com:vml" Requires="v">
                <p:oleObj name="Equation" r:id="rId4" imgW="190440" imgH="152280" progId="Equation.DSMT4">
                  <p:embed/>
                </p:oleObj>
              </mc:Choice>
              <mc:Fallback>
                <p:oleObj name="Equation" r:id="rId4" imgW="190440" imgH="152280" progId="Equation.DSMT4">
                  <p:embed/>
                  <p:pic>
                    <p:nvPicPr>
                      <p:cNvPr id="0" name=""/>
                      <p:cNvPicPr/>
                      <p:nvPr/>
                    </p:nvPicPr>
                    <p:blipFill>
                      <a:blip r:embed="rId5"/>
                      <a:stretch>
                        <a:fillRect/>
                      </a:stretch>
                    </p:blipFill>
                    <p:spPr>
                      <a:xfrm>
                        <a:off x="5220072" y="675385"/>
                        <a:ext cx="527298" cy="42183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42FBC456-B76F-8944-A344-34D6057DAF55}"/>
              </a:ext>
            </a:extLst>
          </p:cNvPr>
          <p:cNvPicPr>
            <a:picLocks noChangeAspect="1"/>
          </p:cNvPicPr>
          <p:nvPr/>
        </p:nvPicPr>
        <p:blipFill>
          <a:blip r:embed="rId6"/>
          <a:stretch>
            <a:fillRect/>
          </a:stretch>
        </p:blipFill>
        <p:spPr>
          <a:xfrm>
            <a:off x="5949168" y="476672"/>
            <a:ext cx="1457528" cy="771633"/>
          </a:xfrm>
          <a:prstGeom prst="rect">
            <a:avLst/>
          </a:prstGeom>
        </p:spPr>
      </p:pic>
      <p:sp>
        <p:nvSpPr>
          <p:cNvPr id="11" name="TextBox 10">
            <a:extLst>
              <a:ext uri="{FF2B5EF4-FFF2-40B4-BE49-F238E27FC236}">
                <a16:creationId xmlns:a16="http://schemas.microsoft.com/office/drawing/2014/main" id="{7D653BDF-C364-CB47-A728-994057A63E06}"/>
              </a:ext>
            </a:extLst>
          </p:cNvPr>
          <p:cNvSpPr txBox="1"/>
          <p:nvPr/>
        </p:nvSpPr>
        <p:spPr>
          <a:xfrm>
            <a:off x="452966" y="1547500"/>
            <a:ext cx="5634876" cy="369332"/>
          </a:xfrm>
          <a:prstGeom prst="rect">
            <a:avLst/>
          </a:prstGeom>
          <a:noFill/>
        </p:spPr>
        <p:txBody>
          <a:bodyPr wrap="none" rtlCol="0">
            <a:spAutoFit/>
          </a:bodyPr>
          <a:lstStyle/>
          <a:p>
            <a:r>
              <a:rPr lang="pt-BR" dirty="0"/>
              <a:t>For a </a:t>
            </a:r>
            <a:r>
              <a:rPr lang="pt-BR" dirty="0" err="1"/>
              <a:t>cycle</a:t>
            </a:r>
            <a:r>
              <a:rPr lang="pt-BR" dirty="0"/>
              <a:t> in </a:t>
            </a:r>
            <a:r>
              <a:rPr lang="pt-BR" dirty="0" err="1"/>
              <a:t>contact</a:t>
            </a:r>
            <a:r>
              <a:rPr lang="pt-BR" dirty="0"/>
              <a:t> </a:t>
            </a:r>
            <a:r>
              <a:rPr lang="pt-BR" dirty="0" err="1"/>
              <a:t>with</a:t>
            </a:r>
            <a:r>
              <a:rPr lang="pt-BR" dirty="0"/>
              <a:t> </a:t>
            </a:r>
            <a:r>
              <a:rPr lang="pt-BR" dirty="0" err="1"/>
              <a:t>one</a:t>
            </a:r>
            <a:r>
              <a:rPr lang="pt-BR" dirty="0"/>
              <a:t> </a:t>
            </a:r>
            <a:r>
              <a:rPr lang="pt-BR" dirty="0" err="1"/>
              <a:t>temperature</a:t>
            </a:r>
            <a:r>
              <a:rPr lang="pt-BR" dirty="0"/>
              <a:t> </a:t>
            </a:r>
            <a:r>
              <a:rPr lang="pt-BR" dirty="0" err="1"/>
              <a:t>reservoir</a:t>
            </a:r>
            <a:r>
              <a:rPr lang="pt-BR" dirty="0"/>
              <a:t>:</a:t>
            </a:r>
            <a:endParaRPr lang="en-US" dirty="0"/>
          </a:p>
        </p:txBody>
      </p:sp>
      <p:pic>
        <p:nvPicPr>
          <p:cNvPr id="13" name="Picture 12">
            <a:extLst>
              <a:ext uri="{FF2B5EF4-FFF2-40B4-BE49-F238E27FC236}">
                <a16:creationId xmlns:a16="http://schemas.microsoft.com/office/drawing/2014/main" id="{171C060B-ED84-8B68-0C3B-F6588B7C0063}"/>
              </a:ext>
            </a:extLst>
          </p:cNvPr>
          <p:cNvPicPr>
            <a:picLocks noChangeAspect="1"/>
          </p:cNvPicPr>
          <p:nvPr/>
        </p:nvPicPr>
        <p:blipFill>
          <a:blip r:embed="rId7"/>
          <a:stretch>
            <a:fillRect/>
          </a:stretch>
        </p:blipFill>
        <p:spPr>
          <a:xfrm>
            <a:off x="6076092" y="1412776"/>
            <a:ext cx="857370" cy="743054"/>
          </a:xfrm>
          <a:prstGeom prst="rect">
            <a:avLst/>
          </a:prstGeom>
        </p:spPr>
      </p:pic>
      <p:sp>
        <p:nvSpPr>
          <p:cNvPr id="14" name="TextBox 13">
            <a:extLst>
              <a:ext uri="{FF2B5EF4-FFF2-40B4-BE49-F238E27FC236}">
                <a16:creationId xmlns:a16="http://schemas.microsoft.com/office/drawing/2014/main" id="{EC5CE670-BFBC-FB5C-F370-64A25D9CA7A2}"/>
              </a:ext>
            </a:extLst>
          </p:cNvPr>
          <p:cNvSpPr txBox="1"/>
          <p:nvPr/>
        </p:nvSpPr>
        <p:spPr>
          <a:xfrm>
            <a:off x="449292" y="2132856"/>
            <a:ext cx="5468164" cy="369332"/>
          </a:xfrm>
          <a:prstGeom prst="rect">
            <a:avLst/>
          </a:prstGeom>
          <a:noFill/>
        </p:spPr>
        <p:txBody>
          <a:bodyPr wrap="none" rtlCol="0">
            <a:spAutoFit/>
          </a:bodyPr>
          <a:lstStyle/>
          <a:p>
            <a:r>
              <a:rPr lang="pt-BR" dirty="0"/>
              <a:t>For a </a:t>
            </a:r>
            <a:r>
              <a:rPr lang="pt-BR" dirty="0" err="1"/>
              <a:t>cycle</a:t>
            </a:r>
            <a:r>
              <a:rPr lang="pt-BR" dirty="0"/>
              <a:t> in </a:t>
            </a:r>
            <a:r>
              <a:rPr lang="pt-BR" dirty="0" err="1"/>
              <a:t>contact</a:t>
            </a:r>
            <a:r>
              <a:rPr lang="pt-BR" dirty="0"/>
              <a:t> </a:t>
            </a:r>
            <a:r>
              <a:rPr lang="pt-BR" dirty="0" err="1"/>
              <a:t>with</a:t>
            </a:r>
            <a:r>
              <a:rPr lang="pt-BR" dirty="0"/>
              <a:t> N </a:t>
            </a:r>
            <a:r>
              <a:rPr lang="pt-BR" dirty="0" err="1"/>
              <a:t>temperature</a:t>
            </a:r>
            <a:r>
              <a:rPr lang="pt-BR" dirty="0"/>
              <a:t> </a:t>
            </a:r>
            <a:r>
              <a:rPr lang="pt-BR" dirty="0" err="1"/>
              <a:t>reservoirs</a:t>
            </a:r>
            <a:r>
              <a:rPr lang="pt-BR" dirty="0"/>
              <a:t>:</a:t>
            </a:r>
            <a:endParaRPr lang="en-US" dirty="0"/>
          </a:p>
        </p:txBody>
      </p:sp>
      <p:pic>
        <p:nvPicPr>
          <p:cNvPr id="16" name="Picture 15">
            <a:extLst>
              <a:ext uri="{FF2B5EF4-FFF2-40B4-BE49-F238E27FC236}">
                <a16:creationId xmlns:a16="http://schemas.microsoft.com/office/drawing/2014/main" id="{27DC4EFB-2332-957E-F3D7-763E60E6BF9D}"/>
              </a:ext>
            </a:extLst>
          </p:cNvPr>
          <p:cNvPicPr>
            <a:picLocks noChangeAspect="1"/>
          </p:cNvPicPr>
          <p:nvPr/>
        </p:nvPicPr>
        <p:blipFill>
          <a:blip r:embed="rId8"/>
          <a:stretch>
            <a:fillRect/>
          </a:stretch>
        </p:blipFill>
        <p:spPr>
          <a:xfrm>
            <a:off x="1907704" y="2606107"/>
            <a:ext cx="4858428" cy="885949"/>
          </a:xfrm>
          <a:prstGeom prst="rect">
            <a:avLst/>
          </a:prstGeom>
        </p:spPr>
      </p:pic>
      <p:graphicFrame>
        <p:nvGraphicFramePr>
          <p:cNvPr id="17" name="Object 16">
            <a:extLst>
              <a:ext uri="{FF2B5EF4-FFF2-40B4-BE49-F238E27FC236}">
                <a16:creationId xmlns:a16="http://schemas.microsoft.com/office/drawing/2014/main" id="{0FE9E802-187A-8CAD-7289-DCBCB0D5E579}"/>
              </a:ext>
            </a:extLst>
          </p:cNvPr>
          <p:cNvGraphicFramePr>
            <a:graphicFrameLocks noChangeAspect="1"/>
          </p:cNvGraphicFramePr>
          <p:nvPr>
            <p:extLst>
              <p:ext uri="{D42A27DB-BD31-4B8C-83A1-F6EECF244321}">
                <p14:modId xmlns:p14="http://schemas.microsoft.com/office/powerpoint/2010/main" val="3138201983"/>
              </p:ext>
            </p:extLst>
          </p:nvPr>
        </p:nvGraphicFramePr>
        <p:xfrm>
          <a:off x="673262" y="3750083"/>
          <a:ext cx="1674436" cy="384500"/>
        </p:xfrm>
        <a:graphic>
          <a:graphicData uri="http://schemas.openxmlformats.org/presentationml/2006/ole">
            <mc:AlternateContent xmlns:mc="http://schemas.openxmlformats.org/markup-compatibility/2006">
              <mc:Choice xmlns:v="urn:schemas-microsoft-com:vml" Requires="v">
                <p:oleObj name="Equation" r:id="rId9" imgW="774360" imgH="177480" progId="Equation.DSMT4">
                  <p:embed/>
                </p:oleObj>
              </mc:Choice>
              <mc:Fallback>
                <p:oleObj name="Equation" r:id="rId9" imgW="774360" imgH="177480" progId="Equation.DSMT4">
                  <p:embed/>
                  <p:pic>
                    <p:nvPicPr>
                      <p:cNvPr id="8" name="Object 7">
                        <a:extLst>
                          <a:ext uri="{FF2B5EF4-FFF2-40B4-BE49-F238E27FC236}">
                            <a16:creationId xmlns:a16="http://schemas.microsoft.com/office/drawing/2014/main" id="{E23EF85A-7BD5-AC07-97B6-57CC70E5D8C0}"/>
                          </a:ext>
                        </a:extLst>
                      </p:cNvPr>
                      <p:cNvPicPr/>
                      <p:nvPr/>
                    </p:nvPicPr>
                    <p:blipFill>
                      <a:blip r:embed="rId10"/>
                      <a:stretch>
                        <a:fillRect/>
                      </a:stretch>
                    </p:blipFill>
                    <p:spPr>
                      <a:xfrm>
                        <a:off x="673262" y="3750083"/>
                        <a:ext cx="1674436" cy="384500"/>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35B3AB1A-F81A-9D4D-D595-9C683F9849FC}"/>
              </a:ext>
            </a:extLst>
          </p:cNvPr>
          <p:cNvPicPr>
            <a:picLocks noChangeAspect="1"/>
          </p:cNvPicPr>
          <p:nvPr/>
        </p:nvPicPr>
        <p:blipFill>
          <a:blip r:embed="rId11"/>
          <a:stretch>
            <a:fillRect/>
          </a:stretch>
        </p:blipFill>
        <p:spPr>
          <a:xfrm>
            <a:off x="2638090" y="3532426"/>
            <a:ext cx="1429854" cy="802113"/>
          </a:xfrm>
          <a:prstGeom prst="rect">
            <a:avLst/>
          </a:prstGeom>
        </p:spPr>
      </p:pic>
      <p:pic>
        <p:nvPicPr>
          <p:cNvPr id="21" name="Picture 20">
            <a:extLst>
              <a:ext uri="{FF2B5EF4-FFF2-40B4-BE49-F238E27FC236}">
                <a16:creationId xmlns:a16="http://schemas.microsoft.com/office/drawing/2014/main" id="{2FDB8FAB-1826-C3D4-8364-A5529022FEE1}"/>
              </a:ext>
            </a:extLst>
          </p:cNvPr>
          <p:cNvPicPr>
            <a:picLocks noChangeAspect="1"/>
          </p:cNvPicPr>
          <p:nvPr/>
        </p:nvPicPr>
        <p:blipFill>
          <a:blip r:embed="rId12"/>
          <a:stretch>
            <a:fillRect/>
          </a:stretch>
        </p:blipFill>
        <p:spPr>
          <a:xfrm>
            <a:off x="4209388" y="3726887"/>
            <a:ext cx="4134427" cy="352474"/>
          </a:xfrm>
          <a:prstGeom prst="rect">
            <a:avLst/>
          </a:prstGeom>
        </p:spPr>
      </p:pic>
      <p:sp>
        <p:nvSpPr>
          <p:cNvPr id="22" name="TextBox 21">
            <a:extLst>
              <a:ext uri="{FF2B5EF4-FFF2-40B4-BE49-F238E27FC236}">
                <a16:creationId xmlns:a16="http://schemas.microsoft.com/office/drawing/2014/main" id="{7CE012C8-E79D-CCAE-9071-F95993D962C0}"/>
              </a:ext>
            </a:extLst>
          </p:cNvPr>
          <p:cNvSpPr txBox="1"/>
          <p:nvPr/>
        </p:nvSpPr>
        <p:spPr>
          <a:xfrm>
            <a:off x="828606" y="4430896"/>
            <a:ext cx="2441694" cy="369332"/>
          </a:xfrm>
          <a:prstGeom prst="rect">
            <a:avLst/>
          </a:prstGeom>
          <a:noFill/>
        </p:spPr>
        <p:txBody>
          <a:bodyPr wrap="none" rtlCol="0">
            <a:spAutoFit/>
          </a:bodyPr>
          <a:lstStyle/>
          <a:p>
            <a:r>
              <a:rPr lang="pt-BR" dirty="0"/>
              <a:t>For a </a:t>
            </a:r>
            <a:r>
              <a:rPr lang="pt-BR" dirty="0" err="1"/>
              <a:t>reversible</a:t>
            </a:r>
            <a:r>
              <a:rPr lang="pt-BR" dirty="0"/>
              <a:t> </a:t>
            </a:r>
            <a:r>
              <a:rPr lang="pt-BR" dirty="0" err="1"/>
              <a:t>cycle</a:t>
            </a:r>
            <a:r>
              <a:rPr lang="pt-BR" dirty="0"/>
              <a:t>:</a:t>
            </a:r>
            <a:endParaRPr lang="en-US" dirty="0"/>
          </a:p>
        </p:txBody>
      </p:sp>
      <p:pic>
        <p:nvPicPr>
          <p:cNvPr id="24" name="Picture 23">
            <a:extLst>
              <a:ext uri="{FF2B5EF4-FFF2-40B4-BE49-F238E27FC236}">
                <a16:creationId xmlns:a16="http://schemas.microsoft.com/office/drawing/2014/main" id="{64EBB1F2-4ACE-819B-D37C-99897220E680}"/>
              </a:ext>
            </a:extLst>
          </p:cNvPr>
          <p:cNvPicPr>
            <a:picLocks noChangeAspect="1"/>
          </p:cNvPicPr>
          <p:nvPr/>
        </p:nvPicPr>
        <p:blipFill>
          <a:blip r:embed="rId13"/>
          <a:stretch>
            <a:fillRect/>
          </a:stretch>
        </p:blipFill>
        <p:spPr>
          <a:xfrm>
            <a:off x="3334416" y="4244035"/>
            <a:ext cx="1467055" cy="743054"/>
          </a:xfrm>
          <a:prstGeom prst="rect">
            <a:avLst/>
          </a:prstGeom>
        </p:spPr>
      </p:pic>
      <p:sp>
        <p:nvSpPr>
          <p:cNvPr id="25" name="TextBox 24">
            <a:extLst>
              <a:ext uri="{FF2B5EF4-FFF2-40B4-BE49-F238E27FC236}">
                <a16:creationId xmlns:a16="http://schemas.microsoft.com/office/drawing/2014/main" id="{B5A4C410-BA9D-A6D2-E531-352B9992C8C3}"/>
              </a:ext>
            </a:extLst>
          </p:cNvPr>
          <p:cNvSpPr txBox="1"/>
          <p:nvPr/>
        </p:nvSpPr>
        <p:spPr>
          <a:xfrm>
            <a:off x="205819" y="4957859"/>
            <a:ext cx="8262198" cy="830997"/>
          </a:xfrm>
          <a:prstGeom prst="rect">
            <a:avLst/>
          </a:prstGeom>
          <a:noFill/>
        </p:spPr>
        <p:txBody>
          <a:bodyPr wrap="none" rtlCol="0">
            <a:spAutoFit/>
          </a:bodyPr>
          <a:lstStyle/>
          <a:p>
            <a:r>
              <a:rPr lang="pt-BR" sz="2400" dirty="0" err="1"/>
              <a:t>Therefore</a:t>
            </a:r>
            <a:r>
              <a:rPr lang="pt-BR" sz="2400" dirty="0"/>
              <a:t>, a “new” </a:t>
            </a:r>
            <a:r>
              <a:rPr lang="pt-BR" sz="2400" dirty="0" err="1"/>
              <a:t>property</a:t>
            </a:r>
            <a:r>
              <a:rPr lang="pt-BR" sz="2400" dirty="0"/>
              <a:t> </a:t>
            </a:r>
            <a:r>
              <a:rPr lang="pt-BR" sz="2400" dirty="0" err="1"/>
              <a:t>named</a:t>
            </a:r>
            <a:r>
              <a:rPr lang="pt-BR" sz="2400" dirty="0"/>
              <a:t> </a:t>
            </a:r>
            <a:r>
              <a:rPr lang="pt-BR" sz="2400" b="1" dirty="0" err="1"/>
              <a:t>entropy</a:t>
            </a:r>
            <a:r>
              <a:rPr lang="pt-BR" sz="2400" b="1" dirty="0"/>
              <a:t> </a:t>
            </a:r>
            <a:r>
              <a:rPr lang="pt-BR" sz="2400" dirty="0" err="1"/>
              <a:t>was</a:t>
            </a:r>
            <a:r>
              <a:rPr lang="pt-BR" sz="2400" dirty="0"/>
              <a:t> </a:t>
            </a:r>
            <a:r>
              <a:rPr lang="pt-BR" sz="2400" dirty="0" err="1"/>
              <a:t>proposed</a:t>
            </a:r>
            <a:r>
              <a:rPr lang="pt-BR" sz="2400" dirty="0"/>
              <a:t> </a:t>
            </a:r>
          </a:p>
          <a:p>
            <a:r>
              <a:rPr lang="pt-BR" sz="2400" dirty="0" err="1"/>
              <a:t>by</a:t>
            </a:r>
            <a:r>
              <a:rPr lang="pt-BR" sz="2400" dirty="0"/>
              <a:t> Clausius:</a:t>
            </a:r>
            <a:endParaRPr lang="en-US" sz="2400" dirty="0"/>
          </a:p>
        </p:txBody>
      </p:sp>
      <p:pic>
        <p:nvPicPr>
          <p:cNvPr id="27" name="Picture 26">
            <a:extLst>
              <a:ext uri="{FF2B5EF4-FFF2-40B4-BE49-F238E27FC236}">
                <a16:creationId xmlns:a16="http://schemas.microsoft.com/office/drawing/2014/main" id="{0B52012E-567E-C1FC-D797-14215A6F629D}"/>
              </a:ext>
            </a:extLst>
          </p:cNvPr>
          <p:cNvPicPr>
            <a:picLocks noChangeAspect="1"/>
          </p:cNvPicPr>
          <p:nvPr/>
        </p:nvPicPr>
        <p:blipFill>
          <a:blip r:embed="rId14"/>
          <a:stretch>
            <a:fillRect/>
          </a:stretch>
        </p:blipFill>
        <p:spPr>
          <a:xfrm>
            <a:off x="3119398" y="5656278"/>
            <a:ext cx="1880724" cy="967230"/>
          </a:xfrm>
          <a:prstGeom prst="rect">
            <a:avLst/>
          </a:prstGeom>
        </p:spPr>
      </p:pic>
      <p:pic>
        <p:nvPicPr>
          <p:cNvPr id="29" name="Picture 28">
            <a:extLst>
              <a:ext uri="{FF2B5EF4-FFF2-40B4-BE49-F238E27FC236}">
                <a16:creationId xmlns:a16="http://schemas.microsoft.com/office/drawing/2014/main" id="{C6C43F51-E9B9-1063-57CD-96A3C0420301}"/>
              </a:ext>
            </a:extLst>
          </p:cNvPr>
          <p:cNvPicPr>
            <a:picLocks noChangeAspect="1"/>
          </p:cNvPicPr>
          <p:nvPr/>
        </p:nvPicPr>
        <p:blipFill>
          <a:blip r:embed="rId15"/>
          <a:stretch>
            <a:fillRect/>
          </a:stretch>
        </p:blipFill>
        <p:spPr>
          <a:xfrm>
            <a:off x="5562331" y="5946487"/>
            <a:ext cx="781159" cy="390580"/>
          </a:xfrm>
          <a:prstGeom prst="rect">
            <a:avLst/>
          </a:prstGeom>
        </p:spPr>
      </p:pic>
    </p:spTree>
    <p:extLst>
      <p:ext uri="{BB962C8B-B14F-4D97-AF65-F5344CB8AC3E}">
        <p14:creationId xmlns:p14="http://schemas.microsoft.com/office/powerpoint/2010/main" val="71195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BD021D-6EBD-1C30-0390-18D5969D56CF}"/>
              </a:ext>
            </a:extLst>
          </p:cNvPr>
          <p:cNvPicPr>
            <a:picLocks noChangeAspect="1"/>
          </p:cNvPicPr>
          <p:nvPr/>
        </p:nvPicPr>
        <p:blipFill>
          <a:blip r:embed="rId2"/>
          <a:stretch>
            <a:fillRect/>
          </a:stretch>
        </p:blipFill>
        <p:spPr>
          <a:xfrm>
            <a:off x="0" y="4077072"/>
            <a:ext cx="9144000" cy="2956519"/>
          </a:xfrm>
          <a:prstGeom prst="rect">
            <a:avLst/>
          </a:prstGeom>
        </p:spPr>
      </p:pic>
      <p:pic>
        <p:nvPicPr>
          <p:cNvPr id="13" name="Picture 12">
            <a:extLst>
              <a:ext uri="{FF2B5EF4-FFF2-40B4-BE49-F238E27FC236}">
                <a16:creationId xmlns:a16="http://schemas.microsoft.com/office/drawing/2014/main" id="{B408B344-B7CB-813D-E839-DD8F0BABA64A}"/>
              </a:ext>
            </a:extLst>
          </p:cNvPr>
          <p:cNvPicPr>
            <a:picLocks noChangeAspect="1"/>
          </p:cNvPicPr>
          <p:nvPr/>
        </p:nvPicPr>
        <p:blipFill>
          <a:blip r:embed="rId3"/>
          <a:stretch>
            <a:fillRect/>
          </a:stretch>
        </p:blipFill>
        <p:spPr>
          <a:xfrm>
            <a:off x="251520" y="35328"/>
            <a:ext cx="8568952" cy="3897728"/>
          </a:xfrm>
          <a:prstGeom prst="rect">
            <a:avLst/>
          </a:prstGeom>
        </p:spPr>
      </p:pic>
    </p:spTree>
    <p:extLst>
      <p:ext uri="{BB962C8B-B14F-4D97-AF65-F5344CB8AC3E}">
        <p14:creationId xmlns:p14="http://schemas.microsoft.com/office/powerpoint/2010/main" val="2331706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4F86F2-FE70-C9F4-3DB6-47E503143CED}"/>
              </a:ext>
            </a:extLst>
          </p:cNvPr>
          <p:cNvPicPr>
            <a:picLocks noChangeAspect="1"/>
          </p:cNvPicPr>
          <p:nvPr/>
        </p:nvPicPr>
        <p:blipFill>
          <a:blip r:embed="rId2"/>
          <a:stretch>
            <a:fillRect/>
          </a:stretch>
        </p:blipFill>
        <p:spPr>
          <a:xfrm>
            <a:off x="179512" y="116632"/>
            <a:ext cx="8784976" cy="3672408"/>
          </a:xfrm>
          <a:prstGeom prst="rect">
            <a:avLst/>
          </a:prstGeom>
        </p:spPr>
      </p:pic>
      <p:pic>
        <p:nvPicPr>
          <p:cNvPr id="11" name="Picture 10">
            <a:extLst>
              <a:ext uri="{FF2B5EF4-FFF2-40B4-BE49-F238E27FC236}">
                <a16:creationId xmlns:a16="http://schemas.microsoft.com/office/drawing/2014/main" id="{0256862A-48A9-1976-FB4E-4E6A6CBD3EA0}"/>
              </a:ext>
            </a:extLst>
          </p:cNvPr>
          <p:cNvPicPr>
            <a:picLocks noChangeAspect="1"/>
          </p:cNvPicPr>
          <p:nvPr/>
        </p:nvPicPr>
        <p:blipFill>
          <a:blip r:embed="rId3"/>
          <a:stretch>
            <a:fillRect/>
          </a:stretch>
        </p:blipFill>
        <p:spPr>
          <a:xfrm>
            <a:off x="179512" y="4149080"/>
            <a:ext cx="8784976" cy="2400114"/>
          </a:xfrm>
          <a:prstGeom prst="rect">
            <a:avLst/>
          </a:prstGeom>
        </p:spPr>
      </p:pic>
    </p:spTree>
    <p:extLst>
      <p:ext uri="{BB962C8B-B14F-4D97-AF65-F5344CB8AC3E}">
        <p14:creationId xmlns:p14="http://schemas.microsoft.com/office/powerpoint/2010/main" val="117981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2F3A68-90D8-DA8A-325E-EA852150A0C6}"/>
              </a:ext>
            </a:extLst>
          </p:cNvPr>
          <p:cNvSpPr txBox="1"/>
          <p:nvPr/>
        </p:nvSpPr>
        <p:spPr>
          <a:xfrm>
            <a:off x="251520" y="8321"/>
            <a:ext cx="8147604" cy="6063198"/>
          </a:xfrm>
          <a:prstGeom prst="rect">
            <a:avLst/>
          </a:prstGeom>
          <a:noFill/>
        </p:spPr>
        <p:txBody>
          <a:bodyPr wrap="square" rtlCol="0">
            <a:spAutoFit/>
          </a:bodyPr>
          <a:lstStyle/>
          <a:p>
            <a:endParaRPr lang="en-US" dirty="0"/>
          </a:p>
          <a:p>
            <a:pPr algn="just"/>
            <a:r>
              <a:rPr lang="en-US" sz="2800" b="1" dirty="0"/>
              <a:t>THE SECOND LAW OF THERMODYNAMICS</a:t>
            </a:r>
          </a:p>
          <a:p>
            <a:pPr algn="just"/>
            <a:endParaRPr lang="en-US" dirty="0"/>
          </a:p>
          <a:p>
            <a:pPr algn="just"/>
            <a:r>
              <a:rPr lang="en-US" dirty="0"/>
              <a:t>Not all processes that comply with the energy conservation principle in fact are possible. </a:t>
            </a:r>
          </a:p>
          <a:p>
            <a:pPr algn="just"/>
            <a:endParaRPr lang="en-US" dirty="0"/>
          </a:p>
          <a:p>
            <a:pPr algn="just"/>
            <a:r>
              <a:rPr lang="en-US" dirty="0"/>
              <a:t>Spontaneous processes are a special class of processes that happen in one particular direction, not in the inverse direction, although energy could be conserved.</a:t>
            </a:r>
          </a:p>
          <a:p>
            <a:pPr algn="just"/>
            <a:endParaRPr lang="en-US" dirty="0"/>
          </a:p>
          <a:p>
            <a:pPr algn="just"/>
            <a:r>
              <a:rPr lang="en-US" dirty="0"/>
              <a:t>The first law does not distinguish between the processes that can happen from those that cannot. Ex: spontaneous cooling of a hot body placed in contact with a colder environment → the body cools down to reach equilibrium with the temperature of the surroundings, and the inverse does not happen spontaneously, although the first law is satisfied. </a:t>
            </a:r>
          </a:p>
          <a:p>
            <a:pPr algn="just"/>
            <a:endParaRPr lang="en-US" dirty="0"/>
          </a:p>
          <a:p>
            <a:pPr algn="just"/>
            <a:r>
              <a:rPr lang="en-US" dirty="0"/>
              <a:t>When there is a combination of systems interacting energetically, a clear orientation is needed to predict what will result. For that, several scientists proposed the second law of thermodynamics as the principle to provide that guidance.</a:t>
            </a:r>
          </a:p>
          <a:p>
            <a:pPr algn="just"/>
            <a:endParaRPr lang="en-US" dirty="0"/>
          </a:p>
        </p:txBody>
      </p:sp>
    </p:spTree>
    <p:extLst>
      <p:ext uri="{BB962C8B-B14F-4D97-AF65-F5344CB8AC3E}">
        <p14:creationId xmlns:p14="http://schemas.microsoft.com/office/powerpoint/2010/main" val="2931166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56FB5A-9D3A-EC41-A458-6499871D09E1}"/>
              </a:ext>
            </a:extLst>
          </p:cNvPr>
          <p:cNvPicPr>
            <a:picLocks noChangeAspect="1"/>
          </p:cNvPicPr>
          <p:nvPr/>
        </p:nvPicPr>
        <p:blipFill>
          <a:blip r:embed="rId2"/>
          <a:stretch>
            <a:fillRect/>
          </a:stretch>
        </p:blipFill>
        <p:spPr>
          <a:xfrm>
            <a:off x="179512" y="188640"/>
            <a:ext cx="8784976" cy="6480720"/>
          </a:xfrm>
          <a:prstGeom prst="rect">
            <a:avLst/>
          </a:prstGeom>
        </p:spPr>
      </p:pic>
    </p:spTree>
    <p:extLst>
      <p:ext uri="{BB962C8B-B14F-4D97-AF65-F5344CB8AC3E}">
        <p14:creationId xmlns:p14="http://schemas.microsoft.com/office/powerpoint/2010/main" val="3456456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28" y="836712"/>
            <a:ext cx="9130972" cy="3600400"/>
          </a:xfrm>
          <a:prstGeom prst="rect">
            <a:avLst/>
          </a:prstGeom>
        </p:spPr>
      </p:pic>
      <p:sp>
        <p:nvSpPr>
          <p:cNvPr id="3" name="Retângulo 2"/>
          <p:cNvSpPr/>
          <p:nvPr/>
        </p:nvSpPr>
        <p:spPr>
          <a:xfrm>
            <a:off x="0" y="428625"/>
            <a:ext cx="9144000" cy="357188"/>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4" name="CaixaDeTexto 3"/>
          <p:cNvSpPr txBox="1"/>
          <p:nvPr/>
        </p:nvSpPr>
        <p:spPr>
          <a:xfrm>
            <a:off x="0" y="-24"/>
            <a:ext cx="9828584" cy="584775"/>
          </a:xfrm>
          <a:prstGeom prst="rect">
            <a:avLst/>
          </a:prstGeom>
          <a:noFill/>
        </p:spPr>
        <p:txBody>
          <a:bodyPr wrap="square">
            <a:spAutoFit/>
          </a:bodyPr>
          <a:lstStyle/>
          <a:p>
            <a:pPr eaLnBrk="1" hangingPunct="1">
              <a:defRPr/>
            </a:pPr>
            <a:r>
              <a:rPr lang="pt-BR" sz="3200" dirty="0">
                <a:effectLst>
                  <a:reflection blurRad="6350" stA="55000" endA="300" endPos="45500" dir="5400000" sy="-100000" algn="bl" rotWithShape="0"/>
                </a:effectLst>
                <a:latin typeface="cafeta" pitchFamily="34" charset="0"/>
                <a:cs typeface="+mn-cs"/>
              </a:rPr>
              <a:t>2ª Lei para sistemas abertos (Volume de controle)</a:t>
            </a:r>
          </a:p>
        </p:txBody>
      </p:sp>
      <p:pic>
        <p:nvPicPr>
          <p:cNvPr id="5" name="Picture 4"/>
          <p:cNvPicPr>
            <a:picLocks noChangeAspect="1"/>
          </p:cNvPicPr>
          <p:nvPr/>
        </p:nvPicPr>
        <p:blipFill>
          <a:blip r:embed="rId3"/>
          <a:stretch>
            <a:fillRect/>
          </a:stretch>
        </p:blipFill>
        <p:spPr>
          <a:xfrm>
            <a:off x="1907704" y="4293096"/>
            <a:ext cx="5737267" cy="2232248"/>
          </a:xfrm>
          <a:prstGeom prst="rect">
            <a:avLst/>
          </a:prstGeom>
        </p:spPr>
      </p:pic>
    </p:spTree>
    <p:extLst>
      <p:ext uri="{BB962C8B-B14F-4D97-AF65-F5344CB8AC3E}">
        <p14:creationId xmlns:p14="http://schemas.microsoft.com/office/powerpoint/2010/main" val="2317907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428625"/>
            <a:ext cx="9144000" cy="357188"/>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4" name="CaixaDeTexto 3"/>
          <p:cNvSpPr txBox="1"/>
          <p:nvPr/>
        </p:nvSpPr>
        <p:spPr>
          <a:xfrm>
            <a:off x="0" y="-24"/>
            <a:ext cx="9828584" cy="584775"/>
          </a:xfrm>
          <a:prstGeom prst="rect">
            <a:avLst/>
          </a:prstGeom>
          <a:noFill/>
        </p:spPr>
        <p:txBody>
          <a:bodyPr wrap="square">
            <a:spAutoFit/>
          </a:bodyPr>
          <a:lstStyle/>
          <a:p>
            <a:pPr eaLnBrk="1" hangingPunct="1">
              <a:defRPr/>
            </a:pPr>
            <a:r>
              <a:rPr lang="pt-BR" sz="3200" dirty="0">
                <a:effectLst>
                  <a:reflection blurRad="6350" stA="55000" endA="300" endPos="45500" dir="5400000" sy="-100000" algn="bl" rotWithShape="0"/>
                </a:effectLst>
                <a:latin typeface="cafeta" pitchFamily="34" charset="0"/>
                <a:cs typeface="+mn-cs"/>
              </a:rPr>
              <a:t>2ª Lei para sistemas abertos (Volume de controle)</a:t>
            </a:r>
          </a:p>
        </p:txBody>
      </p:sp>
      <p:pic>
        <p:nvPicPr>
          <p:cNvPr id="5" name="Picture 4"/>
          <p:cNvPicPr>
            <a:picLocks noChangeAspect="1"/>
          </p:cNvPicPr>
          <p:nvPr/>
        </p:nvPicPr>
        <p:blipFill>
          <a:blip r:embed="rId2"/>
          <a:stretch>
            <a:fillRect/>
          </a:stretch>
        </p:blipFill>
        <p:spPr>
          <a:xfrm>
            <a:off x="0" y="1844824"/>
            <a:ext cx="8964488" cy="868373"/>
          </a:xfrm>
          <a:prstGeom prst="rect">
            <a:avLst/>
          </a:prstGeom>
        </p:spPr>
      </p:pic>
      <p:sp>
        <p:nvSpPr>
          <p:cNvPr id="6" name="TextBox 5"/>
          <p:cNvSpPr txBox="1"/>
          <p:nvPr/>
        </p:nvSpPr>
        <p:spPr>
          <a:xfrm>
            <a:off x="251520" y="1023119"/>
            <a:ext cx="5444119" cy="461665"/>
          </a:xfrm>
          <a:prstGeom prst="rect">
            <a:avLst/>
          </a:prstGeom>
          <a:noFill/>
        </p:spPr>
        <p:txBody>
          <a:bodyPr wrap="none" rtlCol="0">
            <a:spAutoFit/>
          </a:bodyPr>
          <a:lstStyle/>
          <a:p>
            <a:r>
              <a:rPr lang="pt-BR" sz="2400" dirty="0">
                <a:latin typeface="Times New Roman" panose="02020603050405020304" pitchFamily="18" charset="0"/>
                <a:cs typeface="Times New Roman" panose="02020603050405020304" pitchFamily="18" charset="0"/>
              </a:rPr>
              <a:t>Chamando de             a entropia gerada de </a:t>
            </a:r>
            <a:endParaRPr lang="en-US" sz="24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nvGraphicFramePr>
        <p:xfrm>
          <a:off x="2195736" y="1052736"/>
          <a:ext cx="758984" cy="480690"/>
        </p:xfrm>
        <a:graphic>
          <a:graphicData uri="http://schemas.openxmlformats.org/presentationml/2006/ole">
            <mc:AlternateContent xmlns:mc="http://schemas.openxmlformats.org/markup-compatibility/2006">
              <mc:Choice xmlns:v="urn:schemas-microsoft-com:vml" Requires="v">
                <p:oleObj name="Equation" r:id="rId3" imgW="380880" imgH="241200" progId="Equation.3">
                  <p:embed/>
                </p:oleObj>
              </mc:Choice>
              <mc:Fallback>
                <p:oleObj name="Equation" r:id="rId3" imgW="380880" imgH="241200" progId="Equation.3">
                  <p:embed/>
                  <p:pic>
                    <p:nvPicPr>
                      <p:cNvPr id="0" name=""/>
                      <p:cNvPicPr/>
                      <p:nvPr/>
                    </p:nvPicPr>
                    <p:blipFill>
                      <a:blip r:embed="rId4"/>
                      <a:stretch>
                        <a:fillRect/>
                      </a:stretch>
                    </p:blipFill>
                    <p:spPr>
                      <a:xfrm>
                        <a:off x="2195736" y="1052736"/>
                        <a:ext cx="758984" cy="48069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5568762" y="1059255"/>
          <a:ext cx="2994673" cy="452127"/>
        </p:xfrm>
        <a:graphic>
          <a:graphicData uri="http://schemas.openxmlformats.org/presentationml/2006/ole">
            <mc:AlternateContent xmlns:mc="http://schemas.openxmlformats.org/markup-compatibility/2006">
              <mc:Choice xmlns:v="urn:schemas-microsoft-com:vml" Requires="v">
                <p:oleObj name="Equation" r:id="rId5" imgW="1346040" imgH="203040" progId="Equation.3">
                  <p:embed/>
                </p:oleObj>
              </mc:Choice>
              <mc:Fallback>
                <p:oleObj name="Equation" r:id="rId5" imgW="1346040" imgH="203040" progId="Equation.3">
                  <p:embed/>
                  <p:pic>
                    <p:nvPicPr>
                      <p:cNvPr id="0" name=""/>
                      <p:cNvPicPr/>
                      <p:nvPr/>
                    </p:nvPicPr>
                    <p:blipFill>
                      <a:blip r:embed="rId6"/>
                      <a:stretch>
                        <a:fillRect/>
                      </a:stretch>
                    </p:blipFill>
                    <p:spPr>
                      <a:xfrm>
                        <a:off x="5568762" y="1059255"/>
                        <a:ext cx="2994673" cy="452127"/>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377403" y="2780928"/>
          <a:ext cx="7146925" cy="452437"/>
        </p:xfrm>
        <a:graphic>
          <a:graphicData uri="http://schemas.openxmlformats.org/presentationml/2006/ole">
            <mc:AlternateContent xmlns:mc="http://schemas.openxmlformats.org/markup-compatibility/2006">
              <mc:Choice xmlns:v="urn:schemas-microsoft-com:vml" Requires="v">
                <p:oleObj name="Equation" r:id="rId7" imgW="3213000" imgH="203040" progId="Equation.3">
                  <p:embed/>
                </p:oleObj>
              </mc:Choice>
              <mc:Fallback>
                <p:oleObj name="Equation" r:id="rId7" imgW="3213000" imgH="203040" progId="Equation.3">
                  <p:embed/>
                  <p:pic>
                    <p:nvPicPr>
                      <p:cNvPr id="0" name=""/>
                      <p:cNvPicPr/>
                      <p:nvPr/>
                    </p:nvPicPr>
                    <p:blipFill>
                      <a:blip r:embed="rId8"/>
                      <a:stretch>
                        <a:fillRect/>
                      </a:stretch>
                    </p:blipFill>
                    <p:spPr>
                      <a:xfrm>
                        <a:off x="377403" y="2780928"/>
                        <a:ext cx="7146925" cy="452437"/>
                      </a:xfrm>
                      <a:prstGeom prst="rect">
                        <a:avLst/>
                      </a:prstGeom>
                    </p:spPr>
                  </p:pic>
                </p:oleObj>
              </mc:Fallback>
            </mc:AlternateContent>
          </a:graphicData>
        </a:graphic>
      </p:graphicFrame>
      <p:pic>
        <p:nvPicPr>
          <p:cNvPr id="10" name="Picture 9"/>
          <p:cNvPicPr>
            <a:picLocks noChangeAspect="1"/>
          </p:cNvPicPr>
          <p:nvPr/>
        </p:nvPicPr>
        <p:blipFill>
          <a:blip r:embed="rId9"/>
          <a:stretch>
            <a:fillRect/>
          </a:stretch>
        </p:blipFill>
        <p:spPr>
          <a:xfrm>
            <a:off x="150776" y="3501008"/>
            <a:ext cx="8838457" cy="2808312"/>
          </a:xfrm>
          <a:prstGeom prst="rect">
            <a:avLst/>
          </a:prstGeom>
        </p:spPr>
      </p:pic>
    </p:spTree>
    <p:extLst>
      <p:ext uri="{BB962C8B-B14F-4D97-AF65-F5344CB8AC3E}">
        <p14:creationId xmlns:p14="http://schemas.microsoft.com/office/powerpoint/2010/main" val="3028115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466850" y="4672013"/>
            <a:ext cx="62103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en-US" sz="2400">
                <a:solidFill>
                  <a:srgbClr val="FF0000"/>
                </a:solidFill>
              </a:rPr>
              <a:t>Termodinâmica do Não-equilíbrio</a:t>
            </a:r>
          </a:p>
          <a:p>
            <a:pPr algn="ctr">
              <a:spcBef>
                <a:spcPct val="0"/>
              </a:spcBef>
              <a:buFontTx/>
              <a:buNone/>
            </a:pPr>
            <a:r>
              <a:rPr lang="pt-BR" altLang="en-US" sz="2400">
                <a:solidFill>
                  <a:srgbClr val="FF0000"/>
                </a:solidFill>
              </a:rPr>
              <a:t>Ilya Prigogine </a:t>
            </a:r>
          </a:p>
          <a:p>
            <a:pPr algn="ctr">
              <a:spcBef>
                <a:spcPct val="0"/>
              </a:spcBef>
              <a:buFontTx/>
              <a:buNone/>
            </a:pPr>
            <a:r>
              <a:rPr lang="en-US" altLang="en-US" sz="2400">
                <a:solidFill>
                  <a:srgbClr val="FF0000"/>
                </a:solidFill>
              </a:rPr>
              <a:t>Nobel Prize for Chemistry (1977)</a:t>
            </a:r>
          </a:p>
          <a:p>
            <a:pPr algn="ctr">
              <a:spcBef>
                <a:spcPct val="0"/>
              </a:spcBef>
              <a:buFontTx/>
              <a:buNone/>
            </a:pPr>
            <a:r>
              <a:rPr lang="pt-BR" altLang="en-US" sz="2400">
                <a:solidFill>
                  <a:srgbClr val="FF0000"/>
                </a:solidFill>
              </a:rPr>
              <a:t>Sistema longe do equilíbrio </a:t>
            </a:r>
          </a:p>
          <a:p>
            <a:pPr algn="ctr">
              <a:spcBef>
                <a:spcPct val="0"/>
              </a:spcBef>
              <a:buFontTx/>
              <a:buNone/>
            </a:pPr>
            <a:r>
              <a:rPr lang="pt-BR" altLang="en-US" sz="2400">
                <a:solidFill>
                  <a:srgbClr val="FF0000"/>
                </a:solidFill>
              </a:rPr>
              <a:t>→ menor entropia → Estruturas dissipativas</a:t>
            </a:r>
            <a:endParaRPr lang="en-US"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7AB8AF-46CF-93E3-D597-D1284F1A55BB}"/>
              </a:ext>
            </a:extLst>
          </p:cNvPr>
          <p:cNvSpPr txBox="1"/>
          <p:nvPr/>
        </p:nvSpPr>
        <p:spPr>
          <a:xfrm>
            <a:off x="676637" y="260648"/>
            <a:ext cx="7790723" cy="954107"/>
          </a:xfrm>
          <a:prstGeom prst="rect">
            <a:avLst/>
          </a:prstGeom>
          <a:noFill/>
        </p:spPr>
        <p:txBody>
          <a:bodyPr wrap="none" rtlCol="0">
            <a:spAutoFit/>
          </a:bodyPr>
          <a:lstStyle/>
          <a:p>
            <a:pPr algn="ctr"/>
            <a:r>
              <a:rPr lang="en-US" sz="3200" b="1" u="sng" dirty="0"/>
              <a:t>Third law of thermodynamics</a:t>
            </a:r>
          </a:p>
          <a:p>
            <a:pPr algn="ctr"/>
            <a:r>
              <a:rPr lang="en-US" sz="2400" dirty="0"/>
              <a:t>(Walther Hermann Nernst – Nobel de </a:t>
            </a:r>
            <a:r>
              <a:rPr lang="en-US" sz="2400" dirty="0" err="1"/>
              <a:t>Química</a:t>
            </a:r>
            <a:r>
              <a:rPr lang="en-US" sz="2400" dirty="0"/>
              <a:t> de 1920)</a:t>
            </a:r>
          </a:p>
        </p:txBody>
      </p:sp>
      <p:sp>
        <p:nvSpPr>
          <p:cNvPr id="3" name="TextBox 2">
            <a:extLst>
              <a:ext uri="{FF2B5EF4-FFF2-40B4-BE49-F238E27FC236}">
                <a16:creationId xmlns:a16="http://schemas.microsoft.com/office/drawing/2014/main" id="{B082D173-4EC1-C4FF-A2E5-F7698BF5F6D2}"/>
              </a:ext>
            </a:extLst>
          </p:cNvPr>
          <p:cNvSpPr txBox="1"/>
          <p:nvPr/>
        </p:nvSpPr>
        <p:spPr>
          <a:xfrm>
            <a:off x="455236" y="1340768"/>
            <a:ext cx="8233527" cy="4524315"/>
          </a:xfrm>
          <a:prstGeom prst="rect">
            <a:avLst/>
          </a:prstGeom>
          <a:noFill/>
        </p:spPr>
        <p:txBody>
          <a:bodyPr wrap="square" rtlCol="0">
            <a:spAutoFit/>
          </a:bodyPr>
          <a:lstStyle/>
          <a:p>
            <a:r>
              <a:rPr lang="en-US" sz="2400" dirty="0"/>
              <a:t>The entropy of a closed system at thermodynamic equilibrium approaches a constant value when its temperature approaches absolute zero. This constant value cannot depend on any other parameters characterizing the system, such as pressure or applied magnetic field. At absolute zero (zero kelvins) the system must be in a state with the minimum possible energy.</a:t>
            </a:r>
          </a:p>
          <a:p>
            <a:endParaRPr lang="en-US" sz="2400" dirty="0"/>
          </a:p>
          <a:p>
            <a:r>
              <a:rPr lang="en-US" sz="2400" dirty="0"/>
              <a:t>Entropy is related to the number of accessible microstates, and there is typically one unique state (called the ground state) with minimum energy. In such a case, the entropy at </a:t>
            </a:r>
            <a:r>
              <a:rPr lang="en-US" sz="2400" b="1" dirty="0"/>
              <a:t>absolute zero </a:t>
            </a:r>
            <a:r>
              <a:rPr lang="en-US" sz="2400" dirty="0"/>
              <a:t>will be exactly </a:t>
            </a:r>
            <a:r>
              <a:rPr lang="en-US" sz="2400" b="1" dirty="0"/>
              <a:t>zero</a:t>
            </a:r>
            <a:r>
              <a:rPr lang="en-US" sz="2400" dirty="0"/>
              <a:t>.</a:t>
            </a:r>
          </a:p>
        </p:txBody>
      </p:sp>
    </p:spTree>
    <p:extLst>
      <p:ext uri="{BB962C8B-B14F-4D97-AF65-F5344CB8AC3E}">
        <p14:creationId xmlns:p14="http://schemas.microsoft.com/office/powerpoint/2010/main" val="4142651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11"/>
          <p:cNvSpPr/>
          <p:nvPr/>
        </p:nvSpPr>
        <p:spPr>
          <a:xfrm>
            <a:off x="1143001" y="1234026"/>
            <a:ext cx="2996952" cy="196752"/>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ctangle 3"/>
          <p:cNvSpPr txBox="1">
            <a:spLocks noChangeArrowheads="1"/>
          </p:cNvSpPr>
          <p:nvPr/>
        </p:nvSpPr>
        <p:spPr bwMode="auto">
          <a:xfrm>
            <a:off x="319204" y="1535955"/>
            <a:ext cx="8505593" cy="3314700"/>
          </a:xfrm>
          <a:prstGeom prst="rect">
            <a:avLst/>
          </a:prstGeom>
          <a:noFill/>
          <a:ln w="9525">
            <a:noFill/>
            <a:miter lim="800000"/>
            <a:headEnd/>
            <a:tailEnd/>
          </a:ln>
        </p:spPr>
        <p:txBody>
          <a:bodyPr/>
          <a:lstStyle/>
          <a:p>
            <a:pPr marL="257175" indent="-257175">
              <a:spcBef>
                <a:spcPct val="20000"/>
              </a:spcBef>
              <a:buClr>
                <a:schemeClr val="folHlink"/>
              </a:buClr>
              <a:buSzPct val="75000"/>
              <a:buFont typeface="Monotype Sorts" pitchFamily="2" charset="2"/>
              <a:buChar char="n"/>
              <a:defRPr/>
            </a:pPr>
            <a:r>
              <a:rPr lang="en-US" sz="1950" kern="0" dirty="0">
                <a:cs typeface="Times New Roman" pitchFamily="18" charset="0"/>
              </a:rPr>
              <a:t>Evolution Theory – originally conceived for biological organisms (Darwin, C., The origin of species, 1859)</a:t>
            </a:r>
          </a:p>
          <a:p>
            <a:pPr marL="257175" indent="-257175">
              <a:spcBef>
                <a:spcPct val="20000"/>
              </a:spcBef>
              <a:buClr>
                <a:schemeClr val="folHlink"/>
              </a:buClr>
              <a:buSzPct val="75000"/>
              <a:buFont typeface="Monotype Sorts" pitchFamily="2" charset="2"/>
              <a:buChar char="n"/>
              <a:defRPr/>
            </a:pPr>
            <a:r>
              <a:rPr lang="en-US" sz="1950" kern="0" dirty="0" err="1">
                <a:cs typeface="Times New Roman" pitchFamily="18" charset="0"/>
              </a:rPr>
              <a:t>Constructal</a:t>
            </a:r>
            <a:r>
              <a:rPr lang="en-US" sz="1950" kern="0" dirty="0">
                <a:cs typeface="Times New Roman" pitchFamily="18" charset="0"/>
              </a:rPr>
              <a:t> Law – unifies all systems design (</a:t>
            </a:r>
            <a:r>
              <a:rPr lang="en-US" sz="1950" kern="0" dirty="0" err="1">
                <a:cs typeface="Times New Roman" pitchFamily="18" charset="0"/>
              </a:rPr>
              <a:t>Bejan</a:t>
            </a:r>
            <a:r>
              <a:rPr lang="en-US" sz="1950" kern="0" dirty="0">
                <a:cs typeface="Times New Roman" pitchFamily="18" charset="0"/>
              </a:rPr>
              <a:t>, 1996) “For a flow system to persist in time (to survive) it must evolve in such a way that it provides easier and easier access to the currents that flow through it” </a:t>
            </a:r>
            <a:r>
              <a:rPr lang="en-US" sz="1950" kern="0" dirty="0"/>
              <a:t>→ any system evolves (morphs) to minimize resistances to the flows required for its existence…  </a:t>
            </a:r>
            <a:endParaRPr lang="en-US" sz="1950" kern="0" dirty="0">
              <a:cs typeface="Times New Roman" pitchFamily="18" charset="0"/>
            </a:endParaRPr>
          </a:p>
          <a:p>
            <a:pPr marL="257175" indent="-257175">
              <a:spcBef>
                <a:spcPct val="20000"/>
              </a:spcBef>
              <a:buClr>
                <a:schemeClr val="folHlink"/>
              </a:buClr>
              <a:buSzPct val="75000"/>
              <a:buFont typeface="Monotype Sorts" pitchFamily="2" charset="2"/>
              <a:buChar char="n"/>
              <a:defRPr/>
            </a:pPr>
            <a:r>
              <a:rPr lang="en-US" sz="1950" dirty="0"/>
              <a:t>Traditional thermodynamic design: assumed components geometry (or configuration) → optimization</a:t>
            </a:r>
          </a:p>
          <a:p>
            <a:pPr marL="257175" indent="-257175">
              <a:spcBef>
                <a:spcPct val="20000"/>
              </a:spcBef>
              <a:buClr>
                <a:schemeClr val="folHlink"/>
              </a:buClr>
              <a:buSzPct val="75000"/>
              <a:buFont typeface="Monotype Sorts" pitchFamily="2" charset="2"/>
              <a:buChar char="n"/>
              <a:defRPr/>
            </a:pPr>
            <a:r>
              <a:rPr lang="en-US" sz="1950" dirty="0" err="1"/>
              <a:t>Constructal</a:t>
            </a:r>
            <a:r>
              <a:rPr lang="en-US" sz="1950" dirty="0"/>
              <a:t> design: physical laws-based generation of flow-system architecture → components free to morph</a:t>
            </a:r>
          </a:p>
          <a:p>
            <a:pPr marL="257175" indent="-257175">
              <a:spcBef>
                <a:spcPct val="20000"/>
              </a:spcBef>
              <a:buClr>
                <a:schemeClr val="folHlink"/>
              </a:buClr>
              <a:buSzPct val="75000"/>
              <a:buFont typeface="Monotype Sorts" pitchFamily="2" charset="2"/>
              <a:buChar char="n"/>
              <a:defRPr/>
            </a:pPr>
            <a:r>
              <a:rPr lang="en-US" sz="1950" dirty="0"/>
              <a:t>New: focus on the principle and method of generating geometry (shape, structure, configuration)</a:t>
            </a:r>
            <a:endParaRPr lang="en-US" sz="1950" kern="0" dirty="0">
              <a:cs typeface="Times New Roman" pitchFamily="18" charset="0"/>
            </a:endParaRPr>
          </a:p>
        </p:txBody>
      </p:sp>
      <p:sp>
        <p:nvSpPr>
          <p:cNvPr id="5" name="Title 1"/>
          <p:cNvSpPr txBox="1">
            <a:spLocks/>
          </p:cNvSpPr>
          <p:nvPr/>
        </p:nvSpPr>
        <p:spPr>
          <a:xfrm>
            <a:off x="1007604" y="1009052"/>
            <a:ext cx="6603887" cy="224974"/>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54305">
              <a:lnSpc>
                <a:spcPct val="85000"/>
              </a:lnSpc>
            </a:pPr>
            <a:r>
              <a:rPr lang="en-US" sz="2700" u="sng" dirty="0" err="1">
                <a:ln w="0"/>
                <a:latin typeface="+mn-lt"/>
              </a:rPr>
              <a:t>Constructal</a:t>
            </a:r>
            <a:r>
              <a:rPr lang="en-US" sz="2700" u="sng" dirty="0">
                <a:ln w="0"/>
                <a:latin typeface="+mn-lt"/>
              </a:rPr>
              <a:t> theory</a:t>
            </a:r>
          </a:p>
        </p:txBody>
      </p:sp>
    </p:spTree>
    <p:extLst>
      <p:ext uri="{BB962C8B-B14F-4D97-AF65-F5344CB8AC3E}">
        <p14:creationId xmlns:p14="http://schemas.microsoft.com/office/powerpoint/2010/main" val="21659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300777-A2DD-8CA2-4F56-C910CFB5E396}"/>
              </a:ext>
            </a:extLst>
          </p:cNvPr>
          <p:cNvSpPr txBox="1"/>
          <p:nvPr/>
        </p:nvSpPr>
        <p:spPr>
          <a:xfrm>
            <a:off x="251520" y="8321"/>
            <a:ext cx="8712968" cy="6463308"/>
          </a:xfrm>
          <a:prstGeom prst="rect">
            <a:avLst/>
          </a:prstGeom>
          <a:noFill/>
        </p:spPr>
        <p:txBody>
          <a:bodyPr wrap="square" rtlCol="0">
            <a:spAutoFit/>
          </a:bodyPr>
          <a:lstStyle/>
          <a:p>
            <a:pPr marL="0" marR="0" algn="just" hangingPunct="0">
              <a:spcBef>
                <a:spcPts val="0"/>
              </a:spcBef>
              <a:spcAft>
                <a:spcPts val="0"/>
              </a:spcAft>
            </a:pPr>
            <a:r>
              <a:rPr lang="en-US" sz="1800" b="1" dirty="0">
                <a:effectLst/>
                <a:latin typeface="+mn-lt"/>
                <a:ea typeface="Times New Roman" panose="02020603050405020304" pitchFamily="18" charset="0"/>
              </a:rPr>
              <a:t>Thermodynamic reservoir</a:t>
            </a:r>
            <a:endParaRPr lang="en-US" sz="1800" dirty="0">
              <a:effectLst/>
              <a:latin typeface="+mn-lt"/>
              <a:ea typeface="Times New Roman" panose="02020603050405020304" pitchFamily="18" charset="0"/>
            </a:endParaRPr>
          </a:p>
          <a:p>
            <a:pPr marL="0" marR="0" algn="just" hangingPunct="0">
              <a:spcBef>
                <a:spcPts val="0"/>
              </a:spcBef>
              <a:spcAft>
                <a:spcPts val="0"/>
              </a:spcAft>
            </a:pPr>
            <a:endParaRPr lang="en-US" dirty="0">
              <a:latin typeface="+mn-lt"/>
              <a:ea typeface="Times New Roman" panose="02020603050405020304" pitchFamily="18" charset="0"/>
            </a:endParaRPr>
          </a:p>
          <a:p>
            <a:pPr marL="0" marR="0" algn="just" hangingPunct="0">
              <a:spcBef>
                <a:spcPts val="0"/>
              </a:spcBef>
              <a:spcAft>
                <a:spcPts val="0"/>
              </a:spcAft>
            </a:pPr>
            <a:r>
              <a:rPr lang="en-US" sz="1800" dirty="0">
                <a:effectLst/>
                <a:latin typeface="+mn-lt"/>
                <a:ea typeface="Times New Roman" panose="02020603050405020304" pitchFamily="18" charset="0"/>
              </a:rPr>
              <a:t>System in which a specific property remains unchanged despite the energy interactions experienced with other surrounding systems, such as temperature, pressure, and concentration. </a:t>
            </a:r>
          </a:p>
          <a:p>
            <a:pPr marL="0" marR="0" algn="just" hangingPunct="0">
              <a:spcBef>
                <a:spcPts val="0"/>
              </a:spcBef>
              <a:spcAft>
                <a:spcPts val="0"/>
              </a:spcAft>
            </a:pPr>
            <a:endParaRPr lang="en-US" dirty="0">
              <a:latin typeface="+mn-lt"/>
              <a:ea typeface="Times New Roman" panose="02020603050405020304" pitchFamily="18" charset="0"/>
            </a:endParaRPr>
          </a:p>
          <a:p>
            <a:pPr marL="0" marR="0" algn="just" hangingPunct="0">
              <a:spcBef>
                <a:spcPts val="0"/>
              </a:spcBef>
              <a:spcAft>
                <a:spcPts val="0"/>
              </a:spcAft>
            </a:pPr>
            <a:r>
              <a:rPr lang="en-US" dirty="0">
                <a:latin typeface="+mn-lt"/>
                <a:ea typeface="Times New Roman" panose="02020603050405020304" pitchFamily="18" charset="0"/>
              </a:rPr>
              <a:t>Ex: T</a:t>
            </a:r>
            <a:r>
              <a:rPr lang="en-US" sz="1800" dirty="0">
                <a:effectLst/>
                <a:latin typeface="+mn-lt"/>
                <a:ea typeface="Times New Roman" panose="02020603050405020304" pitchFamily="18" charset="0"/>
              </a:rPr>
              <a:t>hermal reservoir – the planet’s atmosphere, oceans, large metal blocks, pure substances undergoing a change of phase at constant temperature and pressure (pressure reservoir).</a:t>
            </a:r>
          </a:p>
          <a:p>
            <a:endParaRPr lang="en-US" dirty="0">
              <a:latin typeface="+mn-lt"/>
            </a:endParaRPr>
          </a:p>
          <a:p>
            <a:r>
              <a:rPr lang="en-US" b="1" dirty="0"/>
              <a:t>Irreversibility</a:t>
            </a:r>
          </a:p>
          <a:p>
            <a:endParaRPr lang="en-US" dirty="0"/>
          </a:p>
          <a:p>
            <a:r>
              <a:rPr lang="en-US" dirty="0"/>
              <a:t>Process starting at a known thermodynamic state. Process is defined as </a:t>
            </a:r>
            <a:r>
              <a:rPr lang="en-US" b="1" dirty="0"/>
              <a:t>irreversible</a:t>
            </a:r>
            <a:r>
              <a:rPr lang="en-US" dirty="0"/>
              <a:t> if, after the process finishes, the system and the surroundings original states cannot be reestablished. Otherwise, the process is defined as </a:t>
            </a:r>
            <a:r>
              <a:rPr lang="en-US" b="1" dirty="0"/>
              <a:t>reversible</a:t>
            </a:r>
            <a:r>
              <a:rPr lang="en-US" dirty="0"/>
              <a:t>.</a:t>
            </a:r>
          </a:p>
          <a:p>
            <a:r>
              <a:rPr lang="en-US" dirty="0"/>
              <a:t>	</a:t>
            </a:r>
          </a:p>
          <a:p>
            <a:r>
              <a:rPr lang="en-US" dirty="0"/>
              <a:t>In the irreversible process, the system could return to its original state, but the surroundings state would no longer be its original state. </a:t>
            </a:r>
          </a:p>
          <a:p>
            <a:endParaRPr lang="en-US" dirty="0"/>
          </a:p>
          <a:p>
            <a:r>
              <a:rPr lang="en-US" dirty="0"/>
              <a:t>Processes that include heat transfer from a hot to a cold body; unconstrained expansion of a gas or liquid; friction; electric resistance; plastic deformation, and other spontaneous events, are irreversible. In sum, all actual processes are irreversible. </a:t>
            </a:r>
          </a:p>
        </p:txBody>
      </p:sp>
    </p:spTree>
    <p:extLst>
      <p:ext uri="{BB962C8B-B14F-4D97-AF65-F5344CB8AC3E}">
        <p14:creationId xmlns:p14="http://schemas.microsoft.com/office/powerpoint/2010/main" val="197786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upload.wikimedia.org/wikipedia/commons/thumb/9/94/Adiabatic-irrevisible-state-change.svg/220px-Adiabatic-irrevisible-state-chang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6192688" cy="52074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8326" y="188640"/>
            <a:ext cx="8563563" cy="954107"/>
          </a:xfrm>
          <a:prstGeom prst="rect">
            <a:avLst/>
          </a:prstGeom>
          <a:noFill/>
        </p:spPr>
        <p:txBody>
          <a:bodyPr wrap="none" rtlCol="0">
            <a:spAutoFit/>
          </a:bodyPr>
          <a:lstStyle/>
          <a:p>
            <a:r>
              <a:rPr lang="en-US" sz="2800" dirty="0"/>
              <a:t>Examples of irreversible processes: Joule expansion</a:t>
            </a:r>
          </a:p>
          <a:p>
            <a:r>
              <a:rPr lang="en-US" sz="2800" dirty="0"/>
              <a:t>(</a:t>
            </a:r>
            <a:r>
              <a:rPr lang="en-US" sz="2800" dirty="0" err="1"/>
              <a:t>neste</a:t>
            </a:r>
            <a:r>
              <a:rPr lang="en-US" sz="2800" dirty="0"/>
              <a:t> </a:t>
            </a:r>
            <a:r>
              <a:rPr lang="en-US" sz="2800" dirty="0" err="1"/>
              <a:t>caso</a:t>
            </a:r>
            <a:r>
              <a:rPr lang="en-US" sz="2800" dirty="0"/>
              <a:t>, </a:t>
            </a:r>
            <a:r>
              <a:rPr lang="en-US" sz="2800" dirty="0" err="1"/>
              <a:t>processo</a:t>
            </a:r>
            <a:r>
              <a:rPr lang="en-US" sz="2800" dirty="0"/>
              <a:t> </a:t>
            </a:r>
            <a:r>
              <a:rPr lang="en-US" sz="2800" dirty="0" err="1"/>
              <a:t>adiab</a:t>
            </a:r>
            <a:r>
              <a:rPr lang="pt-BR" sz="2800" dirty="0"/>
              <a:t>ático irreversível)</a:t>
            </a:r>
            <a:endParaRPr lang="en-US" sz="2800" dirty="0"/>
          </a:p>
        </p:txBody>
      </p:sp>
      <p:pic>
        <p:nvPicPr>
          <p:cNvPr id="4" name="Picture 3">
            <a:extLst>
              <a:ext uri="{FF2B5EF4-FFF2-40B4-BE49-F238E27FC236}">
                <a16:creationId xmlns:a16="http://schemas.microsoft.com/office/drawing/2014/main" id="{25DBBDD6-C541-F7B7-05E1-0ACFDB17C122}"/>
              </a:ext>
            </a:extLst>
          </p:cNvPr>
          <p:cNvPicPr>
            <a:picLocks noChangeAspect="1"/>
          </p:cNvPicPr>
          <p:nvPr/>
        </p:nvPicPr>
        <p:blipFill>
          <a:blip r:embed="rId3"/>
          <a:stretch>
            <a:fillRect/>
          </a:stretch>
        </p:blipFill>
        <p:spPr>
          <a:xfrm>
            <a:off x="5076056" y="4005064"/>
            <a:ext cx="3888432" cy="2783242"/>
          </a:xfrm>
          <a:prstGeom prst="rect">
            <a:avLst/>
          </a:prstGeom>
        </p:spPr>
      </p:pic>
    </p:spTree>
    <p:extLst>
      <p:ext uri="{BB962C8B-B14F-4D97-AF65-F5344CB8AC3E}">
        <p14:creationId xmlns:p14="http://schemas.microsoft.com/office/powerpoint/2010/main" val="112358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E41086-0074-FDCC-3951-D7A45C9D1AD3}"/>
              </a:ext>
            </a:extLst>
          </p:cNvPr>
          <p:cNvSpPr txBox="1"/>
          <p:nvPr/>
        </p:nvSpPr>
        <p:spPr>
          <a:xfrm>
            <a:off x="107504" y="13762"/>
            <a:ext cx="8856984" cy="6740307"/>
          </a:xfrm>
          <a:prstGeom prst="rect">
            <a:avLst/>
          </a:prstGeom>
          <a:noFill/>
        </p:spPr>
        <p:txBody>
          <a:bodyPr wrap="square" rtlCol="0">
            <a:spAutoFit/>
          </a:bodyPr>
          <a:lstStyle/>
          <a:p>
            <a:r>
              <a:rPr lang="en-US" dirty="0" err="1"/>
              <a:t>i</a:t>
            </a:r>
            <a:r>
              <a:rPr lang="en-US" dirty="0"/>
              <a:t>) </a:t>
            </a:r>
            <a:r>
              <a:rPr lang="en-US" b="1" dirty="0"/>
              <a:t>Heat transfer: </a:t>
            </a:r>
            <a:r>
              <a:rPr lang="en-US" dirty="0"/>
              <a:t>this is possibly the most paradoxical one. Heat transfer happens spontaneously from a higher to a lower temperature. Work input would be necessary for heat transfer to occur from a lower to a higher temperature, such as in a heat pump. It is desirable to reduce temperature differences to a minimum across heat exchangers, but they cannot be zero, otherwise no heat transfer will occur. On the other hand, heat transfer rates by conduction, convection and radiation increase as temperature differences increase → a balance of such tradeoffs is mandatory for adequate heat exchanger design to avoid loss of efficiency in actual systems; </a:t>
            </a:r>
          </a:p>
          <a:p>
            <a:endParaRPr lang="en-US" dirty="0"/>
          </a:p>
          <a:p>
            <a:r>
              <a:rPr lang="en-US" dirty="0"/>
              <a:t>ii) </a:t>
            </a:r>
            <a:r>
              <a:rPr lang="en-US" b="1" dirty="0"/>
              <a:t>Friction:</a:t>
            </a:r>
            <a:r>
              <a:rPr lang="en-US" dirty="0"/>
              <a:t> for didactical purposes, friction is usually separated in mechanical and fluid. Heat dissipation is caused by mechanical work done by rotating shafts and other moving parts (e.g., translational actuators). The same amount of dissipated heat added to the component would not result in shaft rotation, i.e., the process is not reversible;</a:t>
            </a:r>
          </a:p>
          <a:p>
            <a:endParaRPr lang="en-US" dirty="0"/>
          </a:p>
          <a:p>
            <a:r>
              <a:rPr lang="en-US" dirty="0"/>
              <a:t>iii) </a:t>
            </a:r>
            <a:r>
              <a:rPr lang="en-US" b="1" dirty="0"/>
              <a:t>Throttling:</a:t>
            </a:r>
            <a:r>
              <a:rPr lang="en-US" dirty="0"/>
              <a:t> in this process a fluid expands from a high to low pressure location through a narrow opening (e.g., an orifice, a leakage from a high-pressure pipe). First law of thermodynamics shows that the process is isenthalpic, namely a Joule-Thompson expansion. Clearly, the flow could not happen from the low to high pressure location, i.e., the process is irreversible. However, throttling is necessary in some thermal machines components (e.g., refrigeration systems).</a:t>
            </a:r>
          </a:p>
          <a:p>
            <a:endParaRPr lang="en-US" dirty="0"/>
          </a:p>
          <a:p>
            <a:r>
              <a:rPr lang="en-US" dirty="0"/>
              <a:t>iv) </a:t>
            </a:r>
            <a:r>
              <a:rPr lang="en-US" b="1" dirty="0"/>
              <a:t>Mixing:</a:t>
            </a:r>
            <a:r>
              <a:rPr lang="en-US" dirty="0"/>
              <a:t> for several purposes, two or more fluids can be mixed, but cannot be unmixed without energy expenditure, therefore irreversible.</a:t>
            </a:r>
          </a:p>
        </p:txBody>
      </p:sp>
    </p:spTree>
    <p:extLst>
      <p:ext uri="{BB962C8B-B14F-4D97-AF65-F5344CB8AC3E}">
        <p14:creationId xmlns:p14="http://schemas.microsoft.com/office/powerpoint/2010/main" val="3218563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F23EBE-034D-3F69-9D90-62B7435077F9}"/>
              </a:ext>
            </a:extLst>
          </p:cNvPr>
          <p:cNvSpPr txBox="1"/>
          <p:nvPr/>
        </p:nvSpPr>
        <p:spPr>
          <a:xfrm>
            <a:off x="647564" y="404664"/>
            <a:ext cx="7848872" cy="6278642"/>
          </a:xfrm>
          <a:prstGeom prst="rect">
            <a:avLst/>
          </a:prstGeom>
          <a:noFill/>
        </p:spPr>
        <p:txBody>
          <a:bodyPr wrap="square" rtlCol="0">
            <a:spAutoFit/>
          </a:bodyPr>
          <a:lstStyle/>
          <a:p>
            <a:r>
              <a:rPr lang="en-US" sz="2400" b="1" dirty="0" err="1"/>
              <a:t>Irreversibilities</a:t>
            </a:r>
            <a:r>
              <a:rPr lang="en-US" sz="2400" b="1" dirty="0"/>
              <a:t>:</a:t>
            </a:r>
            <a:r>
              <a:rPr lang="en-US" sz="2400" dirty="0"/>
              <a:t> external and internal</a:t>
            </a:r>
          </a:p>
          <a:p>
            <a:endParaRPr lang="en-US" sz="2400" dirty="0"/>
          </a:p>
          <a:p>
            <a:r>
              <a:rPr lang="en-US" sz="2400" b="1" dirty="0"/>
              <a:t>External:</a:t>
            </a:r>
            <a:r>
              <a:rPr lang="en-US" sz="2400" dirty="0"/>
              <a:t> across the system boundaries, e.g., in a power system, heat transfer at the high- and low-temperature ends, mechanical friction in rotating shafts, and electrical losses. </a:t>
            </a:r>
          </a:p>
          <a:p>
            <a:r>
              <a:rPr lang="en-US" sz="2400" b="1" dirty="0"/>
              <a:t>Internal:</a:t>
            </a:r>
            <a:r>
              <a:rPr lang="en-US" sz="2400" dirty="0"/>
              <a:t> inside the system boundaries, mostly due to fluid friction in all components, throttling and mixing.</a:t>
            </a:r>
          </a:p>
          <a:p>
            <a:r>
              <a:rPr lang="en-US" sz="2400" dirty="0"/>
              <a:t>The effects that make real processes irreversible are termed </a:t>
            </a:r>
            <a:r>
              <a:rPr lang="en-US" sz="2400" dirty="0" err="1"/>
              <a:t>irreversibilities</a:t>
            </a:r>
            <a:r>
              <a:rPr lang="en-US" sz="2400" dirty="0"/>
              <a:t> (nonidealities or thermodynamic losses) </a:t>
            </a:r>
          </a:p>
          <a:p>
            <a:r>
              <a:rPr lang="en-US" sz="2400" b="1" dirty="0"/>
              <a:t>Reversible processes </a:t>
            </a:r>
            <a:r>
              <a:rPr lang="en-US" sz="2400" dirty="0"/>
              <a:t>establish the limit of ideal operation. </a:t>
            </a:r>
          </a:p>
          <a:p>
            <a:r>
              <a:rPr lang="en-US" sz="2400" b="1" dirty="0"/>
              <a:t>Conclusion:</a:t>
            </a:r>
            <a:r>
              <a:rPr lang="en-US" sz="2400" dirty="0"/>
              <a:t> The quantification and possible minimization of </a:t>
            </a:r>
            <a:r>
              <a:rPr lang="en-US" sz="2400" dirty="0" err="1"/>
              <a:t>irreversibilities</a:t>
            </a:r>
            <a:r>
              <a:rPr lang="en-US" sz="2400" dirty="0"/>
              <a:t> is highly desirable in systems engineering design and operation.</a:t>
            </a:r>
          </a:p>
          <a:p>
            <a:endParaRPr lang="en-US" dirty="0"/>
          </a:p>
        </p:txBody>
      </p:sp>
    </p:spTree>
    <p:extLst>
      <p:ext uri="{BB962C8B-B14F-4D97-AF65-F5344CB8AC3E}">
        <p14:creationId xmlns:p14="http://schemas.microsoft.com/office/powerpoint/2010/main" val="882553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D42F72-0B06-7A7E-EC12-09096F285449}"/>
              </a:ext>
            </a:extLst>
          </p:cNvPr>
          <p:cNvSpPr txBox="1"/>
          <p:nvPr/>
        </p:nvSpPr>
        <p:spPr>
          <a:xfrm>
            <a:off x="388166" y="116632"/>
            <a:ext cx="8568952" cy="3046988"/>
          </a:xfrm>
          <a:prstGeom prst="rect">
            <a:avLst/>
          </a:prstGeom>
          <a:noFill/>
        </p:spPr>
        <p:txBody>
          <a:bodyPr wrap="square" rtlCol="0">
            <a:spAutoFit/>
          </a:bodyPr>
          <a:lstStyle/>
          <a:p>
            <a:r>
              <a:rPr lang="en-US" sz="2400" b="1" dirty="0"/>
              <a:t>History of thermodynamics:</a:t>
            </a:r>
            <a:r>
              <a:rPr lang="en-US" sz="2400" dirty="0"/>
              <a:t> many experiments were conceived of systems operating cyclically in contact with one temperature reservoir. Ex: Joule’s measurements of the mechanical equivalent of heat. All such experiments showed that the tested systems received work and rejected heat, never the opposite. </a:t>
            </a:r>
          </a:p>
          <a:p>
            <a:endParaRPr lang="en-US" sz="2400" dirty="0"/>
          </a:p>
          <a:p>
            <a:r>
              <a:rPr lang="en-US" sz="2400" b="1" dirty="0"/>
              <a:t>The 2</a:t>
            </a:r>
            <a:r>
              <a:rPr lang="en-US" sz="2400" b="1" baseline="30000" dirty="0"/>
              <a:t>nd</a:t>
            </a:r>
            <a:r>
              <a:rPr lang="en-US" sz="2400" b="1" dirty="0"/>
              <a:t> Law of thermodynamics for a cycle</a:t>
            </a:r>
          </a:p>
        </p:txBody>
      </p:sp>
      <p:pic>
        <p:nvPicPr>
          <p:cNvPr id="4" name="Picture 3">
            <a:extLst>
              <a:ext uri="{FF2B5EF4-FFF2-40B4-BE49-F238E27FC236}">
                <a16:creationId xmlns:a16="http://schemas.microsoft.com/office/drawing/2014/main" id="{9F60692D-14A2-36E6-5EA5-3A62D589F9E2}"/>
              </a:ext>
            </a:extLst>
          </p:cNvPr>
          <p:cNvPicPr>
            <a:picLocks noChangeAspect="1"/>
          </p:cNvPicPr>
          <p:nvPr/>
        </p:nvPicPr>
        <p:blipFill>
          <a:blip r:embed="rId2"/>
          <a:stretch>
            <a:fillRect/>
          </a:stretch>
        </p:blipFill>
        <p:spPr>
          <a:xfrm>
            <a:off x="511831" y="3161828"/>
            <a:ext cx="8120338" cy="3579540"/>
          </a:xfrm>
          <a:prstGeom prst="rect">
            <a:avLst/>
          </a:prstGeom>
        </p:spPr>
      </p:pic>
    </p:spTree>
    <p:extLst>
      <p:ext uri="{BB962C8B-B14F-4D97-AF65-F5344CB8AC3E}">
        <p14:creationId xmlns:p14="http://schemas.microsoft.com/office/powerpoint/2010/main" val="87783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02B27-6170-4628-5609-67E9849DDE82}"/>
              </a:ext>
            </a:extLst>
          </p:cNvPr>
          <p:cNvSpPr txBox="1"/>
          <p:nvPr/>
        </p:nvSpPr>
        <p:spPr>
          <a:xfrm>
            <a:off x="395536" y="332656"/>
            <a:ext cx="8544939" cy="6001643"/>
          </a:xfrm>
          <a:prstGeom prst="rect">
            <a:avLst/>
          </a:prstGeom>
          <a:noFill/>
        </p:spPr>
        <p:txBody>
          <a:bodyPr wrap="square" rtlCol="0">
            <a:spAutoFit/>
          </a:bodyPr>
          <a:lstStyle/>
          <a:p>
            <a:r>
              <a:rPr lang="en-US" sz="2400" dirty="0"/>
              <a:t>From experimental observations, Max Planck and Lord Kelvin in different moments proposed the following second law statement: </a:t>
            </a:r>
          </a:p>
          <a:p>
            <a:r>
              <a:rPr lang="en-US" sz="2400" b="1" dirty="0"/>
              <a:t>“It is impossible to construct an engine which will work in a complete cycle and produce no effect except the raising of a weight and the cooling of a heat-reservoir”</a:t>
            </a:r>
            <a:r>
              <a:rPr lang="en-US" sz="2400" dirty="0"/>
              <a:t>, </a:t>
            </a:r>
          </a:p>
          <a:p>
            <a:r>
              <a:rPr lang="en-US" sz="2400" dirty="0"/>
              <a:t>which would be the inverse of Joule’s paddle wheel experiment.</a:t>
            </a:r>
          </a:p>
          <a:p>
            <a:endParaRPr lang="en-US" sz="2400" dirty="0"/>
          </a:p>
          <a:p>
            <a:r>
              <a:rPr lang="en-US" sz="2400" dirty="0"/>
              <a:t>Rudolf Clausius also proposed a statement : </a:t>
            </a:r>
          </a:p>
          <a:p>
            <a:r>
              <a:rPr lang="en-US" sz="2400" b="1" dirty="0"/>
              <a:t>“It is impossible for any system to operate in such a way that the sole result would be an energy transfer by heat from a cooler to a hotter body”</a:t>
            </a:r>
            <a:r>
              <a:rPr lang="en-US" sz="2400" dirty="0"/>
              <a:t>.</a:t>
            </a:r>
          </a:p>
          <a:p>
            <a:endParaRPr lang="en-US" sz="2400" dirty="0"/>
          </a:p>
          <a:p>
            <a:r>
              <a:rPr lang="en-US" sz="2400" dirty="0"/>
              <a:t>In fact, the Clausius and Kelvin–Planck statements are equivalent.</a:t>
            </a:r>
          </a:p>
        </p:txBody>
      </p:sp>
    </p:spTree>
    <p:extLst>
      <p:ext uri="{BB962C8B-B14F-4D97-AF65-F5344CB8AC3E}">
        <p14:creationId xmlns:p14="http://schemas.microsoft.com/office/powerpoint/2010/main" val="139823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84CF9-AEAF-806D-61D3-568188F54B72}"/>
              </a:ext>
            </a:extLst>
          </p:cNvPr>
          <p:cNvSpPr txBox="1"/>
          <p:nvPr/>
        </p:nvSpPr>
        <p:spPr>
          <a:xfrm>
            <a:off x="385686" y="64941"/>
            <a:ext cx="7186583" cy="461665"/>
          </a:xfrm>
          <a:prstGeom prst="rect">
            <a:avLst/>
          </a:prstGeom>
          <a:noFill/>
        </p:spPr>
        <p:txBody>
          <a:bodyPr wrap="none" rtlCol="0">
            <a:spAutoFit/>
          </a:bodyPr>
          <a:lstStyle/>
          <a:p>
            <a:r>
              <a:rPr lang="en-US" sz="2400" dirty="0">
                <a:effectLst/>
                <a:latin typeface="+mn-lt"/>
                <a:ea typeface="Times New Roman" panose="02020603050405020304" pitchFamily="18" charset="0"/>
              </a:rPr>
              <a:t>1</a:t>
            </a:r>
            <a:r>
              <a:rPr lang="en-US" sz="2400" baseline="30000" dirty="0">
                <a:effectLst/>
                <a:latin typeface="+mn-lt"/>
                <a:ea typeface="Times New Roman" panose="02020603050405020304" pitchFamily="18" charset="0"/>
              </a:rPr>
              <a:t>st</a:t>
            </a:r>
            <a:r>
              <a:rPr lang="en-US" sz="2400" dirty="0">
                <a:effectLst/>
                <a:latin typeface="+mn-lt"/>
                <a:ea typeface="Times New Roman" panose="02020603050405020304" pitchFamily="18" charset="0"/>
              </a:rPr>
              <a:t> Law of thermodynamics for the cycle states that:</a:t>
            </a:r>
            <a:endParaRPr lang="en-US" sz="2400" dirty="0">
              <a:latin typeface="+mn-lt"/>
            </a:endParaRPr>
          </a:p>
        </p:txBody>
      </p:sp>
      <p:graphicFrame>
        <p:nvGraphicFramePr>
          <p:cNvPr id="4" name="Object 3">
            <a:extLst>
              <a:ext uri="{FF2B5EF4-FFF2-40B4-BE49-F238E27FC236}">
                <a16:creationId xmlns:a16="http://schemas.microsoft.com/office/drawing/2014/main" id="{3CA4BBCD-3775-D8D1-CBAD-5D9E1C482BD2}"/>
              </a:ext>
            </a:extLst>
          </p:cNvPr>
          <p:cNvGraphicFramePr>
            <a:graphicFrameLocks noChangeAspect="1"/>
          </p:cNvGraphicFramePr>
          <p:nvPr>
            <p:extLst>
              <p:ext uri="{D42A27DB-BD31-4B8C-83A1-F6EECF244321}">
                <p14:modId xmlns:p14="http://schemas.microsoft.com/office/powerpoint/2010/main" val="1232783884"/>
              </p:ext>
            </p:extLst>
          </p:nvPr>
        </p:nvGraphicFramePr>
        <p:xfrm>
          <a:off x="2915814" y="572725"/>
          <a:ext cx="2573339" cy="1008112"/>
        </p:xfrm>
        <a:graphic>
          <a:graphicData uri="http://schemas.openxmlformats.org/presentationml/2006/ole">
            <mc:AlternateContent xmlns:mc="http://schemas.openxmlformats.org/markup-compatibility/2006">
              <mc:Choice xmlns:v="urn:schemas-microsoft-com:vml" Requires="v">
                <p:oleObj name="Equation" r:id="rId2" imgW="914003" imgH="355446" progId="Equation.DSMT4">
                  <p:embed/>
                </p:oleObj>
              </mc:Choice>
              <mc:Fallback>
                <p:oleObj name="Equation" r:id="rId2" imgW="914003" imgH="355446"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4" y="572725"/>
                        <a:ext cx="2573339" cy="1008112"/>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0A795A8A-4BB3-A0CC-E73D-924B6C97B3C1}"/>
              </a:ext>
            </a:extLst>
          </p:cNvPr>
          <p:cNvSpPr txBox="1"/>
          <p:nvPr/>
        </p:nvSpPr>
        <p:spPr>
          <a:xfrm>
            <a:off x="385686" y="1564184"/>
            <a:ext cx="8246168" cy="461665"/>
          </a:xfrm>
          <a:prstGeom prst="rect">
            <a:avLst/>
          </a:prstGeom>
          <a:noFill/>
        </p:spPr>
        <p:txBody>
          <a:bodyPr wrap="none" rtlCol="0">
            <a:spAutoFit/>
          </a:bodyPr>
          <a:lstStyle/>
          <a:p>
            <a:r>
              <a:rPr lang="en-US" sz="2400" dirty="0">
                <a:effectLst/>
                <a:latin typeface="+mn-lt"/>
                <a:ea typeface="Times New Roman" panose="02020603050405020304" pitchFamily="18" charset="0"/>
              </a:rPr>
              <a:t>So, the 2</a:t>
            </a:r>
            <a:r>
              <a:rPr lang="en-US" sz="2400" baseline="30000" dirty="0">
                <a:latin typeface="+mn-lt"/>
                <a:ea typeface="Times New Roman" panose="02020603050405020304" pitchFamily="18" charset="0"/>
              </a:rPr>
              <a:t>nd</a:t>
            </a:r>
            <a:r>
              <a:rPr lang="en-US" sz="2400" dirty="0">
                <a:effectLst/>
                <a:latin typeface="+mn-lt"/>
                <a:ea typeface="Times New Roman" panose="02020603050405020304" pitchFamily="18" charset="0"/>
              </a:rPr>
              <a:t> Law of thermodynamics for the cycle states that:</a:t>
            </a:r>
            <a:endParaRPr lang="en-US" sz="2400" dirty="0">
              <a:latin typeface="+mn-lt"/>
            </a:endParaRPr>
          </a:p>
        </p:txBody>
      </p:sp>
      <p:graphicFrame>
        <p:nvGraphicFramePr>
          <p:cNvPr id="9" name="Object 8">
            <a:extLst>
              <a:ext uri="{FF2B5EF4-FFF2-40B4-BE49-F238E27FC236}">
                <a16:creationId xmlns:a16="http://schemas.microsoft.com/office/drawing/2014/main" id="{D6C04C7E-860B-0E5E-2461-C8E13E0B55B5}"/>
              </a:ext>
            </a:extLst>
          </p:cNvPr>
          <p:cNvGraphicFramePr>
            <a:graphicFrameLocks noChangeAspect="1"/>
          </p:cNvGraphicFramePr>
          <p:nvPr>
            <p:extLst>
              <p:ext uri="{D42A27DB-BD31-4B8C-83A1-F6EECF244321}">
                <p14:modId xmlns:p14="http://schemas.microsoft.com/office/powerpoint/2010/main" val="2890565994"/>
              </p:ext>
            </p:extLst>
          </p:nvPr>
        </p:nvGraphicFramePr>
        <p:xfrm>
          <a:off x="3389365" y="2066586"/>
          <a:ext cx="1626235" cy="950722"/>
        </p:xfrm>
        <a:graphic>
          <a:graphicData uri="http://schemas.openxmlformats.org/presentationml/2006/ole">
            <mc:AlternateContent xmlns:mc="http://schemas.openxmlformats.org/markup-compatibility/2006">
              <mc:Choice xmlns:v="urn:schemas-microsoft-com:vml" Requires="v">
                <p:oleObj name="Equation" r:id="rId4" imgW="609336" imgH="355446" progId="Equation.DSMT4">
                  <p:embed/>
                </p:oleObj>
              </mc:Choice>
              <mc:Fallback>
                <p:oleObj name="Equation" r:id="rId4" imgW="609336" imgH="355446"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9365" y="2066586"/>
                        <a:ext cx="1626235" cy="950722"/>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55AF8F2E-82F8-A3EC-59D2-F915C4346BFE}"/>
              </a:ext>
            </a:extLst>
          </p:cNvPr>
          <p:cNvSpPr txBox="1"/>
          <p:nvPr/>
        </p:nvSpPr>
        <p:spPr>
          <a:xfrm>
            <a:off x="278927" y="2985492"/>
            <a:ext cx="8352927" cy="2308324"/>
          </a:xfrm>
          <a:prstGeom prst="rect">
            <a:avLst/>
          </a:prstGeom>
          <a:noFill/>
        </p:spPr>
        <p:txBody>
          <a:bodyPr wrap="square" rtlCol="0">
            <a:spAutoFit/>
          </a:bodyPr>
          <a:lstStyle/>
          <a:p>
            <a:r>
              <a:rPr lang="en-US" sz="2400" dirty="0"/>
              <a:t>In a cycle, the system initial and end states are the same, and the </a:t>
            </a:r>
            <a:r>
              <a:rPr lang="en-US" sz="2400" b="1" dirty="0"/>
              <a:t>equal sign </a:t>
            </a:r>
            <a:r>
              <a:rPr lang="en-US" sz="2400" dirty="0"/>
              <a:t>means that the net work and heat exchanged with the surroundings are equal to zero, thus both the system and the surroundings original states are the same. As a result, the equal sign means that the cycle is </a:t>
            </a:r>
            <a:r>
              <a:rPr lang="en-US" sz="2400" b="1" dirty="0"/>
              <a:t>reversible</a:t>
            </a:r>
            <a:r>
              <a:rPr lang="en-US" sz="2400" dirty="0"/>
              <a:t>. When…</a:t>
            </a:r>
          </a:p>
        </p:txBody>
      </p:sp>
      <p:graphicFrame>
        <p:nvGraphicFramePr>
          <p:cNvPr id="12" name="Object 11">
            <a:extLst>
              <a:ext uri="{FF2B5EF4-FFF2-40B4-BE49-F238E27FC236}">
                <a16:creationId xmlns:a16="http://schemas.microsoft.com/office/drawing/2014/main" id="{9CBF3540-72AC-900A-FF91-877D8F8E9286}"/>
              </a:ext>
            </a:extLst>
          </p:cNvPr>
          <p:cNvGraphicFramePr>
            <a:graphicFrameLocks noChangeAspect="1"/>
          </p:cNvGraphicFramePr>
          <p:nvPr>
            <p:extLst>
              <p:ext uri="{D42A27DB-BD31-4B8C-83A1-F6EECF244321}">
                <p14:modId xmlns:p14="http://schemas.microsoft.com/office/powerpoint/2010/main" val="2614097423"/>
              </p:ext>
            </p:extLst>
          </p:nvPr>
        </p:nvGraphicFramePr>
        <p:xfrm>
          <a:off x="385686" y="5476194"/>
          <a:ext cx="2914538" cy="922937"/>
        </p:xfrm>
        <a:graphic>
          <a:graphicData uri="http://schemas.openxmlformats.org/presentationml/2006/ole">
            <mc:AlternateContent xmlns:mc="http://schemas.openxmlformats.org/markup-compatibility/2006">
              <mc:Choice xmlns:v="urn:schemas-microsoft-com:vml" Requires="v">
                <p:oleObj name="Equation" r:id="rId6" imgW="1129810" imgH="355446" progId="Equation.DSMT4">
                  <p:embed/>
                </p:oleObj>
              </mc:Choice>
              <mc:Fallback>
                <p:oleObj name="Equation" r:id="rId6" imgW="1129810" imgH="355446"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686" y="5476194"/>
                        <a:ext cx="2914538" cy="922937"/>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90F15F50-062C-2126-3962-9814F02ECF52}"/>
              </a:ext>
            </a:extLst>
          </p:cNvPr>
          <p:cNvSpPr txBox="1"/>
          <p:nvPr/>
        </p:nvSpPr>
        <p:spPr>
          <a:xfrm>
            <a:off x="3563888" y="4854067"/>
            <a:ext cx="4913503" cy="1938992"/>
          </a:xfrm>
          <a:prstGeom prst="rect">
            <a:avLst/>
          </a:prstGeom>
          <a:noFill/>
        </p:spPr>
        <p:txBody>
          <a:bodyPr wrap="square" rtlCol="0">
            <a:spAutoFit/>
          </a:bodyPr>
          <a:lstStyle/>
          <a:p>
            <a:r>
              <a:rPr lang="en-US" sz="2400" dirty="0"/>
              <a:t>Internal </a:t>
            </a:r>
            <a:r>
              <a:rPr lang="en-US" sz="2400" dirty="0" err="1"/>
              <a:t>irreversibilities</a:t>
            </a:r>
            <a:r>
              <a:rPr lang="en-US" sz="2400" dirty="0"/>
              <a:t> (e.g., friction) convert the work input into internal energy that is rejected by heat transfer to the surroundings, thus the cycle is </a:t>
            </a:r>
            <a:r>
              <a:rPr lang="en-US" sz="2400" b="1" dirty="0"/>
              <a:t>irreversible</a:t>
            </a:r>
            <a:r>
              <a:rPr lang="en-US" sz="2400" dirty="0"/>
              <a:t>.</a:t>
            </a:r>
          </a:p>
        </p:txBody>
      </p:sp>
    </p:spTree>
    <p:extLst>
      <p:ext uri="{BB962C8B-B14F-4D97-AF65-F5344CB8AC3E}">
        <p14:creationId xmlns:p14="http://schemas.microsoft.com/office/powerpoint/2010/main" val="841736779"/>
      </p:ext>
    </p:extLst>
  </p:cSld>
  <p:clrMapOvr>
    <a:masterClrMapping/>
  </p:clrMapOvr>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7152</TotalTime>
  <Words>1415</Words>
  <Application>Microsoft Office PowerPoint</Application>
  <PresentationFormat>On-screen Show (4:3)</PresentationFormat>
  <Paragraphs>89</Paragraphs>
  <Slides>26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cafeta</vt:lpstr>
      <vt:lpstr>Calibri</vt:lpstr>
      <vt:lpstr>Monotype Sorts</vt:lpstr>
      <vt:lpstr>Times New Roman</vt:lpstr>
      <vt:lpstr>Design padrão</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DEMEC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Jose Vargas</cp:lastModifiedBy>
  <cp:revision>712</cp:revision>
  <dcterms:created xsi:type="dcterms:W3CDTF">2008-07-22T17:18:50Z</dcterms:created>
  <dcterms:modified xsi:type="dcterms:W3CDTF">2023-10-02T21:20:57Z</dcterms:modified>
</cp:coreProperties>
</file>