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7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z Fernando Rigatti" initials="LFR" lastIdx="3" clrIdx="0">
    <p:extLst>
      <p:ext uri="{19B8F6BF-5375-455C-9EA6-DF929625EA0E}">
        <p15:presenceInfo xmlns:p15="http://schemas.microsoft.com/office/powerpoint/2012/main" userId="fa842fd0b79bd9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26T19:43:53.501" idx="3">
    <p:pos x="10" y="10"/>
    <p:text>FER REVISAR</p:text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E9D6-1289-4205-B676-0A05418E7830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3F69C-2C21-48D0-82CC-243AAA13F2F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91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27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4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1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62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08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2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21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8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01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95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7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A3BE-594C-43D4-8F7F-95E9EAE8BDD2}" type="datetimeFigureOut">
              <a:rPr lang="pt-BR" smtClean="0"/>
              <a:t>07/10/2023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6A30-09D2-46EE-82C8-C693CBE5578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14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26" Type="http://schemas.openxmlformats.org/officeDocument/2006/relationships/image" Target="../media/image68.png"/><Relationship Id="rId3" Type="http://schemas.openxmlformats.org/officeDocument/2006/relationships/image" Target="../media/image46.png"/><Relationship Id="rId21" Type="http://schemas.openxmlformats.org/officeDocument/2006/relationships/image" Target="../media/image63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5" Type="http://schemas.openxmlformats.org/officeDocument/2006/relationships/image" Target="../media/image67.png"/><Relationship Id="rId2" Type="http://schemas.openxmlformats.org/officeDocument/2006/relationships/image" Target="../media/image45.png"/><Relationship Id="rId16" Type="http://schemas.openxmlformats.org/officeDocument/2006/relationships/image" Target="../media/image58.png"/><Relationship Id="rId20" Type="http://schemas.openxmlformats.org/officeDocument/2006/relationships/image" Target="../media/image62.png"/><Relationship Id="rId29" Type="http://schemas.openxmlformats.org/officeDocument/2006/relationships/image" Target="../media/image7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24" Type="http://schemas.openxmlformats.org/officeDocument/2006/relationships/image" Target="../media/image66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23" Type="http://schemas.openxmlformats.org/officeDocument/2006/relationships/image" Target="../media/image65.png"/><Relationship Id="rId28" Type="http://schemas.openxmlformats.org/officeDocument/2006/relationships/oleObject" Target="../embeddings/oleObject13.bin"/><Relationship Id="rId10" Type="http://schemas.openxmlformats.org/officeDocument/2006/relationships/image" Target="../media/image52.png"/><Relationship Id="rId19" Type="http://schemas.openxmlformats.org/officeDocument/2006/relationships/image" Target="../media/image61.png"/><Relationship Id="rId4" Type="http://schemas.openxmlformats.org/officeDocument/2006/relationships/image" Target="../media/image6.jpe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4.png"/><Relationship Id="rId27" Type="http://schemas.openxmlformats.org/officeDocument/2006/relationships/image" Target="../media/image6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5.wmf"/><Relationship Id="rId3" Type="http://schemas.openxmlformats.org/officeDocument/2006/relationships/image" Target="../media/image15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oleObject" Target="../embeddings/oleObject5.bin"/><Relationship Id="rId2" Type="http://schemas.openxmlformats.org/officeDocument/2006/relationships/image" Target="../media/image14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4.wmf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oleObject" Target="../embeddings/oleObject4.bin"/><Relationship Id="rId28" Type="http://schemas.openxmlformats.org/officeDocument/2006/relationships/image" Target="../media/image36.wmf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6.jpe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oleObject" Target="../embeddings/oleObject6.bin"/><Relationship Id="rId30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40.png"/><Relationship Id="rId7" Type="http://schemas.openxmlformats.org/officeDocument/2006/relationships/image" Target="../media/image42.wmf"/><Relationship Id="rId12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43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1779071" y="2561539"/>
            <a:ext cx="8572560" cy="392909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207568" y="4835156"/>
            <a:ext cx="6493244" cy="466053"/>
          </a:xfrm>
          <a:prstGeom prst="rect">
            <a:avLst/>
          </a:prstGeom>
        </p:spPr>
        <p:txBody>
          <a:bodyPr wrap="none" lIns="65306" tIns="32653" rIns="65306" bIns="32653">
            <a:spAutoFit/>
          </a:bodyPr>
          <a:lstStyle/>
          <a:p>
            <a:r>
              <a:rPr lang="pt-BR" sz="26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</a:rPr>
              <a:t>Grupo de Energia e Ciências Térmicas da UFPR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524000" y="5286388"/>
            <a:ext cx="9144000" cy="1571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150" y="5445126"/>
            <a:ext cx="1727200" cy="1152525"/>
          </a:xfrm>
          <a:prstGeom prst="rect">
            <a:avLst/>
          </a:prstGeom>
          <a:noFill/>
        </p:spPr>
      </p:pic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7331" y="-1"/>
            <a:ext cx="2794669" cy="216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35560" y="2637494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Aula </a:t>
            </a: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Nr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6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TMEC005 – TERMODINÂMICA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Estado da Arte da Análise </a:t>
            </a: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Exergética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e Otimização Termodinâmica</a:t>
            </a:r>
            <a:endParaRPr lang="pt-BR" sz="2800" b="1" u="sng" dirty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Prof. José V. C. Vargas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3952" y="5568652"/>
            <a:ext cx="21907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232" y="247035"/>
            <a:ext cx="4498973" cy="1658995"/>
          </a:xfrm>
          <a:prstGeom prst="rect">
            <a:avLst/>
          </a:prstGeom>
        </p:spPr>
      </p:pic>
      <p:pic>
        <p:nvPicPr>
          <p:cNvPr id="1086" name="Picture 62" descr="Logomarca da Cap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7" y="0"/>
            <a:ext cx="2401899" cy="220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037183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ttachment.outlook.office.net/owa/angelabrustolinpsico@hotmail.com/service.svc/s/GetFileAttachment?id=AQMkADAwATYwMAItYzQxZi0wMzE1LTAwAi0wMAoARgAAA46pOBymSX5BkV7BvhVTDk0HAMcM1N3SJARHqFwa9Pp2mr8AAAIBDAAAAMcM1N3SJARHqFwa9Pp2mr8AAAAjwvtQAAAAARIAEACEkBiye%2BVzSYkGMc%2FNZiOj&amp;X-OWA-CANARY=3pkfq3tOZEaO0usgaqotlHAdImAh7tMYDH0qUEG2Ygr1I34syOgpsP82h0qt5TbGVFUH6tn8-0k.&amp;token=73da6853-1b40-4e4b-b4a2-dd829b7aae78&amp;owa=outlook.live.com&amp;isc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20" y="2097099"/>
            <a:ext cx="435804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ttachment.outlook.office.net/owa/angelabrustolinpsico@hotmail.com/service.svc/s/GetFileAttachment?id=AQMkADAwATYwMAItYzQxZi0wMzE1LTAwAi0wMAoARgAAA46pOBymSX5BkV7BvhVTDk0HAMcM1N3SJARHqFwa9Pp2mr8AAAIBDAAAAMcM1N3SJARHqFwa9Pp2mr8AAAAjwvtQAAAAARIAEAAweQqoUSQuT73ReuPbFMr0&amp;X-OWA-CANARY=3pkfq3tOZEaO0usgaqotlHAdImAh7tMYDH0qUEG2Ygr1I34syOgpsP82h0qt5TbGVFUH6tn8-0k.&amp;token=73da6853-1b40-4e4b-b4a2-dd829b7aae78&amp;owa=outlook.live.com&amp;is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845" y="1822898"/>
            <a:ext cx="558165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48828" y="548680"/>
            <a:ext cx="10395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gency FB" panose="020B0503020202020204" pitchFamily="34" charset="0"/>
              </a:rPr>
              <a:t>Ilustração da contabilidade da exergia e da distribuição da destruição de exergia:</a:t>
            </a:r>
          </a:p>
          <a:p>
            <a:pPr algn="just"/>
            <a:r>
              <a:rPr lang="pt-BR" sz="2400" dirty="0" err="1">
                <a:latin typeface="Agency FB" panose="020B0503020202020204" pitchFamily="34" charset="0"/>
              </a:rPr>
              <a:t>Ex</a:t>
            </a:r>
            <a:r>
              <a:rPr lang="pt-BR" sz="2400" dirty="0">
                <a:latin typeface="Agency FB" panose="020B0503020202020204" pitchFamily="34" charset="0"/>
              </a:rPr>
              <a:t>: Ciclo </a:t>
            </a:r>
            <a:r>
              <a:rPr lang="pt-BR" sz="2400" dirty="0" err="1">
                <a:latin typeface="Agency FB" panose="020B0503020202020204" pitchFamily="34" charset="0"/>
              </a:rPr>
              <a:t>Rankine</a:t>
            </a:r>
            <a:r>
              <a:rPr lang="pt-BR" sz="2400" dirty="0">
                <a:latin typeface="Agency FB" panose="020B0503020202020204" pitchFamily="34" charset="0"/>
              </a:rPr>
              <a:t> simples em uma usina de potência.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7866" y="1928357"/>
            <a:ext cx="895350" cy="2571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5144" y="6561585"/>
            <a:ext cx="2790825" cy="2190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033" y="4205804"/>
            <a:ext cx="866775" cy="3905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1174" y="4205803"/>
            <a:ext cx="866775" cy="3905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5041" y="3211092"/>
            <a:ext cx="381000" cy="2000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84656" y="5512225"/>
            <a:ext cx="180975" cy="2381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22743" y="3195644"/>
            <a:ext cx="152400" cy="1809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97097" y="3276606"/>
            <a:ext cx="133350" cy="2000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01860" y="5293150"/>
            <a:ext cx="152400" cy="21907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56499" y="5345537"/>
            <a:ext cx="485775" cy="28575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8604" y="3864056"/>
            <a:ext cx="561975" cy="2286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27919" y="3911104"/>
            <a:ext cx="381000" cy="23812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55578" y="2526040"/>
            <a:ext cx="295275" cy="2667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52796" y="4067690"/>
            <a:ext cx="323850" cy="27622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46041" y="6155851"/>
            <a:ext cx="304800" cy="30480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17379" y="6017738"/>
            <a:ext cx="295275" cy="276225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43455" y="4504360"/>
            <a:ext cx="361950" cy="342900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937073" y="2368877"/>
            <a:ext cx="314325" cy="314325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648489" y="4242536"/>
            <a:ext cx="628650" cy="371475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705609" y="5974875"/>
            <a:ext cx="685800" cy="361950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82670" y="3792041"/>
            <a:ext cx="381000" cy="238125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29184" y="2468890"/>
            <a:ext cx="323850" cy="323850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411726" y="5031212"/>
            <a:ext cx="723900" cy="31432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29351" y="2268864"/>
            <a:ext cx="381000" cy="200025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58747" y="3796803"/>
            <a:ext cx="561975" cy="228600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34324" y="4136933"/>
            <a:ext cx="485775" cy="285750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868320" y="3447731"/>
            <a:ext cx="704850" cy="285750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683026" y="4012316"/>
            <a:ext cx="532011" cy="17469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9705609" y="5974875"/>
            <a:ext cx="685800" cy="473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960424"/>
              </p:ext>
            </p:extLst>
          </p:nvPr>
        </p:nvGraphicFramePr>
        <p:xfrm>
          <a:off x="9648489" y="5974875"/>
          <a:ext cx="8826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406080" imgH="241200" progId="Equation.3">
                  <p:embed/>
                </p:oleObj>
              </mc:Choice>
              <mc:Fallback>
                <p:oleObj name="Equation" r:id="rId28" imgW="406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648489" y="5974875"/>
                        <a:ext cx="88265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697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81" y="412128"/>
            <a:ext cx="9702366" cy="6014434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44710" y="3419345"/>
            <a:ext cx="373487" cy="482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279616"/>
              </p:ext>
            </p:extLst>
          </p:nvPr>
        </p:nvGraphicFramePr>
        <p:xfrm>
          <a:off x="1812000" y="3342593"/>
          <a:ext cx="638906" cy="636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190440" progId="Equation.3">
                  <p:embed/>
                </p:oleObj>
              </mc:Choice>
              <mc:Fallback>
                <p:oleObj name="Equation" r:id="rId4" imgW="1904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2000" y="3342593"/>
                        <a:ext cx="638906" cy="636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16710" y="2150770"/>
            <a:ext cx="276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292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8047" y="489397"/>
            <a:ext cx="10515600" cy="568756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DESTRUIÇÃO DA EXERGIA “EVITÁVEL”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Representa o desperdício de fontes de exergia: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             Petróleo, gás natural, carvão.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OBJETIVO: Encontrar meios de evitar a destruição de exergia.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ANÁLISE EXERGÉTICA: Determina a localização, o tipo, e a “verdadeira” magnitude do desperdício dos recursos de combustível.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             ESTRATÉGIA             Ótima alocação de recursos e esforços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MÉTODO: 1 MINIMIZAÇÃO DA DESTRUIÇÃO DE EXERGIA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	 2 MINIMIZAÇÃO DA IRREVERSIBILIDADE (EGM)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	 3 OTIMIZAÇÃO TERMODINÃMICA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Agency FB" panose="020B0503020202020204" pitchFamily="34" charset="0"/>
              </a:rPr>
              <a:t>RESTRIÇÕES GERAIS: Tamanhos finitos, períodos finitos, tipos de material, formatos, etc.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0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03917" y="78379"/>
            <a:ext cx="7864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EXEMPLO DE SISTEMA DE TURBINA A GÁS COM COGERAÇÃO</a:t>
            </a:r>
            <a:endParaRPr lang="en-US" sz="2400" b="1" u="sng" dirty="0"/>
          </a:p>
        </p:txBody>
      </p:sp>
      <p:grpSp>
        <p:nvGrpSpPr>
          <p:cNvPr id="8" name="Group 7"/>
          <p:cNvGrpSpPr/>
          <p:nvPr/>
        </p:nvGrpSpPr>
        <p:grpSpPr>
          <a:xfrm>
            <a:off x="1384474" y="916380"/>
            <a:ext cx="10046003" cy="5845510"/>
            <a:chOff x="1384474" y="916380"/>
            <a:chExt cx="10046003" cy="5845510"/>
          </a:xfrm>
        </p:grpSpPr>
        <p:sp>
          <p:nvSpPr>
            <p:cNvPr id="3" name="Trapezoid 2"/>
            <p:cNvSpPr/>
            <p:nvPr/>
          </p:nvSpPr>
          <p:spPr>
            <a:xfrm rot="5400000">
              <a:off x="3743146" y="4962969"/>
              <a:ext cx="1425881" cy="540915"/>
            </a:xfrm>
            <a:prstGeom prst="trapezoid">
              <a:avLst>
                <a:gd name="adj" fmla="val 8779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 rot="16200000" flipH="1">
              <a:off x="7967423" y="4962968"/>
              <a:ext cx="1425881" cy="540915"/>
            </a:xfrm>
            <a:prstGeom prst="trapezoid">
              <a:avLst>
                <a:gd name="adj" fmla="val 87791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726545" y="5125790"/>
              <a:ext cx="3683361" cy="2060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568225" y="3992449"/>
              <a:ext cx="1326524" cy="42500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endCxn id="6" idx="1"/>
            </p:cNvCxnSpPr>
            <p:nvPr/>
          </p:nvCxnSpPr>
          <p:spPr>
            <a:xfrm rot="16200000" flipH="1">
              <a:off x="5901742" y="3538467"/>
              <a:ext cx="869325" cy="463641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958363" y="1893192"/>
              <a:ext cx="978795" cy="1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4726545" y="3335624"/>
              <a:ext cx="13780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726545" y="3335624"/>
              <a:ext cx="0" cy="16871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8948676" y="2279559"/>
              <a:ext cx="2146" cy="22409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4481845" y="2279559"/>
              <a:ext cx="446253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V="1">
              <a:off x="2228042" y="1440593"/>
              <a:ext cx="0" cy="16871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228043" y="1777285"/>
              <a:ext cx="2240923" cy="100455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3964545" y="980403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2821545" y="978796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230482" y="3200400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662859" y="5946366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 flipV="1">
              <a:off x="4185629" y="5963401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357730" y="3532967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42384" y="3518009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3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55364" y="3623117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4</a:t>
              </a:r>
              <a:endParaRPr lang="en-US" dirty="0"/>
            </a:p>
          </p:txBody>
        </p:sp>
        <p:cxnSp>
          <p:nvCxnSpPr>
            <p:cNvPr id="38" name="Elbow Connector 37"/>
            <p:cNvCxnSpPr>
              <a:endCxn id="6" idx="3"/>
            </p:cNvCxnSpPr>
            <p:nvPr/>
          </p:nvCxnSpPr>
          <p:spPr>
            <a:xfrm rot="16200000" flipV="1">
              <a:off x="7752344" y="4347356"/>
              <a:ext cx="799966" cy="515156"/>
            </a:xfrm>
            <a:prstGeom prst="bentConnector2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416215" y="1849791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5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62821" y="1849791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6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28586" y="1850262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7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13044" y="1154516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8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2030" y="1154516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9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00530" y="3347363"/>
              <a:ext cx="4187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10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67412" y="5360764"/>
              <a:ext cx="4187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11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293614" y="5360764"/>
              <a:ext cx="41870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12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 flipH="1">
              <a:off x="5537578" y="4829911"/>
              <a:ext cx="670" cy="798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6200000" flipH="1">
              <a:off x="9349731" y="4813278"/>
              <a:ext cx="670" cy="79848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496444" y="916380"/>
              <a:ext cx="133357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Água de</a:t>
              </a:r>
            </a:p>
            <a:p>
              <a:r>
                <a:rPr lang="pt-BR" dirty="0"/>
                <a:t>alimentação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81994" y="974287"/>
              <a:ext cx="164282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Vapor saturado</a:t>
              </a:r>
            </a:p>
            <a:p>
              <a:r>
                <a:rPr lang="pt-BR" dirty="0"/>
                <a:t>20 bar, 14 kg s</a:t>
              </a:r>
              <a:r>
                <a:rPr lang="pt-BR" baseline="30000" dirty="0"/>
                <a:t>-1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35027" y="1526625"/>
              <a:ext cx="150252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 err="1"/>
                <a:t>Préaquecedor</a:t>
              </a:r>
              <a:endParaRPr lang="pt-BR" dirty="0"/>
            </a:p>
            <a:p>
              <a:r>
                <a:rPr lang="pt-BR" dirty="0"/>
                <a:t>de ar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674621" y="2894861"/>
              <a:ext cx="12518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Gás natural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42934" y="4776574"/>
              <a:ext cx="3324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Potência para o compressor de ar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25323" y="4346806"/>
              <a:ext cx="2282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Câmara de combustão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65822" y="5744074"/>
              <a:ext cx="160031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Compressor de</a:t>
              </a:r>
            </a:p>
            <a:p>
              <a:r>
                <a:rPr lang="pt-BR" dirty="0"/>
                <a:t>ar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34464" y="5552907"/>
              <a:ext cx="110812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Turbina a </a:t>
              </a:r>
            </a:p>
            <a:p>
              <a:r>
                <a:rPr lang="pt-BR" dirty="0"/>
                <a:t>gás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749311" y="4889021"/>
              <a:ext cx="168116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Potência líquida</a:t>
              </a:r>
            </a:p>
            <a:p>
              <a:r>
                <a:rPr lang="pt-BR"/>
                <a:t>30 MW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127357" y="2828302"/>
              <a:ext cx="21921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t-BR" dirty="0"/>
                <a:t>Recuperador de calor</a:t>
              </a:r>
            </a:p>
            <a:p>
              <a:r>
                <a:rPr lang="pt-BR" dirty="0"/>
                <a:t>Gerador de vapor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3348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5946"/>
            <a:ext cx="1524213" cy="56205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213" y="232441"/>
            <a:ext cx="9572625" cy="6353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86125" y="2640168"/>
            <a:ext cx="4687909" cy="3206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875215"/>
              </p:ext>
            </p:extLst>
          </p:nvPr>
        </p:nvGraphicFramePr>
        <p:xfrm>
          <a:off x="5865968" y="2806700"/>
          <a:ext cx="62468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38280" imgH="469800" progId="Equation.3">
                  <p:embed/>
                </p:oleObj>
              </mc:Choice>
              <mc:Fallback>
                <p:oleObj name="Equation" r:id="rId5" imgW="24382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5968" y="2806700"/>
                        <a:ext cx="62468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893613"/>
              </p:ext>
            </p:extLst>
          </p:nvPr>
        </p:nvGraphicFramePr>
        <p:xfrm>
          <a:off x="6625158" y="4444419"/>
          <a:ext cx="449103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52480" imgH="507960" progId="Equation.3">
                  <p:embed/>
                </p:oleObj>
              </mc:Choice>
              <mc:Fallback>
                <p:oleObj name="Equation" r:id="rId7" imgW="17524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5158" y="4444419"/>
                        <a:ext cx="4491037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58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5" y="77277"/>
            <a:ext cx="10948285" cy="6606859"/>
          </a:xfr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057" y="357566"/>
            <a:ext cx="2497116" cy="59337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71989" y="1210614"/>
            <a:ext cx="5318974" cy="927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182941"/>
              </p:ext>
            </p:extLst>
          </p:nvPr>
        </p:nvGraphicFramePr>
        <p:xfrm>
          <a:off x="1895540" y="976698"/>
          <a:ext cx="69627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495000" progId="Equation.3">
                  <p:embed/>
                </p:oleObj>
              </mc:Choice>
              <mc:Fallback>
                <p:oleObj name="Equation" r:id="rId5" imgW="271764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5540" y="976698"/>
                        <a:ext cx="6962775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3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15184" y="137711"/>
            <a:ext cx="10412104" cy="6720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Agency FB" panose="020B0503020202020204" pitchFamily="34" charset="0"/>
              </a:rPr>
              <a:t>EXERGIA: CONCEITO COMPLETAMENTE DIFERENTE.</a:t>
            </a:r>
          </a:p>
          <a:p>
            <a:pPr marL="0" indent="0" algn="just">
              <a:buNone/>
            </a:pPr>
            <a:endParaRPr lang="pt-BR" sz="900" dirty="0">
              <a:latin typeface="Agency FB" panose="020B0503020202020204" pitchFamily="34" charset="0"/>
            </a:endParaRPr>
          </a:p>
          <a:p>
            <a:pPr algn="just"/>
            <a:r>
              <a:rPr lang="pt-BR" dirty="0">
                <a:latin typeface="Agency FB" panose="020B0503020202020204" pitchFamily="34" charset="0"/>
              </a:rPr>
              <a:t>Def.: Representa quantitativamente a capacidade de realizar trabalho - o conteúdo útil de trabalho - de várias correntes (massa, calor, trabalho) que escoam através do sistema.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algn="just"/>
            <a:r>
              <a:rPr lang="pt-BR" dirty="0">
                <a:latin typeface="Agency FB" panose="020B0503020202020204" pitchFamily="34" charset="0"/>
              </a:rPr>
              <a:t>Característica: Permite a comparação em base comum de interações que são bastante diferentes em sentido físico. 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algn="just"/>
            <a:r>
              <a:rPr lang="pt-BR" dirty="0">
                <a:latin typeface="Agency FB" panose="020B0503020202020204" pitchFamily="34" charset="0"/>
              </a:rPr>
              <a:t>Benefício: Ao levar em consideração as correntes de exergia para dentro e para fora do sistema, é possível determinar a extensão com que o sistema DESTRÓI </a:t>
            </a:r>
            <a:r>
              <a:rPr lang="pt-BR" dirty="0" err="1">
                <a:latin typeface="Agency FB" panose="020B0503020202020204" pitchFamily="34" charset="0"/>
              </a:rPr>
              <a:t>exergia</a:t>
            </a:r>
            <a:r>
              <a:rPr lang="pt-BR" dirty="0">
                <a:latin typeface="Agency FB" panose="020B0503020202020204" pitchFamily="34" charset="0"/>
              </a:rPr>
              <a:t>.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gency FB" panose="020B0503020202020204" pitchFamily="34" charset="0"/>
              </a:rPr>
              <a:t>EXERGIA é sempre destruída, parcial ou totalmente (2ª lei da termodinâmica).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1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0467" y="464024"/>
            <a:ext cx="10515600" cy="5712939"/>
          </a:xfrm>
        </p:spPr>
        <p:txBody>
          <a:bodyPr/>
          <a:lstStyle/>
          <a:p>
            <a:pPr algn="just"/>
            <a:r>
              <a:rPr lang="pt-BR" dirty="0">
                <a:latin typeface="Agency FB" panose="020B0503020202020204" pitchFamily="34" charset="0"/>
              </a:rPr>
              <a:t>Há uma nomenclatura e procedimento matemático associado com a definição e o cálculo de exergia de várias entidades.</a:t>
            </a:r>
          </a:p>
          <a:p>
            <a:pPr algn="just"/>
            <a:endParaRPr lang="pt-BR" sz="900" dirty="0">
              <a:latin typeface="Agency FB" panose="020B0503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gency FB" panose="020B0503020202020204" pitchFamily="34" charset="0"/>
              </a:rPr>
              <a:t>Aspecto-Chave: EXERGIA é o máximo (teórico) trabalho que pode ser extraído de uma entidade (corrente, matéria, etc.) quando a entidade passa de um dado estado para outro em equilíbrio com o ambiente -&gt; EXERGIA é uma medida da partida de um dado estado em relação ao estado do ambiente. </a:t>
            </a:r>
          </a:p>
          <a:p>
            <a:pPr marL="0" indent="0" algn="ctr">
              <a:buNone/>
            </a:pPr>
            <a:r>
              <a:rPr lang="pt-BR" dirty="0">
                <a:latin typeface="Agency FB" panose="020B0503020202020204" pitchFamily="34" charset="0"/>
              </a:rPr>
              <a:t>ILUSTRAÇÃO DO CÁLCULO DA EXERGIA</a:t>
            </a:r>
          </a:p>
          <a:p>
            <a:pPr algn="just"/>
            <a:endParaRPr lang="pt-BR" dirty="0">
              <a:latin typeface="Agency FB" panose="020B0503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202" y="4149570"/>
            <a:ext cx="6312739" cy="264019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129566" y="5228823"/>
            <a:ext cx="73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energia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73081" y="5241343"/>
            <a:ext cx="73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entropia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16596" y="5233156"/>
            <a:ext cx="73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volume</a:t>
            </a:r>
          </a:p>
        </p:txBody>
      </p:sp>
      <p:sp>
        <p:nvSpPr>
          <p:cNvPr id="6" name="Rectangle 5"/>
          <p:cNvSpPr/>
          <p:nvPr/>
        </p:nvSpPr>
        <p:spPr>
          <a:xfrm>
            <a:off x="3039414" y="4906851"/>
            <a:ext cx="1911278" cy="1270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117904" y="5795493"/>
            <a:ext cx="1785172" cy="38147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6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719" y="26333"/>
            <a:ext cx="6718627" cy="2735017"/>
          </a:xfrm>
        </p:spPr>
      </p:pic>
      <p:cxnSp>
        <p:nvCxnSpPr>
          <p:cNvPr id="8" name="Conector angulado 7"/>
          <p:cNvCxnSpPr/>
          <p:nvPr/>
        </p:nvCxnSpPr>
        <p:spPr>
          <a:xfrm>
            <a:off x="3185164" y="1448433"/>
            <a:ext cx="803446" cy="802490"/>
          </a:xfrm>
          <a:prstGeom prst="bentConnector3">
            <a:avLst>
              <a:gd name="adj1" fmla="val -24741"/>
            </a:avLst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m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250" y="2444564"/>
            <a:ext cx="9335069" cy="779221"/>
          </a:xfrm>
          <a:prstGeom prst="rect">
            <a:avLst/>
          </a:prstGeom>
        </p:spPr>
      </p:pic>
      <p:sp>
        <p:nvSpPr>
          <p:cNvPr id="27" name="Colchete esquerdo 26"/>
          <p:cNvSpPr/>
          <p:nvPr/>
        </p:nvSpPr>
        <p:spPr>
          <a:xfrm>
            <a:off x="4926842" y="3487618"/>
            <a:ext cx="45719" cy="457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angulado 28"/>
          <p:cNvCxnSpPr/>
          <p:nvPr/>
        </p:nvCxnSpPr>
        <p:spPr>
          <a:xfrm>
            <a:off x="4717320" y="2797791"/>
            <a:ext cx="2415654" cy="40943"/>
          </a:xfrm>
          <a:prstGeom prst="bentConnector3">
            <a:avLst/>
          </a:prstGeom>
          <a:ln w="12700"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pic>
        <p:nvPicPr>
          <p:cNvPr id="1026" name="Picture 2" descr="https://attachment.outlook.office.net/owa/angelabrustolinpsico@hotmail.com/service.svc/s/GetFileAttachment?id=AQMkADAwATYwMAItYzQxZi0wMzE1LTAwAi0wMAoARgAAA46pOBymSX5BkV7BvhVTDk0HAMcM1N3SJARHqFwa9Pp2mr8AAAIBDAAAAMcM1N3SJARHqFwa9Pp2mr8AAAAjwvtPAAAAARIAEADWDnSYBzW1TIAkCzA9yV0L&amp;X-OWA-CANARY=_4pDj61BIUG49fQNpRizYKDoJMQg7tMYSK7ejpECBwiWOTE7IhxXuON9ey1OH9_QlHK4QQAwvgc.&amp;token=8001c656-7d2b-41e0-8f30-69e3ea29244d&amp;owa=outlook.live.com&amp;isc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440" y="3250767"/>
            <a:ext cx="69913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5323" y="5475328"/>
            <a:ext cx="361950" cy="3333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6115" y="5515672"/>
            <a:ext cx="485775" cy="3619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99927" y="5515672"/>
            <a:ext cx="504825" cy="3238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7618" y="6481495"/>
            <a:ext cx="228600" cy="2571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55198" y="6481495"/>
            <a:ext cx="228600" cy="2571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85627" y="6510070"/>
            <a:ext cx="228600" cy="2286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56927" y="6548170"/>
            <a:ext cx="1028700" cy="28575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53462" y="4339866"/>
            <a:ext cx="733425" cy="35242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48711" y="4471576"/>
            <a:ext cx="647700" cy="34290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12289" y="3519517"/>
            <a:ext cx="733425" cy="32385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055210" y="4018567"/>
            <a:ext cx="257175" cy="247650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07601" y="3863001"/>
            <a:ext cx="276225" cy="266700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6971277" y="3688357"/>
            <a:ext cx="742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AMBIENTE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714227" y="3882044"/>
            <a:ext cx="376039" cy="399541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28576" y="3583961"/>
            <a:ext cx="1114425" cy="657225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87462" y="4516078"/>
            <a:ext cx="1657350" cy="847725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857350" y="3676094"/>
            <a:ext cx="1026771" cy="1503486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131285" y="3628669"/>
            <a:ext cx="847725" cy="42862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3078051" y="1223493"/>
            <a:ext cx="6105803" cy="626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091592"/>
              </p:ext>
            </p:extLst>
          </p:nvPr>
        </p:nvGraphicFramePr>
        <p:xfrm>
          <a:off x="3197942" y="1187117"/>
          <a:ext cx="56626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209680" imgH="228600" progId="Equation.3">
                  <p:embed/>
                </p:oleObj>
              </mc:Choice>
              <mc:Fallback>
                <p:oleObj name="Equation" r:id="rId23" imgW="220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197942" y="1187117"/>
                        <a:ext cx="5662613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9105363" y="3688357"/>
            <a:ext cx="237638" cy="53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968224" y="4081814"/>
            <a:ext cx="49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199395" y="592284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saida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742977"/>
              </p:ext>
            </p:extLst>
          </p:nvPr>
        </p:nvGraphicFramePr>
        <p:xfrm>
          <a:off x="3732367" y="4986378"/>
          <a:ext cx="6826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66400" imgH="190440" progId="Equation.3">
                  <p:embed/>
                </p:oleObj>
              </mc:Choice>
              <mc:Fallback>
                <p:oleObj name="Equation" r:id="rId25" imgW="2664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732367" y="4986378"/>
                        <a:ext cx="68262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865921"/>
              </p:ext>
            </p:extLst>
          </p:nvPr>
        </p:nvGraphicFramePr>
        <p:xfrm>
          <a:off x="9377569" y="6356298"/>
          <a:ext cx="877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42720" imgH="190440" progId="Equation.3">
                  <p:embed/>
                </p:oleObj>
              </mc:Choice>
              <mc:Fallback>
                <p:oleObj name="Equation" r:id="rId27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377569" y="6356298"/>
                        <a:ext cx="8778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414992" y="6507253"/>
            <a:ext cx="3675274" cy="326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775683"/>
              </p:ext>
            </p:extLst>
          </p:nvPr>
        </p:nvGraphicFramePr>
        <p:xfrm>
          <a:off x="5042414" y="6412963"/>
          <a:ext cx="27987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091880" imgH="190440" progId="Equation.3">
                  <p:embed/>
                </p:oleObj>
              </mc:Choice>
              <mc:Fallback>
                <p:oleObj name="Equation" r:id="rId29" imgW="1091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042414" y="6412963"/>
                        <a:ext cx="2798762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5A423A6-0964-409F-97F6-B805BB06E03D}"/>
              </a:ext>
            </a:extLst>
          </p:cNvPr>
          <p:cNvCxnSpPr>
            <a:cxnSpLocks/>
          </p:cNvCxnSpPr>
          <p:nvPr/>
        </p:nvCxnSpPr>
        <p:spPr>
          <a:xfrm>
            <a:off x="9147895" y="6428330"/>
            <a:ext cx="0" cy="3847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76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36" y="129981"/>
            <a:ext cx="10589452" cy="64865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21228" y="3000777"/>
            <a:ext cx="425003" cy="32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1495" y="2915710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812146" y="1825625"/>
            <a:ext cx="309093" cy="393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645284"/>
              </p:ext>
            </p:extLst>
          </p:nvPr>
        </p:nvGraphicFramePr>
        <p:xfrm>
          <a:off x="3736601" y="1670924"/>
          <a:ext cx="526307" cy="56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190440" progId="Equation.3">
                  <p:embed/>
                </p:oleObj>
              </mc:Choice>
              <mc:Fallback>
                <p:oleObj name="Equation" r:id="rId4" imgW="177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6601" y="1670924"/>
                        <a:ext cx="526307" cy="560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64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6"/>
            <a:ext cx="1157578" cy="684642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677" y="180974"/>
            <a:ext cx="8601075" cy="66770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12924" y="3206839"/>
            <a:ext cx="90152" cy="257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0485" y="3554570"/>
            <a:ext cx="450760" cy="360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49502" y="3438660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0789" y="4018208"/>
            <a:ext cx="318713" cy="669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052349"/>
              </p:ext>
            </p:extLst>
          </p:nvPr>
        </p:nvGraphicFramePr>
        <p:xfrm>
          <a:off x="4700789" y="4018208"/>
          <a:ext cx="496373" cy="772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355320" progId="Equation.3">
                  <p:embed/>
                </p:oleObj>
              </mc:Choice>
              <mc:Fallback>
                <p:oleObj name="Equation" r:id="rId4" imgW="2286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00789" y="4018208"/>
                        <a:ext cx="496373" cy="772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537138" y="5241701"/>
            <a:ext cx="1983347" cy="837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254448"/>
              </p:ext>
            </p:extLst>
          </p:nvPr>
        </p:nvGraphicFramePr>
        <p:xfrm>
          <a:off x="1484313" y="5241925"/>
          <a:ext cx="3065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09400" imgH="355320" progId="Equation.DSMT4">
                  <p:embed/>
                </p:oleObj>
              </mc:Choice>
              <mc:Fallback>
                <p:oleObj name="Equation" r:id="rId6" imgW="1409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84313" y="5241925"/>
                        <a:ext cx="3065462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5089235" y="240283"/>
            <a:ext cx="425003" cy="32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58139" y="23249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83310" y="798490"/>
            <a:ext cx="425003" cy="32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91718" y="1777285"/>
            <a:ext cx="128789" cy="30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700570" y="17088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02458" y="1762258"/>
            <a:ext cx="128789" cy="30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411310" y="16938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32423" y="3129568"/>
            <a:ext cx="128789" cy="30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41275" y="30611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660615" y="3070700"/>
            <a:ext cx="338554" cy="461665"/>
            <a:chOff x="7852970" y="1861258"/>
            <a:chExt cx="338554" cy="461665"/>
          </a:xfrm>
        </p:grpSpPr>
        <p:sp>
          <p:nvSpPr>
            <p:cNvPr id="24" name="Rectangle 23"/>
            <p:cNvSpPr/>
            <p:nvPr/>
          </p:nvSpPr>
          <p:spPr>
            <a:xfrm>
              <a:off x="7944118" y="1929685"/>
              <a:ext cx="128789" cy="309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52970" y="186125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26557" y="5357612"/>
            <a:ext cx="338554" cy="461665"/>
            <a:chOff x="7852970" y="1861258"/>
            <a:chExt cx="338554" cy="461665"/>
          </a:xfrm>
        </p:grpSpPr>
        <p:sp>
          <p:nvSpPr>
            <p:cNvPr id="27" name="Rectangle 26"/>
            <p:cNvSpPr/>
            <p:nvPr/>
          </p:nvSpPr>
          <p:spPr>
            <a:xfrm>
              <a:off x="7944118" y="1929685"/>
              <a:ext cx="128789" cy="309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52970" y="186125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921362" y="5362631"/>
            <a:ext cx="338554" cy="461665"/>
            <a:chOff x="7852970" y="1861258"/>
            <a:chExt cx="338554" cy="461665"/>
          </a:xfrm>
        </p:grpSpPr>
        <p:sp>
          <p:nvSpPr>
            <p:cNvPr id="31" name="Rectangle 30"/>
            <p:cNvSpPr/>
            <p:nvPr/>
          </p:nvSpPr>
          <p:spPr>
            <a:xfrm>
              <a:off x="7944118" y="1929685"/>
              <a:ext cx="128789" cy="309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52970" y="186125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37046" y="1713865"/>
            <a:ext cx="392297" cy="441631"/>
            <a:chOff x="5737046" y="1713865"/>
            <a:chExt cx="392297" cy="441631"/>
          </a:xfrm>
        </p:grpSpPr>
        <p:sp>
          <p:nvSpPr>
            <p:cNvPr id="33" name="Rectangle 32"/>
            <p:cNvSpPr/>
            <p:nvPr/>
          </p:nvSpPr>
          <p:spPr>
            <a:xfrm>
              <a:off x="5821251" y="1762258"/>
              <a:ext cx="167425" cy="393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8977958"/>
                </p:ext>
              </p:extLst>
            </p:nvPr>
          </p:nvGraphicFramePr>
          <p:xfrm>
            <a:off x="5737046" y="1713865"/>
            <a:ext cx="392297" cy="418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190440" progId="Equation.3">
                    <p:embed/>
                  </p:oleObj>
                </mc:Choice>
                <mc:Fallback>
                  <p:oleObj name="Equation" r:id="rId8" imgW="177480" imgH="190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737046" y="1713865"/>
                          <a:ext cx="392297" cy="41802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Rectangle 36"/>
          <p:cNvSpPr/>
          <p:nvPr/>
        </p:nvSpPr>
        <p:spPr>
          <a:xfrm>
            <a:off x="4040556" y="4149648"/>
            <a:ext cx="167425" cy="393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69716"/>
              </p:ext>
            </p:extLst>
          </p:nvPr>
        </p:nvGraphicFramePr>
        <p:xfrm>
          <a:off x="3928119" y="4115477"/>
          <a:ext cx="392297" cy="41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90440" progId="Equation.3">
                  <p:embed/>
                </p:oleObj>
              </mc:Choice>
              <mc:Fallback>
                <p:oleObj name="Equation" r:id="rId10" imgW="177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28119" y="4115477"/>
                        <a:ext cx="392297" cy="41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Elbow Connector 39"/>
          <p:cNvCxnSpPr/>
          <p:nvPr/>
        </p:nvCxnSpPr>
        <p:spPr>
          <a:xfrm flipV="1">
            <a:off x="5327869" y="4542886"/>
            <a:ext cx="1613406" cy="780513"/>
          </a:xfrm>
          <a:prstGeom prst="bentConnector3">
            <a:avLst>
              <a:gd name="adj1" fmla="val -28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204409" y="4979228"/>
            <a:ext cx="17967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Exergia</a:t>
            </a:r>
            <a:r>
              <a:rPr lang="en-US" dirty="0"/>
              <a:t> </a:t>
            </a:r>
            <a:r>
              <a:rPr lang="en-US" dirty="0" err="1"/>
              <a:t>destru</a:t>
            </a:r>
            <a:r>
              <a:rPr lang="pt-BR" dirty="0"/>
              <a:t>í</a:t>
            </a:r>
            <a:r>
              <a:rPr lang="en-US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404544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22" y="0"/>
            <a:ext cx="1157578" cy="6846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79" y="218048"/>
            <a:ext cx="915352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81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423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Agency FB</vt:lpstr>
      <vt:lpstr>Arial</vt:lpstr>
      <vt:lpstr>Calibri</vt:lpstr>
      <vt:lpstr>Calibri Light</vt:lpstr>
      <vt:lpstr>Tema do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Rigatti</dc:creator>
  <cp:lastModifiedBy>Jose Vargas</cp:lastModifiedBy>
  <cp:revision>108</cp:revision>
  <dcterms:created xsi:type="dcterms:W3CDTF">2016-08-22T23:59:59Z</dcterms:created>
  <dcterms:modified xsi:type="dcterms:W3CDTF">2023-10-08T00:07:36Z</dcterms:modified>
</cp:coreProperties>
</file>