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0" r:id="rId3"/>
    <p:sldId id="311" r:id="rId4"/>
    <p:sldId id="263" r:id="rId5"/>
    <p:sldId id="312" r:id="rId6"/>
    <p:sldId id="313" r:id="rId7"/>
    <p:sldId id="314" r:id="rId8"/>
    <p:sldId id="315" r:id="rId9"/>
    <p:sldId id="316" r:id="rId10"/>
    <p:sldId id="308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307" r:id="rId19"/>
    <p:sldId id="273" r:id="rId20"/>
    <p:sldId id="277" r:id="rId21"/>
    <p:sldId id="317" r:id="rId22"/>
    <p:sldId id="278" r:id="rId23"/>
    <p:sldId id="318" r:id="rId24"/>
    <p:sldId id="279" r:id="rId25"/>
    <p:sldId id="319" r:id="rId26"/>
    <p:sldId id="320" r:id="rId27"/>
    <p:sldId id="321" r:id="rId28"/>
    <p:sldId id="322" r:id="rId29"/>
    <p:sldId id="323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98" r:id="rId41"/>
    <p:sldId id="299" r:id="rId42"/>
    <p:sldId id="324" r:id="rId43"/>
    <p:sldId id="300" r:id="rId44"/>
    <p:sldId id="325" r:id="rId45"/>
    <p:sldId id="326" r:id="rId46"/>
    <p:sldId id="301" r:id="rId47"/>
    <p:sldId id="302" r:id="rId48"/>
    <p:sldId id="303" r:id="rId49"/>
    <p:sldId id="327" r:id="rId50"/>
    <p:sldId id="328" r:id="rId51"/>
    <p:sldId id="329" r:id="rId52"/>
    <p:sldId id="330" r:id="rId53"/>
    <p:sldId id="331" r:id="rId54"/>
    <p:sldId id="304" r:id="rId55"/>
    <p:sldId id="305" r:id="rId56"/>
    <p:sldId id="306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00"/>
    <a:srgbClr val="FF33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8986" autoAdjust="0"/>
  </p:normalViewPr>
  <p:slideViewPr>
    <p:cSldViewPr>
      <p:cViewPr>
        <p:scale>
          <a:sx n="93" d="100"/>
          <a:sy n="93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7DAD2-9F18-440F-AA81-E42E232777B6}" type="datetimeFigureOut">
              <a:rPr lang="pt-BR" smtClean="0"/>
              <a:pPr/>
              <a:t>17/08/2010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F9DAB-C0E8-4559-8A83-CB30C041CA7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ABCFC9C-DD2A-424B-9082-BD142CAF7FA7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84B1-874A-441E-A9BA-BF368F47E133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Clique para editar o estilo do título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0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430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dirty="0" smtClean="0"/>
              <a:t>Sistemas </a:t>
            </a:r>
            <a:r>
              <a:rPr lang="pt-BR" dirty="0"/>
              <a:t>de Medição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Hélio Padilha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09800"/>
            <a:ext cx="7772400" cy="1736725"/>
          </a:xfrm>
        </p:spPr>
        <p:txBody>
          <a:bodyPr/>
          <a:lstStyle/>
          <a:p>
            <a:r>
              <a:rPr lang="pt-BR" dirty="0" smtClean="0"/>
              <a:t>Métodos básicos de medição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 comparação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36700"/>
          </a:xfrm>
        </p:spPr>
        <p:txBody>
          <a:bodyPr/>
          <a:lstStyle/>
          <a:p>
            <a:pPr marL="819150" lvl="1"/>
            <a:r>
              <a:rPr lang="pt-BR" dirty="0"/>
              <a:t>O valor do mensurando é determinado comparando-o com um artefato cujo valor de referência é muito bem conhecido.</a:t>
            </a:r>
          </a:p>
        </p:txBody>
      </p:sp>
      <p:grpSp>
        <p:nvGrpSpPr>
          <p:cNvPr id="204804" name="Group 4"/>
          <p:cNvGrpSpPr>
            <a:grpSpLocks/>
          </p:cNvGrpSpPr>
          <p:nvPr/>
        </p:nvGrpSpPr>
        <p:grpSpPr bwMode="auto">
          <a:xfrm>
            <a:off x="2022475" y="5526088"/>
            <a:ext cx="5081588" cy="671512"/>
            <a:chOff x="1274" y="3481"/>
            <a:chExt cx="3201" cy="423"/>
          </a:xfrm>
        </p:grpSpPr>
        <p:grpSp>
          <p:nvGrpSpPr>
            <p:cNvPr id="204805" name="Group 5"/>
            <p:cNvGrpSpPr>
              <a:grpSpLocks/>
            </p:cNvGrpSpPr>
            <p:nvPr/>
          </p:nvGrpSpPr>
          <p:grpSpPr bwMode="auto">
            <a:xfrm>
              <a:off x="1274" y="3517"/>
              <a:ext cx="515" cy="387"/>
              <a:chOff x="1274" y="3461"/>
              <a:chExt cx="515" cy="387"/>
            </a:xfrm>
          </p:grpSpPr>
          <p:grpSp>
            <p:nvGrpSpPr>
              <p:cNvPr id="204806" name="Group 6"/>
              <p:cNvGrpSpPr>
                <a:grpSpLocks/>
              </p:cNvGrpSpPr>
              <p:nvPr/>
            </p:nvGrpSpPr>
            <p:grpSpPr bwMode="auto">
              <a:xfrm>
                <a:off x="1274" y="3461"/>
                <a:ext cx="210" cy="387"/>
                <a:chOff x="5244" y="6099"/>
                <a:chExt cx="1368" cy="1881"/>
              </a:xfrm>
            </p:grpSpPr>
            <p:sp>
              <p:nvSpPr>
                <p:cNvPr id="204807" name="AutoShape 7"/>
                <p:cNvSpPr>
                  <a:spLocks noChangeArrowheads="1"/>
                </p:cNvSpPr>
                <p:nvPr/>
              </p:nvSpPr>
              <p:spPr bwMode="auto">
                <a:xfrm>
                  <a:off x="5358" y="6099"/>
                  <a:ext cx="1140" cy="228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F9966">
                        <a:gamma/>
                        <a:shade val="46275"/>
                        <a:invGamma/>
                      </a:srgbClr>
                    </a:gs>
                    <a:gs pos="50000">
                      <a:srgbClr val="FF9966"/>
                    </a:gs>
                    <a:gs pos="100000">
                      <a:srgbClr val="FF99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4808" name="Rectangle 8"/>
                <p:cNvSpPr>
                  <a:spLocks noChangeArrowheads="1"/>
                </p:cNvSpPr>
                <p:nvPr/>
              </p:nvSpPr>
              <p:spPr bwMode="auto">
                <a:xfrm>
                  <a:off x="5757" y="6327"/>
                  <a:ext cx="342" cy="28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66">
                        <a:gamma/>
                        <a:shade val="46275"/>
                        <a:invGamma/>
                      </a:srgbClr>
                    </a:gs>
                    <a:gs pos="50000">
                      <a:srgbClr val="FF9966"/>
                    </a:gs>
                    <a:gs pos="100000">
                      <a:srgbClr val="FF99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4809" name="Rectangle 9"/>
                <p:cNvSpPr>
                  <a:spLocks noChangeArrowheads="1"/>
                </p:cNvSpPr>
                <p:nvPr/>
              </p:nvSpPr>
              <p:spPr bwMode="auto">
                <a:xfrm>
                  <a:off x="5244" y="6612"/>
                  <a:ext cx="1368" cy="13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66">
                        <a:gamma/>
                        <a:shade val="46275"/>
                        <a:invGamma/>
                      </a:srgbClr>
                    </a:gs>
                    <a:gs pos="50000">
                      <a:srgbClr val="FF9966"/>
                    </a:gs>
                    <a:gs pos="100000">
                      <a:srgbClr val="FF99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204810" name="Group 10"/>
              <p:cNvGrpSpPr>
                <a:grpSpLocks/>
              </p:cNvGrpSpPr>
              <p:nvPr/>
            </p:nvGrpSpPr>
            <p:grpSpPr bwMode="auto">
              <a:xfrm>
                <a:off x="1525" y="3566"/>
                <a:ext cx="132" cy="282"/>
                <a:chOff x="5244" y="6099"/>
                <a:chExt cx="1368" cy="1881"/>
              </a:xfrm>
            </p:grpSpPr>
            <p:sp>
              <p:nvSpPr>
                <p:cNvPr id="204811" name="AutoShape 11"/>
                <p:cNvSpPr>
                  <a:spLocks noChangeArrowheads="1"/>
                </p:cNvSpPr>
                <p:nvPr/>
              </p:nvSpPr>
              <p:spPr bwMode="auto">
                <a:xfrm>
                  <a:off x="5358" y="6099"/>
                  <a:ext cx="1140" cy="228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5000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4812" name="Rectangle 12"/>
                <p:cNvSpPr>
                  <a:spLocks noChangeArrowheads="1"/>
                </p:cNvSpPr>
                <p:nvPr/>
              </p:nvSpPr>
              <p:spPr bwMode="auto">
                <a:xfrm>
                  <a:off x="5757" y="6327"/>
                  <a:ext cx="342" cy="285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5000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4813" name="Rectangle 13"/>
                <p:cNvSpPr>
                  <a:spLocks noChangeArrowheads="1"/>
                </p:cNvSpPr>
                <p:nvPr/>
              </p:nvSpPr>
              <p:spPr bwMode="auto">
                <a:xfrm>
                  <a:off x="5244" y="6612"/>
                  <a:ext cx="1368" cy="13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5000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204814" name="Group 14"/>
              <p:cNvGrpSpPr>
                <a:grpSpLocks/>
              </p:cNvGrpSpPr>
              <p:nvPr/>
            </p:nvGrpSpPr>
            <p:grpSpPr bwMode="auto">
              <a:xfrm>
                <a:off x="1706" y="3672"/>
                <a:ext cx="83" cy="176"/>
                <a:chOff x="5244" y="6099"/>
                <a:chExt cx="1368" cy="1881"/>
              </a:xfrm>
            </p:grpSpPr>
            <p:sp>
              <p:nvSpPr>
                <p:cNvPr id="204815" name="AutoShape 15"/>
                <p:cNvSpPr>
                  <a:spLocks noChangeArrowheads="1"/>
                </p:cNvSpPr>
                <p:nvPr/>
              </p:nvSpPr>
              <p:spPr bwMode="auto">
                <a:xfrm>
                  <a:off x="5358" y="6099"/>
                  <a:ext cx="1140" cy="228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66FF66">
                        <a:gamma/>
                        <a:shade val="46275"/>
                        <a:invGamma/>
                      </a:srgbClr>
                    </a:gs>
                    <a:gs pos="5000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4816" name="Rectangle 16"/>
                <p:cNvSpPr>
                  <a:spLocks noChangeArrowheads="1"/>
                </p:cNvSpPr>
                <p:nvPr/>
              </p:nvSpPr>
              <p:spPr bwMode="auto">
                <a:xfrm>
                  <a:off x="5757" y="6327"/>
                  <a:ext cx="342" cy="285"/>
                </a:xfrm>
                <a:prstGeom prst="rect">
                  <a:avLst/>
                </a:prstGeom>
                <a:gradFill rotWithShape="0">
                  <a:gsLst>
                    <a:gs pos="0">
                      <a:srgbClr val="66FF66">
                        <a:gamma/>
                        <a:shade val="46275"/>
                        <a:invGamma/>
                      </a:srgbClr>
                    </a:gs>
                    <a:gs pos="5000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4817" name="Rectangle 17"/>
                <p:cNvSpPr>
                  <a:spLocks noChangeArrowheads="1"/>
                </p:cNvSpPr>
                <p:nvPr/>
              </p:nvSpPr>
              <p:spPr bwMode="auto">
                <a:xfrm>
                  <a:off x="5244" y="6612"/>
                  <a:ext cx="1368" cy="1368"/>
                </a:xfrm>
                <a:prstGeom prst="rect">
                  <a:avLst/>
                </a:prstGeom>
                <a:gradFill rotWithShape="0">
                  <a:gsLst>
                    <a:gs pos="0">
                      <a:srgbClr val="66FF66">
                        <a:gamma/>
                        <a:shade val="46275"/>
                        <a:invGamma/>
                      </a:srgbClr>
                    </a:gs>
                    <a:gs pos="50000">
                      <a:srgbClr val="66FF66"/>
                    </a:gs>
                    <a:gs pos="100000">
                      <a:srgbClr val="66FF66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204818" name="AutoShape 18"/>
            <p:cNvSpPr>
              <a:spLocks noChangeArrowheads="1"/>
            </p:cNvSpPr>
            <p:nvPr/>
          </p:nvSpPr>
          <p:spPr bwMode="auto">
            <a:xfrm>
              <a:off x="3964" y="3481"/>
              <a:ext cx="511" cy="423"/>
            </a:xfrm>
            <a:prstGeom prst="plus">
              <a:avLst>
                <a:gd name="adj" fmla="val 39620"/>
              </a:avLst>
            </a:prstGeom>
            <a:gradFill rotWithShape="0">
              <a:gsLst>
                <a:gs pos="0">
                  <a:srgbClr val="FF9966">
                    <a:gamma/>
                    <a:tint val="0"/>
                    <a:invGamma/>
                  </a:srgbClr>
                </a:gs>
                <a:gs pos="100000">
                  <a:srgbClr val="FF996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04819" name="Group 19"/>
          <p:cNvGrpSpPr>
            <a:grpSpLocks/>
          </p:cNvGrpSpPr>
          <p:nvPr/>
        </p:nvGrpSpPr>
        <p:grpSpPr bwMode="auto">
          <a:xfrm>
            <a:off x="1733550" y="3289300"/>
            <a:ext cx="5657850" cy="3035300"/>
            <a:chOff x="1092" y="2072"/>
            <a:chExt cx="3564" cy="1912"/>
          </a:xfrm>
        </p:grpSpPr>
        <p:sp>
          <p:nvSpPr>
            <p:cNvPr id="204820" name="Rectangle 20"/>
            <p:cNvSpPr>
              <a:spLocks noChangeArrowheads="1"/>
            </p:cNvSpPr>
            <p:nvPr/>
          </p:nvSpPr>
          <p:spPr bwMode="auto">
            <a:xfrm>
              <a:off x="1440" y="2789"/>
              <a:ext cx="2862" cy="5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23529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204821" name="Group 21"/>
            <p:cNvGrpSpPr>
              <a:grpSpLocks/>
            </p:cNvGrpSpPr>
            <p:nvPr/>
          </p:nvGrpSpPr>
          <p:grpSpPr bwMode="auto">
            <a:xfrm>
              <a:off x="1092" y="2843"/>
              <a:ext cx="855" cy="1141"/>
              <a:chOff x="1092" y="2787"/>
              <a:chExt cx="855" cy="1141"/>
            </a:xfrm>
          </p:grpSpPr>
          <p:sp>
            <p:nvSpPr>
              <p:cNvPr id="204822" name="AutoShape 22"/>
              <p:cNvSpPr>
                <a:spLocks noChangeArrowheads="1"/>
              </p:cNvSpPr>
              <p:nvPr/>
            </p:nvSpPr>
            <p:spPr bwMode="auto">
              <a:xfrm>
                <a:off x="1092" y="2787"/>
                <a:ext cx="855" cy="1061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23" name="AutoShape 23"/>
              <p:cNvSpPr>
                <a:spLocks noChangeArrowheads="1"/>
              </p:cNvSpPr>
              <p:nvPr/>
            </p:nvSpPr>
            <p:spPr bwMode="auto">
              <a:xfrm>
                <a:off x="1092" y="3848"/>
                <a:ext cx="855" cy="80"/>
              </a:xfrm>
              <a:custGeom>
                <a:avLst/>
                <a:gdLst>
                  <a:gd name="G0" fmla="+- 1543 0 0"/>
                  <a:gd name="G1" fmla="+- 21600 0 1543"/>
                  <a:gd name="G2" fmla="*/ 1543 1 2"/>
                  <a:gd name="G3" fmla="+- 21600 0 G2"/>
                  <a:gd name="G4" fmla="+/ 1543 21600 2"/>
                  <a:gd name="G5" fmla="+/ G1 0 2"/>
                  <a:gd name="G6" fmla="*/ 21600 21600 1543"/>
                  <a:gd name="G7" fmla="*/ G6 1 2"/>
                  <a:gd name="G8" fmla="+- 21600 0 G7"/>
                  <a:gd name="G9" fmla="*/ 21600 1 2"/>
                  <a:gd name="G10" fmla="+- 1543 0 G9"/>
                  <a:gd name="G11" fmla="?: G10 G8 0"/>
                  <a:gd name="G12" fmla="?: G10 G7 21600"/>
                  <a:gd name="T0" fmla="*/ 20828 w 21600"/>
                  <a:gd name="T1" fmla="*/ 10800 h 21600"/>
                  <a:gd name="T2" fmla="*/ 10800 w 21600"/>
                  <a:gd name="T3" fmla="*/ 21600 h 21600"/>
                  <a:gd name="T4" fmla="*/ 772 w 21600"/>
                  <a:gd name="T5" fmla="*/ 10800 h 21600"/>
                  <a:gd name="T6" fmla="*/ 10800 w 21600"/>
                  <a:gd name="T7" fmla="*/ 0 h 21600"/>
                  <a:gd name="T8" fmla="*/ 2572 w 21600"/>
                  <a:gd name="T9" fmla="*/ 2572 h 21600"/>
                  <a:gd name="T10" fmla="*/ 19028 w 21600"/>
                  <a:gd name="T11" fmla="*/ 190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43" y="21600"/>
                    </a:lnTo>
                    <a:lnTo>
                      <a:pt x="200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grpSp>
          <p:nvGrpSpPr>
            <p:cNvPr id="204824" name="Group 24"/>
            <p:cNvGrpSpPr>
              <a:grpSpLocks/>
            </p:cNvGrpSpPr>
            <p:nvPr/>
          </p:nvGrpSpPr>
          <p:grpSpPr bwMode="auto">
            <a:xfrm>
              <a:off x="3801" y="2843"/>
              <a:ext cx="855" cy="1141"/>
              <a:chOff x="3801" y="2787"/>
              <a:chExt cx="855" cy="1141"/>
            </a:xfrm>
          </p:grpSpPr>
          <p:sp>
            <p:nvSpPr>
              <p:cNvPr id="204825" name="AutoShape 25"/>
              <p:cNvSpPr>
                <a:spLocks noChangeArrowheads="1"/>
              </p:cNvSpPr>
              <p:nvPr/>
            </p:nvSpPr>
            <p:spPr bwMode="auto">
              <a:xfrm>
                <a:off x="3801" y="2787"/>
                <a:ext cx="855" cy="1061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26" name="AutoShape 26"/>
              <p:cNvSpPr>
                <a:spLocks noChangeArrowheads="1"/>
              </p:cNvSpPr>
              <p:nvPr/>
            </p:nvSpPr>
            <p:spPr bwMode="auto">
              <a:xfrm>
                <a:off x="3801" y="3848"/>
                <a:ext cx="855" cy="80"/>
              </a:xfrm>
              <a:custGeom>
                <a:avLst/>
                <a:gdLst>
                  <a:gd name="G0" fmla="+- 1543 0 0"/>
                  <a:gd name="G1" fmla="+- 21600 0 1543"/>
                  <a:gd name="G2" fmla="*/ 1543 1 2"/>
                  <a:gd name="G3" fmla="+- 21600 0 G2"/>
                  <a:gd name="G4" fmla="+/ 1543 21600 2"/>
                  <a:gd name="G5" fmla="+/ G1 0 2"/>
                  <a:gd name="G6" fmla="*/ 21600 21600 1543"/>
                  <a:gd name="G7" fmla="*/ G6 1 2"/>
                  <a:gd name="G8" fmla="+- 21600 0 G7"/>
                  <a:gd name="G9" fmla="*/ 21600 1 2"/>
                  <a:gd name="G10" fmla="+- 1543 0 G9"/>
                  <a:gd name="G11" fmla="?: G10 G8 0"/>
                  <a:gd name="G12" fmla="?: G10 G7 21600"/>
                  <a:gd name="T0" fmla="*/ 20828 w 21600"/>
                  <a:gd name="T1" fmla="*/ 10800 h 21600"/>
                  <a:gd name="T2" fmla="*/ 10800 w 21600"/>
                  <a:gd name="T3" fmla="*/ 21600 h 21600"/>
                  <a:gd name="T4" fmla="*/ 772 w 21600"/>
                  <a:gd name="T5" fmla="*/ 10800 h 21600"/>
                  <a:gd name="T6" fmla="*/ 10800 w 21600"/>
                  <a:gd name="T7" fmla="*/ 0 h 21600"/>
                  <a:gd name="T8" fmla="*/ 2572 w 21600"/>
                  <a:gd name="T9" fmla="*/ 2572 h 21600"/>
                  <a:gd name="T10" fmla="*/ 19028 w 21600"/>
                  <a:gd name="T11" fmla="*/ 1902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43" y="21600"/>
                    </a:lnTo>
                    <a:lnTo>
                      <a:pt x="2005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grpSp>
          <p:nvGrpSpPr>
            <p:cNvPr id="204827" name="Group 27"/>
            <p:cNvGrpSpPr>
              <a:grpSpLocks/>
            </p:cNvGrpSpPr>
            <p:nvPr/>
          </p:nvGrpSpPr>
          <p:grpSpPr bwMode="auto">
            <a:xfrm>
              <a:off x="2651" y="2072"/>
              <a:ext cx="451" cy="981"/>
              <a:chOff x="3197" y="2544"/>
              <a:chExt cx="342" cy="636"/>
            </a:xfrm>
          </p:grpSpPr>
          <p:sp>
            <p:nvSpPr>
              <p:cNvPr id="204828" name="AutoShape 28"/>
              <p:cNvSpPr>
                <a:spLocks noChangeArrowheads="1"/>
              </p:cNvSpPr>
              <p:nvPr/>
            </p:nvSpPr>
            <p:spPr bwMode="auto">
              <a:xfrm>
                <a:off x="3279" y="3044"/>
                <a:ext cx="183" cy="136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29" name="Line 29"/>
              <p:cNvSpPr>
                <a:spLocks noChangeShapeType="1"/>
              </p:cNvSpPr>
              <p:nvPr/>
            </p:nvSpPr>
            <p:spPr bwMode="auto">
              <a:xfrm flipV="1">
                <a:off x="3371" y="2826"/>
                <a:ext cx="0" cy="18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30" name="Line 30"/>
              <p:cNvSpPr>
                <a:spLocks noChangeShapeType="1"/>
              </p:cNvSpPr>
              <p:nvPr/>
            </p:nvSpPr>
            <p:spPr bwMode="auto">
              <a:xfrm flipV="1">
                <a:off x="3371" y="2676"/>
                <a:ext cx="0" cy="105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31" name="Line 31"/>
              <p:cNvSpPr>
                <a:spLocks noChangeShapeType="1"/>
              </p:cNvSpPr>
              <p:nvPr/>
            </p:nvSpPr>
            <p:spPr bwMode="auto">
              <a:xfrm flipV="1">
                <a:off x="3434" y="2722"/>
                <a:ext cx="23" cy="69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32" name="Line 32"/>
              <p:cNvSpPr>
                <a:spLocks noChangeShapeType="1"/>
              </p:cNvSpPr>
              <p:nvPr/>
            </p:nvSpPr>
            <p:spPr bwMode="auto">
              <a:xfrm flipV="1">
                <a:off x="3494" y="2745"/>
                <a:ext cx="45" cy="6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33" name="Line 33"/>
              <p:cNvSpPr>
                <a:spLocks noChangeShapeType="1"/>
              </p:cNvSpPr>
              <p:nvPr/>
            </p:nvSpPr>
            <p:spPr bwMode="auto">
              <a:xfrm flipH="1" flipV="1">
                <a:off x="3280" y="2720"/>
                <a:ext cx="23" cy="6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34" name="Line 34"/>
              <p:cNvSpPr>
                <a:spLocks noChangeShapeType="1"/>
              </p:cNvSpPr>
              <p:nvPr/>
            </p:nvSpPr>
            <p:spPr bwMode="auto">
              <a:xfrm flipH="1" flipV="1">
                <a:off x="3197" y="2747"/>
                <a:ext cx="46" cy="69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35" name="Arc 35"/>
              <p:cNvSpPr>
                <a:spLocks/>
              </p:cNvSpPr>
              <p:nvPr/>
            </p:nvSpPr>
            <p:spPr bwMode="auto">
              <a:xfrm flipH="1">
                <a:off x="3225" y="2785"/>
                <a:ext cx="286" cy="195"/>
              </a:xfrm>
              <a:custGeom>
                <a:avLst/>
                <a:gdLst>
                  <a:gd name="G0" fmla="+- 13299 0 0"/>
                  <a:gd name="G1" fmla="+- 21600 0 0"/>
                  <a:gd name="G2" fmla="+- 21600 0 0"/>
                  <a:gd name="T0" fmla="*/ 0 w 27083"/>
                  <a:gd name="T1" fmla="*/ 4580 h 21600"/>
                  <a:gd name="T2" fmla="*/ 27083 w 27083"/>
                  <a:gd name="T3" fmla="*/ 4970 h 21600"/>
                  <a:gd name="T4" fmla="*/ 13299 w 2708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083" h="21600" fill="none" extrusionOk="0">
                    <a:moveTo>
                      <a:pt x="-1" y="4579"/>
                    </a:moveTo>
                    <a:cubicBezTo>
                      <a:pt x="3797" y="1612"/>
                      <a:pt x="8479" y="-1"/>
                      <a:pt x="13299" y="0"/>
                    </a:cubicBezTo>
                    <a:cubicBezTo>
                      <a:pt x="18332" y="0"/>
                      <a:pt x="23207" y="1757"/>
                      <a:pt x="27083" y="4969"/>
                    </a:cubicBezTo>
                  </a:path>
                  <a:path w="27083" h="21600" stroke="0" extrusionOk="0">
                    <a:moveTo>
                      <a:pt x="-1" y="4579"/>
                    </a:moveTo>
                    <a:cubicBezTo>
                      <a:pt x="3797" y="1612"/>
                      <a:pt x="8479" y="-1"/>
                      <a:pt x="13299" y="0"/>
                    </a:cubicBezTo>
                    <a:cubicBezTo>
                      <a:pt x="18332" y="0"/>
                      <a:pt x="23207" y="1757"/>
                      <a:pt x="27083" y="4969"/>
                    </a:cubicBezTo>
                    <a:lnTo>
                      <a:pt x="13299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4836" name="Text Box 36"/>
              <p:cNvSpPr txBox="1">
                <a:spLocks noChangeArrowheads="1"/>
              </p:cNvSpPr>
              <p:nvPr/>
            </p:nvSpPr>
            <p:spPr bwMode="auto">
              <a:xfrm>
                <a:off x="3287" y="2544"/>
                <a:ext cx="179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pt-BR" dirty="0">
                    <a:latin typeface="Times New Roman" pitchFamily="18" charset="0"/>
                  </a:rPr>
                  <a:t>0</a:t>
                </a:r>
                <a:endParaRPr lang="pt-BR" sz="1000" dirty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4837" name="Group 37"/>
          <p:cNvGrpSpPr>
            <a:grpSpLocks/>
          </p:cNvGrpSpPr>
          <p:nvPr/>
        </p:nvGrpSpPr>
        <p:grpSpPr bwMode="auto">
          <a:xfrm>
            <a:off x="0" y="4435475"/>
            <a:ext cx="2819400" cy="1660525"/>
            <a:chOff x="0" y="2794"/>
            <a:chExt cx="1776" cy="1046"/>
          </a:xfrm>
        </p:grpSpPr>
        <p:sp>
          <p:nvSpPr>
            <p:cNvPr id="204838" name="Text Box 38"/>
            <p:cNvSpPr txBox="1">
              <a:spLocks noChangeArrowheads="1"/>
            </p:cNvSpPr>
            <p:nvPr/>
          </p:nvSpPr>
          <p:spPr bwMode="auto">
            <a:xfrm>
              <a:off x="0" y="2794"/>
              <a:ext cx="139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charset="0"/>
                </a:rPr>
                <a:t>medidas materializadas</a:t>
              </a:r>
            </a:p>
          </p:txBody>
        </p:sp>
        <p:sp>
          <p:nvSpPr>
            <p:cNvPr id="204839" name="Line 39"/>
            <p:cNvSpPr>
              <a:spLocks noChangeShapeType="1"/>
            </p:cNvSpPr>
            <p:nvPr/>
          </p:nvSpPr>
          <p:spPr bwMode="auto">
            <a:xfrm>
              <a:off x="624" y="3264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04840" name="Line 40"/>
            <p:cNvSpPr>
              <a:spLocks noChangeShapeType="1"/>
            </p:cNvSpPr>
            <p:nvPr/>
          </p:nvSpPr>
          <p:spPr bwMode="auto">
            <a:xfrm>
              <a:off x="624" y="3264"/>
              <a:ext cx="96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04841" name="Line 41"/>
            <p:cNvSpPr>
              <a:spLocks noChangeShapeType="1"/>
            </p:cNvSpPr>
            <p:nvPr/>
          </p:nvSpPr>
          <p:spPr bwMode="auto">
            <a:xfrm>
              <a:off x="624" y="3264"/>
              <a:ext cx="115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Medida materializada:</a:t>
            </a:r>
          </a:p>
          <a:p>
            <a:pPr lvl="1"/>
            <a:r>
              <a:rPr lang="pt-BR" dirty="0"/>
              <a:t>Dispositivo destinado a reproduzir ou fornecer, de maneira permanente durante seu uso, um ou mais valores conhecidos de uma dada grandeza.</a:t>
            </a:r>
          </a:p>
          <a:p>
            <a:pPr lvl="1"/>
            <a:r>
              <a:rPr lang="pt-BR" dirty="0"/>
              <a:t>São exemplos: massas-padrão; resistor elétrico padrão; um bloco-padrão; um material de referência.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5105400" y="65532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7010400" y="3048000"/>
            <a:ext cx="434975" cy="3221038"/>
            <a:chOff x="4416" y="1920"/>
            <a:chExt cx="274" cy="2029"/>
          </a:xfrm>
        </p:grpSpPr>
        <p:sp>
          <p:nvSpPr>
            <p:cNvPr id="206851" name="Rectangle 3"/>
            <p:cNvSpPr>
              <a:spLocks noChangeArrowheads="1"/>
            </p:cNvSpPr>
            <p:nvPr/>
          </p:nvSpPr>
          <p:spPr bwMode="auto">
            <a:xfrm>
              <a:off x="4507" y="1920"/>
              <a:ext cx="69" cy="1733"/>
            </a:xfrm>
            <a:prstGeom prst="rect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852" name="Oval 4"/>
            <p:cNvSpPr>
              <a:spLocks noChangeArrowheads="1"/>
            </p:cNvSpPr>
            <p:nvPr/>
          </p:nvSpPr>
          <p:spPr bwMode="auto">
            <a:xfrm>
              <a:off x="4416" y="3653"/>
              <a:ext cx="251" cy="296"/>
            </a:xfrm>
            <a:prstGeom prst="ellipse">
              <a:avLst/>
            </a:prstGeom>
            <a:gradFill rotWithShape="0">
              <a:gsLst>
                <a:gs pos="0">
                  <a:srgbClr val="C0C0C0"/>
                </a:gs>
                <a:gs pos="50000">
                  <a:srgbClr val="C0C0C0">
                    <a:gamma/>
                    <a:tint val="0"/>
                    <a:invGamma/>
                  </a:srgbClr>
                </a:gs>
                <a:gs pos="100000">
                  <a:srgbClr val="C0C0C0"/>
                </a:gs>
              </a:gsLst>
              <a:lin ang="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206853" name="Group 5"/>
            <p:cNvGrpSpPr>
              <a:grpSpLocks/>
            </p:cNvGrpSpPr>
            <p:nvPr/>
          </p:nvGrpSpPr>
          <p:grpSpPr bwMode="auto">
            <a:xfrm flipH="1">
              <a:off x="4576" y="2015"/>
              <a:ext cx="114" cy="1592"/>
              <a:chOff x="8949" y="855"/>
              <a:chExt cx="285" cy="3981"/>
            </a:xfrm>
          </p:grpSpPr>
          <p:sp>
            <p:nvSpPr>
              <p:cNvPr id="206854" name="Line 6"/>
              <p:cNvSpPr>
                <a:spLocks noChangeShapeType="1"/>
              </p:cNvSpPr>
              <p:nvPr/>
            </p:nvSpPr>
            <p:spPr bwMode="auto">
              <a:xfrm flipH="1">
                <a:off x="8949" y="2556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55" name="Line 7"/>
              <p:cNvSpPr>
                <a:spLocks noChangeShapeType="1"/>
              </p:cNvSpPr>
              <p:nvPr/>
            </p:nvSpPr>
            <p:spPr bwMode="auto">
              <a:xfrm flipH="1">
                <a:off x="9063" y="2670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56" name="Line 8"/>
              <p:cNvSpPr>
                <a:spLocks noChangeShapeType="1"/>
              </p:cNvSpPr>
              <p:nvPr/>
            </p:nvSpPr>
            <p:spPr bwMode="auto">
              <a:xfrm flipH="1">
                <a:off x="9063" y="2784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57" name="Line 9"/>
              <p:cNvSpPr>
                <a:spLocks noChangeShapeType="1"/>
              </p:cNvSpPr>
              <p:nvPr/>
            </p:nvSpPr>
            <p:spPr bwMode="auto">
              <a:xfrm flipH="1">
                <a:off x="9063" y="289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58" name="Line 10"/>
              <p:cNvSpPr>
                <a:spLocks noChangeShapeType="1"/>
              </p:cNvSpPr>
              <p:nvPr/>
            </p:nvSpPr>
            <p:spPr bwMode="auto">
              <a:xfrm flipH="1">
                <a:off x="9063" y="3012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59" name="Line 11"/>
              <p:cNvSpPr>
                <a:spLocks noChangeShapeType="1"/>
              </p:cNvSpPr>
              <p:nvPr/>
            </p:nvSpPr>
            <p:spPr bwMode="auto">
              <a:xfrm flipH="1">
                <a:off x="8949" y="3126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0" name="Line 12"/>
              <p:cNvSpPr>
                <a:spLocks noChangeShapeType="1"/>
              </p:cNvSpPr>
              <p:nvPr/>
            </p:nvSpPr>
            <p:spPr bwMode="auto">
              <a:xfrm flipH="1">
                <a:off x="9063" y="3240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1" name="Line 13"/>
              <p:cNvSpPr>
                <a:spLocks noChangeShapeType="1"/>
              </p:cNvSpPr>
              <p:nvPr/>
            </p:nvSpPr>
            <p:spPr bwMode="auto">
              <a:xfrm flipH="1">
                <a:off x="9063" y="3354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2" name="Line 14"/>
              <p:cNvSpPr>
                <a:spLocks noChangeShapeType="1"/>
              </p:cNvSpPr>
              <p:nvPr/>
            </p:nvSpPr>
            <p:spPr bwMode="auto">
              <a:xfrm flipH="1">
                <a:off x="9063" y="346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3" name="Line 15"/>
              <p:cNvSpPr>
                <a:spLocks noChangeShapeType="1"/>
              </p:cNvSpPr>
              <p:nvPr/>
            </p:nvSpPr>
            <p:spPr bwMode="auto">
              <a:xfrm flipH="1">
                <a:off x="9063" y="3582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4" name="Line 16"/>
              <p:cNvSpPr>
                <a:spLocks noChangeShapeType="1"/>
              </p:cNvSpPr>
              <p:nvPr/>
            </p:nvSpPr>
            <p:spPr bwMode="auto">
              <a:xfrm flipH="1">
                <a:off x="8949" y="3696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5" name="Line 17"/>
              <p:cNvSpPr>
                <a:spLocks noChangeShapeType="1"/>
              </p:cNvSpPr>
              <p:nvPr/>
            </p:nvSpPr>
            <p:spPr bwMode="auto">
              <a:xfrm flipH="1">
                <a:off x="9063" y="3810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6" name="Line 18"/>
              <p:cNvSpPr>
                <a:spLocks noChangeShapeType="1"/>
              </p:cNvSpPr>
              <p:nvPr/>
            </p:nvSpPr>
            <p:spPr bwMode="auto">
              <a:xfrm flipH="1">
                <a:off x="9063" y="3924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7" name="Line 19"/>
              <p:cNvSpPr>
                <a:spLocks noChangeShapeType="1"/>
              </p:cNvSpPr>
              <p:nvPr/>
            </p:nvSpPr>
            <p:spPr bwMode="auto">
              <a:xfrm flipH="1">
                <a:off x="9063" y="403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8" name="Line 20"/>
              <p:cNvSpPr>
                <a:spLocks noChangeShapeType="1"/>
              </p:cNvSpPr>
              <p:nvPr/>
            </p:nvSpPr>
            <p:spPr bwMode="auto">
              <a:xfrm flipH="1">
                <a:off x="9063" y="4152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69" name="Line 21"/>
              <p:cNvSpPr>
                <a:spLocks noChangeShapeType="1"/>
              </p:cNvSpPr>
              <p:nvPr/>
            </p:nvSpPr>
            <p:spPr bwMode="auto">
              <a:xfrm flipH="1">
                <a:off x="8949" y="4266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0" name="Line 22"/>
              <p:cNvSpPr>
                <a:spLocks noChangeShapeType="1"/>
              </p:cNvSpPr>
              <p:nvPr/>
            </p:nvSpPr>
            <p:spPr bwMode="auto">
              <a:xfrm flipH="1">
                <a:off x="9063" y="4380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1" name="Line 23"/>
              <p:cNvSpPr>
                <a:spLocks noChangeShapeType="1"/>
              </p:cNvSpPr>
              <p:nvPr/>
            </p:nvSpPr>
            <p:spPr bwMode="auto">
              <a:xfrm flipH="1">
                <a:off x="9063" y="4494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2" name="Line 24"/>
              <p:cNvSpPr>
                <a:spLocks noChangeShapeType="1"/>
              </p:cNvSpPr>
              <p:nvPr/>
            </p:nvSpPr>
            <p:spPr bwMode="auto">
              <a:xfrm flipH="1">
                <a:off x="9063" y="460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3" name="Line 25"/>
              <p:cNvSpPr>
                <a:spLocks noChangeShapeType="1"/>
              </p:cNvSpPr>
              <p:nvPr/>
            </p:nvSpPr>
            <p:spPr bwMode="auto">
              <a:xfrm flipH="1">
                <a:off x="9063" y="4722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4" name="Line 26"/>
              <p:cNvSpPr>
                <a:spLocks noChangeShapeType="1"/>
              </p:cNvSpPr>
              <p:nvPr/>
            </p:nvSpPr>
            <p:spPr bwMode="auto">
              <a:xfrm flipH="1">
                <a:off x="8949" y="4836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5" name="Line 27"/>
              <p:cNvSpPr>
                <a:spLocks noChangeShapeType="1"/>
              </p:cNvSpPr>
              <p:nvPr/>
            </p:nvSpPr>
            <p:spPr bwMode="auto">
              <a:xfrm flipH="1">
                <a:off x="8949" y="1986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6" name="Line 28"/>
              <p:cNvSpPr>
                <a:spLocks noChangeShapeType="1"/>
              </p:cNvSpPr>
              <p:nvPr/>
            </p:nvSpPr>
            <p:spPr bwMode="auto">
              <a:xfrm flipH="1">
                <a:off x="9063" y="2100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7" name="Line 29"/>
              <p:cNvSpPr>
                <a:spLocks noChangeShapeType="1"/>
              </p:cNvSpPr>
              <p:nvPr/>
            </p:nvSpPr>
            <p:spPr bwMode="auto">
              <a:xfrm flipH="1">
                <a:off x="9063" y="2214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8" name="Line 30"/>
              <p:cNvSpPr>
                <a:spLocks noChangeShapeType="1"/>
              </p:cNvSpPr>
              <p:nvPr/>
            </p:nvSpPr>
            <p:spPr bwMode="auto">
              <a:xfrm flipH="1">
                <a:off x="9063" y="232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79" name="Line 31"/>
              <p:cNvSpPr>
                <a:spLocks noChangeShapeType="1"/>
              </p:cNvSpPr>
              <p:nvPr/>
            </p:nvSpPr>
            <p:spPr bwMode="auto">
              <a:xfrm flipH="1">
                <a:off x="9063" y="2442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0" name="Line 32"/>
              <p:cNvSpPr>
                <a:spLocks noChangeShapeType="1"/>
              </p:cNvSpPr>
              <p:nvPr/>
            </p:nvSpPr>
            <p:spPr bwMode="auto">
              <a:xfrm flipH="1">
                <a:off x="8949" y="1425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1" name="Line 33"/>
              <p:cNvSpPr>
                <a:spLocks noChangeShapeType="1"/>
              </p:cNvSpPr>
              <p:nvPr/>
            </p:nvSpPr>
            <p:spPr bwMode="auto">
              <a:xfrm flipH="1">
                <a:off x="9063" y="153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2" name="Line 34"/>
              <p:cNvSpPr>
                <a:spLocks noChangeShapeType="1"/>
              </p:cNvSpPr>
              <p:nvPr/>
            </p:nvSpPr>
            <p:spPr bwMode="auto">
              <a:xfrm flipH="1">
                <a:off x="9063" y="1653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3" name="Line 35"/>
              <p:cNvSpPr>
                <a:spLocks noChangeShapeType="1"/>
              </p:cNvSpPr>
              <p:nvPr/>
            </p:nvSpPr>
            <p:spPr bwMode="auto">
              <a:xfrm flipH="1">
                <a:off x="9063" y="176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4" name="Line 36"/>
              <p:cNvSpPr>
                <a:spLocks noChangeShapeType="1"/>
              </p:cNvSpPr>
              <p:nvPr/>
            </p:nvSpPr>
            <p:spPr bwMode="auto">
              <a:xfrm flipH="1">
                <a:off x="9063" y="188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5" name="Line 37"/>
              <p:cNvSpPr>
                <a:spLocks noChangeShapeType="1"/>
              </p:cNvSpPr>
              <p:nvPr/>
            </p:nvSpPr>
            <p:spPr bwMode="auto">
              <a:xfrm flipH="1">
                <a:off x="8949" y="855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6" name="Line 38"/>
              <p:cNvSpPr>
                <a:spLocks noChangeShapeType="1"/>
              </p:cNvSpPr>
              <p:nvPr/>
            </p:nvSpPr>
            <p:spPr bwMode="auto">
              <a:xfrm flipH="1">
                <a:off x="9063" y="96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7" name="Line 39"/>
              <p:cNvSpPr>
                <a:spLocks noChangeShapeType="1"/>
              </p:cNvSpPr>
              <p:nvPr/>
            </p:nvSpPr>
            <p:spPr bwMode="auto">
              <a:xfrm flipH="1">
                <a:off x="9063" y="1083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8" name="Line 40"/>
              <p:cNvSpPr>
                <a:spLocks noChangeShapeType="1"/>
              </p:cNvSpPr>
              <p:nvPr/>
            </p:nvSpPr>
            <p:spPr bwMode="auto">
              <a:xfrm flipH="1">
                <a:off x="9063" y="119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889" name="Line 41"/>
              <p:cNvSpPr>
                <a:spLocks noChangeShapeType="1"/>
              </p:cNvSpPr>
              <p:nvPr/>
            </p:nvSpPr>
            <p:spPr bwMode="auto">
              <a:xfrm flipH="1">
                <a:off x="9063" y="131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06890" name="Oval 42"/>
            <p:cNvSpPr>
              <a:spLocks noChangeArrowheads="1"/>
            </p:cNvSpPr>
            <p:nvPr/>
          </p:nvSpPr>
          <p:spPr bwMode="auto">
            <a:xfrm>
              <a:off x="4437" y="3675"/>
              <a:ext cx="210" cy="2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06891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 indicação</a:t>
            </a:r>
          </a:p>
        </p:txBody>
      </p:sp>
      <p:sp>
        <p:nvSpPr>
          <p:cNvPr id="206892" name="Rectangle 4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Mostram um número proporcional ao valor do mesurando.</a:t>
            </a:r>
          </a:p>
        </p:txBody>
      </p:sp>
      <p:sp>
        <p:nvSpPr>
          <p:cNvPr id="206893" name="Line 45" descr="Diagonal para cima larga"/>
          <p:cNvSpPr>
            <a:spLocks noChangeShapeType="1"/>
          </p:cNvSpPr>
          <p:nvPr/>
        </p:nvSpPr>
        <p:spPr bwMode="auto">
          <a:xfrm>
            <a:off x="1544638" y="3457575"/>
            <a:ext cx="86995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6902" name="Rectangle 54"/>
          <p:cNvSpPr>
            <a:spLocks noChangeArrowheads="1"/>
          </p:cNvSpPr>
          <p:nvPr/>
        </p:nvSpPr>
        <p:spPr bwMode="auto">
          <a:xfrm flipH="1">
            <a:off x="7191375" y="3790950"/>
            <a:ext cx="36513" cy="205581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206903" name="Group 55"/>
          <p:cNvGrpSpPr>
            <a:grpSpLocks/>
          </p:cNvGrpSpPr>
          <p:nvPr/>
        </p:nvGrpSpPr>
        <p:grpSpPr bwMode="auto">
          <a:xfrm>
            <a:off x="1397000" y="3429000"/>
            <a:ext cx="833438" cy="2568575"/>
            <a:chOff x="882" y="2178"/>
            <a:chExt cx="525" cy="1618"/>
          </a:xfrm>
        </p:grpSpPr>
        <p:grpSp>
          <p:nvGrpSpPr>
            <p:cNvPr id="206904" name="Group 56"/>
            <p:cNvGrpSpPr>
              <a:grpSpLocks/>
            </p:cNvGrpSpPr>
            <p:nvPr/>
          </p:nvGrpSpPr>
          <p:grpSpPr bwMode="auto">
            <a:xfrm>
              <a:off x="1065" y="2178"/>
              <a:ext cx="342" cy="1322"/>
              <a:chOff x="1065" y="2178"/>
              <a:chExt cx="342" cy="1322"/>
            </a:xfrm>
          </p:grpSpPr>
          <p:sp>
            <p:nvSpPr>
              <p:cNvPr id="206905" name="Line 57"/>
              <p:cNvSpPr>
                <a:spLocks noChangeShapeType="1"/>
              </p:cNvSpPr>
              <p:nvPr/>
            </p:nvSpPr>
            <p:spPr bwMode="auto">
              <a:xfrm>
                <a:off x="1224" y="2178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06" name="Line 58"/>
              <p:cNvSpPr>
                <a:spLocks noChangeShapeType="1"/>
              </p:cNvSpPr>
              <p:nvPr/>
            </p:nvSpPr>
            <p:spPr bwMode="auto">
              <a:xfrm flipH="1">
                <a:off x="1065" y="2360"/>
                <a:ext cx="159" cy="69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07" name="Line 59"/>
              <p:cNvSpPr>
                <a:spLocks noChangeShapeType="1"/>
              </p:cNvSpPr>
              <p:nvPr/>
            </p:nvSpPr>
            <p:spPr bwMode="auto">
              <a:xfrm>
                <a:off x="1065" y="2429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08" name="Line 60"/>
              <p:cNvSpPr>
                <a:spLocks noChangeShapeType="1"/>
              </p:cNvSpPr>
              <p:nvPr/>
            </p:nvSpPr>
            <p:spPr bwMode="auto">
              <a:xfrm flipH="1">
                <a:off x="1065" y="2474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09" name="Line 61"/>
              <p:cNvSpPr>
                <a:spLocks noChangeShapeType="1"/>
              </p:cNvSpPr>
              <p:nvPr/>
            </p:nvSpPr>
            <p:spPr bwMode="auto">
              <a:xfrm>
                <a:off x="1065" y="2565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0" name="Line 62"/>
              <p:cNvSpPr>
                <a:spLocks noChangeShapeType="1"/>
              </p:cNvSpPr>
              <p:nvPr/>
            </p:nvSpPr>
            <p:spPr bwMode="auto">
              <a:xfrm flipH="1">
                <a:off x="1065" y="2611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1" name="Line 63"/>
              <p:cNvSpPr>
                <a:spLocks noChangeShapeType="1"/>
              </p:cNvSpPr>
              <p:nvPr/>
            </p:nvSpPr>
            <p:spPr bwMode="auto">
              <a:xfrm>
                <a:off x="1065" y="2702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2" name="Line 64"/>
              <p:cNvSpPr>
                <a:spLocks noChangeShapeType="1"/>
              </p:cNvSpPr>
              <p:nvPr/>
            </p:nvSpPr>
            <p:spPr bwMode="auto">
              <a:xfrm flipH="1">
                <a:off x="1065" y="2748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3" name="Line 65"/>
              <p:cNvSpPr>
                <a:spLocks noChangeShapeType="1"/>
              </p:cNvSpPr>
              <p:nvPr/>
            </p:nvSpPr>
            <p:spPr bwMode="auto">
              <a:xfrm>
                <a:off x="1065" y="2839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4" name="Line 66"/>
              <p:cNvSpPr>
                <a:spLocks noChangeShapeType="1"/>
              </p:cNvSpPr>
              <p:nvPr/>
            </p:nvSpPr>
            <p:spPr bwMode="auto">
              <a:xfrm flipH="1">
                <a:off x="1065" y="2884"/>
                <a:ext cx="342" cy="9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5" name="Line 67"/>
              <p:cNvSpPr>
                <a:spLocks noChangeShapeType="1"/>
              </p:cNvSpPr>
              <p:nvPr/>
            </p:nvSpPr>
            <p:spPr bwMode="auto">
              <a:xfrm flipH="1">
                <a:off x="1065" y="2884"/>
                <a:ext cx="342" cy="9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6" name="Line 68"/>
              <p:cNvSpPr>
                <a:spLocks noChangeShapeType="1"/>
              </p:cNvSpPr>
              <p:nvPr/>
            </p:nvSpPr>
            <p:spPr bwMode="auto">
              <a:xfrm>
                <a:off x="1065" y="2976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7" name="Line 69"/>
              <p:cNvSpPr>
                <a:spLocks noChangeShapeType="1"/>
              </p:cNvSpPr>
              <p:nvPr/>
            </p:nvSpPr>
            <p:spPr bwMode="auto">
              <a:xfrm flipH="1">
                <a:off x="1065" y="3021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8" name="Line 70"/>
              <p:cNvSpPr>
                <a:spLocks noChangeShapeType="1"/>
              </p:cNvSpPr>
              <p:nvPr/>
            </p:nvSpPr>
            <p:spPr bwMode="auto">
              <a:xfrm>
                <a:off x="1065" y="3112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19" name="Line 71"/>
              <p:cNvSpPr>
                <a:spLocks noChangeShapeType="1"/>
              </p:cNvSpPr>
              <p:nvPr/>
            </p:nvSpPr>
            <p:spPr bwMode="auto">
              <a:xfrm flipH="1">
                <a:off x="1065" y="3158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20" name="Line 72"/>
              <p:cNvSpPr>
                <a:spLocks noChangeShapeType="1"/>
              </p:cNvSpPr>
              <p:nvPr/>
            </p:nvSpPr>
            <p:spPr bwMode="auto">
              <a:xfrm flipH="1" flipV="1">
                <a:off x="1065" y="3249"/>
                <a:ext cx="159" cy="6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21" name="Line 73"/>
              <p:cNvSpPr>
                <a:spLocks noChangeShapeType="1"/>
              </p:cNvSpPr>
              <p:nvPr/>
            </p:nvSpPr>
            <p:spPr bwMode="auto">
              <a:xfrm>
                <a:off x="1224" y="3317"/>
                <a:ext cx="0" cy="18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06922" name="AutoShape 74"/>
            <p:cNvSpPr>
              <a:spLocks noChangeArrowheads="1"/>
            </p:cNvSpPr>
            <p:nvPr/>
          </p:nvSpPr>
          <p:spPr bwMode="auto">
            <a:xfrm>
              <a:off x="882" y="3340"/>
              <a:ext cx="342" cy="46"/>
            </a:xfrm>
            <a:prstGeom prst="leftArrow">
              <a:avLst>
                <a:gd name="adj1" fmla="val 50000"/>
                <a:gd name="adj2" fmla="val 18587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23" name="AutoShape 75"/>
            <p:cNvSpPr>
              <a:spLocks noChangeArrowheads="1"/>
            </p:cNvSpPr>
            <p:nvPr/>
          </p:nvSpPr>
          <p:spPr bwMode="auto">
            <a:xfrm>
              <a:off x="1179" y="3500"/>
              <a:ext cx="91" cy="296"/>
            </a:xfrm>
            <a:prstGeom prst="downArrow">
              <a:avLst>
                <a:gd name="adj1" fmla="val 50000"/>
                <a:gd name="adj2" fmla="val 81319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06924" name="Rectangle 76" descr="Diagonal para cima larga"/>
          <p:cNvSpPr>
            <a:spLocks noChangeArrowheads="1"/>
          </p:cNvSpPr>
          <p:nvPr/>
        </p:nvSpPr>
        <p:spPr bwMode="auto">
          <a:xfrm>
            <a:off x="1557338" y="3276600"/>
            <a:ext cx="869950" cy="18097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accent2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206925" name="Group 77"/>
          <p:cNvGrpSpPr>
            <a:grpSpLocks/>
          </p:cNvGrpSpPr>
          <p:nvPr/>
        </p:nvGrpSpPr>
        <p:grpSpPr bwMode="auto">
          <a:xfrm flipH="1">
            <a:off x="1193800" y="4403725"/>
            <a:ext cx="180975" cy="1590675"/>
            <a:chOff x="3705" y="12939"/>
            <a:chExt cx="285" cy="2508"/>
          </a:xfrm>
        </p:grpSpPr>
        <p:sp>
          <p:nvSpPr>
            <p:cNvPr id="206926" name="Line 78"/>
            <p:cNvSpPr>
              <a:spLocks noChangeShapeType="1"/>
            </p:cNvSpPr>
            <p:nvPr/>
          </p:nvSpPr>
          <p:spPr bwMode="auto">
            <a:xfrm>
              <a:off x="3705" y="12939"/>
              <a:ext cx="0" cy="250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27" name="Line 79"/>
            <p:cNvSpPr>
              <a:spLocks noChangeShapeType="1"/>
            </p:cNvSpPr>
            <p:nvPr/>
          </p:nvSpPr>
          <p:spPr bwMode="auto">
            <a:xfrm>
              <a:off x="3705" y="13053"/>
              <a:ext cx="28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28" name="Line 80"/>
            <p:cNvSpPr>
              <a:spLocks noChangeShapeType="1"/>
            </p:cNvSpPr>
            <p:nvPr/>
          </p:nvSpPr>
          <p:spPr bwMode="auto">
            <a:xfrm>
              <a:off x="3705" y="13167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29" name="Line 81"/>
            <p:cNvSpPr>
              <a:spLocks noChangeShapeType="1"/>
            </p:cNvSpPr>
            <p:nvPr/>
          </p:nvSpPr>
          <p:spPr bwMode="auto">
            <a:xfrm>
              <a:off x="3705" y="13281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0" name="Line 82"/>
            <p:cNvSpPr>
              <a:spLocks noChangeShapeType="1"/>
            </p:cNvSpPr>
            <p:nvPr/>
          </p:nvSpPr>
          <p:spPr bwMode="auto">
            <a:xfrm>
              <a:off x="3705" y="13395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1" name="Line 83"/>
            <p:cNvSpPr>
              <a:spLocks noChangeShapeType="1"/>
            </p:cNvSpPr>
            <p:nvPr/>
          </p:nvSpPr>
          <p:spPr bwMode="auto">
            <a:xfrm>
              <a:off x="3705" y="13509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2" name="Line 84"/>
            <p:cNvSpPr>
              <a:spLocks noChangeShapeType="1"/>
            </p:cNvSpPr>
            <p:nvPr/>
          </p:nvSpPr>
          <p:spPr bwMode="auto">
            <a:xfrm>
              <a:off x="3705" y="13623"/>
              <a:ext cx="28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3" name="Line 85"/>
            <p:cNvSpPr>
              <a:spLocks noChangeShapeType="1"/>
            </p:cNvSpPr>
            <p:nvPr/>
          </p:nvSpPr>
          <p:spPr bwMode="auto">
            <a:xfrm>
              <a:off x="3705" y="13737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4" name="Line 86"/>
            <p:cNvSpPr>
              <a:spLocks noChangeShapeType="1"/>
            </p:cNvSpPr>
            <p:nvPr/>
          </p:nvSpPr>
          <p:spPr bwMode="auto">
            <a:xfrm>
              <a:off x="3705" y="13851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5" name="Line 87"/>
            <p:cNvSpPr>
              <a:spLocks noChangeShapeType="1"/>
            </p:cNvSpPr>
            <p:nvPr/>
          </p:nvSpPr>
          <p:spPr bwMode="auto">
            <a:xfrm>
              <a:off x="3705" y="13965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6" name="Line 88"/>
            <p:cNvSpPr>
              <a:spLocks noChangeShapeType="1"/>
            </p:cNvSpPr>
            <p:nvPr/>
          </p:nvSpPr>
          <p:spPr bwMode="auto">
            <a:xfrm>
              <a:off x="3705" y="14079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7" name="Line 89"/>
            <p:cNvSpPr>
              <a:spLocks noChangeShapeType="1"/>
            </p:cNvSpPr>
            <p:nvPr/>
          </p:nvSpPr>
          <p:spPr bwMode="auto">
            <a:xfrm>
              <a:off x="3705" y="14193"/>
              <a:ext cx="28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8" name="Line 90"/>
            <p:cNvSpPr>
              <a:spLocks noChangeShapeType="1"/>
            </p:cNvSpPr>
            <p:nvPr/>
          </p:nvSpPr>
          <p:spPr bwMode="auto">
            <a:xfrm>
              <a:off x="3705" y="14307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39" name="Line 91"/>
            <p:cNvSpPr>
              <a:spLocks noChangeShapeType="1"/>
            </p:cNvSpPr>
            <p:nvPr/>
          </p:nvSpPr>
          <p:spPr bwMode="auto">
            <a:xfrm>
              <a:off x="3705" y="14421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40" name="Line 92"/>
            <p:cNvSpPr>
              <a:spLocks noChangeShapeType="1"/>
            </p:cNvSpPr>
            <p:nvPr/>
          </p:nvSpPr>
          <p:spPr bwMode="auto">
            <a:xfrm>
              <a:off x="3705" y="14535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41" name="Line 93"/>
            <p:cNvSpPr>
              <a:spLocks noChangeShapeType="1"/>
            </p:cNvSpPr>
            <p:nvPr/>
          </p:nvSpPr>
          <p:spPr bwMode="auto">
            <a:xfrm>
              <a:off x="3705" y="14649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42" name="Line 94"/>
            <p:cNvSpPr>
              <a:spLocks noChangeShapeType="1"/>
            </p:cNvSpPr>
            <p:nvPr/>
          </p:nvSpPr>
          <p:spPr bwMode="auto">
            <a:xfrm>
              <a:off x="3705" y="14763"/>
              <a:ext cx="28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43" name="Line 95"/>
            <p:cNvSpPr>
              <a:spLocks noChangeShapeType="1"/>
            </p:cNvSpPr>
            <p:nvPr/>
          </p:nvSpPr>
          <p:spPr bwMode="auto">
            <a:xfrm>
              <a:off x="3705" y="14877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44" name="Line 96"/>
            <p:cNvSpPr>
              <a:spLocks noChangeShapeType="1"/>
            </p:cNvSpPr>
            <p:nvPr/>
          </p:nvSpPr>
          <p:spPr bwMode="auto">
            <a:xfrm>
              <a:off x="3705" y="14991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45" name="Line 97"/>
            <p:cNvSpPr>
              <a:spLocks noChangeShapeType="1"/>
            </p:cNvSpPr>
            <p:nvPr/>
          </p:nvSpPr>
          <p:spPr bwMode="auto">
            <a:xfrm>
              <a:off x="3705" y="15105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46" name="Line 98"/>
            <p:cNvSpPr>
              <a:spLocks noChangeShapeType="1"/>
            </p:cNvSpPr>
            <p:nvPr/>
          </p:nvSpPr>
          <p:spPr bwMode="auto">
            <a:xfrm>
              <a:off x="3705" y="15219"/>
              <a:ext cx="171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47" name="Line 99"/>
            <p:cNvSpPr>
              <a:spLocks noChangeShapeType="1"/>
            </p:cNvSpPr>
            <p:nvPr/>
          </p:nvSpPr>
          <p:spPr bwMode="auto">
            <a:xfrm>
              <a:off x="3705" y="15333"/>
              <a:ext cx="28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06948" name="Group 100"/>
          <p:cNvGrpSpPr>
            <a:grpSpLocks/>
          </p:cNvGrpSpPr>
          <p:nvPr/>
        </p:nvGrpSpPr>
        <p:grpSpPr bwMode="auto">
          <a:xfrm>
            <a:off x="1384300" y="3429000"/>
            <a:ext cx="847725" cy="1524000"/>
            <a:chOff x="1440" y="2160"/>
            <a:chExt cx="534" cy="960"/>
          </a:xfrm>
        </p:grpSpPr>
        <p:grpSp>
          <p:nvGrpSpPr>
            <p:cNvPr id="206949" name="Group 101"/>
            <p:cNvGrpSpPr>
              <a:grpSpLocks/>
            </p:cNvGrpSpPr>
            <p:nvPr/>
          </p:nvGrpSpPr>
          <p:grpSpPr bwMode="auto">
            <a:xfrm>
              <a:off x="1632" y="2160"/>
              <a:ext cx="342" cy="960"/>
              <a:chOff x="1065" y="2178"/>
              <a:chExt cx="342" cy="1322"/>
            </a:xfrm>
          </p:grpSpPr>
          <p:sp>
            <p:nvSpPr>
              <p:cNvPr id="206950" name="Line 102"/>
              <p:cNvSpPr>
                <a:spLocks noChangeShapeType="1"/>
              </p:cNvSpPr>
              <p:nvPr/>
            </p:nvSpPr>
            <p:spPr bwMode="auto">
              <a:xfrm>
                <a:off x="1224" y="2178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1" name="Line 103"/>
              <p:cNvSpPr>
                <a:spLocks noChangeShapeType="1"/>
              </p:cNvSpPr>
              <p:nvPr/>
            </p:nvSpPr>
            <p:spPr bwMode="auto">
              <a:xfrm flipH="1">
                <a:off x="1065" y="2360"/>
                <a:ext cx="159" cy="69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2" name="Line 104"/>
              <p:cNvSpPr>
                <a:spLocks noChangeShapeType="1"/>
              </p:cNvSpPr>
              <p:nvPr/>
            </p:nvSpPr>
            <p:spPr bwMode="auto">
              <a:xfrm>
                <a:off x="1065" y="2429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3" name="Line 105"/>
              <p:cNvSpPr>
                <a:spLocks noChangeShapeType="1"/>
              </p:cNvSpPr>
              <p:nvPr/>
            </p:nvSpPr>
            <p:spPr bwMode="auto">
              <a:xfrm flipH="1">
                <a:off x="1065" y="2474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4" name="Line 106"/>
              <p:cNvSpPr>
                <a:spLocks noChangeShapeType="1"/>
              </p:cNvSpPr>
              <p:nvPr/>
            </p:nvSpPr>
            <p:spPr bwMode="auto">
              <a:xfrm>
                <a:off x="1065" y="2565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5" name="Line 107"/>
              <p:cNvSpPr>
                <a:spLocks noChangeShapeType="1"/>
              </p:cNvSpPr>
              <p:nvPr/>
            </p:nvSpPr>
            <p:spPr bwMode="auto">
              <a:xfrm flipH="1">
                <a:off x="1065" y="2611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6" name="Line 108"/>
              <p:cNvSpPr>
                <a:spLocks noChangeShapeType="1"/>
              </p:cNvSpPr>
              <p:nvPr/>
            </p:nvSpPr>
            <p:spPr bwMode="auto">
              <a:xfrm>
                <a:off x="1065" y="2702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7" name="Line 109"/>
              <p:cNvSpPr>
                <a:spLocks noChangeShapeType="1"/>
              </p:cNvSpPr>
              <p:nvPr/>
            </p:nvSpPr>
            <p:spPr bwMode="auto">
              <a:xfrm flipH="1">
                <a:off x="1065" y="2748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8" name="Line 110"/>
              <p:cNvSpPr>
                <a:spLocks noChangeShapeType="1"/>
              </p:cNvSpPr>
              <p:nvPr/>
            </p:nvSpPr>
            <p:spPr bwMode="auto">
              <a:xfrm>
                <a:off x="1065" y="2839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59" name="Line 111"/>
              <p:cNvSpPr>
                <a:spLocks noChangeShapeType="1"/>
              </p:cNvSpPr>
              <p:nvPr/>
            </p:nvSpPr>
            <p:spPr bwMode="auto">
              <a:xfrm flipH="1">
                <a:off x="1065" y="2884"/>
                <a:ext cx="342" cy="9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60" name="Line 112"/>
              <p:cNvSpPr>
                <a:spLocks noChangeShapeType="1"/>
              </p:cNvSpPr>
              <p:nvPr/>
            </p:nvSpPr>
            <p:spPr bwMode="auto">
              <a:xfrm flipH="1">
                <a:off x="1065" y="2884"/>
                <a:ext cx="342" cy="9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61" name="Line 113"/>
              <p:cNvSpPr>
                <a:spLocks noChangeShapeType="1"/>
              </p:cNvSpPr>
              <p:nvPr/>
            </p:nvSpPr>
            <p:spPr bwMode="auto">
              <a:xfrm>
                <a:off x="1065" y="2976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62" name="Line 114"/>
              <p:cNvSpPr>
                <a:spLocks noChangeShapeType="1"/>
              </p:cNvSpPr>
              <p:nvPr/>
            </p:nvSpPr>
            <p:spPr bwMode="auto">
              <a:xfrm flipH="1">
                <a:off x="1065" y="3021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63" name="Line 115"/>
              <p:cNvSpPr>
                <a:spLocks noChangeShapeType="1"/>
              </p:cNvSpPr>
              <p:nvPr/>
            </p:nvSpPr>
            <p:spPr bwMode="auto">
              <a:xfrm>
                <a:off x="1065" y="3112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64" name="Line 116"/>
              <p:cNvSpPr>
                <a:spLocks noChangeShapeType="1"/>
              </p:cNvSpPr>
              <p:nvPr/>
            </p:nvSpPr>
            <p:spPr bwMode="auto">
              <a:xfrm flipH="1">
                <a:off x="1065" y="3158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65" name="Line 117"/>
              <p:cNvSpPr>
                <a:spLocks noChangeShapeType="1"/>
              </p:cNvSpPr>
              <p:nvPr/>
            </p:nvSpPr>
            <p:spPr bwMode="auto">
              <a:xfrm flipH="1" flipV="1">
                <a:off x="1065" y="3249"/>
                <a:ext cx="159" cy="6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6966" name="Line 118"/>
              <p:cNvSpPr>
                <a:spLocks noChangeShapeType="1"/>
              </p:cNvSpPr>
              <p:nvPr/>
            </p:nvSpPr>
            <p:spPr bwMode="auto">
              <a:xfrm>
                <a:off x="1224" y="3317"/>
                <a:ext cx="0" cy="18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06967" name="AutoShape 119"/>
            <p:cNvSpPr>
              <a:spLocks noChangeArrowheads="1"/>
            </p:cNvSpPr>
            <p:nvPr/>
          </p:nvSpPr>
          <p:spPr bwMode="auto">
            <a:xfrm>
              <a:off x="1440" y="3024"/>
              <a:ext cx="342" cy="47"/>
            </a:xfrm>
            <a:prstGeom prst="leftArrow">
              <a:avLst>
                <a:gd name="adj1" fmla="val 50000"/>
                <a:gd name="adj2" fmla="val 18191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06968" name="Group 120"/>
          <p:cNvGrpSpPr>
            <a:grpSpLocks/>
          </p:cNvGrpSpPr>
          <p:nvPr/>
        </p:nvGrpSpPr>
        <p:grpSpPr bwMode="auto">
          <a:xfrm>
            <a:off x="3505200" y="4171950"/>
            <a:ext cx="2590800" cy="1879600"/>
            <a:chOff x="2208" y="2628"/>
            <a:chExt cx="1632" cy="1184"/>
          </a:xfrm>
        </p:grpSpPr>
        <p:sp>
          <p:nvSpPr>
            <p:cNvPr id="206969" name="Arc 121"/>
            <p:cNvSpPr>
              <a:spLocks/>
            </p:cNvSpPr>
            <p:nvPr/>
          </p:nvSpPr>
          <p:spPr bwMode="auto">
            <a:xfrm>
              <a:off x="2262" y="2628"/>
              <a:ext cx="1557" cy="769"/>
            </a:xfrm>
            <a:custGeom>
              <a:avLst/>
              <a:gdLst>
                <a:gd name="G0" fmla="+- 21588 0 0"/>
                <a:gd name="G1" fmla="+- 21600 0 0"/>
                <a:gd name="G2" fmla="+- 21600 0 0"/>
                <a:gd name="T0" fmla="*/ 0 w 43111"/>
                <a:gd name="T1" fmla="*/ 20890 h 21600"/>
                <a:gd name="T2" fmla="*/ 43111 w 43111"/>
                <a:gd name="T3" fmla="*/ 19774 h 21600"/>
                <a:gd name="T4" fmla="*/ 21588 w 4311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11" h="21600" fill="none" extrusionOk="0">
                  <a:moveTo>
                    <a:pt x="-1" y="20889"/>
                  </a:moveTo>
                  <a:cubicBezTo>
                    <a:pt x="382" y="9243"/>
                    <a:pt x="9935" y="-1"/>
                    <a:pt x="21588" y="0"/>
                  </a:cubicBezTo>
                  <a:cubicBezTo>
                    <a:pt x="32809" y="0"/>
                    <a:pt x="42162" y="8592"/>
                    <a:pt x="43110" y="19774"/>
                  </a:cubicBezTo>
                </a:path>
                <a:path w="43111" h="21600" stroke="0" extrusionOk="0">
                  <a:moveTo>
                    <a:pt x="-1" y="20889"/>
                  </a:moveTo>
                  <a:cubicBezTo>
                    <a:pt x="382" y="9243"/>
                    <a:pt x="9935" y="-1"/>
                    <a:pt x="21588" y="0"/>
                  </a:cubicBezTo>
                  <a:cubicBezTo>
                    <a:pt x="32809" y="0"/>
                    <a:pt x="42162" y="8592"/>
                    <a:pt x="43110" y="19774"/>
                  </a:cubicBezTo>
                  <a:lnTo>
                    <a:pt x="21588" y="21600"/>
                  </a:lnTo>
                  <a:close/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6970" name="Freeform 122"/>
            <p:cNvSpPr>
              <a:spLocks/>
            </p:cNvSpPr>
            <p:nvPr/>
          </p:nvSpPr>
          <p:spPr bwMode="auto">
            <a:xfrm>
              <a:off x="2208" y="3443"/>
              <a:ext cx="624" cy="369"/>
            </a:xfrm>
            <a:custGeom>
              <a:avLst/>
              <a:gdLst/>
              <a:ahLst/>
              <a:cxnLst>
                <a:cxn ang="0">
                  <a:pos x="624" y="369"/>
                </a:cxn>
                <a:cxn ang="0">
                  <a:pos x="0" y="369"/>
                </a:cxn>
                <a:cxn ang="0">
                  <a:pos x="0" y="0"/>
                </a:cxn>
                <a:cxn ang="0">
                  <a:pos x="624" y="0"/>
                </a:cxn>
                <a:cxn ang="0">
                  <a:pos x="480" y="105"/>
                </a:cxn>
                <a:cxn ang="0">
                  <a:pos x="480" y="264"/>
                </a:cxn>
                <a:cxn ang="0">
                  <a:pos x="624" y="369"/>
                </a:cxn>
              </a:cxnLst>
              <a:rect l="0" t="0" r="r" b="b"/>
              <a:pathLst>
                <a:path w="624" h="369">
                  <a:moveTo>
                    <a:pt x="624" y="369"/>
                  </a:moveTo>
                  <a:lnTo>
                    <a:pt x="0" y="369"/>
                  </a:lnTo>
                  <a:lnTo>
                    <a:pt x="0" y="0"/>
                  </a:lnTo>
                  <a:cubicBezTo>
                    <a:pt x="0" y="0"/>
                    <a:pt x="624" y="0"/>
                    <a:pt x="624" y="0"/>
                  </a:cubicBezTo>
                  <a:cubicBezTo>
                    <a:pt x="549" y="36"/>
                    <a:pt x="504" y="61"/>
                    <a:pt x="480" y="105"/>
                  </a:cubicBezTo>
                  <a:cubicBezTo>
                    <a:pt x="456" y="149"/>
                    <a:pt x="453" y="210"/>
                    <a:pt x="480" y="264"/>
                  </a:cubicBezTo>
                  <a:cubicBezTo>
                    <a:pt x="507" y="318"/>
                    <a:pt x="594" y="347"/>
                    <a:pt x="624" y="36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66">
                    <a:gamma/>
                    <a:shade val="46275"/>
                    <a:invGamma/>
                  </a:srgbClr>
                </a:gs>
                <a:gs pos="100000">
                  <a:srgbClr val="FF9966"/>
                </a:gs>
              </a:gsLst>
              <a:lin ang="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06971" name="Freeform 123"/>
            <p:cNvSpPr>
              <a:spLocks/>
            </p:cNvSpPr>
            <p:nvPr/>
          </p:nvSpPr>
          <p:spPr bwMode="auto">
            <a:xfrm flipH="1">
              <a:off x="3216" y="3440"/>
              <a:ext cx="624" cy="369"/>
            </a:xfrm>
            <a:custGeom>
              <a:avLst/>
              <a:gdLst/>
              <a:ahLst/>
              <a:cxnLst>
                <a:cxn ang="0">
                  <a:pos x="624" y="369"/>
                </a:cxn>
                <a:cxn ang="0">
                  <a:pos x="0" y="369"/>
                </a:cxn>
                <a:cxn ang="0">
                  <a:pos x="0" y="0"/>
                </a:cxn>
                <a:cxn ang="0">
                  <a:pos x="624" y="0"/>
                </a:cxn>
                <a:cxn ang="0">
                  <a:pos x="480" y="105"/>
                </a:cxn>
                <a:cxn ang="0">
                  <a:pos x="480" y="264"/>
                </a:cxn>
                <a:cxn ang="0">
                  <a:pos x="624" y="369"/>
                </a:cxn>
              </a:cxnLst>
              <a:rect l="0" t="0" r="r" b="b"/>
              <a:pathLst>
                <a:path w="624" h="369">
                  <a:moveTo>
                    <a:pt x="624" y="369"/>
                  </a:moveTo>
                  <a:lnTo>
                    <a:pt x="0" y="369"/>
                  </a:lnTo>
                  <a:lnTo>
                    <a:pt x="0" y="0"/>
                  </a:lnTo>
                  <a:cubicBezTo>
                    <a:pt x="0" y="0"/>
                    <a:pt x="624" y="0"/>
                    <a:pt x="624" y="0"/>
                  </a:cubicBezTo>
                  <a:cubicBezTo>
                    <a:pt x="549" y="36"/>
                    <a:pt x="504" y="61"/>
                    <a:pt x="480" y="105"/>
                  </a:cubicBezTo>
                  <a:cubicBezTo>
                    <a:pt x="456" y="149"/>
                    <a:pt x="453" y="210"/>
                    <a:pt x="480" y="264"/>
                  </a:cubicBezTo>
                  <a:cubicBezTo>
                    <a:pt x="507" y="318"/>
                    <a:pt x="594" y="347"/>
                    <a:pt x="624" y="36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66"/>
                </a:gs>
                <a:gs pos="100000">
                  <a:srgbClr val="FF99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206974" name="Group 126"/>
          <p:cNvGrpSpPr>
            <a:grpSpLocks/>
          </p:cNvGrpSpPr>
          <p:nvPr/>
        </p:nvGrpSpPr>
        <p:grpSpPr bwMode="auto">
          <a:xfrm rot="-2015731">
            <a:off x="4495800" y="4419600"/>
            <a:ext cx="593725" cy="2667000"/>
            <a:chOff x="3168" y="1536"/>
            <a:chExt cx="374" cy="1680"/>
          </a:xfrm>
        </p:grpSpPr>
        <p:grpSp>
          <p:nvGrpSpPr>
            <p:cNvPr id="206894" name="Group 46"/>
            <p:cNvGrpSpPr>
              <a:grpSpLocks/>
            </p:cNvGrpSpPr>
            <p:nvPr/>
          </p:nvGrpSpPr>
          <p:grpSpPr bwMode="auto">
            <a:xfrm>
              <a:off x="3168" y="1536"/>
              <a:ext cx="374" cy="932"/>
              <a:chOff x="6726" y="9690"/>
              <a:chExt cx="936" cy="2331"/>
            </a:xfrm>
          </p:grpSpPr>
          <p:grpSp>
            <p:nvGrpSpPr>
              <p:cNvPr id="206895" name="Group 47"/>
              <p:cNvGrpSpPr>
                <a:grpSpLocks/>
              </p:cNvGrpSpPr>
              <p:nvPr/>
            </p:nvGrpSpPr>
            <p:grpSpPr bwMode="auto">
              <a:xfrm>
                <a:off x="6726" y="11673"/>
                <a:ext cx="936" cy="348"/>
                <a:chOff x="6726" y="11673"/>
                <a:chExt cx="936" cy="348"/>
              </a:xfrm>
            </p:grpSpPr>
            <p:sp>
              <p:nvSpPr>
                <p:cNvPr id="206896" name="Rectangle 48"/>
                <p:cNvSpPr>
                  <a:spLocks noChangeArrowheads="1"/>
                </p:cNvSpPr>
                <p:nvPr/>
              </p:nvSpPr>
              <p:spPr bwMode="auto">
                <a:xfrm>
                  <a:off x="6726" y="11673"/>
                  <a:ext cx="936" cy="34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</a:schemeClr>
                    </a:gs>
                    <a:gs pos="5000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6897" name="Line 49"/>
                <p:cNvSpPr>
                  <a:spLocks noChangeShapeType="1"/>
                </p:cNvSpPr>
                <p:nvPr/>
              </p:nvSpPr>
              <p:spPr bwMode="auto">
                <a:xfrm>
                  <a:off x="6726" y="11736"/>
                  <a:ext cx="936" cy="57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6898" name="Line 50"/>
                <p:cNvSpPr>
                  <a:spLocks noChangeShapeType="1"/>
                </p:cNvSpPr>
                <p:nvPr/>
              </p:nvSpPr>
              <p:spPr bwMode="auto">
                <a:xfrm>
                  <a:off x="6726" y="11793"/>
                  <a:ext cx="936" cy="57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6899" name="Line 51"/>
                <p:cNvSpPr>
                  <a:spLocks noChangeShapeType="1"/>
                </p:cNvSpPr>
                <p:nvPr/>
              </p:nvSpPr>
              <p:spPr bwMode="auto">
                <a:xfrm>
                  <a:off x="6726" y="11850"/>
                  <a:ext cx="936" cy="57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06900" name="Line 52"/>
                <p:cNvSpPr>
                  <a:spLocks noChangeShapeType="1"/>
                </p:cNvSpPr>
                <p:nvPr/>
              </p:nvSpPr>
              <p:spPr bwMode="auto">
                <a:xfrm>
                  <a:off x="6726" y="11907"/>
                  <a:ext cx="936" cy="57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206901" name="AutoShape 53"/>
              <p:cNvSpPr>
                <a:spLocks noChangeArrowheads="1"/>
              </p:cNvSpPr>
              <p:nvPr/>
            </p:nvSpPr>
            <p:spPr bwMode="auto">
              <a:xfrm>
                <a:off x="7121" y="9690"/>
                <a:ext cx="147" cy="1983"/>
              </a:xfrm>
              <a:prstGeom prst="upArrow">
                <a:avLst>
                  <a:gd name="adj1" fmla="val 39852"/>
                  <a:gd name="adj2" fmla="val 184236"/>
                </a:avLst>
              </a:prstGeom>
              <a:gradFill rotWithShape="0">
                <a:gsLst>
                  <a:gs pos="0">
                    <a:schemeClr val="tx2">
                      <a:gamma/>
                      <a:shade val="0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06973" name="Rectangle 125"/>
            <p:cNvSpPr>
              <a:spLocks noChangeArrowheads="1"/>
            </p:cNvSpPr>
            <p:nvPr/>
          </p:nvSpPr>
          <p:spPr bwMode="auto">
            <a:xfrm>
              <a:off x="3312" y="3120"/>
              <a:ext cx="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6" dur="2000" fill="hold"/>
                                        <p:tgtEl>
                                          <p:spTgt spid="2069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02" grpId="0" animBg="1"/>
      <p:bldP spid="2069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diferencial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267200"/>
          </a:xfrm>
        </p:spPr>
        <p:txBody>
          <a:bodyPr/>
          <a:lstStyle/>
          <a:p>
            <a:r>
              <a:rPr lang="pt-BR" dirty="0"/>
              <a:t>A pequena diferença entre o mensurando e uma medida materializada é indicada.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Oval 2"/>
          <p:cNvSpPr>
            <a:spLocks noChangeArrowheads="1"/>
          </p:cNvSpPr>
          <p:nvPr/>
        </p:nvSpPr>
        <p:spPr bwMode="auto">
          <a:xfrm>
            <a:off x="2622550" y="2057400"/>
            <a:ext cx="1871663" cy="1873250"/>
          </a:xfrm>
          <a:prstGeom prst="ellipse">
            <a:avLst/>
          </a:prstGeom>
          <a:gradFill rotWithShape="0">
            <a:gsLst>
              <a:gs pos="0">
                <a:srgbClr val="009900"/>
              </a:gs>
              <a:gs pos="100000">
                <a:srgbClr val="009900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899" name="Oval 3"/>
          <p:cNvSpPr>
            <a:spLocks noChangeArrowheads="1"/>
          </p:cNvSpPr>
          <p:nvPr/>
        </p:nvSpPr>
        <p:spPr bwMode="auto">
          <a:xfrm>
            <a:off x="2749550" y="2185988"/>
            <a:ext cx="1616075" cy="161448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395413" y="5608638"/>
            <a:ext cx="6529387" cy="646112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33333"/>
                  <a:invGamma/>
                </a:srgbClr>
              </a:gs>
              <a:gs pos="100000">
                <a:srgbClr val="FF996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 dirty="0"/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1654175" y="2509838"/>
            <a:ext cx="387350" cy="30988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1524000" y="2767013"/>
            <a:ext cx="646113" cy="450850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33333"/>
                  <a:invGamma/>
                </a:srgbClr>
              </a:gs>
              <a:gs pos="100000">
                <a:srgbClr val="FF996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903" name="Rectangle 7"/>
          <p:cNvSpPr>
            <a:spLocks noChangeArrowheads="1"/>
          </p:cNvSpPr>
          <p:nvPr/>
        </p:nvSpPr>
        <p:spPr bwMode="auto">
          <a:xfrm>
            <a:off x="2170113" y="2897188"/>
            <a:ext cx="452437" cy="193675"/>
          </a:xfrm>
          <a:prstGeom prst="rect">
            <a:avLst/>
          </a:prstGeom>
          <a:gradFill rotWithShape="0">
            <a:gsLst>
              <a:gs pos="0">
                <a:srgbClr val="FF9966">
                  <a:gamma/>
                  <a:tint val="33333"/>
                  <a:invGamma/>
                </a:srgbClr>
              </a:gs>
              <a:gs pos="100000">
                <a:srgbClr val="FF9966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 dirty="0"/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3460750" y="3930650"/>
            <a:ext cx="193675" cy="3873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 dirty="0"/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3505200" y="4318000"/>
            <a:ext cx="109538" cy="25717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 dirty="0"/>
          </a:p>
        </p:txBody>
      </p:sp>
      <p:sp>
        <p:nvSpPr>
          <p:cNvPr id="2089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diferencial</a:t>
            </a:r>
          </a:p>
        </p:txBody>
      </p:sp>
      <p:sp>
        <p:nvSpPr>
          <p:cNvPr id="208907" name="AutoShape 11"/>
          <p:cNvSpPr>
            <a:spLocks noChangeArrowheads="1"/>
          </p:cNvSpPr>
          <p:nvPr/>
        </p:nvSpPr>
        <p:spPr bwMode="auto">
          <a:xfrm>
            <a:off x="3492500" y="2316163"/>
            <a:ext cx="98425" cy="774700"/>
          </a:xfrm>
          <a:prstGeom prst="upArrow">
            <a:avLst>
              <a:gd name="adj1" fmla="val 50000"/>
              <a:gd name="adj2" fmla="val 196774"/>
            </a:avLst>
          </a:prstGeom>
          <a:solidFill>
            <a:srgbClr val="3333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3784600" y="5672138"/>
            <a:ext cx="968375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dirty="0">
                <a:solidFill>
                  <a:schemeClr val="bg2"/>
                </a:solidFill>
                <a:latin typeface="Arial" charset="0"/>
              </a:rPr>
              <a:t>base</a:t>
            </a:r>
            <a:endParaRPr lang="pt-BR" sz="10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609600" y="4059238"/>
            <a:ext cx="1162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dirty="0">
                <a:latin typeface="Arial" charset="0"/>
              </a:rPr>
              <a:t>coluna</a:t>
            </a:r>
            <a:endParaRPr lang="pt-BR" sz="1000" dirty="0">
              <a:latin typeface="Times New Roman" pitchFamily="18" charset="0"/>
            </a:endParaRPr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1219200" y="1676400"/>
            <a:ext cx="167798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400" dirty="0">
                <a:latin typeface="Arial Narrow" pitchFamily="34" charset="0"/>
              </a:rPr>
              <a:t>relógio comparador</a:t>
            </a:r>
            <a:endParaRPr lang="pt-BR" sz="1000" dirty="0">
              <a:latin typeface="Times New Roman" pitchFamily="18" charset="0"/>
            </a:endParaRPr>
          </a:p>
        </p:txBody>
      </p:sp>
      <p:sp>
        <p:nvSpPr>
          <p:cNvPr id="208911" name="AutoShape 15"/>
          <p:cNvSpPr>
            <a:spLocks noChangeArrowheads="1"/>
          </p:cNvSpPr>
          <p:nvPr/>
        </p:nvSpPr>
        <p:spPr bwMode="auto">
          <a:xfrm rot="3235365">
            <a:off x="3816350" y="2433638"/>
            <a:ext cx="98425" cy="774700"/>
          </a:xfrm>
          <a:prstGeom prst="upArrow">
            <a:avLst>
              <a:gd name="adj1" fmla="val 50000"/>
              <a:gd name="adj2" fmla="val 196774"/>
            </a:avLst>
          </a:prstGeom>
          <a:solidFill>
            <a:srgbClr val="3333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912" name="Line 16"/>
          <p:cNvSpPr>
            <a:spLocks noChangeShapeType="1"/>
          </p:cNvSpPr>
          <p:nvPr/>
        </p:nvSpPr>
        <p:spPr bwMode="auto">
          <a:xfrm flipV="1">
            <a:off x="3525838" y="1863725"/>
            <a:ext cx="0" cy="1936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3032125" y="1462088"/>
            <a:ext cx="9667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400" dirty="0">
                <a:latin typeface="Arial" charset="0"/>
              </a:rPr>
              <a:t>0</a:t>
            </a:r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4213225" y="2019300"/>
            <a:ext cx="968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400" dirty="0">
                <a:latin typeface="Arial" charset="0"/>
              </a:rPr>
              <a:t>0</a:t>
            </a:r>
          </a:p>
        </p:txBody>
      </p:sp>
      <p:grpSp>
        <p:nvGrpSpPr>
          <p:cNvPr id="208915" name="Group 19"/>
          <p:cNvGrpSpPr>
            <a:grpSpLocks/>
          </p:cNvGrpSpPr>
          <p:nvPr/>
        </p:nvGrpSpPr>
        <p:grpSpPr bwMode="auto">
          <a:xfrm>
            <a:off x="3644900" y="1854200"/>
            <a:ext cx="944563" cy="1065213"/>
            <a:chOff x="2872" y="1168"/>
            <a:chExt cx="595" cy="671"/>
          </a:xfrm>
        </p:grpSpPr>
        <p:sp>
          <p:nvSpPr>
            <p:cNvPr id="208916" name="Line 20"/>
            <p:cNvSpPr>
              <a:spLocks noChangeShapeType="1"/>
            </p:cNvSpPr>
            <p:nvPr/>
          </p:nvSpPr>
          <p:spPr bwMode="auto">
            <a:xfrm flipV="1">
              <a:off x="3344" y="1480"/>
              <a:ext cx="122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8917" name="Arc 21"/>
            <p:cNvSpPr>
              <a:spLocks/>
            </p:cNvSpPr>
            <p:nvPr/>
          </p:nvSpPr>
          <p:spPr bwMode="auto">
            <a:xfrm flipV="1">
              <a:off x="2872" y="1168"/>
              <a:ext cx="595" cy="671"/>
            </a:xfrm>
            <a:custGeom>
              <a:avLst/>
              <a:gdLst>
                <a:gd name="G0" fmla="+- 1087 0 0"/>
                <a:gd name="G1" fmla="+- 0 0 0"/>
                <a:gd name="G2" fmla="+- 21600 0 0"/>
                <a:gd name="T0" fmla="*/ 19421 w 19421"/>
                <a:gd name="T1" fmla="*/ 11420 h 21600"/>
                <a:gd name="T2" fmla="*/ 0 w 19421"/>
                <a:gd name="T3" fmla="*/ 21573 h 21600"/>
                <a:gd name="T4" fmla="*/ 1087 w 1942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1" h="21600" fill="none" extrusionOk="0">
                  <a:moveTo>
                    <a:pt x="19421" y="11420"/>
                  </a:moveTo>
                  <a:cubicBezTo>
                    <a:pt x="15477" y="17751"/>
                    <a:pt x="8546" y="21599"/>
                    <a:pt x="1087" y="21600"/>
                  </a:cubicBezTo>
                  <a:cubicBezTo>
                    <a:pt x="724" y="21600"/>
                    <a:pt x="362" y="21590"/>
                    <a:pt x="0" y="21572"/>
                  </a:cubicBezTo>
                </a:path>
                <a:path w="19421" h="21600" stroke="0" extrusionOk="0">
                  <a:moveTo>
                    <a:pt x="19421" y="11420"/>
                  </a:moveTo>
                  <a:cubicBezTo>
                    <a:pt x="15477" y="17751"/>
                    <a:pt x="8546" y="21599"/>
                    <a:pt x="1087" y="21600"/>
                  </a:cubicBezTo>
                  <a:cubicBezTo>
                    <a:pt x="724" y="21600"/>
                    <a:pt x="362" y="21590"/>
                    <a:pt x="0" y="21572"/>
                  </a:cubicBezTo>
                  <a:lnTo>
                    <a:pt x="1087" y="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triangle" w="sm" len="med"/>
              <a:tailEnd type="none" w="sm" len="med"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08918" name="Group 22"/>
          <p:cNvGrpSpPr>
            <a:grpSpLocks/>
          </p:cNvGrpSpPr>
          <p:nvPr/>
        </p:nvGrpSpPr>
        <p:grpSpPr bwMode="auto">
          <a:xfrm>
            <a:off x="3390900" y="2349500"/>
            <a:ext cx="1790700" cy="1406525"/>
            <a:chOff x="4632" y="1488"/>
            <a:chExt cx="1128" cy="886"/>
          </a:xfrm>
        </p:grpSpPr>
        <p:grpSp>
          <p:nvGrpSpPr>
            <p:cNvPr id="208919" name="Group 23"/>
            <p:cNvGrpSpPr>
              <a:grpSpLocks/>
            </p:cNvGrpSpPr>
            <p:nvPr/>
          </p:nvGrpSpPr>
          <p:grpSpPr bwMode="auto">
            <a:xfrm>
              <a:off x="4632" y="1488"/>
              <a:ext cx="772" cy="886"/>
              <a:chOff x="4392" y="1440"/>
              <a:chExt cx="772" cy="886"/>
            </a:xfrm>
          </p:grpSpPr>
          <p:sp>
            <p:nvSpPr>
              <p:cNvPr id="208920" name="AutoShape 24"/>
              <p:cNvSpPr>
                <a:spLocks noChangeArrowheads="1"/>
              </p:cNvSpPr>
              <p:nvPr/>
            </p:nvSpPr>
            <p:spPr bwMode="auto">
              <a:xfrm rot="8060571">
                <a:off x="4605" y="1810"/>
                <a:ext cx="61" cy="488"/>
              </a:xfrm>
              <a:prstGeom prst="upArrow">
                <a:avLst>
                  <a:gd name="adj1" fmla="val 50000"/>
                  <a:gd name="adj2" fmla="val 200000"/>
                </a:avLst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8921" name="AutoShape 25"/>
              <p:cNvSpPr>
                <a:spLocks noChangeArrowheads="1"/>
              </p:cNvSpPr>
              <p:nvPr/>
            </p:nvSpPr>
            <p:spPr bwMode="auto">
              <a:xfrm rot="3235365">
                <a:off x="4645" y="1505"/>
                <a:ext cx="61" cy="488"/>
              </a:xfrm>
              <a:prstGeom prst="upArrow">
                <a:avLst>
                  <a:gd name="adj1" fmla="val 50000"/>
                  <a:gd name="adj2" fmla="val 200000"/>
                </a:avLst>
              </a:prstGeom>
              <a:noFill/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8922" name="Arc 26"/>
              <p:cNvSpPr>
                <a:spLocks/>
              </p:cNvSpPr>
              <p:nvPr/>
            </p:nvSpPr>
            <p:spPr bwMode="auto">
              <a:xfrm flipV="1">
                <a:off x="4502" y="1494"/>
                <a:ext cx="662" cy="832"/>
              </a:xfrm>
              <a:custGeom>
                <a:avLst/>
                <a:gdLst>
                  <a:gd name="G0" fmla="+- 0 0 0"/>
                  <a:gd name="G1" fmla="+- 14965 0 0"/>
                  <a:gd name="G2" fmla="+- 21600 0 0"/>
                  <a:gd name="T0" fmla="*/ 15576 w 21600"/>
                  <a:gd name="T1" fmla="*/ 0 h 26768"/>
                  <a:gd name="T2" fmla="*/ 18090 w 21600"/>
                  <a:gd name="T3" fmla="*/ 26768 h 26768"/>
                  <a:gd name="T4" fmla="*/ 0 w 21600"/>
                  <a:gd name="T5" fmla="*/ 14965 h 26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6768" fill="none" extrusionOk="0">
                    <a:moveTo>
                      <a:pt x="15575" y="0"/>
                    </a:moveTo>
                    <a:cubicBezTo>
                      <a:pt x="19441" y="4023"/>
                      <a:pt x="21600" y="9385"/>
                      <a:pt x="21600" y="14965"/>
                    </a:cubicBezTo>
                    <a:cubicBezTo>
                      <a:pt x="21600" y="19156"/>
                      <a:pt x="20380" y="23257"/>
                      <a:pt x="18090" y="26768"/>
                    </a:cubicBezTo>
                  </a:path>
                  <a:path w="21600" h="26768" stroke="0" extrusionOk="0">
                    <a:moveTo>
                      <a:pt x="15575" y="0"/>
                    </a:moveTo>
                    <a:cubicBezTo>
                      <a:pt x="19441" y="4023"/>
                      <a:pt x="21600" y="9385"/>
                      <a:pt x="21600" y="14965"/>
                    </a:cubicBezTo>
                    <a:cubicBezTo>
                      <a:pt x="21600" y="19156"/>
                      <a:pt x="20380" y="23257"/>
                      <a:pt x="18090" y="26768"/>
                    </a:cubicBezTo>
                    <a:lnTo>
                      <a:pt x="0" y="14965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 type="triangle" w="sm" len="med"/>
                <a:tailEnd type="triangle" w="sm" len="med"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8923" name="Line 27"/>
              <p:cNvSpPr>
                <a:spLocks noChangeShapeType="1"/>
              </p:cNvSpPr>
              <p:nvPr/>
            </p:nvSpPr>
            <p:spPr bwMode="auto">
              <a:xfrm flipV="1">
                <a:off x="5002" y="1440"/>
                <a:ext cx="122" cy="8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08924" name="Text Box 28"/>
            <p:cNvSpPr txBox="1">
              <a:spLocks noChangeArrowheads="1"/>
            </p:cNvSpPr>
            <p:nvPr/>
          </p:nvSpPr>
          <p:spPr bwMode="auto">
            <a:xfrm>
              <a:off x="5394" y="1776"/>
              <a:ext cx="36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400" dirty="0">
                  <a:latin typeface="Arial Narrow" pitchFamily="34" charset="0"/>
                </a:rPr>
                <a:t>  d</a:t>
              </a:r>
            </a:p>
          </p:txBody>
        </p:sp>
      </p:grpSp>
      <p:grpSp>
        <p:nvGrpSpPr>
          <p:cNvPr id="208925" name="Group 29"/>
          <p:cNvGrpSpPr>
            <a:grpSpLocks/>
          </p:cNvGrpSpPr>
          <p:nvPr/>
        </p:nvGrpSpPr>
        <p:grpSpPr bwMode="auto">
          <a:xfrm>
            <a:off x="5181600" y="4510088"/>
            <a:ext cx="1752600" cy="1096962"/>
            <a:chOff x="2889" y="2832"/>
            <a:chExt cx="1104" cy="691"/>
          </a:xfrm>
        </p:grpSpPr>
        <p:sp>
          <p:nvSpPr>
            <p:cNvPr id="208926" name="Rectangle 30"/>
            <p:cNvSpPr>
              <a:spLocks noChangeArrowheads="1"/>
            </p:cNvSpPr>
            <p:nvPr/>
          </p:nvSpPr>
          <p:spPr bwMode="auto">
            <a:xfrm>
              <a:off x="3072" y="2832"/>
              <a:ext cx="691" cy="69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8927" name="Text Box 31"/>
            <p:cNvSpPr txBox="1">
              <a:spLocks noChangeArrowheads="1"/>
            </p:cNvSpPr>
            <p:nvPr/>
          </p:nvSpPr>
          <p:spPr bwMode="auto">
            <a:xfrm>
              <a:off x="2889" y="302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bg2"/>
                  </a:solidFill>
                  <a:latin typeface="Arial" charset="0"/>
                </a:rPr>
                <a:t>padrão</a:t>
              </a:r>
              <a:endParaRPr lang="en-US" sz="2400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208928" name="Group 32"/>
          <p:cNvGrpSpPr>
            <a:grpSpLocks/>
          </p:cNvGrpSpPr>
          <p:nvPr/>
        </p:nvGrpSpPr>
        <p:grpSpPr bwMode="auto">
          <a:xfrm>
            <a:off x="6705600" y="4448175"/>
            <a:ext cx="1227138" cy="1162050"/>
            <a:chOff x="4320" y="2808"/>
            <a:chExt cx="773" cy="732"/>
          </a:xfrm>
        </p:grpSpPr>
        <p:sp>
          <p:nvSpPr>
            <p:cNvPr id="208929" name="AutoShape 33"/>
            <p:cNvSpPr>
              <a:spLocks noChangeArrowheads="1"/>
            </p:cNvSpPr>
            <p:nvPr/>
          </p:nvSpPr>
          <p:spPr bwMode="auto">
            <a:xfrm>
              <a:off x="4320" y="2808"/>
              <a:ext cx="773" cy="732"/>
            </a:xfrm>
            <a:prstGeom prst="plus">
              <a:avLst>
                <a:gd name="adj" fmla="val 17250"/>
              </a:avLst>
            </a:prstGeom>
            <a:gradFill rotWithShape="0">
              <a:gsLst>
                <a:gs pos="0">
                  <a:srgbClr val="FF0000"/>
                </a:gs>
                <a:gs pos="5000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8930" name="Text Box 34"/>
            <p:cNvSpPr txBox="1">
              <a:spLocks noChangeArrowheads="1"/>
            </p:cNvSpPr>
            <p:nvPr/>
          </p:nvSpPr>
          <p:spPr bwMode="auto">
            <a:xfrm>
              <a:off x="4416" y="302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bg2"/>
                  </a:solidFill>
                  <a:latin typeface="Arial" charset="0"/>
                </a:rPr>
                <a:t>peça</a:t>
              </a:r>
              <a:endParaRPr lang="en-US" sz="2400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208931" name="Group 35"/>
          <p:cNvGrpSpPr>
            <a:grpSpLocks/>
          </p:cNvGrpSpPr>
          <p:nvPr/>
        </p:nvGrpSpPr>
        <p:grpSpPr bwMode="auto">
          <a:xfrm>
            <a:off x="2743200" y="4510088"/>
            <a:ext cx="1752600" cy="1096962"/>
            <a:chOff x="2889" y="2832"/>
            <a:chExt cx="1104" cy="691"/>
          </a:xfrm>
        </p:grpSpPr>
        <p:sp>
          <p:nvSpPr>
            <p:cNvPr id="208932" name="Rectangle 36"/>
            <p:cNvSpPr>
              <a:spLocks noChangeArrowheads="1"/>
            </p:cNvSpPr>
            <p:nvPr/>
          </p:nvSpPr>
          <p:spPr bwMode="auto">
            <a:xfrm>
              <a:off x="3072" y="2832"/>
              <a:ext cx="691" cy="69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8933" name="Text Box 37"/>
            <p:cNvSpPr txBox="1">
              <a:spLocks noChangeArrowheads="1"/>
            </p:cNvSpPr>
            <p:nvPr/>
          </p:nvSpPr>
          <p:spPr bwMode="auto">
            <a:xfrm>
              <a:off x="2889" y="302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000000"/>
                  </a:solidFill>
                  <a:latin typeface="Arial" charset="0"/>
                </a:rPr>
                <a:t>padrão</a:t>
              </a:r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8934" name="Group 38"/>
          <p:cNvGrpSpPr>
            <a:grpSpLocks/>
          </p:cNvGrpSpPr>
          <p:nvPr/>
        </p:nvGrpSpPr>
        <p:grpSpPr bwMode="auto">
          <a:xfrm>
            <a:off x="2963863" y="4448175"/>
            <a:ext cx="1227137" cy="1162050"/>
            <a:chOff x="4320" y="2808"/>
            <a:chExt cx="773" cy="732"/>
          </a:xfrm>
        </p:grpSpPr>
        <p:sp>
          <p:nvSpPr>
            <p:cNvPr id="208935" name="AutoShape 39"/>
            <p:cNvSpPr>
              <a:spLocks noChangeArrowheads="1"/>
            </p:cNvSpPr>
            <p:nvPr/>
          </p:nvSpPr>
          <p:spPr bwMode="auto">
            <a:xfrm>
              <a:off x="4320" y="2808"/>
              <a:ext cx="773" cy="732"/>
            </a:xfrm>
            <a:prstGeom prst="plus">
              <a:avLst>
                <a:gd name="adj" fmla="val 17250"/>
              </a:avLst>
            </a:prstGeom>
            <a:gradFill rotWithShape="0">
              <a:gsLst>
                <a:gs pos="0">
                  <a:srgbClr val="FF0000"/>
                </a:gs>
                <a:gs pos="5000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8936" name="Text Box 40"/>
            <p:cNvSpPr txBox="1">
              <a:spLocks noChangeArrowheads="1"/>
            </p:cNvSpPr>
            <p:nvPr/>
          </p:nvSpPr>
          <p:spPr bwMode="auto">
            <a:xfrm>
              <a:off x="4416" y="3024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bg2"/>
                  </a:solidFill>
                  <a:latin typeface="Arial" charset="0"/>
                </a:rPr>
                <a:t>peça</a:t>
              </a:r>
              <a:endParaRPr lang="en-US" sz="2400" dirty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pSp>
        <p:nvGrpSpPr>
          <p:cNvPr id="208937" name="Group 41"/>
          <p:cNvGrpSpPr>
            <a:grpSpLocks/>
          </p:cNvGrpSpPr>
          <p:nvPr/>
        </p:nvGrpSpPr>
        <p:grpSpPr bwMode="auto">
          <a:xfrm>
            <a:off x="2971800" y="3886200"/>
            <a:ext cx="3200400" cy="1706563"/>
            <a:chOff x="3456" y="2256"/>
            <a:chExt cx="2016" cy="1075"/>
          </a:xfrm>
        </p:grpSpPr>
        <p:sp>
          <p:nvSpPr>
            <p:cNvPr id="208938" name="Rectangle 42"/>
            <p:cNvSpPr>
              <a:spLocks noChangeArrowheads="1"/>
            </p:cNvSpPr>
            <p:nvPr/>
          </p:nvSpPr>
          <p:spPr bwMode="auto">
            <a:xfrm>
              <a:off x="3456" y="2640"/>
              <a:ext cx="691" cy="6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208939" name="Group 43"/>
            <p:cNvGrpSpPr>
              <a:grpSpLocks/>
            </p:cNvGrpSpPr>
            <p:nvPr/>
          </p:nvGrpSpPr>
          <p:grpSpPr bwMode="auto">
            <a:xfrm>
              <a:off x="4128" y="2256"/>
              <a:ext cx="1344" cy="768"/>
              <a:chOff x="3120" y="2448"/>
              <a:chExt cx="1344" cy="768"/>
            </a:xfrm>
          </p:grpSpPr>
          <p:sp>
            <p:nvSpPr>
              <p:cNvPr id="208940" name="Line 44"/>
              <p:cNvSpPr>
                <a:spLocks noChangeShapeType="1"/>
              </p:cNvSpPr>
              <p:nvPr/>
            </p:nvSpPr>
            <p:spPr bwMode="auto">
              <a:xfrm>
                <a:off x="3168" y="283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8941" name="Line 45"/>
              <p:cNvSpPr>
                <a:spLocks noChangeShapeType="1"/>
              </p:cNvSpPr>
              <p:nvPr/>
            </p:nvSpPr>
            <p:spPr bwMode="auto">
              <a:xfrm>
                <a:off x="3120" y="2784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8942" name="Line 46"/>
              <p:cNvSpPr>
                <a:spLocks noChangeShapeType="1"/>
              </p:cNvSpPr>
              <p:nvPr/>
            </p:nvSpPr>
            <p:spPr bwMode="auto">
              <a:xfrm>
                <a:off x="3888" y="244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8943" name="Line 47"/>
              <p:cNvSpPr>
                <a:spLocks noChangeShapeType="1"/>
              </p:cNvSpPr>
              <p:nvPr/>
            </p:nvSpPr>
            <p:spPr bwMode="auto">
              <a:xfrm flipV="1">
                <a:off x="3888" y="28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08944" name="Text Box 48"/>
              <p:cNvSpPr txBox="1">
                <a:spLocks noChangeArrowheads="1"/>
              </p:cNvSpPr>
              <p:nvPr/>
            </p:nvSpPr>
            <p:spPr bwMode="auto">
              <a:xfrm>
                <a:off x="4176" y="2688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dirty="0">
                    <a:latin typeface="Arial" charset="0"/>
                  </a:rPr>
                  <a:t>d</a:t>
                </a:r>
              </a:p>
            </p:txBody>
          </p:sp>
        </p:grpSp>
      </p:grpSp>
      <p:grpSp>
        <p:nvGrpSpPr>
          <p:cNvPr id="208948" name="Group 52"/>
          <p:cNvGrpSpPr>
            <a:grpSpLocks/>
          </p:cNvGrpSpPr>
          <p:nvPr/>
        </p:nvGrpSpPr>
        <p:grpSpPr bwMode="auto">
          <a:xfrm>
            <a:off x="3733800" y="2362200"/>
            <a:ext cx="1025525" cy="1600200"/>
            <a:chOff x="2352" y="1488"/>
            <a:chExt cx="646" cy="1008"/>
          </a:xfrm>
        </p:grpSpPr>
        <p:sp>
          <p:nvSpPr>
            <p:cNvPr id="208946" name="Line 50"/>
            <p:cNvSpPr>
              <a:spLocks noChangeShapeType="1"/>
            </p:cNvSpPr>
            <p:nvPr/>
          </p:nvSpPr>
          <p:spPr bwMode="auto">
            <a:xfrm>
              <a:off x="2640" y="2337"/>
              <a:ext cx="144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08947" name="Arc 51"/>
            <p:cNvSpPr>
              <a:spLocks/>
            </p:cNvSpPr>
            <p:nvPr/>
          </p:nvSpPr>
          <p:spPr bwMode="auto">
            <a:xfrm flipV="1">
              <a:off x="2352" y="1488"/>
              <a:ext cx="646" cy="982"/>
            </a:xfrm>
            <a:custGeom>
              <a:avLst/>
              <a:gdLst>
                <a:gd name="G0" fmla="+- 0 0 0"/>
                <a:gd name="G1" fmla="+- 16745 0 0"/>
                <a:gd name="G2" fmla="+- 21600 0 0"/>
                <a:gd name="T0" fmla="*/ 13644 w 21600"/>
                <a:gd name="T1" fmla="*/ 0 h 28239"/>
                <a:gd name="T2" fmla="*/ 18288 w 21600"/>
                <a:gd name="T3" fmla="*/ 28239 h 28239"/>
                <a:gd name="T4" fmla="*/ 0 w 21600"/>
                <a:gd name="T5" fmla="*/ 16745 h 28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239" fill="none" extrusionOk="0">
                  <a:moveTo>
                    <a:pt x="13644" y="-1"/>
                  </a:moveTo>
                  <a:cubicBezTo>
                    <a:pt x="18678" y="4101"/>
                    <a:pt x="21600" y="10251"/>
                    <a:pt x="21600" y="16745"/>
                  </a:cubicBezTo>
                  <a:cubicBezTo>
                    <a:pt x="21600" y="20811"/>
                    <a:pt x="20451" y="24795"/>
                    <a:pt x="18287" y="28238"/>
                  </a:cubicBezTo>
                </a:path>
                <a:path w="21600" h="28239" stroke="0" extrusionOk="0">
                  <a:moveTo>
                    <a:pt x="13644" y="-1"/>
                  </a:moveTo>
                  <a:cubicBezTo>
                    <a:pt x="18678" y="4101"/>
                    <a:pt x="21600" y="10251"/>
                    <a:pt x="21600" y="16745"/>
                  </a:cubicBezTo>
                  <a:cubicBezTo>
                    <a:pt x="21600" y="20811"/>
                    <a:pt x="20451" y="24795"/>
                    <a:pt x="18287" y="28238"/>
                  </a:cubicBezTo>
                  <a:lnTo>
                    <a:pt x="0" y="16745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  <a:round/>
              <a:headEnd type="triangle" w="sm" len="med"/>
              <a:tailEnd type="none" w="sm" len="med"/>
            </a:ln>
          </p:spPr>
          <p:txBody>
            <a:bodyPr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8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8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08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0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7" grpId="0" animBg="1"/>
      <p:bldP spid="208911" grpId="0" animBg="1"/>
      <p:bldP spid="208911" grpId="1" animBg="1"/>
      <p:bldP spid="208913" grpId="0"/>
      <p:bldP spid="2089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18" name="Rectangle 74"/>
          <p:cNvSpPr>
            <a:spLocks noChangeArrowheads="1"/>
          </p:cNvSpPr>
          <p:nvPr/>
        </p:nvSpPr>
        <p:spPr bwMode="auto">
          <a:xfrm>
            <a:off x="3170238" y="-2667000"/>
            <a:ext cx="2422525" cy="2514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392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Padrão</a:t>
            </a:r>
            <a:endParaRPr lang="en-US" sz="2800" dirty="0">
              <a:solidFill>
                <a:schemeClr val="bg2"/>
              </a:solidFill>
            </a:endParaRPr>
          </a:p>
        </p:txBody>
      </p:sp>
      <p:grpSp>
        <p:nvGrpSpPr>
          <p:cNvPr id="211017" name="Group 73"/>
          <p:cNvGrpSpPr>
            <a:grpSpLocks/>
          </p:cNvGrpSpPr>
          <p:nvPr/>
        </p:nvGrpSpPr>
        <p:grpSpPr bwMode="auto">
          <a:xfrm>
            <a:off x="3200400" y="-2671763"/>
            <a:ext cx="2406650" cy="2514600"/>
            <a:chOff x="2016" y="1536"/>
            <a:chExt cx="1488" cy="1584"/>
          </a:xfrm>
        </p:grpSpPr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2016" y="1536"/>
              <a:ext cx="1488" cy="336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064" y="1872"/>
              <a:ext cx="1392" cy="4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2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2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016" y="1920"/>
              <a:ext cx="1488" cy="96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2064" y="2016"/>
              <a:ext cx="1392" cy="4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2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26275"/>
                    <a:invGamma/>
                  </a:schemeClr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2016" y="2064"/>
              <a:ext cx="1488" cy="96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2064" y="2160"/>
              <a:ext cx="1392" cy="4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2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26275"/>
                    <a:invGamma/>
                  </a:schemeClr>
                </a:gs>
              </a:gsLst>
              <a:lin ang="0" scaled="1"/>
            </a:gradFill>
            <a:ln w="9525" algn="ctr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2016" y="2208"/>
              <a:ext cx="1488" cy="912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2544" y="2448"/>
              <a:ext cx="432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Medição diferencial</a:t>
            </a:r>
            <a:endParaRPr lang="en-US" dirty="0"/>
          </a:p>
        </p:txBody>
      </p:sp>
      <p:grpSp>
        <p:nvGrpSpPr>
          <p:cNvPr id="211020" name="Group 76"/>
          <p:cNvGrpSpPr>
            <a:grpSpLocks/>
          </p:cNvGrpSpPr>
          <p:nvPr/>
        </p:nvGrpSpPr>
        <p:grpSpPr bwMode="auto">
          <a:xfrm>
            <a:off x="762000" y="2590800"/>
            <a:ext cx="2057400" cy="2819400"/>
            <a:chOff x="720" y="1632"/>
            <a:chExt cx="1296" cy="1776"/>
          </a:xfrm>
        </p:grpSpPr>
        <p:grpSp>
          <p:nvGrpSpPr>
            <p:cNvPr id="210986" name="Group 42"/>
            <p:cNvGrpSpPr>
              <a:grpSpLocks/>
            </p:cNvGrpSpPr>
            <p:nvPr/>
          </p:nvGrpSpPr>
          <p:grpSpPr bwMode="auto">
            <a:xfrm flipH="1">
              <a:off x="720" y="1824"/>
              <a:ext cx="1296" cy="120"/>
              <a:chOff x="3792" y="2724"/>
              <a:chExt cx="1296" cy="120"/>
            </a:xfrm>
          </p:grpSpPr>
          <p:sp>
            <p:nvSpPr>
              <p:cNvPr id="210987" name="Rectangle 43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88" name="AutoShape 44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89" name="Rectangle 45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90" name="Group 46"/>
            <p:cNvGrpSpPr>
              <a:grpSpLocks/>
            </p:cNvGrpSpPr>
            <p:nvPr/>
          </p:nvGrpSpPr>
          <p:grpSpPr bwMode="auto">
            <a:xfrm flipH="1">
              <a:off x="720" y="2190"/>
              <a:ext cx="1296" cy="120"/>
              <a:chOff x="3792" y="2724"/>
              <a:chExt cx="1296" cy="120"/>
            </a:xfrm>
          </p:grpSpPr>
          <p:sp>
            <p:nvSpPr>
              <p:cNvPr id="210991" name="Rectangle 47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92" name="AutoShape 48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93" name="Rectangle 49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94" name="Group 50"/>
            <p:cNvGrpSpPr>
              <a:grpSpLocks/>
            </p:cNvGrpSpPr>
            <p:nvPr/>
          </p:nvGrpSpPr>
          <p:grpSpPr bwMode="auto">
            <a:xfrm flipH="1">
              <a:off x="720" y="2343"/>
              <a:ext cx="1296" cy="120"/>
              <a:chOff x="3792" y="2724"/>
              <a:chExt cx="1296" cy="120"/>
            </a:xfrm>
          </p:grpSpPr>
          <p:sp>
            <p:nvSpPr>
              <p:cNvPr id="210995" name="Rectangle 51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96" name="AutoShape 52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97" name="Rectangle 53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98" name="Group 54"/>
            <p:cNvGrpSpPr>
              <a:grpSpLocks/>
            </p:cNvGrpSpPr>
            <p:nvPr/>
          </p:nvGrpSpPr>
          <p:grpSpPr bwMode="auto">
            <a:xfrm flipH="1">
              <a:off x="720" y="1998"/>
              <a:ext cx="1296" cy="120"/>
              <a:chOff x="3792" y="2724"/>
              <a:chExt cx="1296" cy="120"/>
            </a:xfrm>
          </p:grpSpPr>
          <p:sp>
            <p:nvSpPr>
              <p:cNvPr id="210999" name="Rectangle 55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1000" name="AutoShape 56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1001" name="Rectangle 57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1002" name="Group 58"/>
            <p:cNvGrpSpPr>
              <a:grpSpLocks/>
            </p:cNvGrpSpPr>
            <p:nvPr/>
          </p:nvGrpSpPr>
          <p:grpSpPr bwMode="auto">
            <a:xfrm flipH="1">
              <a:off x="720" y="2622"/>
              <a:ext cx="1296" cy="120"/>
              <a:chOff x="3792" y="2724"/>
              <a:chExt cx="1296" cy="120"/>
            </a:xfrm>
          </p:grpSpPr>
          <p:sp>
            <p:nvSpPr>
              <p:cNvPr id="211003" name="Rectangle 59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1004" name="AutoShape 60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1005" name="Rectangle 61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1006" name="Group 62"/>
            <p:cNvGrpSpPr>
              <a:grpSpLocks/>
            </p:cNvGrpSpPr>
            <p:nvPr/>
          </p:nvGrpSpPr>
          <p:grpSpPr bwMode="auto">
            <a:xfrm flipH="1">
              <a:off x="720" y="2880"/>
              <a:ext cx="1296" cy="120"/>
              <a:chOff x="3792" y="2724"/>
              <a:chExt cx="1296" cy="120"/>
            </a:xfrm>
          </p:grpSpPr>
          <p:sp>
            <p:nvSpPr>
              <p:cNvPr id="211007" name="Rectangle 63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1008" name="AutoShape 64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1009" name="Rectangle 65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1010" name="Group 66"/>
            <p:cNvGrpSpPr>
              <a:grpSpLocks/>
            </p:cNvGrpSpPr>
            <p:nvPr/>
          </p:nvGrpSpPr>
          <p:grpSpPr bwMode="auto">
            <a:xfrm flipH="1">
              <a:off x="720" y="3168"/>
              <a:ext cx="1296" cy="120"/>
              <a:chOff x="3792" y="2724"/>
              <a:chExt cx="1296" cy="120"/>
            </a:xfrm>
          </p:grpSpPr>
          <p:sp>
            <p:nvSpPr>
              <p:cNvPr id="211011" name="Rectangle 67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1012" name="AutoShape 68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1013" name="Rectangle 69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211014" name="Rectangle 70"/>
            <p:cNvSpPr>
              <a:spLocks noChangeArrowheads="1"/>
            </p:cNvSpPr>
            <p:nvPr/>
          </p:nvSpPr>
          <p:spPr bwMode="auto">
            <a:xfrm>
              <a:off x="1008" y="1632"/>
              <a:ext cx="528" cy="177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211015" name="Rectangle 71"/>
          <p:cNvSpPr>
            <a:spLocks noChangeArrowheads="1"/>
          </p:cNvSpPr>
          <p:nvPr/>
        </p:nvSpPr>
        <p:spPr bwMode="auto">
          <a:xfrm>
            <a:off x="1219200" y="5410200"/>
            <a:ext cx="6400800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372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211019" name="Group 75"/>
          <p:cNvGrpSpPr>
            <a:grpSpLocks/>
          </p:cNvGrpSpPr>
          <p:nvPr/>
        </p:nvGrpSpPr>
        <p:grpSpPr bwMode="auto">
          <a:xfrm>
            <a:off x="5943600" y="2590800"/>
            <a:ext cx="2057400" cy="2819400"/>
            <a:chOff x="3504" y="1632"/>
            <a:chExt cx="1296" cy="1776"/>
          </a:xfrm>
        </p:grpSpPr>
        <p:grpSp>
          <p:nvGrpSpPr>
            <p:cNvPr id="210961" name="Group 17"/>
            <p:cNvGrpSpPr>
              <a:grpSpLocks/>
            </p:cNvGrpSpPr>
            <p:nvPr/>
          </p:nvGrpSpPr>
          <p:grpSpPr bwMode="auto">
            <a:xfrm>
              <a:off x="3504" y="1824"/>
              <a:ext cx="1296" cy="120"/>
              <a:chOff x="3792" y="2724"/>
              <a:chExt cx="1296" cy="120"/>
            </a:xfrm>
          </p:grpSpPr>
          <p:sp>
            <p:nvSpPr>
              <p:cNvPr id="210957" name="Rectangle 13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58" name="AutoShape 14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59" name="Rectangle 15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62" name="Group 18"/>
            <p:cNvGrpSpPr>
              <a:grpSpLocks/>
            </p:cNvGrpSpPr>
            <p:nvPr/>
          </p:nvGrpSpPr>
          <p:grpSpPr bwMode="auto">
            <a:xfrm>
              <a:off x="3504" y="2190"/>
              <a:ext cx="1296" cy="120"/>
              <a:chOff x="3792" y="2724"/>
              <a:chExt cx="1296" cy="120"/>
            </a:xfrm>
          </p:grpSpPr>
          <p:sp>
            <p:nvSpPr>
              <p:cNvPr id="210963" name="Rectangle 19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64" name="AutoShape 20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65" name="Rectangle 21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66" name="Group 22"/>
            <p:cNvGrpSpPr>
              <a:grpSpLocks/>
            </p:cNvGrpSpPr>
            <p:nvPr/>
          </p:nvGrpSpPr>
          <p:grpSpPr bwMode="auto">
            <a:xfrm>
              <a:off x="3504" y="2343"/>
              <a:ext cx="1296" cy="120"/>
              <a:chOff x="3792" y="2724"/>
              <a:chExt cx="1296" cy="120"/>
            </a:xfrm>
          </p:grpSpPr>
          <p:sp>
            <p:nvSpPr>
              <p:cNvPr id="210967" name="Rectangle 23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68" name="AutoShape 24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69" name="Rectangle 25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70" name="Group 26"/>
            <p:cNvGrpSpPr>
              <a:grpSpLocks/>
            </p:cNvGrpSpPr>
            <p:nvPr/>
          </p:nvGrpSpPr>
          <p:grpSpPr bwMode="auto">
            <a:xfrm>
              <a:off x="3504" y="1998"/>
              <a:ext cx="1296" cy="120"/>
              <a:chOff x="3792" y="2724"/>
              <a:chExt cx="1296" cy="120"/>
            </a:xfrm>
          </p:grpSpPr>
          <p:sp>
            <p:nvSpPr>
              <p:cNvPr id="210971" name="Rectangle 27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72" name="AutoShape 28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73" name="Rectangle 29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74" name="Group 30"/>
            <p:cNvGrpSpPr>
              <a:grpSpLocks/>
            </p:cNvGrpSpPr>
            <p:nvPr/>
          </p:nvGrpSpPr>
          <p:grpSpPr bwMode="auto">
            <a:xfrm>
              <a:off x="3504" y="2622"/>
              <a:ext cx="1296" cy="120"/>
              <a:chOff x="3792" y="2724"/>
              <a:chExt cx="1296" cy="120"/>
            </a:xfrm>
          </p:grpSpPr>
          <p:sp>
            <p:nvSpPr>
              <p:cNvPr id="210975" name="Rectangle 31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76" name="AutoShape 32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77" name="Rectangle 33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78" name="Group 34"/>
            <p:cNvGrpSpPr>
              <a:grpSpLocks/>
            </p:cNvGrpSpPr>
            <p:nvPr/>
          </p:nvGrpSpPr>
          <p:grpSpPr bwMode="auto">
            <a:xfrm>
              <a:off x="3504" y="2880"/>
              <a:ext cx="1296" cy="120"/>
              <a:chOff x="3792" y="2724"/>
              <a:chExt cx="1296" cy="120"/>
            </a:xfrm>
          </p:grpSpPr>
          <p:sp>
            <p:nvSpPr>
              <p:cNvPr id="210979" name="Rectangle 35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80" name="AutoShape 36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81" name="Rectangle 37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10982" name="Group 38"/>
            <p:cNvGrpSpPr>
              <a:grpSpLocks/>
            </p:cNvGrpSpPr>
            <p:nvPr/>
          </p:nvGrpSpPr>
          <p:grpSpPr bwMode="auto">
            <a:xfrm>
              <a:off x="3504" y="3168"/>
              <a:ext cx="1296" cy="120"/>
              <a:chOff x="3792" y="2724"/>
              <a:chExt cx="1296" cy="120"/>
            </a:xfrm>
          </p:grpSpPr>
          <p:sp>
            <p:nvSpPr>
              <p:cNvPr id="210983" name="Rectangle 39"/>
              <p:cNvSpPr>
                <a:spLocks noChangeArrowheads="1"/>
              </p:cNvSpPr>
              <p:nvPr/>
            </p:nvSpPr>
            <p:spPr bwMode="auto">
              <a:xfrm>
                <a:off x="4080" y="2724"/>
                <a:ext cx="1008" cy="120"/>
              </a:xfrm>
              <a:prstGeom prst="rect">
                <a:avLst/>
              </a:prstGeom>
              <a:gradFill rotWithShape="1">
                <a:gsLst>
                  <a:gs pos="0">
                    <a:srgbClr val="FFFF00">
                      <a:gamma/>
                      <a:shade val="36078"/>
                      <a:invGamma/>
                    </a:srgbClr>
                  </a:gs>
                  <a:gs pos="50000">
                    <a:srgbClr val="FFFF00"/>
                  </a:gs>
                  <a:gs pos="100000">
                    <a:srgbClr val="FFFF00">
                      <a:gamma/>
                      <a:shade val="36078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84" name="AutoShape 40"/>
              <p:cNvSpPr>
                <a:spLocks noChangeArrowheads="1"/>
              </p:cNvSpPr>
              <p:nvPr/>
            </p:nvSpPr>
            <p:spPr bwMode="auto">
              <a:xfrm rot="16200000">
                <a:off x="3792" y="2736"/>
                <a:ext cx="96" cy="96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0985" name="Rectangle 41"/>
              <p:cNvSpPr>
                <a:spLocks noChangeArrowheads="1"/>
              </p:cNvSpPr>
              <p:nvPr/>
            </p:nvSpPr>
            <p:spPr bwMode="auto">
              <a:xfrm>
                <a:off x="3888" y="2760"/>
                <a:ext cx="192" cy="48"/>
              </a:xfrm>
              <a:prstGeom prst="rect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211016" name="Rectangle 72"/>
            <p:cNvSpPr>
              <a:spLocks noChangeArrowheads="1"/>
            </p:cNvSpPr>
            <p:nvPr/>
          </p:nvSpPr>
          <p:spPr bwMode="auto">
            <a:xfrm>
              <a:off x="4032" y="1632"/>
              <a:ext cx="528" cy="1776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3725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211022" name="Text Box 78"/>
          <p:cNvSpPr txBox="1">
            <a:spLocks noChangeArrowheads="1"/>
          </p:cNvSpPr>
          <p:nvPr/>
        </p:nvSpPr>
        <p:spPr bwMode="auto">
          <a:xfrm>
            <a:off x="5943600" y="16002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zeragem</a:t>
            </a:r>
            <a:endParaRPr lang="en-US" sz="3200" dirty="0"/>
          </a:p>
        </p:txBody>
      </p:sp>
      <p:sp>
        <p:nvSpPr>
          <p:cNvPr id="211023" name="Text Box 79"/>
          <p:cNvSpPr txBox="1">
            <a:spLocks noChangeArrowheads="1"/>
          </p:cNvSpPr>
          <p:nvPr/>
        </p:nvSpPr>
        <p:spPr bwMode="auto">
          <a:xfrm>
            <a:off x="914400" y="1676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medição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59759E-6 L 3.33333E-6 0.80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1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375 -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1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0375 -3.33333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1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3.33333E-6 L 0.0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1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3.33333E-6 L 3.33333E-6 -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1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81065 L 3.33333E-6 -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1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11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069 L -0.00243 0.81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1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-0.0375 -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1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375 -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1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3.33333E-6 L -0.00417 -3.3333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1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3.33333E-6 L 0.00417 -3.3333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11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81059 L -0.00243 -0.002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1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11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18" grpId="0" animBg="1"/>
      <p:bldP spid="211018" grpId="1" animBg="1"/>
      <p:bldP spid="211022" grpId="0"/>
      <p:bldP spid="211022" grpId="1"/>
      <p:bldP spid="211023" grpId="0"/>
      <p:bldP spid="2110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922" name="Group 2"/>
          <p:cNvGrpSpPr>
            <a:grpSpLocks/>
          </p:cNvGrpSpPr>
          <p:nvPr/>
        </p:nvGrpSpPr>
        <p:grpSpPr bwMode="auto">
          <a:xfrm>
            <a:off x="304800" y="2133600"/>
            <a:ext cx="8534400" cy="466725"/>
            <a:chOff x="192" y="3072"/>
            <a:chExt cx="5376" cy="294"/>
          </a:xfrm>
        </p:grpSpPr>
        <p:sp>
          <p:nvSpPr>
            <p:cNvPr id="209923" name="Text Box 3"/>
            <p:cNvSpPr txBox="1">
              <a:spLocks noChangeArrowheads="1"/>
            </p:cNvSpPr>
            <p:nvPr/>
          </p:nvSpPr>
          <p:spPr bwMode="auto">
            <a:xfrm>
              <a:off x="192" y="3072"/>
              <a:ext cx="192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b="1" dirty="0">
                  <a:latin typeface="Arial Narrow" pitchFamily="34" charset="0"/>
                </a:rPr>
                <a:t>característica</a:t>
              </a:r>
              <a:endParaRPr lang="pt-BR" sz="2400" dirty="0">
                <a:latin typeface="Arial" charset="0"/>
              </a:endParaRPr>
            </a:p>
          </p:txBody>
        </p:sp>
        <p:sp>
          <p:nvSpPr>
            <p:cNvPr id="209924" name="Text Box 4"/>
            <p:cNvSpPr txBox="1">
              <a:spLocks noChangeArrowheads="1"/>
            </p:cNvSpPr>
            <p:nvPr/>
          </p:nvSpPr>
          <p:spPr bwMode="auto">
            <a:xfrm>
              <a:off x="2112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b="1" dirty="0">
                  <a:latin typeface="Arial Narrow" pitchFamily="34" charset="0"/>
                </a:rPr>
                <a:t>indicação</a:t>
              </a:r>
              <a:endParaRPr lang="pt-BR" sz="2400" dirty="0">
                <a:latin typeface="Arial" charset="0"/>
              </a:endParaRPr>
            </a:p>
          </p:txBody>
        </p:sp>
        <p:sp>
          <p:nvSpPr>
            <p:cNvPr id="209925" name="Text Box 5"/>
            <p:cNvSpPr txBox="1">
              <a:spLocks noChangeArrowheads="1"/>
            </p:cNvSpPr>
            <p:nvPr/>
          </p:nvSpPr>
          <p:spPr bwMode="auto">
            <a:xfrm>
              <a:off x="3264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b="1" dirty="0">
                  <a:latin typeface="Arial Narrow" pitchFamily="34" charset="0"/>
                </a:rPr>
                <a:t>comparação</a:t>
              </a:r>
              <a:endParaRPr lang="pt-BR" sz="2400" dirty="0">
                <a:latin typeface="Arial" charset="0"/>
              </a:endParaRPr>
            </a:p>
          </p:txBody>
        </p:sp>
        <p:sp>
          <p:nvSpPr>
            <p:cNvPr id="209926" name="Text Box 6"/>
            <p:cNvSpPr txBox="1">
              <a:spLocks noChangeArrowheads="1"/>
            </p:cNvSpPr>
            <p:nvPr/>
          </p:nvSpPr>
          <p:spPr bwMode="auto">
            <a:xfrm>
              <a:off x="4416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b="1" dirty="0">
                  <a:latin typeface="Arial Narrow" pitchFamily="34" charset="0"/>
                </a:rPr>
                <a:t>diferencial</a:t>
              </a:r>
              <a:endParaRPr lang="pt-BR" sz="2400" dirty="0">
                <a:latin typeface="Arial" charset="0"/>
              </a:endParaRPr>
            </a:p>
          </p:txBody>
        </p:sp>
      </p:grpSp>
      <p:grpSp>
        <p:nvGrpSpPr>
          <p:cNvPr id="209927" name="Group 7"/>
          <p:cNvGrpSpPr>
            <a:grpSpLocks/>
          </p:cNvGrpSpPr>
          <p:nvPr/>
        </p:nvGrpSpPr>
        <p:grpSpPr bwMode="auto">
          <a:xfrm>
            <a:off x="304800" y="2590800"/>
            <a:ext cx="8534400" cy="466725"/>
            <a:chOff x="192" y="3072"/>
            <a:chExt cx="5376" cy="294"/>
          </a:xfrm>
        </p:grpSpPr>
        <p:sp>
          <p:nvSpPr>
            <p:cNvPr id="209928" name="Text Box 8"/>
            <p:cNvSpPr txBox="1">
              <a:spLocks noChangeArrowheads="1"/>
            </p:cNvSpPr>
            <p:nvPr/>
          </p:nvSpPr>
          <p:spPr bwMode="auto">
            <a:xfrm>
              <a:off x="192" y="3072"/>
              <a:ext cx="192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66FF66"/>
                  </a:solidFill>
                  <a:latin typeface="Arial Narrow" pitchFamily="34" charset="0"/>
                </a:rPr>
                <a:t>velocidade de medição</a:t>
              </a:r>
              <a:endParaRPr lang="pt-BR" sz="2400" dirty="0">
                <a:solidFill>
                  <a:srgbClr val="66FF66"/>
                </a:solidFill>
                <a:latin typeface="Arial" charset="0"/>
              </a:endParaRPr>
            </a:p>
          </p:txBody>
        </p:sp>
        <p:sp>
          <p:nvSpPr>
            <p:cNvPr id="209929" name="Text Box 9"/>
            <p:cNvSpPr txBox="1">
              <a:spLocks noChangeArrowheads="1"/>
            </p:cNvSpPr>
            <p:nvPr/>
          </p:nvSpPr>
          <p:spPr bwMode="auto">
            <a:xfrm>
              <a:off x="2112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66FF66"/>
                  </a:solidFill>
                  <a:latin typeface="Arial Narrow" pitchFamily="34" charset="0"/>
                </a:rPr>
                <a:t>muito rápido</a:t>
              </a:r>
              <a:endParaRPr lang="pt-BR" sz="2400" dirty="0">
                <a:solidFill>
                  <a:srgbClr val="66FF66"/>
                </a:solidFill>
                <a:latin typeface="Arial" charset="0"/>
              </a:endParaRPr>
            </a:p>
          </p:txBody>
        </p:sp>
        <p:sp>
          <p:nvSpPr>
            <p:cNvPr id="209930" name="Text Box 10"/>
            <p:cNvSpPr txBox="1">
              <a:spLocks noChangeArrowheads="1"/>
            </p:cNvSpPr>
            <p:nvPr/>
          </p:nvSpPr>
          <p:spPr bwMode="auto">
            <a:xfrm>
              <a:off x="3264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66FF66"/>
                  </a:solidFill>
                  <a:latin typeface="Arial Narrow" pitchFamily="34" charset="0"/>
                </a:rPr>
                <a:t>muito lento</a:t>
              </a:r>
              <a:endParaRPr lang="pt-BR" sz="2400" dirty="0">
                <a:solidFill>
                  <a:srgbClr val="66FF66"/>
                </a:solidFill>
                <a:latin typeface="Arial" charset="0"/>
              </a:endParaRPr>
            </a:p>
          </p:txBody>
        </p:sp>
        <p:sp>
          <p:nvSpPr>
            <p:cNvPr id="209931" name="Text Box 11"/>
            <p:cNvSpPr txBox="1">
              <a:spLocks noChangeArrowheads="1"/>
            </p:cNvSpPr>
            <p:nvPr/>
          </p:nvSpPr>
          <p:spPr bwMode="auto">
            <a:xfrm>
              <a:off x="4416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66FF66"/>
                  </a:solidFill>
                  <a:latin typeface="Arial Narrow" pitchFamily="34" charset="0"/>
                </a:rPr>
                <a:t>rápido</a:t>
              </a:r>
              <a:endParaRPr lang="pt-BR" sz="2400" dirty="0">
                <a:solidFill>
                  <a:srgbClr val="66FF66"/>
                </a:solidFill>
                <a:latin typeface="Arial" charset="0"/>
              </a:endParaRPr>
            </a:p>
          </p:txBody>
        </p:sp>
      </p:grpSp>
      <p:grpSp>
        <p:nvGrpSpPr>
          <p:cNvPr id="209932" name="Group 12"/>
          <p:cNvGrpSpPr>
            <a:grpSpLocks/>
          </p:cNvGrpSpPr>
          <p:nvPr/>
        </p:nvGrpSpPr>
        <p:grpSpPr bwMode="auto">
          <a:xfrm>
            <a:off x="304800" y="3048000"/>
            <a:ext cx="8534400" cy="466725"/>
            <a:chOff x="192" y="3072"/>
            <a:chExt cx="5376" cy="294"/>
          </a:xfrm>
        </p:grpSpPr>
        <p:sp>
          <p:nvSpPr>
            <p:cNvPr id="209933" name="Text Box 13"/>
            <p:cNvSpPr txBox="1">
              <a:spLocks noChangeArrowheads="1"/>
            </p:cNvSpPr>
            <p:nvPr/>
          </p:nvSpPr>
          <p:spPr bwMode="auto">
            <a:xfrm>
              <a:off x="192" y="3072"/>
              <a:ext cx="192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tx2"/>
                  </a:solidFill>
                  <a:latin typeface="Arial Narrow" pitchFamily="34" charset="0"/>
                </a:rPr>
                <a:t>facilidade de automação</a:t>
              </a:r>
              <a:endParaRPr lang="pt-BR" sz="24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09934" name="Text Box 14"/>
            <p:cNvSpPr txBox="1">
              <a:spLocks noChangeArrowheads="1"/>
            </p:cNvSpPr>
            <p:nvPr/>
          </p:nvSpPr>
          <p:spPr bwMode="auto">
            <a:xfrm>
              <a:off x="2112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tx2"/>
                  </a:solidFill>
                  <a:latin typeface="Arial Narrow" pitchFamily="34" charset="0"/>
                </a:rPr>
                <a:t>muito fácil</a:t>
              </a:r>
              <a:endParaRPr lang="pt-BR" sz="24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09935" name="Text Box 15"/>
            <p:cNvSpPr txBox="1">
              <a:spLocks noChangeArrowheads="1"/>
            </p:cNvSpPr>
            <p:nvPr/>
          </p:nvSpPr>
          <p:spPr bwMode="auto">
            <a:xfrm>
              <a:off x="3264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tx2"/>
                  </a:solidFill>
                  <a:latin typeface="Arial Narrow" pitchFamily="34" charset="0"/>
                </a:rPr>
                <a:t>muito difícil</a:t>
              </a:r>
              <a:endParaRPr lang="pt-BR" sz="24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09936" name="Text Box 16"/>
            <p:cNvSpPr txBox="1">
              <a:spLocks noChangeArrowheads="1"/>
            </p:cNvSpPr>
            <p:nvPr/>
          </p:nvSpPr>
          <p:spPr bwMode="auto">
            <a:xfrm>
              <a:off x="4416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tx2"/>
                  </a:solidFill>
                  <a:latin typeface="Arial Narrow" pitchFamily="34" charset="0"/>
                </a:rPr>
                <a:t>muito fácil</a:t>
              </a:r>
              <a:endParaRPr lang="pt-BR" sz="24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209937" name="Group 17"/>
          <p:cNvGrpSpPr>
            <a:grpSpLocks/>
          </p:cNvGrpSpPr>
          <p:nvPr/>
        </p:nvGrpSpPr>
        <p:grpSpPr bwMode="auto">
          <a:xfrm>
            <a:off x="304800" y="3505200"/>
            <a:ext cx="8534400" cy="466725"/>
            <a:chOff x="192" y="3072"/>
            <a:chExt cx="5376" cy="294"/>
          </a:xfrm>
        </p:grpSpPr>
        <p:sp>
          <p:nvSpPr>
            <p:cNvPr id="209938" name="Text Box 18"/>
            <p:cNvSpPr txBox="1">
              <a:spLocks noChangeArrowheads="1"/>
            </p:cNvSpPr>
            <p:nvPr/>
          </p:nvSpPr>
          <p:spPr bwMode="auto">
            <a:xfrm>
              <a:off x="192" y="3072"/>
              <a:ext cx="192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hlink"/>
                  </a:solidFill>
                  <a:latin typeface="Arial Narrow" pitchFamily="34" charset="0"/>
                </a:rPr>
                <a:t>estabilidade com tempo</a:t>
              </a:r>
              <a:endParaRPr lang="pt-BR" sz="24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9939" name="Text Box 19"/>
            <p:cNvSpPr txBox="1">
              <a:spLocks noChangeArrowheads="1"/>
            </p:cNvSpPr>
            <p:nvPr/>
          </p:nvSpPr>
          <p:spPr bwMode="auto">
            <a:xfrm>
              <a:off x="2112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hlink"/>
                  </a:solidFill>
                  <a:latin typeface="Arial Narrow" pitchFamily="34" charset="0"/>
                </a:rPr>
                <a:t>instável</a:t>
              </a:r>
              <a:endParaRPr lang="pt-BR" sz="24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9940" name="Text Box 20"/>
            <p:cNvSpPr txBox="1">
              <a:spLocks noChangeArrowheads="1"/>
            </p:cNvSpPr>
            <p:nvPr/>
          </p:nvSpPr>
          <p:spPr bwMode="auto">
            <a:xfrm>
              <a:off x="3264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hlink"/>
                  </a:solidFill>
                  <a:latin typeface="Arial Narrow" pitchFamily="34" charset="0"/>
                </a:rPr>
                <a:t>muito estável</a:t>
              </a:r>
              <a:endParaRPr lang="pt-BR" sz="2400" dirty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209941" name="Text Box 21"/>
            <p:cNvSpPr txBox="1">
              <a:spLocks noChangeArrowheads="1"/>
            </p:cNvSpPr>
            <p:nvPr/>
          </p:nvSpPr>
          <p:spPr bwMode="auto">
            <a:xfrm>
              <a:off x="4416" y="3072"/>
              <a:ext cx="115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hlink"/>
                  </a:solidFill>
                  <a:latin typeface="Arial Narrow" pitchFamily="34" charset="0"/>
                </a:rPr>
                <a:t>muito estável</a:t>
              </a:r>
            </a:p>
          </p:txBody>
        </p:sp>
      </p:grpSp>
      <p:grpSp>
        <p:nvGrpSpPr>
          <p:cNvPr id="209942" name="Group 22"/>
          <p:cNvGrpSpPr>
            <a:grpSpLocks/>
          </p:cNvGrpSpPr>
          <p:nvPr/>
        </p:nvGrpSpPr>
        <p:grpSpPr bwMode="auto">
          <a:xfrm>
            <a:off x="304800" y="3962400"/>
            <a:ext cx="8534400" cy="831850"/>
            <a:chOff x="192" y="3072"/>
            <a:chExt cx="5376" cy="524"/>
          </a:xfrm>
        </p:grpSpPr>
        <p:sp>
          <p:nvSpPr>
            <p:cNvPr id="209943" name="Text Box 23"/>
            <p:cNvSpPr txBox="1">
              <a:spLocks noChangeArrowheads="1"/>
            </p:cNvSpPr>
            <p:nvPr/>
          </p:nvSpPr>
          <p:spPr bwMode="auto">
            <a:xfrm>
              <a:off x="192" y="3072"/>
              <a:ext cx="1920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pt-BR" sz="2400" dirty="0">
                  <a:solidFill>
                    <a:srgbClr val="FFCCCC"/>
                  </a:solidFill>
                  <a:latin typeface="Arial Narrow" pitchFamily="34" charset="0"/>
                </a:rPr>
                <a:t>custo</a:t>
              </a:r>
            </a:p>
            <a:p>
              <a:pPr eaLnBrk="0" hangingPunct="0"/>
              <a:endParaRPr lang="pt-BR" sz="2400" dirty="0">
                <a:solidFill>
                  <a:srgbClr val="FFCCCC"/>
                </a:solidFill>
                <a:latin typeface="Arial" charset="0"/>
              </a:endParaRPr>
            </a:p>
          </p:txBody>
        </p:sp>
        <p:sp>
          <p:nvSpPr>
            <p:cNvPr id="209944" name="Text Box 24"/>
            <p:cNvSpPr txBox="1">
              <a:spLocks noChangeArrowheads="1"/>
            </p:cNvSpPr>
            <p:nvPr/>
          </p:nvSpPr>
          <p:spPr bwMode="auto">
            <a:xfrm>
              <a:off x="2112" y="3072"/>
              <a:ext cx="1152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2400" dirty="0">
                  <a:solidFill>
                    <a:srgbClr val="FFCCCC"/>
                  </a:solidFill>
                  <a:latin typeface="Arial Narrow" pitchFamily="34" charset="0"/>
                </a:rPr>
                <a:t>moderado a elevado</a:t>
              </a:r>
              <a:endParaRPr lang="pt-BR" sz="2400" dirty="0">
                <a:solidFill>
                  <a:srgbClr val="FFCCCC"/>
                </a:solidFill>
                <a:latin typeface="Arial" charset="0"/>
              </a:endParaRPr>
            </a:p>
          </p:txBody>
        </p:sp>
        <p:sp>
          <p:nvSpPr>
            <p:cNvPr id="209945" name="Text Box 25"/>
            <p:cNvSpPr txBox="1">
              <a:spLocks noChangeArrowheads="1"/>
            </p:cNvSpPr>
            <p:nvPr/>
          </p:nvSpPr>
          <p:spPr bwMode="auto">
            <a:xfrm>
              <a:off x="3264" y="3072"/>
              <a:ext cx="1152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2400" dirty="0">
                  <a:solidFill>
                    <a:srgbClr val="FFCCCC"/>
                  </a:solidFill>
                  <a:latin typeface="Arial Narrow" pitchFamily="34" charset="0"/>
                </a:rPr>
                <a:t>elevado</a:t>
              </a:r>
            </a:p>
            <a:p>
              <a:pPr eaLnBrk="0" hangingPunct="0"/>
              <a:endParaRPr lang="pt-BR" sz="2400" dirty="0">
                <a:solidFill>
                  <a:srgbClr val="FFCCCC"/>
                </a:solidFill>
                <a:latin typeface="Arial" charset="0"/>
              </a:endParaRPr>
            </a:p>
          </p:txBody>
        </p:sp>
        <p:sp>
          <p:nvSpPr>
            <p:cNvPr id="209946" name="Text Box 26"/>
            <p:cNvSpPr txBox="1">
              <a:spLocks noChangeArrowheads="1"/>
            </p:cNvSpPr>
            <p:nvPr/>
          </p:nvSpPr>
          <p:spPr bwMode="auto">
            <a:xfrm>
              <a:off x="4416" y="3072"/>
              <a:ext cx="1152" cy="5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2400" dirty="0">
                  <a:solidFill>
                    <a:srgbClr val="FFCCCC"/>
                  </a:solidFill>
                  <a:latin typeface="Arial Narrow" pitchFamily="34" charset="0"/>
                </a:rPr>
                <a:t>moderado</a:t>
              </a:r>
            </a:p>
            <a:p>
              <a:pPr eaLnBrk="0" hangingPunct="0"/>
              <a:endParaRPr lang="pt-BR" sz="2400" dirty="0">
                <a:solidFill>
                  <a:srgbClr val="FFCCCC"/>
                </a:solidFill>
                <a:latin typeface="Arial Narrow" pitchFamily="34" charset="0"/>
              </a:endParaRPr>
            </a:p>
          </p:txBody>
        </p:sp>
      </p:grpSp>
      <p:sp>
        <p:nvSpPr>
          <p:cNvPr id="209947" name="Oval 27"/>
          <p:cNvSpPr>
            <a:spLocks noChangeArrowheads="1"/>
          </p:cNvSpPr>
          <p:nvPr/>
        </p:nvSpPr>
        <p:spPr bwMode="auto">
          <a:xfrm>
            <a:off x="7086600" y="1676400"/>
            <a:ext cx="1676400" cy="3429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9948" name="Text Box 28"/>
          <p:cNvSpPr txBox="1">
            <a:spLocks noChangeArrowheads="1"/>
          </p:cNvSpPr>
          <p:nvPr/>
        </p:nvSpPr>
        <p:spPr bwMode="auto">
          <a:xfrm>
            <a:off x="6781800" y="52578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" charset="0"/>
              </a:rPr>
              <a:t>muito usada na indústria</a:t>
            </a:r>
          </a:p>
        </p:txBody>
      </p:sp>
      <p:sp>
        <p:nvSpPr>
          <p:cNvPr id="209949" name="Rectangle 29"/>
          <p:cNvSpPr>
            <a:spLocks noChangeArrowheads="1"/>
          </p:cNvSpPr>
          <p:nvPr/>
        </p:nvSpPr>
        <p:spPr bwMode="auto">
          <a:xfrm>
            <a:off x="7024688" y="0"/>
            <a:ext cx="1905000" cy="65532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09950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comparativa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47" grpId="0" animBg="1"/>
      <p:bldP spid="209948" grpId="0" autoUpdateAnimBg="0"/>
      <p:bldP spid="2099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Módulos básicos de um sistema de medição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2"/>
          <p:cNvGrpSpPr>
            <a:grpSpLocks/>
          </p:cNvGrpSpPr>
          <p:nvPr/>
        </p:nvGrpSpPr>
        <p:grpSpPr bwMode="auto">
          <a:xfrm>
            <a:off x="1831975" y="2251075"/>
            <a:ext cx="5118100" cy="1525588"/>
            <a:chOff x="1154" y="1850"/>
            <a:chExt cx="3224" cy="961"/>
          </a:xfrm>
        </p:grpSpPr>
        <p:sp>
          <p:nvSpPr>
            <p:cNvPr id="214019" name="Rectangle 3"/>
            <p:cNvSpPr>
              <a:spLocks noChangeArrowheads="1"/>
            </p:cNvSpPr>
            <p:nvPr/>
          </p:nvSpPr>
          <p:spPr bwMode="auto">
            <a:xfrm>
              <a:off x="1380" y="1850"/>
              <a:ext cx="2998" cy="9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2"/>
              </a:solidFill>
              <a:prstDash val="sysDot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4020" name="AutoShape 4"/>
            <p:cNvSpPr>
              <a:spLocks noChangeArrowheads="1"/>
            </p:cNvSpPr>
            <p:nvPr/>
          </p:nvSpPr>
          <p:spPr bwMode="auto">
            <a:xfrm>
              <a:off x="1154" y="2189"/>
              <a:ext cx="141" cy="19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140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básicos de um SM</a:t>
            </a:r>
          </a:p>
        </p:txBody>
      </p:sp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2325688" y="2430463"/>
            <a:ext cx="1122362" cy="107791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0" hangingPunct="0"/>
            <a:r>
              <a:rPr lang="pt-BR" dirty="0">
                <a:solidFill>
                  <a:schemeClr val="bg2"/>
                </a:solidFill>
                <a:latin typeface="Arial Narrow" pitchFamily="34" charset="0"/>
              </a:rPr>
              <a:t>transdutor e/ou sensor</a:t>
            </a:r>
          </a:p>
        </p:txBody>
      </p:sp>
      <p:grpSp>
        <p:nvGrpSpPr>
          <p:cNvPr id="214023" name="Group 7"/>
          <p:cNvGrpSpPr>
            <a:grpSpLocks/>
          </p:cNvGrpSpPr>
          <p:nvPr/>
        </p:nvGrpSpPr>
        <p:grpSpPr bwMode="auto">
          <a:xfrm>
            <a:off x="3627438" y="2430463"/>
            <a:ext cx="1481137" cy="1077912"/>
            <a:chOff x="2285" y="1963"/>
            <a:chExt cx="933" cy="679"/>
          </a:xfrm>
        </p:grpSpPr>
        <p:sp>
          <p:nvSpPr>
            <p:cNvPr id="214024" name="Rectangle 8"/>
            <p:cNvSpPr>
              <a:spLocks noChangeArrowheads="1"/>
            </p:cNvSpPr>
            <p:nvPr/>
          </p:nvSpPr>
          <p:spPr bwMode="auto">
            <a:xfrm>
              <a:off x="2511" y="1963"/>
              <a:ext cx="707" cy="679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pt-BR" dirty="0">
                  <a:solidFill>
                    <a:schemeClr val="bg2"/>
                  </a:solidFill>
                  <a:latin typeface="Arial Narrow" pitchFamily="34" charset="0"/>
                </a:rPr>
                <a:t>unidade de tratamento do sinal</a:t>
              </a:r>
            </a:p>
          </p:txBody>
        </p:sp>
        <p:sp>
          <p:nvSpPr>
            <p:cNvPr id="214025" name="AutoShape 9"/>
            <p:cNvSpPr>
              <a:spLocks noChangeArrowheads="1"/>
            </p:cNvSpPr>
            <p:nvPr/>
          </p:nvSpPr>
          <p:spPr bwMode="auto">
            <a:xfrm>
              <a:off x="2285" y="2189"/>
              <a:ext cx="141" cy="19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14026" name="Group 10"/>
          <p:cNvGrpSpPr>
            <a:grpSpLocks/>
          </p:cNvGrpSpPr>
          <p:nvPr/>
        </p:nvGrpSpPr>
        <p:grpSpPr bwMode="auto">
          <a:xfrm>
            <a:off x="5287963" y="2430463"/>
            <a:ext cx="1481137" cy="1077912"/>
            <a:chOff x="3331" y="1963"/>
            <a:chExt cx="933" cy="679"/>
          </a:xfrm>
        </p:grpSpPr>
        <p:sp>
          <p:nvSpPr>
            <p:cNvPr id="214027" name="Rectangle 11"/>
            <p:cNvSpPr>
              <a:spLocks noChangeArrowheads="1"/>
            </p:cNvSpPr>
            <p:nvPr/>
          </p:nvSpPr>
          <p:spPr bwMode="auto">
            <a:xfrm>
              <a:off x="3557" y="1963"/>
              <a:ext cx="707" cy="67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r>
                <a:rPr lang="pt-BR" dirty="0">
                  <a:solidFill>
                    <a:schemeClr val="bg2"/>
                  </a:solidFill>
                  <a:latin typeface="Arial Narrow" pitchFamily="34" charset="0"/>
                </a:rPr>
                <a:t>dispositivo mostrador ou registrador</a:t>
              </a:r>
              <a:endParaRPr lang="pt-BR" sz="1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214028" name="AutoShape 12"/>
            <p:cNvSpPr>
              <a:spLocks noChangeArrowheads="1"/>
            </p:cNvSpPr>
            <p:nvPr/>
          </p:nvSpPr>
          <p:spPr bwMode="auto">
            <a:xfrm>
              <a:off x="3331" y="2189"/>
              <a:ext cx="142" cy="19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14029" name="Group 13"/>
          <p:cNvGrpSpPr>
            <a:grpSpLocks/>
          </p:cNvGrpSpPr>
          <p:nvPr/>
        </p:nvGrpSpPr>
        <p:grpSpPr bwMode="auto">
          <a:xfrm>
            <a:off x="7129463" y="2430463"/>
            <a:ext cx="1481137" cy="1257300"/>
            <a:chOff x="4491" y="1963"/>
            <a:chExt cx="933" cy="792"/>
          </a:xfrm>
        </p:grpSpPr>
        <p:sp>
          <p:nvSpPr>
            <p:cNvPr id="214030" name="AutoShape 14"/>
            <p:cNvSpPr>
              <a:spLocks noChangeArrowheads="1"/>
            </p:cNvSpPr>
            <p:nvPr/>
          </p:nvSpPr>
          <p:spPr bwMode="auto">
            <a:xfrm>
              <a:off x="4491" y="2189"/>
              <a:ext cx="141" cy="19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214031" name="Group 15"/>
            <p:cNvGrpSpPr>
              <a:grpSpLocks/>
            </p:cNvGrpSpPr>
            <p:nvPr/>
          </p:nvGrpSpPr>
          <p:grpSpPr bwMode="auto">
            <a:xfrm>
              <a:off x="4802" y="1963"/>
              <a:ext cx="622" cy="792"/>
              <a:chOff x="4802" y="1963"/>
              <a:chExt cx="622" cy="792"/>
            </a:xfrm>
          </p:grpSpPr>
          <p:sp>
            <p:nvSpPr>
              <p:cNvPr id="214032" name="AutoShape 16"/>
              <p:cNvSpPr>
                <a:spLocks noChangeArrowheads="1"/>
              </p:cNvSpPr>
              <p:nvPr/>
            </p:nvSpPr>
            <p:spPr bwMode="auto">
              <a:xfrm>
                <a:off x="4802" y="1963"/>
                <a:ext cx="622" cy="792"/>
              </a:xfrm>
              <a:prstGeom prst="flowChartDocument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DDDDDD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4033" name="Text Box 17"/>
              <p:cNvSpPr txBox="1">
                <a:spLocks noChangeArrowheads="1"/>
              </p:cNvSpPr>
              <p:nvPr/>
            </p:nvSpPr>
            <p:spPr bwMode="auto">
              <a:xfrm>
                <a:off x="4802" y="2076"/>
                <a:ext cx="622" cy="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solidFill>
                      <a:schemeClr val="bg2"/>
                    </a:solidFill>
                    <a:latin typeface="Arial Narrow" pitchFamily="34" charset="0"/>
                  </a:rPr>
                  <a:t>indicação ou registro</a:t>
                </a:r>
                <a:endParaRPr lang="pt-BR" sz="1000" dirty="0">
                  <a:solidFill>
                    <a:schemeClr val="bg2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14034" name="Group 18"/>
          <p:cNvGrpSpPr>
            <a:grpSpLocks/>
          </p:cNvGrpSpPr>
          <p:nvPr/>
        </p:nvGrpSpPr>
        <p:grpSpPr bwMode="auto">
          <a:xfrm>
            <a:off x="254000" y="2519363"/>
            <a:ext cx="1397000" cy="1527175"/>
            <a:chOff x="160" y="2019"/>
            <a:chExt cx="880" cy="962"/>
          </a:xfrm>
        </p:grpSpPr>
        <p:sp>
          <p:nvSpPr>
            <p:cNvPr id="214035" name="AutoShape 19"/>
            <p:cNvSpPr>
              <a:spLocks noChangeArrowheads="1"/>
            </p:cNvSpPr>
            <p:nvPr/>
          </p:nvSpPr>
          <p:spPr bwMode="auto">
            <a:xfrm rot="-5400000">
              <a:off x="333" y="1878"/>
              <a:ext cx="566" cy="848"/>
            </a:xfrm>
            <a:prstGeom prst="plus">
              <a:avLst>
                <a:gd name="adj" fmla="val 39500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4036" name="Text Box 20"/>
            <p:cNvSpPr txBox="1">
              <a:spLocks noChangeArrowheads="1"/>
            </p:cNvSpPr>
            <p:nvPr/>
          </p:nvSpPr>
          <p:spPr bwMode="auto">
            <a:xfrm>
              <a:off x="160" y="2642"/>
              <a:ext cx="86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 dirty="0">
                  <a:latin typeface="Arial Narrow" pitchFamily="34" charset="0"/>
                </a:rPr>
                <a:t>mensurando</a:t>
              </a:r>
              <a:endParaRPr lang="pt-BR" sz="1000" dirty="0">
                <a:latin typeface="Times New Roman" pitchFamily="18" charset="0"/>
              </a:endParaRPr>
            </a:p>
          </p:txBody>
        </p:sp>
      </p:grpSp>
      <p:sp>
        <p:nvSpPr>
          <p:cNvPr id="214037" name="Text Box 21"/>
          <p:cNvSpPr txBox="1">
            <a:spLocks noChangeArrowheads="1"/>
          </p:cNvSpPr>
          <p:nvPr/>
        </p:nvSpPr>
        <p:spPr bwMode="auto">
          <a:xfrm>
            <a:off x="3276600" y="1828800"/>
            <a:ext cx="29638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pt-BR" sz="2000" dirty="0">
                <a:latin typeface="Arial" charset="0"/>
              </a:rPr>
              <a:t>sistema de medição</a:t>
            </a:r>
            <a:endParaRPr lang="pt-BR" sz="1000" dirty="0">
              <a:latin typeface="Times New Roman" pitchFamily="18" charset="0"/>
            </a:endParaRPr>
          </a:p>
        </p:txBody>
      </p:sp>
      <p:sp>
        <p:nvSpPr>
          <p:cNvPr id="214038" name="Text Box 22"/>
          <p:cNvSpPr txBox="1">
            <a:spLocks noChangeArrowheads="1"/>
          </p:cNvSpPr>
          <p:nvPr/>
        </p:nvSpPr>
        <p:spPr bwMode="auto">
          <a:xfrm>
            <a:off x="1752600" y="4114800"/>
            <a:ext cx="1676400" cy="1569660"/>
          </a:xfrm>
          <a:prstGeom prst="rect">
            <a:avLst/>
          </a:prstGeom>
          <a:solidFill>
            <a:srgbClr val="FFC000"/>
          </a:soli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pt-BR" dirty="0">
                <a:latin typeface="Arial Narrow" pitchFamily="34" charset="0"/>
              </a:rPr>
              <a:t>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em contato com o mensurando</a:t>
            </a: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 transformação de efeitos físicos</a:t>
            </a: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 sinal fraco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4039" name="Text Box 23"/>
          <p:cNvSpPr txBox="1">
            <a:spLocks noChangeArrowheads="1"/>
          </p:cNvSpPr>
          <p:nvPr/>
        </p:nvSpPr>
        <p:spPr bwMode="auto">
          <a:xfrm>
            <a:off x="3810000" y="4102100"/>
            <a:ext cx="1676400" cy="16129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 amplifica potência do sinal do transdutor</a:t>
            </a: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 pode processar o sinal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14040" name="Text Box 24"/>
          <p:cNvSpPr txBox="1">
            <a:spLocks noChangeArrowheads="1"/>
          </p:cNvSpPr>
          <p:nvPr/>
        </p:nvSpPr>
        <p:spPr bwMode="auto">
          <a:xfrm>
            <a:off x="5867400" y="4102100"/>
            <a:ext cx="1676400" cy="16129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pt-BR" dirty="0">
                <a:latin typeface="Arial Narrow" pitchFamily="34" charset="0"/>
              </a:rPr>
              <a:t>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torna o sinal perceptível ao usuário</a:t>
            </a:r>
          </a:p>
          <a:p>
            <a:pPr eaLnBrk="0" hangingPunct="0">
              <a:spcBef>
                <a:spcPts val="0"/>
              </a:spcBef>
              <a:buFontTx/>
              <a:buChar char="•"/>
            </a:pP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 pode indicar ou registrar o sinal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  <p:cxnSp>
        <p:nvCxnSpPr>
          <p:cNvPr id="27" name="Conector de seta reta 26"/>
          <p:cNvCxnSpPr>
            <a:stCxn id="214022" idx="2"/>
            <a:endCxn id="214038" idx="0"/>
          </p:cNvCxnSpPr>
          <p:nvPr/>
        </p:nvCxnSpPr>
        <p:spPr>
          <a:xfrm rot="5400000">
            <a:off x="2435623" y="3663553"/>
            <a:ext cx="606425" cy="2960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214024" idx="2"/>
            <a:endCxn id="214039" idx="0"/>
          </p:cNvCxnSpPr>
          <p:nvPr/>
        </p:nvCxnSpPr>
        <p:spPr>
          <a:xfrm rot="16200000" flipH="1">
            <a:off x="4300935" y="3754834"/>
            <a:ext cx="593725" cy="1008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214027" idx="2"/>
            <a:endCxn id="214040" idx="0"/>
          </p:cNvCxnSpPr>
          <p:nvPr/>
        </p:nvCxnSpPr>
        <p:spPr>
          <a:xfrm rot="16200000" flipH="1">
            <a:off x="6159897" y="3556396"/>
            <a:ext cx="593725" cy="4976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1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 animBg="1" autoUpdateAnimBg="0"/>
      <p:bldP spid="214037" grpId="0" autoUpdateAnimBg="0"/>
      <p:bldP spid="214038" grpId="0" animBg="1" autoUpdateAnimBg="0"/>
      <p:bldP spid="214039" grpId="0" animBg="1" autoUpdateAnimBg="0"/>
      <p:bldP spid="21404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096000" cy="762000"/>
          </a:xfrm>
        </p:spPr>
        <p:txBody>
          <a:bodyPr/>
          <a:lstStyle/>
          <a:p>
            <a:pPr algn="l"/>
            <a:r>
              <a:rPr lang="pt-BR" sz="3200" dirty="0">
                <a:solidFill>
                  <a:schemeClr val="tx1"/>
                </a:solidFill>
                <a:latin typeface="Arial" charset="0"/>
              </a:rPr>
              <a:t>Capítulo 1 -  Introdução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1035050"/>
            <a:ext cx="853440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algn="just"/>
            <a:r>
              <a:rPr lang="pt-BR" sz="2200" dirty="0" smtClean="0">
                <a:latin typeface="Arial" charset="0"/>
              </a:rPr>
              <a:t>Objetivos </a:t>
            </a:r>
            <a:r>
              <a:rPr lang="pt-BR" sz="2200" dirty="0">
                <a:latin typeface="Arial" charset="0"/>
              </a:rPr>
              <a:t>da disciplina</a:t>
            </a:r>
          </a:p>
          <a:p>
            <a:pPr algn="just" eaLnBrk="0" hangingPunct="0"/>
            <a:r>
              <a:rPr lang="pt-BR" sz="2200" dirty="0">
                <a:latin typeface="Times New Roman"/>
                <a:cs typeface="Tahoma" pitchFamily="34" charset="0"/>
              </a:rPr>
              <a:t> </a:t>
            </a:r>
            <a:endParaRPr lang="pt-BR" sz="2200" dirty="0">
              <a:latin typeface="Arial" charset="0"/>
              <a:cs typeface="Arial" charset="0"/>
            </a:endParaRPr>
          </a:p>
          <a:p>
            <a:pPr eaLnBrk="0" hangingPunct="0"/>
            <a:r>
              <a:rPr lang="pt-BR" sz="2200" dirty="0" smtClean="0">
                <a:latin typeface="Arial" charset="0"/>
                <a:cs typeface="Tahoma" pitchFamily="34" charset="0"/>
              </a:rPr>
              <a:t>Aprofundar </a:t>
            </a:r>
            <a:r>
              <a:rPr lang="pt-BR" sz="2200" dirty="0">
                <a:latin typeface="Arial" charset="0"/>
                <a:cs typeface="Tahoma" pitchFamily="34" charset="0"/>
              </a:rPr>
              <a:t>o conhecimento dos alunos nos diversos tipos de instrumentos de medida, enfocando seus princípios de funcionamento, aplicações e restrições, bem como seus elementos auxiliares tais como registradores e processadores de sinais</a:t>
            </a:r>
            <a:r>
              <a:rPr lang="en-US" sz="2200" dirty="0">
                <a:latin typeface="Arial" charset="0"/>
                <a:cs typeface="Tahoma" pitchFamily="34" charset="0"/>
              </a:rPr>
              <a:t>.</a:t>
            </a:r>
            <a:endParaRPr lang="pt-BR" sz="22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6200" y="3840163"/>
            <a:ext cx="8763000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bIns="0">
            <a:spAutoFit/>
          </a:bodyPr>
          <a:lstStyle/>
          <a:p>
            <a:pPr indent="-447675" algn="just"/>
            <a:r>
              <a:rPr lang="en-US" sz="2000" dirty="0">
                <a:latin typeface="Arial" charset="0"/>
              </a:rPr>
              <a:t>	</a:t>
            </a:r>
            <a:r>
              <a:rPr lang="pt-BR" sz="2000" dirty="0" smtClean="0">
                <a:latin typeface="Arial" charset="0"/>
              </a:rPr>
              <a:t>Bibliografia:</a:t>
            </a:r>
            <a:endParaRPr lang="pt-BR" sz="2000" dirty="0">
              <a:latin typeface="Arial" charset="0"/>
              <a:cs typeface="Arial" charset="0"/>
            </a:endParaRPr>
          </a:p>
          <a:p>
            <a:pPr lvl="1" algn="just" eaLnBrk="0" hangingPunct="0"/>
            <a:r>
              <a:rPr lang="pt-BR" sz="2000" dirty="0">
                <a:latin typeface="Arial" charset="0"/>
                <a:cs typeface="Tahoma" pitchFamily="34" charset="0"/>
              </a:rPr>
              <a:t>[1] 	D</a:t>
            </a:r>
            <a:r>
              <a:rPr lang="en-US" sz="2000" dirty="0" err="1">
                <a:latin typeface="Arial" charset="0"/>
                <a:cs typeface="Tahoma" pitchFamily="34" charset="0"/>
              </a:rPr>
              <a:t>oebelin</a:t>
            </a:r>
            <a:r>
              <a:rPr lang="pt-BR" sz="2000" dirty="0">
                <a:latin typeface="Arial" charset="0"/>
                <a:cs typeface="Tahoma" pitchFamily="34" charset="0"/>
              </a:rPr>
              <a:t>, E. </a:t>
            </a:r>
            <a:r>
              <a:rPr lang="en-US" sz="2000" dirty="0">
                <a:latin typeface="Arial" charset="0"/>
                <a:cs typeface="Tahoma" pitchFamily="34" charset="0"/>
              </a:rPr>
              <a:t>; Measurement Systems - Application and Design, Ed. McGraw Hill 4</a:t>
            </a:r>
            <a:r>
              <a:rPr lang="en-US" sz="2000" baseline="30000" dirty="0">
                <a:latin typeface="Arial" charset="0"/>
                <a:cs typeface="Tahoma" pitchFamily="34" charset="0"/>
              </a:rPr>
              <a:t>th</a:t>
            </a:r>
            <a:r>
              <a:rPr lang="en-US" sz="2000" dirty="0">
                <a:latin typeface="Arial" charset="0"/>
                <a:cs typeface="Tahoma" pitchFamily="34" charset="0"/>
              </a:rPr>
              <a:t> Edition, 1992.</a:t>
            </a:r>
            <a:endParaRPr lang="pt-BR" sz="2000" dirty="0">
              <a:latin typeface="Arial" charset="0"/>
              <a:cs typeface="Arial" charset="0"/>
            </a:endParaRPr>
          </a:p>
          <a:p>
            <a:pPr lvl="1" algn="just" eaLnBrk="0" hangingPunct="0"/>
            <a:r>
              <a:rPr lang="pt-BR" sz="2000" dirty="0">
                <a:latin typeface="Arial" charset="0"/>
                <a:cs typeface="Tahoma" pitchFamily="34" charset="0"/>
              </a:rPr>
              <a:t>[2]	Siemens AG; Instrumentação Industrial , Ed. </a:t>
            </a:r>
            <a:r>
              <a:rPr lang="en-US" sz="2000" dirty="0" err="1">
                <a:latin typeface="Arial" charset="0"/>
                <a:cs typeface="Tahoma" pitchFamily="34" charset="0"/>
              </a:rPr>
              <a:t>Edgard</a:t>
            </a:r>
            <a:r>
              <a:rPr lang="en-US" sz="2000" dirty="0">
                <a:latin typeface="Arial" charset="0"/>
                <a:cs typeface="Tahoma" pitchFamily="34" charset="0"/>
              </a:rPr>
              <a:t> </a:t>
            </a:r>
            <a:r>
              <a:rPr lang="en-US" sz="2000" dirty="0" err="1">
                <a:latin typeface="Arial" charset="0"/>
                <a:cs typeface="Tahoma" pitchFamily="34" charset="0"/>
              </a:rPr>
              <a:t>Blücher</a:t>
            </a:r>
            <a:r>
              <a:rPr lang="en-US" sz="2000" dirty="0">
                <a:latin typeface="Arial" charset="0"/>
                <a:cs typeface="Tahoma" pitchFamily="34" charset="0"/>
              </a:rPr>
              <a:t> Ltda. , 1976.</a:t>
            </a:r>
          </a:p>
          <a:p>
            <a:pPr lvl="1" algn="just" eaLnBrk="0" hangingPunct="0"/>
            <a:r>
              <a:rPr lang="en-US" sz="2000" dirty="0">
                <a:latin typeface="Arial" charset="0"/>
                <a:cs typeface="Tahoma" pitchFamily="34" charset="0"/>
              </a:rPr>
              <a:t>[3] </a:t>
            </a:r>
            <a:r>
              <a:rPr lang="en-US" sz="2000" dirty="0" err="1">
                <a:latin typeface="Arial" charset="0"/>
              </a:rPr>
              <a:t>Sirohi</a:t>
            </a:r>
            <a:r>
              <a:rPr lang="en-US" sz="2000" dirty="0">
                <a:latin typeface="Arial" charset="0"/>
              </a:rPr>
              <a:t>, R.S. &amp; Krishna, H.C.R., Mechanical Measurements, Ed. John Wiley, 1991</a:t>
            </a:r>
            <a:r>
              <a:rPr lang="pt-BR" sz="2000" dirty="0">
                <a:latin typeface="Arial" charset="0"/>
                <a:cs typeface="Tahoma" pitchFamily="34" charset="0"/>
              </a:rPr>
              <a:t> </a:t>
            </a:r>
            <a:endParaRPr lang="pt-BR" sz="2000" dirty="0">
              <a:latin typeface="Arial" charset="0"/>
              <a:cs typeface="Arial" charset="0"/>
            </a:endParaRPr>
          </a:p>
          <a:p>
            <a:pPr lvl="1" algn="just" eaLnBrk="0" hangingPunct="0"/>
            <a:r>
              <a:rPr lang="pt-BR" sz="2000" dirty="0">
                <a:latin typeface="Arial" charset="0"/>
                <a:cs typeface="Arial" charset="0"/>
              </a:rPr>
              <a:t>[</a:t>
            </a:r>
            <a:r>
              <a:rPr lang="en-US" sz="2000" dirty="0">
                <a:latin typeface="Arial" charset="0"/>
                <a:cs typeface="Arial" charset="0"/>
              </a:rPr>
              <a:t>4</a:t>
            </a:r>
            <a:r>
              <a:rPr lang="pt-BR" sz="2000" dirty="0">
                <a:latin typeface="Arial" charset="0"/>
                <a:cs typeface="Arial" charset="0"/>
              </a:rPr>
              <a:t>]	B</a:t>
            </a:r>
            <a:r>
              <a:rPr lang="en-US" sz="2000" dirty="0" err="1">
                <a:latin typeface="Arial" charset="0"/>
                <a:cs typeface="Arial" charset="0"/>
              </a:rPr>
              <a:t>olton</a:t>
            </a:r>
            <a:r>
              <a:rPr lang="pt-BR" sz="2000" dirty="0">
                <a:latin typeface="Arial" charset="0"/>
                <a:cs typeface="Arial" charset="0"/>
              </a:rPr>
              <a:t>, Willian: "Instrumentação &amp; Controle", São Paulo-SP, </a:t>
            </a:r>
            <a:r>
              <a:rPr lang="pt-BR" sz="2000" dirty="0" err="1">
                <a:latin typeface="Arial" charset="0"/>
                <a:cs typeface="Arial" charset="0"/>
              </a:rPr>
              <a:t>Hemus</a:t>
            </a:r>
            <a:r>
              <a:rPr lang="pt-BR" sz="2000" dirty="0">
                <a:latin typeface="Arial" charset="0"/>
                <a:cs typeface="Arial" charset="0"/>
              </a:rPr>
              <a:t> Editora Ltda.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de um SM</a:t>
            </a:r>
          </a:p>
        </p:txBody>
      </p:sp>
      <p:grpSp>
        <p:nvGrpSpPr>
          <p:cNvPr id="218115" name="Group 3"/>
          <p:cNvGrpSpPr>
            <a:grpSpLocks/>
          </p:cNvGrpSpPr>
          <p:nvPr/>
        </p:nvGrpSpPr>
        <p:grpSpPr bwMode="auto">
          <a:xfrm>
            <a:off x="1873250" y="1905000"/>
            <a:ext cx="1187450" cy="3857625"/>
            <a:chOff x="720" y="1200"/>
            <a:chExt cx="748" cy="2430"/>
          </a:xfrm>
        </p:grpSpPr>
        <p:grpSp>
          <p:nvGrpSpPr>
            <p:cNvPr id="218116" name="Group 4"/>
            <p:cNvGrpSpPr>
              <a:grpSpLocks/>
            </p:cNvGrpSpPr>
            <p:nvPr/>
          </p:nvGrpSpPr>
          <p:grpSpPr bwMode="auto">
            <a:xfrm>
              <a:off x="720" y="1200"/>
              <a:ext cx="748" cy="2368"/>
              <a:chOff x="720" y="1200"/>
              <a:chExt cx="748" cy="2368"/>
            </a:xfrm>
          </p:grpSpPr>
          <p:sp>
            <p:nvSpPr>
              <p:cNvPr id="218117" name="Rectangle 5" descr="Diagonal para cima larga"/>
              <p:cNvSpPr>
                <a:spLocks noChangeArrowheads="1"/>
              </p:cNvSpPr>
              <p:nvPr/>
            </p:nvSpPr>
            <p:spPr bwMode="auto">
              <a:xfrm flipH="1">
                <a:off x="720" y="1200"/>
                <a:ext cx="748" cy="15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grpSp>
            <p:nvGrpSpPr>
              <p:cNvPr id="218118" name="Group 6"/>
              <p:cNvGrpSpPr>
                <a:grpSpLocks/>
              </p:cNvGrpSpPr>
              <p:nvPr/>
            </p:nvGrpSpPr>
            <p:grpSpPr bwMode="auto">
              <a:xfrm>
                <a:off x="876" y="1356"/>
                <a:ext cx="467" cy="1807"/>
                <a:chOff x="876" y="1356"/>
                <a:chExt cx="467" cy="1807"/>
              </a:xfrm>
            </p:grpSpPr>
            <p:sp>
              <p:nvSpPr>
                <p:cNvPr id="218119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125" y="1356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0" name="Line 8"/>
                <p:cNvSpPr>
                  <a:spLocks noChangeShapeType="1"/>
                </p:cNvSpPr>
                <p:nvPr/>
              </p:nvSpPr>
              <p:spPr bwMode="auto">
                <a:xfrm>
                  <a:off x="1125" y="1605"/>
                  <a:ext cx="218" cy="9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1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876" y="1699"/>
                  <a:ext cx="467" cy="6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2" name="Line 10"/>
                <p:cNvSpPr>
                  <a:spLocks noChangeShapeType="1"/>
                </p:cNvSpPr>
                <p:nvPr/>
              </p:nvSpPr>
              <p:spPr bwMode="auto">
                <a:xfrm>
                  <a:off x="876" y="1761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876" y="1885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4" name="Line 12"/>
                <p:cNvSpPr>
                  <a:spLocks noChangeShapeType="1"/>
                </p:cNvSpPr>
                <p:nvPr/>
              </p:nvSpPr>
              <p:spPr bwMode="auto">
                <a:xfrm>
                  <a:off x="876" y="1948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76" y="2072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6" name="Line 14"/>
                <p:cNvSpPr>
                  <a:spLocks noChangeShapeType="1"/>
                </p:cNvSpPr>
                <p:nvPr/>
              </p:nvSpPr>
              <p:spPr bwMode="auto">
                <a:xfrm>
                  <a:off x="876" y="2135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876" y="2259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8" name="Line 16"/>
                <p:cNvSpPr>
                  <a:spLocks noChangeShapeType="1"/>
                </p:cNvSpPr>
                <p:nvPr/>
              </p:nvSpPr>
              <p:spPr bwMode="auto">
                <a:xfrm>
                  <a:off x="876" y="2322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29" name="Line 17"/>
                <p:cNvSpPr>
                  <a:spLocks noChangeShapeType="1"/>
                </p:cNvSpPr>
                <p:nvPr/>
              </p:nvSpPr>
              <p:spPr bwMode="auto">
                <a:xfrm>
                  <a:off x="876" y="2322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30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76" y="2446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31" name="Line 19"/>
                <p:cNvSpPr>
                  <a:spLocks noChangeShapeType="1"/>
                </p:cNvSpPr>
                <p:nvPr/>
              </p:nvSpPr>
              <p:spPr bwMode="auto">
                <a:xfrm>
                  <a:off x="876" y="2509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3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876" y="2633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33" name="Line 21"/>
                <p:cNvSpPr>
                  <a:spLocks noChangeShapeType="1"/>
                </p:cNvSpPr>
                <p:nvPr/>
              </p:nvSpPr>
              <p:spPr bwMode="auto">
                <a:xfrm>
                  <a:off x="876" y="2696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3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25" y="2820"/>
                  <a:ext cx="218" cy="9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8135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125" y="2914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218136" name="AutoShape 24"/>
              <p:cNvSpPr>
                <a:spLocks noChangeArrowheads="1"/>
              </p:cNvSpPr>
              <p:nvPr/>
            </p:nvSpPr>
            <p:spPr bwMode="auto">
              <a:xfrm flipH="1">
                <a:off x="1063" y="3163"/>
                <a:ext cx="124" cy="405"/>
              </a:xfrm>
              <a:prstGeom prst="downArrow">
                <a:avLst>
                  <a:gd name="adj1" fmla="val 50000"/>
                  <a:gd name="adj2" fmla="val 81653"/>
                </a:avLst>
              </a:prstGeom>
              <a:solidFill>
                <a:srgbClr val="66FF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18137" name="Text Box 25"/>
            <p:cNvSpPr txBox="1">
              <a:spLocks noChangeArrowheads="1"/>
            </p:cNvSpPr>
            <p:nvPr/>
          </p:nvSpPr>
          <p:spPr bwMode="auto">
            <a:xfrm>
              <a:off x="1063" y="3412"/>
              <a:ext cx="37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F</a:t>
              </a:r>
            </a:p>
          </p:txBody>
        </p:sp>
      </p:grpSp>
      <p:grpSp>
        <p:nvGrpSpPr>
          <p:cNvPr id="218138" name="Group 26"/>
          <p:cNvGrpSpPr>
            <a:grpSpLocks/>
          </p:cNvGrpSpPr>
          <p:nvPr/>
        </p:nvGrpSpPr>
        <p:grpSpPr bwMode="auto">
          <a:xfrm>
            <a:off x="2516188" y="3141663"/>
            <a:ext cx="989012" cy="2176462"/>
            <a:chOff x="1125" y="1979"/>
            <a:chExt cx="623" cy="1371"/>
          </a:xfrm>
        </p:grpSpPr>
        <p:grpSp>
          <p:nvGrpSpPr>
            <p:cNvPr id="218139" name="Group 27"/>
            <p:cNvGrpSpPr>
              <a:grpSpLocks/>
            </p:cNvGrpSpPr>
            <p:nvPr/>
          </p:nvGrpSpPr>
          <p:grpSpPr bwMode="auto">
            <a:xfrm>
              <a:off x="1592" y="1979"/>
              <a:ext cx="156" cy="1371"/>
              <a:chOff x="3705" y="12939"/>
              <a:chExt cx="285" cy="2508"/>
            </a:xfrm>
          </p:grpSpPr>
          <p:sp>
            <p:nvSpPr>
              <p:cNvPr id="218140" name="Line 28"/>
              <p:cNvSpPr>
                <a:spLocks noChangeShapeType="1"/>
              </p:cNvSpPr>
              <p:nvPr/>
            </p:nvSpPr>
            <p:spPr bwMode="auto">
              <a:xfrm>
                <a:off x="3705" y="12939"/>
                <a:ext cx="0" cy="2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1" name="Line 29"/>
              <p:cNvSpPr>
                <a:spLocks noChangeShapeType="1"/>
              </p:cNvSpPr>
              <p:nvPr/>
            </p:nvSpPr>
            <p:spPr bwMode="auto">
              <a:xfrm>
                <a:off x="3705" y="1305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2" name="Line 30"/>
              <p:cNvSpPr>
                <a:spLocks noChangeShapeType="1"/>
              </p:cNvSpPr>
              <p:nvPr/>
            </p:nvSpPr>
            <p:spPr bwMode="auto">
              <a:xfrm>
                <a:off x="3705" y="1316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3" name="Line 31"/>
              <p:cNvSpPr>
                <a:spLocks noChangeShapeType="1"/>
              </p:cNvSpPr>
              <p:nvPr/>
            </p:nvSpPr>
            <p:spPr bwMode="auto">
              <a:xfrm>
                <a:off x="3705" y="1328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4" name="Line 32"/>
              <p:cNvSpPr>
                <a:spLocks noChangeShapeType="1"/>
              </p:cNvSpPr>
              <p:nvPr/>
            </p:nvSpPr>
            <p:spPr bwMode="auto">
              <a:xfrm>
                <a:off x="3705" y="1339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5" name="Line 33"/>
              <p:cNvSpPr>
                <a:spLocks noChangeShapeType="1"/>
              </p:cNvSpPr>
              <p:nvPr/>
            </p:nvSpPr>
            <p:spPr bwMode="auto">
              <a:xfrm>
                <a:off x="3705" y="1350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6" name="Line 34"/>
              <p:cNvSpPr>
                <a:spLocks noChangeShapeType="1"/>
              </p:cNvSpPr>
              <p:nvPr/>
            </p:nvSpPr>
            <p:spPr bwMode="auto">
              <a:xfrm>
                <a:off x="3705" y="1362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7" name="Line 35"/>
              <p:cNvSpPr>
                <a:spLocks noChangeShapeType="1"/>
              </p:cNvSpPr>
              <p:nvPr/>
            </p:nvSpPr>
            <p:spPr bwMode="auto">
              <a:xfrm>
                <a:off x="3705" y="1373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8" name="Line 36"/>
              <p:cNvSpPr>
                <a:spLocks noChangeShapeType="1"/>
              </p:cNvSpPr>
              <p:nvPr/>
            </p:nvSpPr>
            <p:spPr bwMode="auto">
              <a:xfrm>
                <a:off x="3705" y="1385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49" name="Line 37"/>
              <p:cNvSpPr>
                <a:spLocks noChangeShapeType="1"/>
              </p:cNvSpPr>
              <p:nvPr/>
            </p:nvSpPr>
            <p:spPr bwMode="auto">
              <a:xfrm>
                <a:off x="3705" y="1396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0" name="Line 38"/>
              <p:cNvSpPr>
                <a:spLocks noChangeShapeType="1"/>
              </p:cNvSpPr>
              <p:nvPr/>
            </p:nvSpPr>
            <p:spPr bwMode="auto">
              <a:xfrm>
                <a:off x="3705" y="1407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1" name="Line 39"/>
              <p:cNvSpPr>
                <a:spLocks noChangeShapeType="1"/>
              </p:cNvSpPr>
              <p:nvPr/>
            </p:nvSpPr>
            <p:spPr bwMode="auto">
              <a:xfrm>
                <a:off x="3705" y="1419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2" name="Line 40"/>
              <p:cNvSpPr>
                <a:spLocks noChangeShapeType="1"/>
              </p:cNvSpPr>
              <p:nvPr/>
            </p:nvSpPr>
            <p:spPr bwMode="auto">
              <a:xfrm>
                <a:off x="3705" y="1430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3" name="Line 41"/>
              <p:cNvSpPr>
                <a:spLocks noChangeShapeType="1"/>
              </p:cNvSpPr>
              <p:nvPr/>
            </p:nvSpPr>
            <p:spPr bwMode="auto">
              <a:xfrm>
                <a:off x="3705" y="1442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4" name="Line 42"/>
              <p:cNvSpPr>
                <a:spLocks noChangeShapeType="1"/>
              </p:cNvSpPr>
              <p:nvPr/>
            </p:nvSpPr>
            <p:spPr bwMode="auto">
              <a:xfrm>
                <a:off x="3705" y="1453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5" name="Line 43"/>
              <p:cNvSpPr>
                <a:spLocks noChangeShapeType="1"/>
              </p:cNvSpPr>
              <p:nvPr/>
            </p:nvSpPr>
            <p:spPr bwMode="auto">
              <a:xfrm>
                <a:off x="3705" y="1464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6" name="Line 44"/>
              <p:cNvSpPr>
                <a:spLocks noChangeShapeType="1"/>
              </p:cNvSpPr>
              <p:nvPr/>
            </p:nvSpPr>
            <p:spPr bwMode="auto">
              <a:xfrm>
                <a:off x="3705" y="1476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7" name="Line 45"/>
              <p:cNvSpPr>
                <a:spLocks noChangeShapeType="1"/>
              </p:cNvSpPr>
              <p:nvPr/>
            </p:nvSpPr>
            <p:spPr bwMode="auto">
              <a:xfrm>
                <a:off x="3705" y="1487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8" name="Line 46"/>
              <p:cNvSpPr>
                <a:spLocks noChangeShapeType="1"/>
              </p:cNvSpPr>
              <p:nvPr/>
            </p:nvSpPr>
            <p:spPr bwMode="auto">
              <a:xfrm>
                <a:off x="3705" y="1499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59" name="Line 47"/>
              <p:cNvSpPr>
                <a:spLocks noChangeShapeType="1"/>
              </p:cNvSpPr>
              <p:nvPr/>
            </p:nvSpPr>
            <p:spPr bwMode="auto">
              <a:xfrm>
                <a:off x="3705" y="1510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60" name="Line 48"/>
              <p:cNvSpPr>
                <a:spLocks noChangeShapeType="1"/>
              </p:cNvSpPr>
              <p:nvPr/>
            </p:nvSpPr>
            <p:spPr bwMode="auto">
              <a:xfrm>
                <a:off x="3705" y="1521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8161" name="Line 49"/>
              <p:cNvSpPr>
                <a:spLocks noChangeShapeType="1"/>
              </p:cNvSpPr>
              <p:nvPr/>
            </p:nvSpPr>
            <p:spPr bwMode="auto">
              <a:xfrm>
                <a:off x="3705" y="1533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18162" name="AutoShape 50"/>
            <p:cNvSpPr>
              <a:spLocks noChangeArrowheads="1"/>
            </p:cNvSpPr>
            <p:nvPr/>
          </p:nvSpPr>
          <p:spPr bwMode="auto">
            <a:xfrm flipH="1">
              <a:off x="1125" y="2945"/>
              <a:ext cx="467" cy="62"/>
            </a:xfrm>
            <a:prstGeom prst="leftArrow">
              <a:avLst>
                <a:gd name="adj1" fmla="val 50000"/>
                <a:gd name="adj2" fmla="val 18830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8163" name="Text Box 51"/>
            <p:cNvSpPr txBox="1">
              <a:spLocks noChangeArrowheads="1"/>
            </p:cNvSpPr>
            <p:nvPr/>
          </p:nvSpPr>
          <p:spPr bwMode="auto">
            <a:xfrm>
              <a:off x="1336" y="2758"/>
              <a:ext cx="37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d</a:t>
              </a:r>
            </a:p>
          </p:txBody>
        </p:sp>
      </p:grpSp>
      <p:grpSp>
        <p:nvGrpSpPr>
          <p:cNvPr id="218164" name="Group 52"/>
          <p:cNvGrpSpPr>
            <a:grpSpLocks/>
          </p:cNvGrpSpPr>
          <p:nvPr/>
        </p:nvGrpSpPr>
        <p:grpSpPr bwMode="auto">
          <a:xfrm>
            <a:off x="-76200" y="2667000"/>
            <a:ext cx="2133600" cy="2057400"/>
            <a:chOff x="-48" y="1680"/>
            <a:chExt cx="1344" cy="1296"/>
          </a:xfrm>
        </p:grpSpPr>
        <p:sp>
          <p:nvSpPr>
            <p:cNvPr id="218165" name="Text Box 53"/>
            <p:cNvSpPr txBox="1">
              <a:spLocks noChangeArrowheads="1"/>
            </p:cNvSpPr>
            <p:nvPr/>
          </p:nvSpPr>
          <p:spPr bwMode="auto">
            <a:xfrm>
              <a:off x="-48" y="2160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charset="0"/>
                </a:rPr>
                <a:t>transdutor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18166" name="AutoShape 54"/>
            <p:cNvSpPr>
              <a:spLocks/>
            </p:cNvSpPr>
            <p:nvPr/>
          </p:nvSpPr>
          <p:spPr bwMode="auto">
            <a:xfrm>
              <a:off x="1056" y="1680"/>
              <a:ext cx="240" cy="1296"/>
            </a:xfrm>
            <a:prstGeom prst="leftBrace">
              <a:avLst>
                <a:gd name="adj1" fmla="val 4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218167" name="Group 55"/>
          <p:cNvGrpSpPr>
            <a:grpSpLocks/>
          </p:cNvGrpSpPr>
          <p:nvPr/>
        </p:nvGrpSpPr>
        <p:grpSpPr bwMode="auto">
          <a:xfrm>
            <a:off x="2819400" y="4343400"/>
            <a:ext cx="4191000" cy="822325"/>
            <a:chOff x="1776" y="2736"/>
            <a:chExt cx="2640" cy="518"/>
          </a:xfrm>
        </p:grpSpPr>
        <p:sp>
          <p:nvSpPr>
            <p:cNvPr id="218168" name="Oval 56"/>
            <p:cNvSpPr>
              <a:spLocks noChangeArrowheads="1"/>
            </p:cNvSpPr>
            <p:nvPr/>
          </p:nvSpPr>
          <p:spPr bwMode="auto">
            <a:xfrm>
              <a:off x="1776" y="2784"/>
              <a:ext cx="768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8169" name="Text Box 57"/>
            <p:cNvSpPr txBox="1">
              <a:spLocks noChangeArrowheads="1"/>
            </p:cNvSpPr>
            <p:nvPr/>
          </p:nvSpPr>
          <p:spPr bwMode="auto">
            <a:xfrm>
              <a:off x="2640" y="2736"/>
              <a:ext cx="17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dirty="0">
                  <a:latin typeface="Arial" charset="0"/>
                </a:rPr>
                <a:t>dispositivo mostrador</a:t>
              </a:r>
              <a:endParaRPr lang="en-US" sz="240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8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8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charset="0"/>
                <a:cs typeface="Arial" charset="0"/>
              </a:rPr>
              <a:t>Transdutor ou sensor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/>
          <a:lstStyle/>
          <a:p>
            <a:r>
              <a:rPr lang="pt-BR" dirty="0">
                <a:latin typeface="Arial" charset="0"/>
                <a:cs typeface="Arial" charset="0"/>
              </a:rPr>
              <a:t>E</a:t>
            </a:r>
            <a:r>
              <a:rPr lang="pt-BR" dirty="0" smtClean="0">
                <a:latin typeface="Arial" charset="0"/>
                <a:cs typeface="Arial" charset="0"/>
              </a:rPr>
              <a:t>lemento de detecção que produz um sinal relacionado com a quantidade que está sendo medida.</a:t>
            </a:r>
            <a:r>
              <a:rPr lang="en-US" b="1" dirty="0" smtClean="0">
                <a:latin typeface="Arial" charset="0"/>
                <a:cs typeface="Arial" charset="0"/>
              </a:rPr>
              <a:t>	</a:t>
            </a:r>
            <a:endParaRPr lang="pt-BR" dirty="0"/>
          </a:p>
        </p:txBody>
      </p:sp>
      <p:pic>
        <p:nvPicPr>
          <p:cNvPr id="5" name="Imagem 4" descr="E2A-M18_img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4419600"/>
            <a:ext cx="1923028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sensor gota.jpg"/>
          <p:cNvPicPr>
            <a:picLocks noChangeAspect="1"/>
          </p:cNvPicPr>
          <p:nvPr/>
        </p:nvPicPr>
        <p:blipFill>
          <a:blip r:embed="rId3" cstate="print"/>
          <a:srcRect l="5888" r="17571" b="29439"/>
          <a:stretch>
            <a:fillRect/>
          </a:stretch>
        </p:blipFill>
        <p:spPr>
          <a:xfrm>
            <a:off x="6039174" y="4953000"/>
            <a:ext cx="2723825" cy="167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senso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276600"/>
            <a:ext cx="1981200" cy="1390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sensor-temperatu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429000"/>
            <a:ext cx="280035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strain-gauge-close.jpg"/>
          <p:cNvPicPr>
            <a:picLocks noChangeAspect="1"/>
          </p:cNvPicPr>
          <p:nvPr/>
        </p:nvPicPr>
        <p:blipFill>
          <a:blip r:embed="rId6" cstate="print"/>
          <a:srcRect t="13415" b="16125"/>
          <a:stretch>
            <a:fillRect/>
          </a:stretch>
        </p:blipFill>
        <p:spPr>
          <a:xfrm>
            <a:off x="457200" y="5334000"/>
            <a:ext cx="2514600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de um SM</a:t>
            </a:r>
          </a:p>
        </p:txBody>
      </p:sp>
      <p:grpSp>
        <p:nvGrpSpPr>
          <p:cNvPr id="219139" name="Group 3"/>
          <p:cNvGrpSpPr>
            <a:grpSpLocks/>
          </p:cNvGrpSpPr>
          <p:nvPr/>
        </p:nvGrpSpPr>
        <p:grpSpPr bwMode="auto">
          <a:xfrm>
            <a:off x="1854200" y="1905000"/>
            <a:ext cx="1187450" cy="3857625"/>
            <a:chOff x="720" y="1200"/>
            <a:chExt cx="748" cy="2430"/>
          </a:xfrm>
        </p:grpSpPr>
        <p:grpSp>
          <p:nvGrpSpPr>
            <p:cNvPr id="219140" name="Group 4"/>
            <p:cNvGrpSpPr>
              <a:grpSpLocks/>
            </p:cNvGrpSpPr>
            <p:nvPr/>
          </p:nvGrpSpPr>
          <p:grpSpPr bwMode="auto">
            <a:xfrm>
              <a:off x="720" y="1200"/>
              <a:ext cx="748" cy="2368"/>
              <a:chOff x="720" y="1200"/>
              <a:chExt cx="748" cy="2368"/>
            </a:xfrm>
          </p:grpSpPr>
          <p:sp>
            <p:nvSpPr>
              <p:cNvPr id="219141" name="Rectangle 5" descr="Diagonal para cima larga"/>
              <p:cNvSpPr>
                <a:spLocks noChangeArrowheads="1"/>
              </p:cNvSpPr>
              <p:nvPr/>
            </p:nvSpPr>
            <p:spPr bwMode="auto">
              <a:xfrm flipH="1">
                <a:off x="720" y="1200"/>
                <a:ext cx="748" cy="15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grpSp>
            <p:nvGrpSpPr>
              <p:cNvPr id="219142" name="Group 6"/>
              <p:cNvGrpSpPr>
                <a:grpSpLocks/>
              </p:cNvGrpSpPr>
              <p:nvPr/>
            </p:nvGrpSpPr>
            <p:grpSpPr bwMode="auto">
              <a:xfrm>
                <a:off x="876" y="1356"/>
                <a:ext cx="467" cy="1807"/>
                <a:chOff x="876" y="1356"/>
                <a:chExt cx="467" cy="1807"/>
              </a:xfrm>
            </p:grpSpPr>
            <p:sp>
              <p:nvSpPr>
                <p:cNvPr id="219143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125" y="1356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44" name="Line 8"/>
                <p:cNvSpPr>
                  <a:spLocks noChangeShapeType="1"/>
                </p:cNvSpPr>
                <p:nvPr/>
              </p:nvSpPr>
              <p:spPr bwMode="auto">
                <a:xfrm>
                  <a:off x="1125" y="1605"/>
                  <a:ext cx="218" cy="9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4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876" y="1699"/>
                  <a:ext cx="467" cy="6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46" name="Line 10"/>
                <p:cNvSpPr>
                  <a:spLocks noChangeShapeType="1"/>
                </p:cNvSpPr>
                <p:nvPr/>
              </p:nvSpPr>
              <p:spPr bwMode="auto">
                <a:xfrm>
                  <a:off x="876" y="1761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4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876" y="1885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48" name="Line 12"/>
                <p:cNvSpPr>
                  <a:spLocks noChangeShapeType="1"/>
                </p:cNvSpPr>
                <p:nvPr/>
              </p:nvSpPr>
              <p:spPr bwMode="auto">
                <a:xfrm>
                  <a:off x="876" y="1948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4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876" y="2072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0" name="Line 14"/>
                <p:cNvSpPr>
                  <a:spLocks noChangeShapeType="1"/>
                </p:cNvSpPr>
                <p:nvPr/>
              </p:nvSpPr>
              <p:spPr bwMode="auto">
                <a:xfrm>
                  <a:off x="876" y="2135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876" y="2259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2" name="Line 16"/>
                <p:cNvSpPr>
                  <a:spLocks noChangeShapeType="1"/>
                </p:cNvSpPr>
                <p:nvPr/>
              </p:nvSpPr>
              <p:spPr bwMode="auto">
                <a:xfrm>
                  <a:off x="876" y="2322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3" name="Line 17"/>
                <p:cNvSpPr>
                  <a:spLocks noChangeShapeType="1"/>
                </p:cNvSpPr>
                <p:nvPr/>
              </p:nvSpPr>
              <p:spPr bwMode="auto">
                <a:xfrm>
                  <a:off x="876" y="2322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76" y="2446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5" name="Line 19"/>
                <p:cNvSpPr>
                  <a:spLocks noChangeShapeType="1"/>
                </p:cNvSpPr>
                <p:nvPr/>
              </p:nvSpPr>
              <p:spPr bwMode="auto">
                <a:xfrm>
                  <a:off x="876" y="2509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876" y="2633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7" name="Line 21"/>
                <p:cNvSpPr>
                  <a:spLocks noChangeShapeType="1"/>
                </p:cNvSpPr>
                <p:nvPr/>
              </p:nvSpPr>
              <p:spPr bwMode="auto">
                <a:xfrm>
                  <a:off x="876" y="2696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125" y="2820"/>
                  <a:ext cx="218" cy="9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1915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125" y="2914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219160" name="AutoShape 24"/>
              <p:cNvSpPr>
                <a:spLocks noChangeArrowheads="1"/>
              </p:cNvSpPr>
              <p:nvPr/>
            </p:nvSpPr>
            <p:spPr bwMode="auto">
              <a:xfrm flipH="1">
                <a:off x="1063" y="3163"/>
                <a:ext cx="124" cy="405"/>
              </a:xfrm>
              <a:prstGeom prst="downArrow">
                <a:avLst>
                  <a:gd name="adj1" fmla="val 50000"/>
                  <a:gd name="adj2" fmla="val 81653"/>
                </a:avLst>
              </a:prstGeom>
              <a:solidFill>
                <a:srgbClr val="66FF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19161" name="Text Box 25"/>
            <p:cNvSpPr txBox="1">
              <a:spLocks noChangeArrowheads="1"/>
            </p:cNvSpPr>
            <p:nvPr/>
          </p:nvSpPr>
          <p:spPr bwMode="auto">
            <a:xfrm>
              <a:off x="1063" y="3412"/>
              <a:ext cx="37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F</a:t>
              </a:r>
            </a:p>
          </p:txBody>
        </p:sp>
      </p:grpSp>
      <p:grpSp>
        <p:nvGrpSpPr>
          <p:cNvPr id="219162" name="Group 26"/>
          <p:cNvGrpSpPr>
            <a:grpSpLocks/>
          </p:cNvGrpSpPr>
          <p:nvPr/>
        </p:nvGrpSpPr>
        <p:grpSpPr bwMode="auto">
          <a:xfrm>
            <a:off x="2425700" y="3048000"/>
            <a:ext cx="3213100" cy="2176463"/>
            <a:chOff x="2339" y="1979"/>
            <a:chExt cx="2024" cy="1371"/>
          </a:xfrm>
        </p:grpSpPr>
        <p:grpSp>
          <p:nvGrpSpPr>
            <p:cNvPr id="219163" name="Group 27"/>
            <p:cNvGrpSpPr>
              <a:grpSpLocks/>
            </p:cNvGrpSpPr>
            <p:nvPr/>
          </p:nvGrpSpPr>
          <p:grpSpPr bwMode="auto">
            <a:xfrm>
              <a:off x="4207" y="1979"/>
              <a:ext cx="156" cy="1371"/>
              <a:chOff x="3705" y="12939"/>
              <a:chExt cx="285" cy="2508"/>
            </a:xfrm>
          </p:grpSpPr>
          <p:sp>
            <p:nvSpPr>
              <p:cNvPr id="219164" name="Line 28"/>
              <p:cNvSpPr>
                <a:spLocks noChangeShapeType="1"/>
              </p:cNvSpPr>
              <p:nvPr/>
            </p:nvSpPr>
            <p:spPr bwMode="auto">
              <a:xfrm>
                <a:off x="3705" y="12939"/>
                <a:ext cx="0" cy="25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65" name="Line 29"/>
              <p:cNvSpPr>
                <a:spLocks noChangeShapeType="1"/>
              </p:cNvSpPr>
              <p:nvPr/>
            </p:nvSpPr>
            <p:spPr bwMode="auto">
              <a:xfrm>
                <a:off x="3705" y="1305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66" name="Line 30"/>
              <p:cNvSpPr>
                <a:spLocks noChangeShapeType="1"/>
              </p:cNvSpPr>
              <p:nvPr/>
            </p:nvSpPr>
            <p:spPr bwMode="auto">
              <a:xfrm>
                <a:off x="3705" y="1316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67" name="Line 31"/>
              <p:cNvSpPr>
                <a:spLocks noChangeShapeType="1"/>
              </p:cNvSpPr>
              <p:nvPr/>
            </p:nvSpPr>
            <p:spPr bwMode="auto">
              <a:xfrm>
                <a:off x="3705" y="1328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68" name="Line 32"/>
              <p:cNvSpPr>
                <a:spLocks noChangeShapeType="1"/>
              </p:cNvSpPr>
              <p:nvPr/>
            </p:nvSpPr>
            <p:spPr bwMode="auto">
              <a:xfrm>
                <a:off x="3705" y="1339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69" name="Line 33"/>
              <p:cNvSpPr>
                <a:spLocks noChangeShapeType="1"/>
              </p:cNvSpPr>
              <p:nvPr/>
            </p:nvSpPr>
            <p:spPr bwMode="auto">
              <a:xfrm>
                <a:off x="3705" y="1350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0" name="Line 34"/>
              <p:cNvSpPr>
                <a:spLocks noChangeShapeType="1"/>
              </p:cNvSpPr>
              <p:nvPr/>
            </p:nvSpPr>
            <p:spPr bwMode="auto">
              <a:xfrm>
                <a:off x="3705" y="1362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1" name="Line 35"/>
              <p:cNvSpPr>
                <a:spLocks noChangeShapeType="1"/>
              </p:cNvSpPr>
              <p:nvPr/>
            </p:nvSpPr>
            <p:spPr bwMode="auto">
              <a:xfrm>
                <a:off x="3705" y="1373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2" name="Line 36"/>
              <p:cNvSpPr>
                <a:spLocks noChangeShapeType="1"/>
              </p:cNvSpPr>
              <p:nvPr/>
            </p:nvSpPr>
            <p:spPr bwMode="auto">
              <a:xfrm>
                <a:off x="3705" y="1385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3" name="Line 37"/>
              <p:cNvSpPr>
                <a:spLocks noChangeShapeType="1"/>
              </p:cNvSpPr>
              <p:nvPr/>
            </p:nvSpPr>
            <p:spPr bwMode="auto">
              <a:xfrm>
                <a:off x="3705" y="1396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4" name="Line 38"/>
              <p:cNvSpPr>
                <a:spLocks noChangeShapeType="1"/>
              </p:cNvSpPr>
              <p:nvPr/>
            </p:nvSpPr>
            <p:spPr bwMode="auto">
              <a:xfrm>
                <a:off x="3705" y="1407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5" name="Line 39"/>
              <p:cNvSpPr>
                <a:spLocks noChangeShapeType="1"/>
              </p:cNvSpPr>
              <p:nvPr/>
            </p:nvSpPr>
            <p:spPr bwMode="auto">
              <a:xfrm>
                <a:off x="3705" y="1419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6" name="Line 40"/>
              <p:cNvSpPr>
                <a:spLocks noChangeShapeType="1"/>
              </p:cNvSpPr>
              <p:nvPr/>
            </p:nvSpPr>
            <p:spPr bwMode="auto">
              <a:xfrm>
                <a:off x="3705" y="1430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7" name="Line 41"/>
              <p:cNvSpPr>
                <a:spLocks noChangeShapeType="1"/>
              </p:cNvSpPr>
              <p:nvPr/>
            </p:nvSpPr>
            <p:spPr bwMode="auto">
              <a:xfrm>
                <a:off x="3705" y="1442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8" name="Line 42"/>
              <p:cNvSpPr>
                <a:spLocks noChangeShapeType="1"/>
              </p:cNvSpPr>
              <p:nvPr/>
            </p:nvSpPr>
            <p:spPr bwMode="auto">
              <a:xfrm>
                <a:off x="3705" y="1453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79" name="Line 43"/>
              <p:cNvSpPr>
                <a:spLocks noChangeShapeType="1"/>
              </p:cNvSpPr>
              <p:nvPr/>
            </p:nvSpPr>
            <p:spPr bwMode="auto">
              <a:xfrm>
                <a:off x="3705" y="1464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80" name="Line 44"/>
              <p:cNvSpPr>
                <a:spLocks noChangeShapeType="1"/>
              </p:cNvSpPr>
              <p:nvPr/>
            </p:nvSpPr>
            <p:spPr bwMode="auto">
              <a:xfrm>
                <a:off x="3705" y="1476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81" name="Line 45"/>
              <p:cNvSpPr>
                <a:spLocks noChangeShapeType="1"/>
              </p:cNvSpPr>
              <p:nvPr/>
            </p:nvSpPr>
            <p:spPr bwMode="auto">
              <a:xfrm>
                <a:off x="3705" y="1487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82" name="Line 46"/>
              <p:cNvSpPr>
                <a:spLocks noChangeShapeType="1"/>
              </p:cNvSpPr>
              <p:nvPr/>
            </p:nvSpPr>
            <p:spPr bwMode="auto">
              <a:xfrm>
                <a:off x="3705" y="1499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83" name="Line 47"/>
              <p:cNvSpPr>
                <a:spLocks noChangeShapeType="1"/>
              </p:cNvSpPr>
              <p:nvPr/>
            </p:nvSpPr>
            <p:spPr bwMode="auto">
              <a:xfrm>
                <a:off x="3705" y="1510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84" name="Line 48"/>
              <p:cNvSpPr>
                <a:spLocks noChangeShapeType="1"/>
              </p:cNvSpPr>
              <p:nvPr/>
            </p:nvSpPr>
            <p:spPr bwMode="auto">
              <a:xfrm>
                <a:off x="3705" y="1521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19185" name="Line 49"/>
              <p:cNvSpPr>
                <a:spLocks noChangeShapeType="1"/>
              </p:cNvSpPr>
              <p:nvPr/>
            </p:nvSpPr>
            <p:spPr bwMode="auto">
              <a:xfrm>
                <a:off x="3705" y="1533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19186" name="AutoShape 50"/>
            <p:cNvSpPr>
              <a:spLocks noChangeArrowheads="1"/>
            </p:cNvSpPr>
            <p:nvPr/>
          </p:nvSpPr>
          <p:spPr bwMode="auto">
            <a:xfrm rot="20910359" flipH="1">
              <a:off x="2370" y="2820"/>
              <a:ext cx="1837" cy="63"/>
            </a:xfrm>
            <a:prstGeom prst="leftArrow">
              <a:avLst>
                <a:gd name="adj1" fmla="val 63417"/>
                <a:gd name="adj2" fmla="val 238400"/>
              </a:avLst>
            </a:prstGeom>
            <a:gradFill rotWithShape="0">
              <a:gsLst>
                <a:gs pos="0">
                  <a:srgbClr val="FF3300">
                    <a:gamma/>
                    <a:tint val="0"/>
                    <a:invGamma/>
                  </a:srgbClr>
                </a:gs>
                <a:gs pos="100000">
                  <a:srgbClr val="FF33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9187" name="AutoShape 51"/>
            <p:cNvSpPr>
              <a:spLocks noChangeArrowheads="1"/>
            </p:cNvSpPr>
            <p:nvPr/>
          </p:nvSpPr>
          <p:spPr bwMode="auto">
            <a:xfrm>
              <a:off x="2681" y="2976"/>
              <a:ext cx="156" cy="125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9188" name="Oval 52"/>
            <p:cNvSpPr>
              <a:spLocks noChangeArrowheads="1"/>
            </p:cNvSpPr>
            <p:nvPr/>
          </p:nvSpPr>
          <p:spPr bwMode="auto">
            <a:xfrm>
              <a:off x="2339" y="3007"/>
              <a:ext cx="62" cy="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19189" name="Text Box 53"/>
            <p:cNvSpPr txBox="1">
              <a:spLocks noChangeArrowheads="1"/>
            </p:cNvSpPr>
            <p:nvPr/>
          </p:nvSpPr>
          <p:spPr bwMode="auto">
            <a:xfrm>
              <a:off x="3927" y="2446"/>
              <a:ext cx="37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 dirty="0">
                  <a:latin typeface="Arial" charset="0"/>
                </a:rPr>
                <a:t>D</a:t>
              </a:r>
              <a:endParaRPr lang="pt-BR" sz="1000" dirty="0">
                <a:latin typeface="Times New Roman" pitchFamily="18" charset="0"/>
              </a:endParaRPr>
            </a:p>
          </p:txBody>
        </p:sp>
        <p:sp>
          <p:nvSpPr>
            <p:cNvPr id="219190" name="Text Box 54"/>
            <p:cNvSpPr txBox="1">
              <a:spLocks noChangeArrowheads="1"/>
            </p:cNvSpPr>
            <p:nvPr/>
          </p:nvSpPr>
          <p:spPr bwMode="auto">
            <a:xfrm>
              <a:off x="2557" y="3100"/>
              <a:ext cx="40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 dirty="0">
                  <a:latin typeface="Arial" charset="0"/>
                </a:rPr>
                <a:t>A</a:t>
              </a:r>
              <a:endParaRPr lang="pt-BR" sz="1000" dirty="0">
                <a:latin typeface="Times New Roman" pitchFamily="18" charset="0"/>
              </a:endParaRPr>
            </a:p>
          </p:txBody>
        </p:sp>
      </p:grpSp>
      <p:grpSp>
        <p:nvGrpSpPr>
          <p:cNvPr id="219191" name="Group 55"/>
          <p:cNvGrpSpPr>
            <a:grpSpLocks/>
          </p:cNvGrpSpPr>
          <p:nvPr/>
        </p:nvGrpSpPr>
        <p:grpSpPr bwMode="auto">
          <a:xfrm>
            <a:off x="-76200" y="2667000"/>
            <a:ext cx="2133600" cy="2057400"/>
            <a:chOff x="-48" y="1680"/>
            <a:chExt cx="1344" cy="1296"/>
          </a:xfrm>
        </p:grpSpPr>
        <p:sp>
          <p:nvSpPr>
            <p:cNvPr id="219192" name="Text Box 56"/>
            <p:cNvSpPr txBox="1">
              <a:spLocks noChangeArrowheads="1"/>
            </p:cNvSpPr>
            <p:nvPr/>
          </p:nvSpPr>
          <p:spPr bwMode="auto">
            <a:xfrm>
              <a:off x="-48" y="2160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charset="0"/>
                </a:rPr>
                <a:t>transdutor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219193" name="AutoShape 57"/>
            <p:cNvSpPr>
              <a:spLocks/>
            </p:cNvSpPr>
            <p:nvPr/>
          </p:nvSpPr>
          <p:spPr bwMode="auto">
            <a:xfrm>
              <a:off x="1056" y="1680"/>
              <a:ext cx="240" cy="1296"/>
            </a:xfrm>
            <a:prstGeom prst="leftBrace">
              <a:avLst>
                <a:gd name="adj1" fmla="val 4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219194" name="Group 58"/>
          <p:cNvGrpSpPr>
            <a:grpSpLocks/>
          </p:cNvGrpSpPr>
          <p:nvPr/>
        </p:nvGrpSpPr>
        <p:grpSpPr bwMode="auto">
          <a:xfrm>
            <a:off x="4800600" y="3733800"/>
            <a:ext cx="4191000" cy="822325"/>
            <a:chOff x="1776" y="2736"/>
            <a:chExt cx="2640" cy="518"/>
          </a:xfrm>
        </p:grpSpPr>
        <p:sp>
          <p:nvSpPr>
            <p:cNvPr id="219195" name="Oval 59"/>
            <p:cNvSpPr>
              <a:spLocks noChangeArrowheads="1"/>
            </p:cNvSpPr>
            <p:nvPr/>
          </p:nvSpPr>
          <p:spPr bwMode="auto">
            <a:xfrm>
              <a:off x="1776" y="2784"/>
              <a:ext cx="768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9196" name="Text Box 60"/>
            <p:cNvSpPr txBox="1">
              <a:spLocks noChangeArrowheads="1"/>
            </p:cNvSpPr>
            <p:nvPr/>
          </p:nvSpPr>
          <p:spPr bwMode="auto">
            <a:xfrm>
              <a:off x="2640" y="2736"/>
              <a:ext cx="17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dirty="0">
                  <a:latin typeface="Arial" charset="0"/>
                </a:rPr>
                <a:t>dispositivo mostrador</a:t>
              </a:r>
              <a:endParaRPr lang="en-US" sz="2400" dirty="0">
                <a:latin typeface="Arial" charset="0"/>
              </a:endParaRPr>
            </a:p>
          </p:txBody>
        </p:sp>
      </p:grpSp>
      <p:grpSp>
        <p:nvGrpSpPr>
          <p:cNvPr id="219197" name="Group 61"/>
          <p:cNvGrpSpPr>
            <a:grpSpLocks/>
          </p:cNvGrpSpPr>
          <p:nvPr/>
        </p:nvGrpSpPr>
        <p:grpSpPr bwMode="auto">
          <a:xfrm>
            <a:off x="2438400" y="5257800"/>
            <a:ext cx="3200400" cy="974725"/>
            <a:chOff x="1536" y="3312"/>
            <a:chExt cx="2016" cy="614"/>
          </a:xfrm>
        </p:grpSpPr>
        <p:sp>
          <p:nvSpPr>
            <p:cNvPr id="219198" name="AutoShape 62"/>
            <p:cNvSpPr>
              <a:spLocks/>
            </p:cNvSpPr>
            <p:nvPr/>
          </p:nvSpPr>
          <p:spPr bwMode="auto">
            <a:xfrm rot="5400000" flipV="1">
              <a:off x="2472" y="2568"/>
              <a:ext cx="96" cy="1584"/>
            </a:xfrm>
            <a:prstGeom prst="rightBrace">
              <a:avLst>
                <a:gd name="adj1" fmla="val 1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19199" name="Text Box 63"/>
            <p:cNvSpPr txBox="1">
              <a:spLocks noChangeArrowheads="1"/>
            </p:cNvSpPr>
            <p:nvPr/>
          </p:nvSpPr>
          <p:spPr bwMode="auto">
            <a:xfrm>
              <a:off x="1536" y="3408"/>
              <a:ext cx="201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charset="0"/>
                </a:rPr>
                <a:t>unidade de tratamento de sinais</a:t>
              </a:r>
              <a:endParaRPr lang="en-US" sz="240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1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charset="0"/>
                <a:cs typeface="Arial" charset="0"/>
              </a:rPr>
              <a:t>Condicionador de sinais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pt-BR" dirty="0">
                <a:latin typeface="Arial" charset="0"/>
                <a:cs typeface="Arial" charset="0"/>
              </a:rPr>
              <a:t>E</a:t>
            </a:r>
            <a:r>
              <a:rPr lang="pt-BR" dirty="0" smtClean="0">
                <a:latin typeface="Arial" charset="0"/>
                <a:cs typeface="Arial" charset="0"/>
              </a:rPr>
              <a:t>lemento que converte o sinal do sensor em outra forma na qual possa ser indicado.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5" name="Imagem 4" descr="figura_1_circuito_condicionad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352800"/>
            <a:ext cx="6877050" cy="323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Módulos de um SM</a:t>
            </a:r>
          </a:p>
        </p:txBody>
      </p:sp>
      <p:grpSp>
        <p:nvGrpSpPr>
          <p:cNvPr id="220163" name="Group 3"/>
          <p:cNvGrpSpPr>
            <a:grpSpLocks/>
          </p:cNvGrpSpPr>
          <p:nvPr/>
        </p:nvGrpSpPr>
        <p:grpSpPr bwMode="auto">
          <a:xfrm>
            <a:off x="3905250" y="4191000"/>
            <a:ext cx="593725" cy="544513"/>
            <a:chOff x="4465" y="2568"/>
            <a:chExt cx="374" cy="343"/>
          </a:xfrm>
        </p:grpSpPr>
        <p:sp>
          <p:nvSpPr>
            <p:cNvPr id="220164" name="Rectangle 4"/>
            <p:cNvSpPr>
              <a:spLocks noChangeArrowheads="1"/>
            </p:cNvSpPr>
            <p:nvPr/>
          </p:nvSpPr>
          <p:spPr bwMode="auto">
            <a:xfrm>
              <a:off x="4465" y="2568"/>
              <a:ext cx="353" cy="34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165" name="Text Box 5"/>
            <p:cNvSpPr txBox="1">
              <a:spLocks noChangeArrowheads="1"/>
            </p:cNvSpPr>
            <p:nvPr/>
          </p:nvSpPr>
          <p:spPr bwMode="auto">
            <a:xfrm>
              <a:off x="4465" y="2631"/>
              <a:ext cx="37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PW</a:t>
              </a:r>
              <a:endParaRPr lang="pt-BR" sz="1000" dirty="0">
                <a:latin typeface="Times New Roman" pitchFamily="18" charset="0"/>
              </a:endParaRPr>
            </a:p>
          </p:txBody>
        </p:sp>
      </p:grpSp>
      <p:grpSp>
        <p:nvGrpSpPr>
          <p:cNvPr id="220166" name="Group 6"/>
          <p:cNvGrpSpPr>
            <a:grpSpLocks/>
          </p:cNvGrpSpPr>
          <p:nvPr/>
        </p:nvGrpSpPr>
        <p:grpSpPr bwMode="auto">
          <a:xfrm>
            <a:off x="4465638" y="4141788"/>
            <a:ext cx="692150" cy="692150"/>
            <a:chOff x="4818" y="2537"/>
            <a:chExt cx="436" cy="436"/>
          </a:xfrm>
        </p:grpSpPr>
        <p:sp>
          <p:nvSpPr>
            <p:cNvPr id="220167" name="AutoShape 7"/>
            <p:cNvSpPr>
              <a:spLocks noChangeArrowheads="1"/>
            </p:cNvSpPr>
            <p:nvPr/>
          </p:nvSpPr>
          <p:spPr bwMode="auto">
            <a:xfrm rot="5400000">
              <a:off x="4819" y="2630"/>
              <a:ext cx="436" cy="249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168" name="Line 8"/>
            <p:cNvSpPr>
              <a:spLocks noChangeShapeType="1"/>
            </p:cNvSpPr>
            <p:nvPr/>
          </p:nvSpPr>
          <p:spPr bwMode="auto">
            <a:xfrm>
              <a:off x="4818" y="2755"/>
              <a:ext cx="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169" name="Line 9"/>
            <p:cNvSpPr>
              <a:spLocks noChangeShapeType="1"/>
            </p:cNvSpPr>
            <p:nvPr/>
          </p:nvSpPr>
          <p:spPr bwMode="auto">
            <a:xfrm>
              <a:off x="5161" y="2755"/>
              <a:ext cx="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170" name="Text Box 10"/>
            <p:cNvSpPr txBox="1">
              <a:spLocks noChangeArrowheads="1"/>
            </p:cNvSpPr>
            <p:nvPr/>
          </p:nvSpPr>
          <p:spPr bwMode="auto">
            <a:xfrm>
              <a:off x="4818" y="2631"/>
              <a:ext cx="37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solidFill>
                    <a:schemeClr val="bg2"/>
                  </a:solidFill>
                  <a:latin typeface="Arial" charset="0"/>
                </a:rPr>
                <a:t>A</a:t>
              </a:r>
              <a:endParaRPr lang="pt-BR" sz="100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0171" name="Group 11"/>
          <p:cNvGrpSpPr>
            <a:grpSpLocks/>
          </p:cNvGrpSpPr>
          <p:nvPr/>
        </p:nvGrpSpPr>
        <p:grpSpPr bwMode="auto">
          <a:xfrm>
            <a:off x="1879600" y="1905000"/>
            <a:ext cx="1187450" cy="3857625"/>
            <a:chOff x="720" y="1200"/>
            <a:chExt cx="748" cy="2430"/>
          </a:xfrm>
        </p:grpSpPr>
        <p:grpSp>
          <p:nvGrpSpPr>
            <p:cNvPr id="220172" name="Group 12"/>
            <p:cNvGrpSpPr>
              <a:grpSpLocks/>
            </p:cNvGrpSpPr>
            <p:nvPr/>
          </p:nvGrpSpPr>
          <p:grpSpPr bwMode="auto">
            <a:xfrm>
              <a:off x="720" y="1200"/>
              <a:ext cx="748" cy="2368"/>
              <a:chOff x="720" y="1200"/>
              <a:chExt cx="748" cy="2368"/>
            </a:xfrm>
          </p:grpSpPr>
          <p:sp>
            <p:nvSpPr>
              <p:cNvPr id="220173" name="Rectangle 13" descr="Diagonal para cima larga"/>
              <p:cNvSpPr>
                <a:spLocks noChangeArrowheads="1"/>
              </p:cNvSpPr>
              <p:nvPr/>
            </p:nvSpPr>
            <p:spPr bwMode="auto">
              <a:xfrm flipH="1">
                <a:off x="720" y="1200"/>
                <a:ext cx="748" cy="156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grpSp>
            <p:nvGrpSpPr>
              <p:cNvPr id="220174" name="Group 14"/>
              <p:cNvGrpSpPr>
                <a:grpSpLocks/>
              </p:cNvGrpSpPr>
              <p:nvPr/>
            </p:nvGrpSpPr>
            <p:grpSpPr bwMode="auto">
              <a:xfrm>
                <a:off x="876" y="1356"/>
                <a:ext cx="467" cy="1807"/>
                <a:chOff x="876" y="1356"/>
                <a:chExt cx="467" cy="1807"/>
              </a:xfrm>
            </p:grpSpPr>
            <p:sp>
              <p:nvSpPr>
                <p:cNvPr id="22017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125" y="1356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76" name="Line 16"/>
                <p:cNvSpPr>
                  <a:spLocks noChangeShapeType="1"/>
                </p:cNvSpPr>
                <p:nvPr/>
              </p:nvSpPr>
              <p:spPr bwMode="auto">
                <a:xfrm>
                  <a:off x="1125" y="1605"/>
                  <a:ext cx="218" cy="9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77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76" y="1699"/>
                  <a:ext cx="467" cy="6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78" name="Line 18"/>
                <p:cNvSpPr>
                  <a:spLocks noChangeShapeType="1"/>
                </p:cNvSpPr>
                <p:nvPr/>
              </p:nvSpPr>
              <p:spPr bwMode="auto">
                <a:xfrm>
                  <a:off x="876" y="1761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7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76" y="1885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0" name="Line 20"/>
                <p:cNvSpPr>
                  <a:spLocks noChangeShapeType="1"/>
                </p:cNvSpPr>
                <p:nvPr/>
              </p:nvSpPr>
              <p:spPr bwMode="auto">
                <a:xfrm>
                  <a:off x="876" y="1948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876" y="2072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2" name="Line 22"/>
                <p:cNvSpPr>
                  <a:spLocks noChangeShapeType="1"/>
                </p:cNvSpPr>
                <p:nvPr/>
              </p:nvSpPr>
              <p:spPr bwMode="auto">
                <a:xfrm>
                  <a:off x="876" y="2135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3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876" y="2259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4" name="Line 24"/>
                <p:cNvSpPr>
                  <a:spLocks noChangeShapeType="1"/>
                </p:cNvSpPr>
                <p:nvPr/>
              </p:nvSpPr>
              <p:spPr bwMode="auto">
                <a:xfrm>
                  <a:off x="876" y="2322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5" name="Line 25"/>
                <p:cNvSpPr>
                  <a:spLocks noChangeShapeType="1"/>
                </p:cNvSpPr>
                <p:nvPr/>
              </p:nvSpPr>
              <p:spPr bwMode="auto">
                <a:xfrm>
                  <a:off x="876" y="2322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6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76" y="2446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7" name="Line 27"/>
                <p:cNvSpPr>
                  <a:spLocks noChangeShapeType="1"/>
                </p:cNvSpPr>
                <p:nvPr/>
              </p:nvSpPr>
              <p:spPr bwMode="auto">
                <a:xfrm>
                  <a:off x="876" y="2509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876" y="2633"/>
                  <a:ext cx="467" cy="6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89" name="Line 29"/>
                <p:cNvSpPr>
                  <a:spLocks noChangeShapeType="1"/>
                </p:cNvSpPr>
                <p:nvPr/>
              </p:nvSpPr>
              <p:spPr bwMode="auto">
                <a:xfrm>
                  <a:off x="876" y="2696"/>
                  <a:ext cx="467" cy="12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9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125" y="2820"/>
                  <a:ext cx="218" cy="94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019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125" y="2914"/>
                  <a:ext cx="0" cy="249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220192" name="AutoShape 32"/>
              <p:cNvSpPr>
                <a:spLocks noChangeArrowheads="1"/>
              </p:cNvSpPr>
              <p:nvPr/>
            </p:nvSpPr>
            <p:spPr bwMode="auto">
              <a:xfrm flipH="1">
                <a:off x="1063" y="3163"/>
                <a:ext cx="124" cy="405"/>
              </a:xfrm>
              <a:prstGeom prst="downArrow">
                <a:avLst>
                  <a:gd name="adj1" fmla="val 50000"/>
                  <a:gd name="adj2" fmla="val 81653"/>
                </a:avLst>
              </a:prstGeom>
              <a:solidFill>
                <a:srgbClr val="66FF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20193" name="Text Box 33"/>
            <p:cNvSpPr txBox="1">
              <a:spLocks noChangeArrowheads="1"/>
            </p:cNvSpPr>
            <p:nvPr/>
          </p:nvSpPr>
          <p:spPr bwMode="auto">
            <a:xfrm>
              <a:off x="1063" y="3412"/>
              <a:ext cx="373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F</a:t>
              </a:r>
            </a:p>
          </p:txBody>
        </p:sp>
      </p:grpSp>
      <p:grpSp>
        <p:nvGrpSpPr>
          <p:cNvPr id="220194" name="Group 34"/>
          <p:cNvGrpSpPr>
            <a:grpSpLocks/>
          </p:cNvGrpSpPr>
          <p:nvPr/>
        </p:nvGrpSpPr>
        <p:grpSpPr bwMode="auto">
          <a:xfrm>
            <a:off x="2489200" y="3963988"/>
            <a:ext cx="1093788" cy="771525"/>
            <a:chOff x="3573" y="2425"/>
            <a:chExt cx="689" cy="486"/>
          </a:xfrm>
        </p:grpSpPr>
        <p:sp>
          <p:nvSpPr>
            <p:cNvPr id="220195" name="Rectangle 35"/>
            <p:cNvSpPr>
              <a:spLocks noChangeArrowheads="1"/>
            </p:cNvSpPr>
            <p:nvPr/>
          </p:nvSpPr>
          <p:spPr bwMode="auto">
            <a:xfrm>
              <a:off x="4009" y="2662"/>
              <a:ext cx="124" cy="187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196" name="Freeform 36"/>
            <p:cNvSpPr>
              <a:spLocks/>
            </p:cNvSpPr>
            <p:nvPr/>
          </p:nvSpPr>
          <p:spPr bwMode="auto">
            <a:xfrm>
              <a:off x="3573" y="2631"/>
              <a:ext cx="436" cy="280"/>
            </a:xfrm>
            <a:custGeom>
              <a:avLst/>
              <a:gdLst/>
              <a:ahLst/>
              <a:cxnLst>
                <a:cxn ang="0">
                  <a:pos x="0" y="513"/>
                </a:cxn>
                <a:cxn ang="0">
                  <a:pos x="798" y="513"/>
                </a:cxn>
                <a:cxn ang="0">
                  <a:pos x="798" y="0"/>
                </a:cxn>
                <a:cxn ang="0">
                  <a:pos x="684" y="0"/>
                </a:cxn>
                <a:cxn ang="0">
                  <a:pos x="684" y="456"/>
                </a:cxn>
                <a:cxn ang="0">
                  <a:pos x="0" y="456"/>
                </a:cxn>
                <a:cxn ang="0">
                  <a:pos x="0" y="513"/>
                </a:cxn>
              </a:cxnLst>
              <a:rect l="0" t="0" r="r" b="b"/>
              <a:pathLst>
                <a:path w="798" h="513">
                  <a:moveTo>
                    <a:pt x="0" y="513"/>
                  </a:moveTo>
                  <a:lnTo>
                    <a:pt x="798" y="513"/>
                  </a:lnTo>
                  <a:lnTo>
                    <a:pt x="798" y="0"/>
                  </a:lnTo>
                  <a:lnTo>
                    <a:pt x="684" y="0"/>
                  </a:lnTo>
                  <a:lnTo>
                    <a:pt x="684" y="456"/>
                  </a:lnTo>
                  <a:lnTo>
                    <a:pt x="0" y="456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197" name="Text Box 37"/>
            <p:cNvSpPr txBox="1">
              <a:spLocks noChangeArrowheads="1"/>
            </p:cNvSpPr>
            <p:nvPr/>
          </p:nvSpPr>
          <p:spPr bwMode="auto">
            <a:xfrm>
              <a:off x="3857" y="2425"/>
              <a:ext cx="4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N</a:t>
              </a:r>
              <a:endParaRPr lang="pt-BR" sz="1000" dirty="0">
                <a:latin typeface="Times New Roman" pitchFamily="18" charset="0"/>
              </a:endParaRPr>
            </a:p>
          </p:txBody>
        </p:sp>
      </p:grpSp>
      <p:grpSp>
        <p:nvGrpSpPr>
          <p:cNvPr id="220198" name="Group 38"/>
          <p:cNvGrpSpPr>
            <a:grpSpLocks/>
          </p:cNvGrpSpPr>
          <p:nvPr/>
        </p:nvGrpSpPr>
        <p:grpSpPr bwMode="auto">
          <a:xfrm>
            <a:off x="3322638" y="4291013"/>
            <a:ext cx="642937" cy="711200"/>
            <a:chOff x="4098" y="2631"/>
            <a:chExt cx="405" cy="448"/>
          </a:xfrm>
        </p:grpSpPr>
        <p:sp>
          <p:nvSpPr>
            <p:cNvPr id="220199" name="Freeform 39"/>
            <p:cNvSpPr>
              <a:spLocks/>
            </p:cNvSpPr>
            <p:nvPr/>
          </p:nvSpPr>
          <p:spPr bwMode="auto">
            <a:xfrm>
              <a:off x="4154" y="2631"/>
              <a:ext cx="311" cy="103"/>
            </a:xfrm>
            <a:custGeom>
              <a:avLst/>
              <a:gdLst/>
              <a:ahLst/>
              <a:cxnLst>
                <a:cxn ang="0">
                  <a:pos x="741" y="9"/>
                </a:cxn>
                <a:cxn ang="0">
                  <a:pos x="285" y="9"/>
                </a:cxn>
                <a:cxn ang="0">
                  <a:pos x="0" y="66"/>
                </a:cxn>
                <a:cxn ang="0">
                  <a:pos x="285" y="123"/>
                </a:cxn>
                <a:cxn ang="0">
                  <a:pos x="570" y="66"/>
                </a:cxn>
                <a:cxn ang="0">
                  <a:pos x="285" y="66"/>
                </a:cxn>
                <a:cxn ang="0">
                  <a:pos x="0" y="180"/>
                </a:cxn>
                <a:cxn ang="0">
                  <a:pos x="285" y="237"/>
                </a:cxn>
                <a:cxn ang="0">
                  <a:pos x="570" y="180"/>
                </a:cxn>
                <a:cxn ang="0">
                  <a:pos x="285" y="180"/>
                </a:cxn>
                <a:cxn ang="0">
                  <a:pos x="0" y="294"/>
                </a:cxn>
                <a:cxn ang="0">
                  <a:pos x="285" y="351"/>
                </a:cxn>
                <a:cxn ang="0">
                  <a:pos x="741" y="351"/>
                </a:cxn>
              </a:cxnLst>
              <a:rect l="0" t="0" r="r" b="b"/>
              <a:pathLst>
                <a:path w="741" h="360">
                  <a:moveTo>
                    <a:pt x="741" y="9"/>
                  </a:moveTo>
                  <a:cubicBezTo>
                    <a:pt x="574" y="4"/>
                    <a:pt x="408" y="0"/>
                    <a:pt x="285" y="9"/>
                  </a:cubicBezTo>
                  <a:cubicBezTo>
                    <a:pt x="162" y="18"/>
                    <a:pt x="0" y="47"/>
                    <a:pt x="0" y="66"/>
                  </a:cubicBezTo>
                  <a:cubicBezTo>
                    <a:pt x="0" y="85"/>
                    <a:pt x="190" y="123"/>
                    <a:pt x="285" y="123"/>
                  </a:cubicBezTo>
                  <a:cubicBezTo>
                    <a:pt x="380" y="123"/>
                    <a:pt x="570" y="75"/>
                    <a:pt x="570" y="66"/>
                  </a:cubicBezTo>
                  <a:cubicBezTo>
                    <a:pt x="570" y="57"/>
                    <a:pt x="380" y="47"/>
                    <a:pt x="285" y="66"/>
                  </a:cubicBezTo>
                  <a:cubicBezTo>
                    <a:pt x="190" y="85"/>
                    <a:pt x="0" y="152"/>
                    <a:pt x="0" y="180"/>
                  </a:cubicBezTo>
                  <a:cubicBezTo>
                    <a:pt x="0" y="208"/>
                    <a:pt x="190" y="237"/>
                    <a:pt x="285" y="237"/>
                  </a:cubicBezTo>
                  <a:cubicBezTo>
                    <a:pt x="380" y="237"/>
                    <a:pt x="570" y="189"/>
                    <a:pt x="570" y="180"/>
                  </a:cubicBezTo>
                  <a:cubicBezTo>
                    <a:pt x="570" y="171"/>
                    <a:pt x="380" y="161"/>
                    <a:pt x="285" y="180"/>
                  </a:cubicBezTo>
                  <a:cubicBezTo>
                    <a:pt x="190" y="199"/>
                    <a:pt x="0" y="266"/>
                    <a:pt x="0" y="294"/>
                  </a:cubicBezTo>
                  <a:cubicBezTo>
                    <a:pt x="0" y="322"/>
                    <a:pt x="162" y="342"/>
                    <a:pt x="285" y="351"/>
                  </a:cubicBezTo>
                  <a:cubicBezTo>
                    <a:pt x="408" y="360"/>
                    <a:pt x="574" y="355"/>
                    <a:pt x="741" y="351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200" name="Freeform 40"/>
            <p:cNvSpPr>
              <a:spLocks/>
            </p:cNvSpPr>
            <p:nvPr/>
          </p:nvSpPr>
          <p:spPr bwMode="auto">
            <a:xfrm>
              <a:off x="4154" y="2755"/>
              <a:ext cx="311" cy="103"/>
            </a:xfrm>
            <a:custGeom>
              <a:avLst/>
              <a:gdLst/>
              <a:ahLst/>
              <a:cxnLst>
                <a:cxn ang="0">
                  <a:pos x="741" y="9"/>
                </a:cxn>
                <a:cxn ang="0">
                  <a:pos x="285" y="9"/>
                </a:cxn>
                <a:cxn ang="0">
                  <a:pos x="0" y="66"/>
                </a:cxn>
                <a:cxn ang="0">
                  <a:pos x="285" y="123"/>
                </a:cxn>
                <a:cxn ang="0">
                  <a:pos x="570" y="66"/>
                </a:cxn>
                <a:cxn ang="0">
                  <a:pos x="285" y="66"/>
                </a:cxn>
                <a:cxn ang="0">
                  <a:pos x="0" y="180"/>
                </a:cxn>
                <a:cxn ang="0">
                  <a:pos x="285" y="237"/>
                </a:cxn>
                <a:cxn ang="0">
                  <a:pos x="570" y="180"/>
                </a:cxn>
                <a:cxn ang="0">
                  <a:pos x="285" y="180"/>
                </a:cxn>
                <a:cxn ang="0">
                  <a:pos x="0" y="294"/>
                </a:cxn>
                <a:cxn ang="0">
                  <a:pos x="285" y="351"/>
                </a:cxn>
                <a:cxn ang="0">
                  <a:pos x="741" y="351"/>
                </a:cxn>
              </a:cxnLst>
              <a:rect l="0" t="0" r="r" b="b"/>
              <a:pathLst>
                <a:path w="741" h="360">
                  <a:moveTo>
                    <a:pt x="741" y="9"/>
                  </a:moveTo>
                  <a:cubicBezTo>
                    <a:pt x="574" y="4"/>
                    <a:pt x="408" y="0"/>
                    <a:pt x="285" y="9"/>
                  </a:cubicBezTo>
                  <a:cubicBezTo>
                    <a:pt x="162" y="18"/>
                    <a:pt x="0" y="47"/>
                    <a:pt x="0" y="66"/>
                  </a:cubicBezTo>
                  <a:cubicBezTo>
                    <a:pt x="0" y="85"/>
                    <a:pt x="190" y="123"/>
                    <a:pt x="285" y="123"/>
                  </a:cubicBezTo>
                  <a:cubicBezTo>
                    <a:pt x="380" y="123"/>
                    <a:pt x="570" y="75"/>
                    <a:pt x="570" y="66"/>
                  </a:cubicBezTo>
                  <a:cubicBezTo>
                    <a:pt x="570" y="57"/>
                    <a:pt x="380" y="47"/>
                    <a:pt x="285" y="66"/>
                  </a:cubicBezTo>
                  <a:cubicBezTo>
                    <a:pt x="190" y="85"/>
                    <a:pt x="0" y="152"/>
                    <a:pt x="0" y="180"/>
                  </a:cubicBezTo>
                  <a:cubicBezTo>
                    <a:pt x="0" y="208"/>
                    <a:pt x="190" y="237"/>
                    <a:pt x="285" y="237"/>
                  </a:cubicBezTo>
                  <a:cubicBezTo>
                    <a:pt x="380" y="237"/>
                    <a:pt x="570" y="189"/>
                    <a:pt x="570" y="180"/>
                  </a:cubicBezTo>
                  <a:cubicBezTo>
                    <a:pt x="570" y="171"/>
                    <a:pt x="380" y="161"/>
                    <a:pt x="285" y="180"/>
                  </a:cubicBezTo>
                  <a:cubicBezTo>
                    <a:pt x="190" y="199"/>
                    <a:pt x="0" y="266"/>
                    <a:pt x="0" y="294"/>
                  </a:cubicBezTo>
                  <a:cubicBezTo>
                    <a:pt x="0" y="322"/>
                    <a:pt x="162" y="342"/>
                    <a:pt x="285" y="351"/>
                  </a:cubicBezTo>
                  <a:cubicBezTo>
                    <a:pt x="408" y="360"/>
                    <a:pt x="574" y="355"/>
                    <a:pt x="741" y="351"/>
                  </a:cubicBez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201" name="Text Box 41"/>
            <p:cNvSpPr txBox="1">
              <a:spLocks noChangeArrowheads="1"/>
            </p:cNvSpPr>
            <p:nvPr/>
          </p:nvSpPr>
          <p:spPr bwMode="auto">
            <a:xfrm>
              <a:off x="4098" y="2830"/>
              <a:ext cx="405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B</a:t>
              </a:r>
            </a:p>
          </p:txBody>
        </p:sp>
      </p:grpSp>
      <p:grpSp>
        <p:nvGrpSpPr>
          <p:cNvPr id="220202" name="Group 42"/>
          <p:cNvGrpSpPr>
            <a:grpSpLocks/>
          </p:cNvGrpSpPr>
          <p:nvPr/>
        </p:nvGrpSpPr>
        <p:grpSpPr bwMode="auto">
          <a:xfrm>
            <a:off x="5143500" y="3825875"/>
            <a:ext cx="2705100" cy="968375"/>
            <a:chOff x="2776" y="2414"/>
            <a:chExt cx="1704" cy="610"/>
          </a:xfrm>
        </p:grpSpPr>
        <p:sp>
          <p:nvSpPr>
            <p:cNvPr id="220203" name="Rectangle 43"/>
            <p:cNvSpPr>
              <a:spLocks noChangeArrowheads="1"/>
            </p:cNvSpPr>
            <p:nvPr/>
          </p:nvSpPr>
          <p:spPr bwMode="auto">
            <a:xfrm>
              <a:off x="3360" y="2619"/>
              <a:ext cx="1120" cy="405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204" name="Text Box 44"/>
            <p:cNvSpPr txBox="1">
              <a:spLocks noChangeArrowheads="1"/>
            </p:cNvSpPr>
            <p:nvPr/>
          </p:nvSpPr>
          <p:spPr bwMode="auto">
            <a:xfrm>
              <a:off x="3422" y="2666"/>
              <a:ext cx="872" cy="3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400" dirty="0">
                  <a:solidFill>
                    <a:srgbClr val="FFFF00"/>
                  </a:solidFill>
                  <a:latin typeface="Arial" charset="0"/>
                </a:rPr>
                <a:t>14,5 N</a:t>
              </a:r>
            </a:p>
          </p:txBody>
        </p:sp>
        <p:sp>
          <p:nvSpPr>
            <p:cNvPr id="220205" name="Line 45"/>
            <p:cNvSpPr>
              <a:spLocks noChangeShapeType="1"/>
            </p:cNvSpPr>
            <p:nvPr/>
          </p:nvSpPr>
          <p:spPr bwMode="auto">
            <a:xfrm flipH="1" flipV="1">
              <a:off x="2776" y="2832"/>
              <a:ext cx="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0206" name="Text Box 46"/>
            <p:cNvSpPr txBox="1">
              <a:spLocks noChangeArrowheads="1"/>
            </p:cNvSpPr>
            <p:nvPr/>
          </p:nvSpPr>
          <p:spPr bwMode="auto">
            <a:xfrm>
              <a:off x="3698" y="2414"/>
              <a:ext cx="4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ID</a:t>
              </a:r>
              <a:endParaRPr lang="pt-BR" sz="1000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charset="0"/>
                <a:cs typeface="Arial" charset="0"/>
              </a:rPr>
              <a:t>Mostrador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pt-BR" dirty="0">
                <a:latin typeface="Arial" charset="0"/>
                <a:cs typeface="Arial" charset="0"/>
              </a:rPr>
              <a:t>O</a:t>
            </a:r>
            <a:r>
              <a:rPr lang="pt-BR" dirty="0" smtClean="0">
                <a:latin typeface="Arial" charset="0"/>
                <a:cs typeface="Arial" charset="0"/>
              </a:rPr>
              <a:t>u registrador: elemento que possibilita que o sinal seja conhecido e interpretado.</a:t>
            </a:r>
            <a:endParaRPr lang="pt-BR" dirty="0"/>
          </a:p>
        </p:txBody>
      </p:sp>
      <p:pic>
        <p:nvPicPr>
          <p:cNvPr id="4" name="Imagem 3" descr="GE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2819400"/>
            <a:ext cx="2594354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PICT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895600"/>
            <a:ext cx="3202800" cy="240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celtaboardp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3276600"/>
            <a:ext cx="2540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ledbag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6600" y="5715000"/>
            <a:ext cx="3152775" cy="87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charset="0"/>
                <a:cs typeface="Arial" charset="0"/>
              </a:rPr>
              <a:t>Fonte de energia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/>
          <a:lstStyle/>
          <a:p>
            <a:r>
              <a:rPr lang="pt-BR" dirty="0">
                <a:latin typeface="Arial" charset="0"/>
                <a:cs typeface="Arial" charset="0"/>
              </a:rPr>
              <a:t>E</a:t>
            </a:r>
            <a:r>
              <a:rPr lang="pt-BR" dirty="0" smtClean="0">
                <a:latin typeface="Arial" charset="0"/>
                <a:cs typeface="Arial" charset="0"/>
              </a:rPr>
              <a:t>lemento de alimentação para os demais elementos do sistema, que também pode causar distúrbios na medição.</a:t>
            </a:r>
            <a:endParaRPr lang="pt-BR" dirty="0"/>
          </a:p>
        </p:txBody>
      </p:sp>
      <p:pic>
        <p:nvPicPr>
          <p:cNvPr id="5" name="Imagem 4" descr="baterias.jpg"/>
          <p:cNvPicPr>
            <a:picLocks noChangeAspect="1"/>
          </p:cNvPicPr>
          <p:nvPr/>
        </p:nvPicPr>
        <p:blipFill>
          <a:blip r:embed="rId2" cstate="print"/>
          <a:srcRect t="8048"/>
          <a:stretch>
            <a:fillRect/>
          </a:stretch>
        </p:blipFill>
        <p:spPr>
          <a:xfrm>
            <a:off x="3276600" y="3429000"/>
            <a:ext cx="2574836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fonte.jpg"/>
          <p:cNvPicPr>
            <a:picLocks noChangeAspect="1"/>
          </p:cNvPicPr>
          <p:nvPr/>
        </p:nvPicPr>
        <p:blipFill>
          <a:blip r:embed="rId3" cstate="print"/>
          <a:srcRect t="2944" b="8739"/>
          <a:stretch>
            <a:fillRect/>
          </a:stretch>
        </p:blipFill>
        <p:spPr>
          <a:xfrm>
            <a:off x="6172200" y="3962400"/>
            <a:ext cx="2588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pilhas.jpg"/>
          <p:cNvPicPr>
            <a:picLocks noChangeAspect="1"/>
          </p:cNvPicPr>
          <p:nvPr/>
        </p:nvPicPr>
        <p:blipFill>
          <a:blip r:embed="rId4" cstate="print"/>
          <a:srcRect b="13636"/>
          <a:stretch>
            <a:fillRect/>
          </a:stretch>
        </p:blipFill>
        <p:spPr>
          <a:xfrm>
            <a:off x="3581400" y="5181600"/>
            <a:ext cx="1734206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wallcleats.jpg"/>
          <p:cNvPicPr>
            <a:picLocks noChangeAspect="1"/>
          </p:cNvPicPr>
          <p:nvPr/>
        </p:nvPicPr>
        <p:blipFill>
          <a:blip r:embed="rId5" cstate="print"/>
          <a:srcRect l="11429"/>
          <a:stretch>
            <a:fillRect/>
          </a:stretch>
        </p:blipFill>
        <p:spPr>
          <a:xfrm>
            <a:off x="304800" y="3886200"/>
            <a:ext cx="2362200" cy="188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pt-BR" sz="3400" dirty="0" smtClean="0">
                <a:latin typeface="Arial" charset="0"/>
                <a:cs typeface="Arial" charset="0"/>
              </a:rPr>
              <a:t>Elementos de um sistema de medição</a:t>
            </a:r>
            <a:r>
              <a:rPr lang="pt-BR" sz="3400" dirty="0" smtClean="0">
                <a:latin typeface="Arial" charset="0"/>
              </a:rPr>
              <a:t> </a:t>
            </a:r>
            <a:br>
              <a:rPr lang="pt-BR" sz="3400" dirty="0" smtClean="0">
                <a:latin typeface="Arial" charset="0"/>
              </a:rPr>
            </a:br>
            <a:endParaRPr lang="pt-BR" sz="34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204788" y="2286000"/>
            <a:ext cx="8710612" cy="2620962"/>
            <a:chOff x="169863" y="1643063"/>
            <a:chExt cx="8710612" cy="2620962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169863" y="3000372"/>
              <a:ext cx="1879600" cy="9858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600" b="1" dirty="0">
                  <a:ln w="3175">
                    <a:solidFill>
                      <a:srgbClr val="FFFF0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Entrada:</a:t>
              </a:r>
            </a:p>
            <a:p>
              <a:pPr algn="ctr" eaLnBrk="0" hangingPunct="0"/>
              <a:r>
                <a:rPr lang="pt-BR" sz="1600" b="1" dirty="0">
                  <a:ln w="3175">
                    <a:solidFill>
                      <a:srgbClr val="FFFF0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grandeza</a:t>
              </a:r>
            </a:p>
            <a:p>
              <a:pPr algn="ctr" eaLnBrk="0" hangingPunct="0"/>
              <a:r>
                <a:rPr lang="pt-BR" sz="1600" b="1" dirty="0">
                  <a:ln w="3175">
                    <a:solidFill>
                      <a:srgbClr val="FFFF0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sendo medida</a:t>
              </a: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6500832" y="3446463"/>
              <a:ext cx="857250" cy="4095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/>
              <a:r>
                <a:rPr lang="pt-BR" sz="1600" b="1" dirty="0">
                  <a:ln w="3175">
                    <a:solidFill>
                      <a:srgbClr val="FFFF0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Sinal</a:t>
              </a:r>
              <a:endParaRPr lang="pt-BR" sz="1600" b="1" dirty="0">
                <a:ln w="3175">
                  <a:solidFill>
                    <a:srgbClr val="FFFF00"/>
                  </a:solidFill>
                  <a:prstDash val="solid"/>
                </a:ln>
                <a:latin typeface="Arial" charset="0"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494088" y="3497263"/>
              <a:ext cx="922337" cy="41116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600" b="1" dirty="0">
                  <a:ln w="3175">
                    <a:solidFill>
                      <a:srgbClr val="FFFF00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Sinal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342900" y="3856038"/>
              <a:ext cx="170656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049463" y="3240088"/>
              <a:ext cx="1543050" cy="1020762"/>
            </a:xfrm>
            <a:prstGeom prst="rect">
              <a:avLst/>
            </a:prstGeom>
            <a:solidFill>
              <a:srgbClr val="FF0000"/>
            </a:solidFill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relaxedInset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/>
              <a:r>
                <a: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Transdutor</a:t>
              </a:r>
            </a:p>
            <a:p>
              <a:pPr algn="ctr" eaLnBrk="0" hangingPunct="0"/>
              <a:r>
                <a: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ou </a:t>
              </a:r>
            </a:p>
            <a:p>
              <a:pPr algn="ctr" eaLnBrk="0" hangingPunct="0"/>
              <a:r>
                <a: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sensor</a:t>
              </a: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3592513" y="3856038"/>
              <a:ext cx="915987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4508500" y="4176713"/>
              <a:ext cx="64611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7337425" y="3240088"/>
              <a:ext cx="1543050" cy="10239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relaxedInset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/>
              <a:r>
                <a:rPr lang="pt-BR" sz="1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Indicador  ou Registrador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491038" y="3240088"/>
              <a:ext cx="1924050" cy="1020762"/>
            </a:xfrm>
            <a:prstGeom prst="rect">
              <a:avLst/>
            </a:prstGeom>
            <a:solidFill>
              <a:srgbClr val="FFFF00"/>
            </a:solidFill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relaxedInset"/>
              <a:contourClr>
                <a:srgbClr val="FFFFFF"/>
              </a:contourClr>
            </a:sp3d>
          </p:spPr>
          <p:txBody>
            <a:bodyPr/>
            <a:lstStyle/>
            <a:p>
              <a:pPr algn="ctr" eaLnBrk="0" hangingPunct="0"/>
              <a:r>
                <a:rPr lang="pt-BR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Condicionador de</a:t>
              </a:r>
            </a:p>
            <a:p>
              <a:pPr algn="ctr" eaLnBrk="0" hangingPunct="0"/>
              <a:r>
                <a:rPr lang="pt-BR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Sinais</a:t>
              </a: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6438900" y="3856038"/>
              <a:ext cx="92392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4459288" y="1643063"/>
              <a:ext cx="1543050" cy="1020762"/>
            </a:xfrm>
            <a:prstGeom prst="rect">
              <a:avLst/>
            </a:prstGeom>
            <a:solidFill>
              <a:srgbClr val="339933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/>
            <a:lstStyle/>
            <a:p>
              <a:pPr algn="ctr" eaLnBrk="0" hangingPunct="0"/>
              <a:r>
                <a: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Fonte</a:t>
              </a:r>
            </a:p>
            <a:p>
              <a:pPr algn="ctr" eaLnBrk="0" hangingPunct="0"/>
              <a:r>
                <a: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de </a:t>
              </a:r>
            </a:p>
            <a:p>
              <a:pPr algn="ctr" eaLnBrk="0" hangingPunct="0"/>
              <a:r>
                <a:rPr lang="pt-B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energia</a:t>
              </a:r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 flipH="1">
              <a:off x="3579813" y="2643182"/>
              <a:ext cx="920749" cy="55880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5214943" y="2643182"/>
              <a:ext cx="38096" cy="62389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6000759" y="2643182"/>
              <a:ext cx="1344603" cy="55880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Sensores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 algn="just" eaLnBrk="0" hangingPunct="0">
              <a:spcBef>
                <a:spcPts val="0"/>
              </a:spcBef>
            </a:pPr>
            <a:r>
              <a:rPr lang="en-US" sz="2300" dirty="0" smtClean="0">
                <a:latin typeface="Arial" charset="0"/>
                <a:cs typeface="Arial" charset="0"/>
              </a:rPr>
              <a:t>A</a:t>
            </a:r>
            <a:r>
              <a:rPr lang="pt-BR" sz="2300" dirty="0" smtClean="0">
                <a:latin typeface="Arial" charset="0"/>
                <a:cs typeface="Arial" charset="0"/>
              </a:rPr>
              <a:t> </a:t>
            </a:r>
            <a:r>
              <a:rPr lang="pt-BR" sz="2300" dirty="0" err="1" smtClean="0">
                <a:latin typeface="Arial" charset="0"/>
                <a:cs typeface="Arial" charset="0"/>
              </a:rPr>
              <a:t>primeir</a:t>
            </a:r>
            <a:r>
              <a:rPr lang="en-US" sz="2300" dirty="0" smtClean="0">
                <a:latin typeface="Arial" charset="0"/>
                <a:cs typeface="Arial" charset="0"/>
              </a:rPr>
              <a:t>a</a:t>
            </a:r>
            <a:r>
              <a:rPr lang="pt-BR" sz="2300" dirty="0" smtClean="0">
                <a:latin typeface="Arial" charset="0"/>
                <a:cs typeface="Arial" charset="0"/>
              </a:rPr>
              <a:t> fase de uma medição é a tomada de impulso, que deve ser feita por um elemento sensível que esteja em contato com o meio que se deseja medir a grandeza. </a:t>
            </a:r>
          </a:p>
          <a:p>
            <a:pPr algn="just" eaLnBrk="0" hangingPunct="0">
              <a:spcBef>
                <a:spcPts val="0"/>
              </a:spcBef>
              <a:buNone/>
            </a:pPr>
            <a:endParaRPr lang="pt-BR" sz="2300" dirty="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ts val="0"/>
              </a:spcBef>
            </a:pPr>
            <a:r>
              <a:rPr lang="pt-BR" sz="2300" dirty="0" smtClean="0">
                <a:latin typeface="Arial" charset="0"/>
                <a:cs typeface="Arial" charset="0"/>
              </a:rPr>
              <a:t>O sensor é um dispositivo que pode converter uma forma de energia em outra. Essa conversão é usada para efetuar medidas indiretas ou direta de grandezas ou quantidades físicas. </a:t>
            </a:r>
          </a:p>
          <a:p>
            <a:pPr algn="just" eaLnBrk="0" hangingPunct="0">
              <a:spcBef>
                <a:spcPts val="0"/>
              </a:spcBef>
              <a:buNone/>
            </a:pPr>
            <a:endParaRPr lang="pt-BR" sz="2300" dirty="0" smtClean="0">
              <a:latin typeface="Arial" charset="0"/>
              <a:cs typeface="Arial" charset="0"/>
            </a:endParaRPr>
          </a:p>
          <a:p>
            <a:pPr algn="just" eaLnBrk="0" hangingPunct="0">
              <a:spcBef>
                <a:spcPts val="0"/>
              </a:spcBef>
            </a:pPr>
            <a:r>
              <a:rPr lang="pt-BR" sz="2300" i="1" dirty="0" smtClean="0">
                <a:latin typeface="Arial" charset="0"/>
                <a:cs typeface="Arial" charset="0"/>
              </a:rPr>
              <a:t>São freqüentes os sensores que convertem a quantidade da grandeza medida em uma saída elétrica, sob forma de corrente ou tensão, ou variação de outro parâmetro elétrico, o que é muito conveniente devido às facilidades e vantagens que a eletricidade apresenta.</a:t>
            </a:r>
            <a:endParaRPr lang="pt-BR" sz="2300" i="1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685800"/>
          </a:xfrm>
        </p:spPr>
        <p:txBody>
          <a:bodyPr/>
          <a:lstStyle/>
          <a:p>
            <a:r>
              <a:rPr lang="pt-BR" sz="3600" dirty="0" smtClean="0"/>
              <a:t>Sensores </a:t>
            </a:r>
            <a:endParaRPr lang="pt-BR" sz="36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81000" y="1142999"/>
          <a:ext cx="8382000" cy="543170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7889"/>
                <a:gridCol w="6364111"/>
              </a:tblGrid>
              <a:tr h="3537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Sensor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 quantidade a ser medida é:</a:t>
                      </a:r>
                      <a:endParaRPr lang="pt-BR" dirty="0"/>
                    </a:p>
                  </a:txBody>
                  <a:tcPr/>
                </a:tc>
              </a:tr>
              <a:tr h="353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Resistivo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convertida em uma variação de resistência</a:t>
                      </a:r>
                      <a:endParaRPr lang="pt-BR" sz="1600" dirty="0" smtClean="0">
                        <a:latin typeface="Arial" charset="0"/>
                      </a:endParaRPr>
                    </a:p>
                  </a:txBody>
                  <a:tcPr/>
                </a:tc>
              </a:tr>
              <a:tr h="353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Indutivo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convertida em uma variação de indutância</a:t>
                      </a:r>
                      <a:endParaRPr lang="pt-BR" sz="1600" dirty="0" smtClean="0">
                        <a:latin typeface="Arial" charset="0"/>
                      </a:endParaRPr>
                    </a:p>
                  </a:txBody>
                  <a:tcPr/>
                </a:tc>
              </a:tr>
              <a:tr h="353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Capacitivo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transformada em uma variação de capacitância</a:t>
                      </a:r>
                      <a:endParaRPr lang="pt-BR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809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Fotocondutivo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transformada em uma variação de condutância (inverso da resistência) de um material fotocondutivo, através da variação de incidência de luz sobre o mesmo</a:t>
                      </a:r>
                      <a:endParaRPr lang="pt-BR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809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Fotovoltaico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convertida em uma variação de voltagem. Isto é feito quando uma junção de dois materiais especiais (fotovoltaicos) é iluminada</a:t>
                      </a:r>
                      <a:endParaRPr lang="pt-BR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809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Piezo-elétrico</a:t>
                      </a:r>
                      <a:endParaRPr lang="pt-BR" sz="18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convertida em variação de carga elétrica ou tensão elétrica de certos cristais, que quando sujeitos a um esforço mecânico apresentam esta propriedade</a:t>
                      </a:r>
                      <a:endParaRPr lang="pt-BR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56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/>
                        <a:t>Potenciométrico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convertida em uma variação de posição de um contato móvel, o qual se desloca sobre um elemento resistivo</a:t>
                      </a:r>
                      <a:endParaRPr lang="pt-BR" sz="1600" dirty="0" smtClean="0">
                        <a:latin typeface="Arial" charset="0"/>
                        <a:cs typeface="Arial" charset="0"/>
                      </a:endParaRPr>
                    </a:p>
                  </a:txBody>
                  <a:tcPr/>
                </a:tc>
              </a:tr>
              <a:tr h="3537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/>
                        <a:t>Relutivo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convertida em uma variação de voltagem alternada.</a:t>
                      </a:r>
                      <a:endParaRPr lang="pt-BR" sz="1600" dirty="0" smtClean="0">
                        <a:latin typeface="Arial" charset="0"/>
                      </a:endParaRPr>
                    </a:p>
                  </a:txBody>
                  <a:tcPr/>
                </a:tc>
              </a:tr>
              <a:tr h="568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Eletromagnético</a:t>
                      </a:r>
                      <a:endParaRPr lang="pt-BR" sz="1800" dirty="0" smtClean="0">
                        <a:latin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convertida em uma força eletromotriz ou voltagem em um condutor</a:t>
                      </a:r>
                      <a:endParaRPr lang="pt-BR" sz="1600" dirty="0" smtClean="0">
                        <a:latin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latin typeface="Arial" charset="0"/>
              </a:rPr>
              <a:t>Definição de instrumento de medida</a:t>
            </a:r>
            <a:endParaRPr lang="pt-BR" sz="36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81000" y="1717675"/>
            <a:ext cx="8229600" cy="4530725"/>
          </a:xfrm>
        </p:spPr>
        <p:txBody>
          <a:bodyPr/>
          <a:lstStyle/>
          <a:p>
            <a:pPr algn="just" eaLnBrk="0" hangingPunct="0"/>
            <a:r>
              <a:rPr lang="pt-BR" sz="2800" dirty="0" smtClean="0">
                <a:latin typeface="Arial" charset="0"/>
                <a:cs typeface="Tahoma" pitchFamily="34" charset="0"/>
              </a:rPr>
              <a:t>Instrumento de medida ou medidores são aparelhos, normalmente compostos de vários elementos, que são capazes de nos indicar a quantidade de uma grandeza existente ou em fluxo</a:t>
            </a:r>
            <a:r>
              <a:rPr lang="en-US" sz="2800" dirty="0" smtClean="0">
                <a:latin typeface="Arial" charset="0"/>
                <a:cs typeface="Tahoma" pitchFamily="34" charset="0"/>
              </a:rPr>
              <a:t>.</a:t>
            </a:r>
          </a:p>
          <a:p>
            <a:pPr algn="just" eaLnBrk="0" hangingPunct="0"/>
            <a:r>
              <a:rPr lang="en-US" sz="2800" dirty="0" smtClean="0">
                <a:latin typeface="Arial" charset="0"/>
                <a:cs typeface="Tahoma" pitchFamily="34" charset="0"/>
              </a:rPr>
              <a:t>Esta</a:t>
            </a:r>
            <a:r>
              <a:rPr lang="pt-BR" sz="2800" dirty="0" smtClean="0">
                <a:latin typeface="Arial" charset="0"/>
                <a:cs typeface="Tahoma" pitchFamily="34" charset="0"/>
              </a:rPr>
              <a:t> grandeza escalar ou vetorial, </a:t>
            </a:r>
            <a:r>
              <a:rPr lang="en-US" sz="2800" dirty="0" smtClean="0">
                <a:latin typeface="Arial" charset="0"/>
                <a:cs typeface="Tahoma" pitchFamily="34" charset="0"/>
              </a:rPr>
              <a:t>é medida </a:t>
            </a:r>
            <a:r>
              <a:rPr lang="pt-BR" sz="2800" dirty="0" smtClean="0">
                <a:latin typeface="Arial" charset="0"/>
                <a:cs typeface="Tahoma" pitchFamily="34" charset="0"/>
              </a:rPr>
              <a:t>em um meio e em um instante específico, utilizando uma unidade apropriada, e sempre com uma determinada incerteza de medição.</a:t>
            </a:r>
            <a:endParaRPr lang="pt-BR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 smtClean="0"/>
              <a:t>Características metrológicas dos sistemas de medição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Quanto à faixa de utilização...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600200"/>
          </a:xfrm>
        </p:spPr>
        <p:txBody>
          <a:bodyPr/>
          <a:lstStyle/>
          <a:p>
            <a:r>
              <a:rPr lang="pt-BR" dirty="0"/>
              <a:t>Faixa de indicação</a:t>
            </a:r>
          </a:p>
          <a:p>
            <a:pPr lvl="1"/>
            <a:r>
              <a:rPr lang="pt-BR" dirty="0"/>
              <a:t>intervalo compreendido entre o menor e o maior valor que pode ser indicado. </a:t>
            </a:r>
          </a:p>
        </p:txBody>
      </p:sp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914400" y="3200400"/>
            <a:ext cx="434975" cy="3221038"/>
            <a:chOff x="4416" y="1920"/>
            <a:chExt cx="274" cy="2029"/>
          </a:xfrm>
        </p:grpSpPr>
        <p:grpSp>
          <p:nvGrpSpPr>
            <p:cNvPr id="224261" name="Group 5"/>
            <p:cNvGrpSpPr>
              <a:grpSpLocks/>
            </p:cNvGrpSpPr>
            <p:nvPr/>
          </p:nvGrpSpPr>
          <p:grpSpPr bwMode="auto">
            <a:xfrm>
              <a:off x="4416" y="1920"/>
              <a:ext cx="274" cy="2029"/>
              <a:chOff x="4416" y="1920"/>
              <a:chExt cx="274" cy="2029"/>
            </a:xfrm>
          </p:grpSpPr>
          <p:sp>
            <p:nvSpPr>
              <p:cNvPr id="224262" name="Rectangle 6"/>
              <p:cNvSpPr>
                <a:spLocks noChangeArrowheads="1"/>
              </p:cNvSpPr>
              <p:nvPr/>
            </p:nvSpPr>
            <p:spPr bwMode="auto">
              <a:xfrm>
                <a:off x="4507" y="1920"/>
                <a:ext cx="69" cy="1733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4263" name="Oval 7"/>
              <p:cNvSpPr>
                <a:spLocks noChangeArrowheads="1"/>
              </p:cNvSpPr>
              <p:nvPr/>
            </p:nvSpPr>
            <p:spPr bwMode="auto">
              <a:xfrm>
                <a:off x="4416" y="3653"/>
                <a:ext cx="251" cy="296"/>
              </a:xfrm>
              <a:prstGeom prst="ellipse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grpSp>
            <p:nvGrpSpPr>
              <p:cNvPr id="224264" name="Group 8"/>
              <p:cNvGrpSpPr>
                <a:grpSpLocks/>
              </p:cNvGrpSpPr>
              <p:nvPr/>
            </p:nvGrpSpPr>
            <p:grpSpPr bwMode="auto">
              <a:xfrm flipH="1">
                <a:off x="4576" y="2015"/>
                <a:ext cx="114" cy="1592"/>
                <a:chOff x="8949" y="855"/>
                <a:chExt cx="285" cy="3981"/>
              </a:xfrm>
            </p:grpSpPr>
            <p:sp>
              <p:nvSpPr>
                <p:cNvPr id="22426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8949" y="2556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66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9063" y="267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67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9063" y="2784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6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9063" y="2898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6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9063" y="3012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949" y="3126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9063" y="324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9063" y="3354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9063" y="3468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9063" y="3582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5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949" y="3696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063" y="381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9063" y="3924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9063" y="4038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7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9063" y="4152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0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8949" y="4266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9063" y="438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2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9063" y="4494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3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9063" y="4608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4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9063" y="4722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5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8949" y="4836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6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8949" y="1986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7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9063" y="2100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8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9063" y="2214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8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9063" y="2328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0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9063" y="2442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1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8949" y="1425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2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9063" y="1539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3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9063" y="1653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9063" y="1767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5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9063" y="1881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8949" y="855"/>
                  <a:ext cx="28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9063" y="969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9063" y="1083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299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9063" y="1197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24300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9063" y="1311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224301" name="Oval 45"/>
              <p:cNvSpPr>
                <a:spLocks noChangeArrowheads="1"/>
              </p:cNvSpPr>
              <p:nvPr/>
            </p:nvSpPr>
            <p:spPr bwMode="auto">
              <a:xfrm>
                <a:off x="4437" y="3675"/>
                <a:ext cx="210" cy="2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24302" name="Rectangle 46"/>
            <p:cNvSpPr>
              <a:spLocks noChangeArrowheads="1"/>
            </p:cNvSpPr>
            <p:nvPr/>
          </p:nvSpPr>
          <p:spPr bwMode="auto">
            <a:xfrm flipH="1">
              <a:off x="4530" y="2388"/>
              <a:ext cx="23" cy="129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24303" name="AutoShape 47"/>
          <p:cNvSpPr>
            <a:spLocks/>
          </p:cNvSpPr>
          <p:nvPr/>
        </p:nvSpPr>
        <p:spPr bwMode="auto">
          <a:xfrm>
            <a:off x="1447800" y="3352800"/>
            <a:ext cx="152400" cy="2514600"/>
          </a:xfrm>
          <a:prstGeom prst="rightBrace">
            <a:avLst>
              <a:gd name="adj1" fmla="val 137500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4304" name="Text Box 48"/>
          <p:cNvSpPr txBox="1">
            <a:spLocks noChangeArrowheads="1"/>
          </p:cNvSpPr>
          <p:nvPr/>
        </p:nvSpPr>
        <p:spPr bwMode="auto">
          <a:xfrm>
            <a:off x="1752600" y="43688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 dirty="0">
                <a:latin typeface="Arial" charset="0"/>
              </a:rPr>
              <a:t>faixa de indicação</a:t>
            </a:r>
          </a:p>
        </p:txBody>
      </p:sp>
      <p:pic>
        <p:nvPicPr>
          <p:cNvPr id="224305" name="Picture 49" descr="term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962400"/>
            <a:ext cx="2035175" cy="2114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224306" name="Group 50"/>
          <p:cNvGrpSpPr>
            <a:grpSpLocks/>
          </p:cNvGrpSpPr>
          <p:nvPr/>
        </p:nvGrpSpPr>
        <p:grpSpPr bwMode="auto">
          <a:xfrm>
            <a:off x="3352800" y="3429000"/>
            <a:ext cx="3352800" cy="3200400"/>
            <a:chOff x="2112" y="2160"/>
            <a:chExt cx="2112" cy="2016"/>
          </a:xfrm>
        </p:grpSpPr>
        <p:sp>
          <p:nvSpPr>
            <p:cNvPr id="224307" name="AutoShape 51"/>
            <p:cNvSpPr>
              <a:spLocks noChangeArrowheads="1"/>
            </p:cNvSpPr>
            <p:nvPr/>
          </p:nvSpPr>
          <p:spPr bwMode="auto">
            <a:xfrm>
              <a:off x="2112" y="2160"/>
              <a:ext cx="2016" cy="2016"/>
            </a:xfrm>
            <a:custGeom>
              <a:avLst/>
              <a:gdLst>
                <a:gd name="G0" fmla="+- 1549704 0 0"/>
                <a:gd name="G1" fmla="+- 8700593 0 0"/>
                <a:gd name="G2" fmla="+- 1549704 0 8700593"/>
                <a:gd name="G3" fmla="+- 10800 0 0"/>
                <a:gd name="G4" fmla="+- 0 0 154970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9135 0 0"/>
                <a:gd name="G9" fmla="+- 0 0 8700593"/>
                <a:gd name="G10" fmla="+- 9135 0 2700"/>
                <a:gd name="G11" fmla="cos G10 1549704"/>
                <a:gd name="G12" fmla="sin G10 1549704"/>
                <a:gd name="G13" fmla="cos 13500 1549704"/>
                <a:gd name="G14" fmla="sin 13500 1549704"/>
                <a:gd name="G15" fmla="+- G11 10800 0"/>
                <a:gd name="G16" fmla="+- G12 10800 0"/>
                <a:gd name="G17" fmla="+- G13 10800 0"/>
                <a:gd name="G18" fmla="+- G14 10800 0"/>
                <a:gd name="G19" fmla="*/ 9135 1 2"/>
                <a:gd name="G20" fmla="+- G19 5400 0"/>
                <a:gd name="G21" fmla="cos G20 1549704"/>
                <a:gd name="G22" fmla="sin G20 1549704"/>
                <a:gd name="G23" fmla="+- G21 10800 0"/>
                <a:gd name="G24" fmla="+- G12 G23 G22"/>
                <a:gd name="G25" fmla="+- G22 G23 G11"/>
                <a:gd name="G26" fmla="cos 10800 1549704"/>
                <a:gd name="G27" fmla="sin 10800 1549704"/>
                <a:gd name="G28" fmla="cos 9135 1549704"/>
                <a:gd name="G29" fmla="sin 9135 154970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8700593"/>
                <a:gd name="G36" fmla="sin G34 8700593"/>
                <a:gd name="G37" fmla="+/ 8700593 154970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9135 G39"/>
                <a:gd name="G43" fmla="sin 9135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8592 w 21600"/>
                <a:gd name="T5" fmla="*/ 228 h 21600"/>
                <a:gd name="T6" fmla="*/ 4032 w 21600"/>
                <a:gd name="T7" fmla="*/ 18118 h 21600"/>
                <a:gd name="T8" fmla="*/ 8932 w 21600"/>
                <a:gd name="T9" fmla="*/ 1857 h 21600"/>
                <a:gd name="T10" fmla="*/ 23166 w 21600"/>
                <a:gd name="T11" fmla="*/ 16214 h 21600"/>
                <a:gd name="T12" fmla="*/ 18514 w 21600"/>
                <a:gd name="T13" fmla="*/ 18035 h 21600"/>
                <a:gd name="T14" fmla="*/ 16694 w 21600"/>
                <a:gd name="T15" fmla="*/ 1338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9167" y="14463"/>
                  </a:moveTo>
                  <a:cubicBezTo>
                    <a:pt x="19673" y="13308"/>
                    <a:pt x="19935" y="12061"/>
                    <a:pt x="19935" y="10800"/>
                  </a:cubicBezTo>
                  <a:cubicBezTo>
                    <a:pt x="19935" y="5754"/>
                    <a:pt x="15845" y="1665"/>
                    <a:pt x="10800" y="1665"/>
                  </a:cubicBezTo>
                  <a:cubicBezTo>
                    <a:pt x="5754" y="1665"/>
                    <a:pt x="1665" y="5754"/>
                    <a:pt x="1665" y="10800"/>
                  </a:cubicBezTo>
                  <a:cubicBezTo>
                    <a:pt x="1664" y="13346"/>
                    <a:pt x="2728" y="15777"/>
                    <a:pt x="4597" y="17506"/>
                  </a:cubicBezTo>
                  <a:lnTo>
                    <a:pt x="3467" y="18729"/>
                  </a:lnTo>
                  <a:cubicBezTo>
                    <a:pt x="1256" y="16685"/>
                    <a:pt x="0" y="13810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2291"/>
                    <a:pt x="21291" y="13765"/>
                    <a:pt x="20693" y="15131"/>
                  </a:cubicBezTo>
                  <a:lnTo>
                    <a:pt x="23166" y="16214"/>
                  </a:lnTo>
                  <a:lnTo>
                    <a:pt x="18514" y="18035"/>
                  </a:lnTo>
                  <a:lnTo>
                    <a:pt x="16694" y="13381"/>
                  </a:lnTo>
                  <a:lnTo>
                    <a:pt x="19167" y="144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4308" name="Line 52"/>
            <p:cNvSpPr>
              <a:spLocks noChangeShapeType="1"/>
            </p:cNvSpPr>
            <p:nvPr/>
          </p:nvSpPr>
          <p:spPr bwMode="auto">
            <a:xfrm flipH="1">
              <a:off x="2256" y="3504"/>
              <a:ext cx="528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4309" name="Line 53"/>
            <p:cNvSpPr>
              <a:spLocks noChangeShapeType="1"/>
            </p:cNvSpPr>
            <p:nvPr/>
          </p:nvSpPr>
          <p:spPr bwMode="auto">
            <a:xfrm>
              <a:off x="3552" y="3552"/>
              <a:ext cx="672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pic>
        <p:nvPicPr>
          <p:cNvPr id="224310" name="Picture 54" descr="dep-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895600"/>
            <a:ext cx="2052638" cy="2765425"/>
          </a:xfrm>
          <a:prstGeom prst="rect">
            <a:avLst/>
          </a:prstGeom>
          <a:noFill/>
        </p:spPr>
      </p:pic>
      <p:grpSp>
        <p:nvGrpSpPr>
          <p:cNvPr id="224311" name="Group 55"/>
          <p:cNvGrpSpPr>
            <a:grpSpLocks/>
          </p:cNvGrpSpPr>
          <p:nvPr/>
        </p:nvGrpSpPr>
        <p:grpSpPr bwMode="auto">
          <a:xfrm>
            <a:off x="7162800" y="4191000"/>
            <a:ext cx="1752600" cy="2057400"/>
            <a:chOff x="4512" y="2640"/>
            <a:chExt cx="1104" cy="1296"/>
          </a:xfrm>
        </p:grpSpPr>
        <p:sp>
          <p:nvSpPr>
            <p:cNvPr id="224312" name="Oval 56"/>
            <p:cNvSpPr>
              <a:spLocks noChangeArrowheads="1"/>
            </p:cNvSpPr>
            <p:nvPr/>
          </p:nvSpPr>
          <p:spPr bwMode="auto">
            <a:xfrm>
              <a:off x="4704" y="2640"/>
              <a:ext cx="672" cy="33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4313" name="Text Box 57"/>
            <p:cNvSpPr txBox="1">
              <a:spLocks noChangeArrowheads="1"/>
            </p:cNvSpPr>
            <p:nvPr/>
          </p:nvSpPr>
          <p:spPr bwMode="auto">
            <a:xfrm>
              <a:off x="4512" y="3642"/>
              <a:ext cx="1104" cy="294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chemeClr val="tx2"/>
                  </a:solidFill>
                  <a:latin typeface="Arial" charset="0"/>
                </a:rPr>
                <a:t>4 dígitos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4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4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uiExpand="1" build="p" autoUpdateAnimBg="0"/>
      <p:bldP spid="224303" grpId="0" animBg="1"/>
      <p:bldP spid="22430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Quanto à faixa de utilização...</a:t>
            </a: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685800" y="1828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Faixa nominal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faixa ativa selecionada pelo usuário.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Faixa de medição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faixa de valores do mensurando para a qual o sistema de medição foi desenhado para operar.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Exemplo</a:t>
            </a:r>
          </a:p>
        </p:txBody>
      </p:sp>
      <p:pic>
        <p:nvPicPr>
          <p:cNvPr id="226309" name="Picture 5" descr="M100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3162300" cy="5715000"/>
          </a:xfrm>
          <a:prstGeom prst="rect">
            <a:avLst/>
          </a:prstGeom>
          <a:noFill/>
        </p:spPr>
      </p:pic>
      <p:grpSp>
        <p:nvGrpSpPr>
          <p:cNvPr id="226312" name="Group 8"/>
          <p:cNvGrpSpPr>
            <a:grpSpLocks/>
          </p:cNvGrpSpPr>
          <p:nvPr/>
        </p:nvGrpSpPr>
        <p:grpSpPr bwMode="auto">
          <a:xfrm>
            <a:off x="3581400" y="1447800"/>
            <a:ext cx="4495800" cy="1098550"/>
            <a:chOff x="2256" y="912"/>
            <a:chExt cx="2784" cy="692"/>
          </a:xfrm>
        </p:grpSpPr>
        <p:sp>
          <p:nvSpPr>
            <p:cNvPr id="226310" name="Oval 6"/>
            <p:cNvSpPr>
              <a:spLocks noChangeArrowheads="1"/>
            </p:cNvSpPr>
            <p:nvPr/>
          </p:nvSpPr>
          <p:spPr bwMode="auto">
            <a:xfrm>
              <a:off x="2256" y="912"/>
              <a:ext cx="1632" cy="576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6311" name="Text Box 7"/>
            <p:cNvSpPr txBox="1">
              <a:spLocks noChangeArrowheads="1"/>
            </p:cNvSpPr>
            <p:nvPr/>
          </p:nvSpPr>
          <p:spPr bwMode="auto">
            <a:xfrm>
              <a:off x="4080" y="1008"/>
              <a:ext cx="96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800" dirty="0"/>
                <a:t>3</a:t>
              </a:r>
              <a:r>
                <a:rPr lang="en-US" sz="2800" dirty="0"/>
                <a:t>½</a:t>
              </a:r>
              <a:r>
                <a:rPr lang="pt-BR" sz="2800" dirty="0"/>
                <a:t> dígitos</a:t>
              </a:r>
              <a:endParaRPr lang="en-US" sz="2800" dirty="0"/>
            </a:p>
          </p:txBody>
        </p:sp>
      </p:grpSp>
      <p:grpSp>
        <p:nvGrpSpPr>
          <p:cNvPr id="226326" name="Group 22"/>
          <p:cNvGrpSpPr>
            <a:grpSpLocks/>
          </p:cNvGrpSpPr>
          <p:nvPr/>
        </p:nvGrpSpPr>
        <p:grpSpPr bwMode="auto">
          <a:xfrm>
            <a:off x="228600" y="1981200"/>
            <a:ext cx="4419600" cy="1066800"/>
            <a:chOff x="144" y="1248"/>
            <a:chExt cx="2784" cy="672"/>
          </a:xfrm>
        </p:grpSpPr>
        <p:sp>
          <p:nvSpPr>
            <p:cNvPr id="226313" name="Oval 9"/>
            <p:cNvSpPr>
              <a:spLocks noChangeArrowheads="1"/>
            </p:cNvSpPr>
            <p:nvPr/>
          </p:nvSpPr>
          <p:spPr bwMode="auto">
            <a:xfrm>
              <a:off x="2592" y="1680"/>
              <a:ext cx="336" cy="240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6320" name="Text Box 16"/>
            <p:cNvSpPr txBox="1">
              <a:spLocks noChangeArrowheads="1"/>
            </p:cNvSpPr>
            <p:nvPr/>
          </p:nvSpPr>
          <p:spPr bwMode="auto">
            <a:xfrm>
              <a:off x="144" y="1248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dirty="0"/>
                <a:t>0 a 1000 V</a:t>
              </a:r>
              <a:endParaRPr lang="en-US" sz="2400" dirty="0"/>
            </a:p>
          </p:txBody>
        </p:sp>
        <p:sp>
          <p:nvSpPr>
            <p:cNvPr id="226325" name="Line 21"/>
            <p:cNvSpPr>
              <a:spLocks noChangeShapeType="1"/>
            </p:cNvSpPr>
            <p:nvPr/>
          </p:nvSpPr>
          <p:spPr bwMode="auto">
            <a:xfrm>
              <a:off x="1440" y="1392"/>
              <a:ext cx="120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26328" name="Group 24"/>
          <p:cNvGrpSpPr>
            <a:grpSpLocks/>
          </p:cNvGrpSpPr>
          <p:nvPr/>
        </p:nvGrpSpPr>
        <p:grpSpPr bwMode="auto">
          <a:xfrm>
            <a:off x="228600" y="2438400"/>
            <a:ext cx="4038600" cy="838200"/>
            <a:chOff x="144" y="1536"/>
            <a:chExt cx="2544" cy="528"/>
          </a:xfrm>
        </p:grpSpPr>
        <p:sp>
          <p:nvSpPr>
            <p:cNvPr id="226314" name="Oval 10"/>
            <p:cNvSpPr>
              <a:spLocks noChangeArrowheads="1"/>
            </p:cNvSpPr>
            <p:nvPr/>
          </p:nvSpPr>
          <p:spPr bwMode="auto">
            <a:xfrm>
              <a:off x="2352" y="1824"/>
              <a:ext cx="336" cy="240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6321" name="Text Box 17"/>
            <p:cNvSpPr txBox="1">
              <a:spLocks noChangeArrowheads="1"/>
            </p:cNvSpPr>
            <p:nvPr/>
          </p:nvSpPr>
          <p:spPr bwMode="auto">
            <a:xfrm>
              <a:off x="144" y="1536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dirty="0"/>
                <a:t>0 a 200 V</a:t>
              </a:r>
              <a:endParaRPr lang="en-US" sz="2400" dirty="0"/>
            </a:p>
          </p:txBody>
        </p:sp>
        <p:sp>
          <p:nvSpPr>
            <p:cNvPr id="226327" name="Line 23"/>
            <p:cNvSpPr>
              <a:spLocks noChangeShapeType="1"/>
            </p:cNvSpPr>
            <p:nvPr/>
          </p:nvSpPr>
          <p:spPr bwMode="auto">
            <a:xfrm>
              <a:off x="1392" y="1680"/>
              <a:ext cx="100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26332" name="Group 28"/>
          <p:cNvGrpSpPr>
            <a:grpSpLocks/>
          </p:cNvGrpSpPr>
          <p:nvPr/>
        </p:nvGrpSpPr>
        <p:grpSpPr bwMode="auto">
          <a:xfrm>
            <a:off x="228600" y="2895600"/>
            <a:ext cx="3810000" cy="609600"/>
            <a:chOff x="144" y="1824"/>
            <a:chExt cx="2400" cy="384"/>
          </a:xfrm>
        </p:grpSpPr>
        <p:sp>
          <p:nvSpPr>
            <p:cNvPr id="226315" name="Oval 11"/>
            <p:cNvSpPr>
              <a:spLocks noChangeArrowheads="1"/>
            </p:cNvSpPr>
            <p:nvPr/>
          </p:nvSpPr>
          <p:spPr bwMode="auto">
            <a:xfrm>
              <a:off x="2208" y="1968"/>
              <a:ext cx="336" cy="240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6322" name="Text Box 18"/>
            <p:cNvSpPr txBox="1">
              <a:spLocks noChangeArrowheads="1"/>
            </p:cNvSpPr>
            <p:nvPr/>
          </p:nvSpPr>
          <p:spPr bwMode="auto">
            <a:xfrm>
              <a:off x="144" y="1824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dirty="0"/>
                <a:t>0 a 20 V</a:t>
              </a:r>
              <a:endParaRPr lang="en-US" sz="2400" dirty="0"/>
            </a:p>
          </p:txBody>
        </p:sp>
        <p:sp>
          <p:nvSpPr>
            <p:cNvPr id="226329" name="Line 25"/>
            <p:cNvSpPr>
              <a:spLocks noChangeShapeType="1"/>
            </p:cNvSpPr>
            <p:nvPr/>
          </p:nvSpPr>
          <p:spPr bwMode="auto">
            <a:xfrm>
              <a:off x="1440" y="1968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26334" name="Group 30"/>
          <p:cNvGrpSpPr>
            <a:grpSpLocks/>
          </p:cNvGrpSpPr>
          <p:nvPr/>
        </p:nvGrpSpPr>
        <p:grpSpPr bwMode="auto">
          <a:xfrm>
            <a:off x="228600" y="3352800"/>
            <a:ext cx="3657600" cy="457200"/>
            <a:chOff x="144" y="2112"/>
            <a:chExt cx="2304" cy="288"/>
          </a:xfrm>
        </p:grpSpPr>
        <p:sp>
          <p:nvSpPr>
            <p:cNvPr id="226316" name="Oval 12"/>
            <p:cNvSpPr>
              <a:spLocks noChangeArrowheads="1"/>
            </p:cNvSpPr>
            <p:nvPr/>
          </p:nvSpPr>
          <p:spPr bwMode="auto">
            <a:xfrm>
              <a:off x="2112" y="2160"/>
              <a:ext cx="336" cy="240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6323" name="Text Box 19"/>
            <p:cNvSpPr txBox="1">
              <a:spLocks noChangeArrowheads="1"/>
            </p:cNvSpPr>
            <p:nvPr/>
          </p:nvSpPr>
          <p:spPr bwMode="auto">
            <a:xfrm>
              <a:off x="144" y="2112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dirty="0"/>
                <a:t>0 a 2 V</a:t>
              </a:r>
              <a:endParaRPr lang="en-US" sz="2400" dirty="0"/>
            </a:p>
          </p:txBody>
        </p:sp>
        <p:sp>
          <p:nvSpPr>
            <p:cNvPr id="226333" name="Line 29"/>
            <p:cNvSpPr>
              <a:spLocks noChangeShapeType="1"/>
            </p:cNvSpPr>
            <p:nvPr/>
          </p:nvSpPr>
          <p:spPr bwMode="auto">
            <a:xfrm>
              <a:off x="1392" y="225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26336" name="Group 32"/>
          <p:cNvGrpSpPr>
            <a:grpSpLocks/>
          </p:cNvGrpSpPr>
          <p:nvPr/>
        </p:nvGrpSpPr>
        <p:grpSpPr bwMode="auto">
          <a:xfrm>
            <a:off x="228600" y="3733800"/>
            <a:ext cx="3581400" cy="533400"/>
            <a:chOff x="144" y="2352"/>
            <a:chExt cx="2256" cy="336"/>
          </a:xfrm>
        </p:grpSpPr>
        <p:sp>
          <p:nvSpPr>
            <p:cNvPr id="226317" name="Oval 13"/>
            <p:cNvSpPr>
              <a:spLocks noChangeArrowheads="1"/>
            </p:cNvSpPr>
            <p:nvPr/>
          </p:nvSpPr>
          <p:spPr bwMode="auto">
            <a:xfrm>
              <a:off x="2064" y="2352"/>
              <a:ext cx="336" cy="240"/>
            </a:xfrm>
            <a:prstGeom prst="ellips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6324" name="Text Box 20"/>
            <p:cNvSpPr txBox="1">
              <a:spLocks noChangeArrowheads="1"/>
            </p:cNvSpPr>
            <p:nvPr/>
          </p:nvSpPr>
          <p:spPr bwMode="auto">
            <a:xfrm>
              <a:off x="144" y="2400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sz="2400" dirty="0"/>
                <a:t>0 a 200 mV</a:t>
              </a:r>
              <a:endParaRPr lang="en-US" sz="2400" dirty="0"/>
            </a:p>
          </p:txBody>
        </p:sp>
        <p:sp>
          <p:nvSpPr>
            <p:cNvPr id="226335" name="Line 31"/>
            <p:cNvSpPr>
              <a:spLocks noChangeShapeType="1"/>
            </p:cNvSpPr>
            <p:nvPr/>
          </p:nvSpPr>
          <p:spPr bwMode="auto">
            <a:xfrm flipV="1">
              <a:off x="1440" y="2496"/>
              <a:ext cx="62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26339" name="Text Box 35"/>
          <p:cNvSpPr txBox="1">
            <a:spLocks noChangeArrowheads="1"/>
          </p:cNvSpPr>
          <p:nvPr/>
        </p:nvSpPr>
        <p:spPr bwMode="auto">
          <a:xfrm>
            <a:off x="533400" y="882650"/>
            <a:ext cx="198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dirty="0"/>
              <a:t>Faixas nominais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Quanto à indicação ...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03438"/>
          </a:xfrm>
        </p:spPr>
        <p:txBody>
          <a:bodyPr/>
          <a:lstStyle/>
          <a:p>
            <a:r>
              <a:rPr lang="pt-BR" dirty="0"/>
              <a:t>Valor de uma divisão (da escala)</a:t>
            </a:r>
          </a:p>
          <a:p>
            <a:pPr lvl="1"/>
            <a:r>
              <a:rPr lang="pt-BR" dirty="0"/>
              <a:t>diferença entre os valores da escala correspondentes à duas marcas sucessivas.</a:t>
            </a:r>
          </a:p>
        </p:txBody>
      </p:sp>
      <p:grpSp>
        <p:nvGrpSpPr>
          <p:cNvPr id="227332" name="Group 4"/>
          <p:cNvGrpSpPr>
            <a:grpSpLocks/>
          </p:cNvGrpSpPr>
          <p:nvPr/>
        </p:nvGrpSpPr>
        <p:grpSpPr bwMode="auto">
          <a:xfrm>
            <a:off x="914400" y="5105400"/>
            <a:ext cx="6781800" cy="1219200"/>
            <a:chOff x="1296" y="1920"/>
            <a:chExt cx="4272" cy="768"/>
          </a:xfrm>
        </p:grpSpPr>
        <p:sp>
          <p:nvSpPr>
            <p:cNvPr id="227333" name="Rectangle 5"/>
            <p:cNvSpPr>
              <a:spLocks noChangeArrowheads="1"/>
            </p:cNvSpPr>
            <p:nvPr/>
          </p:nvSpPr>
          <p:spPr bwMode="auto">
            <a:xfrm>
              <a:off x="1344" y="1920"/>
              <a:ext cx="4224" cy="76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227334" name="Group 6"/>
            <p:cNvGrpSpPr>
              <a:grpSpLocks/>
            </p:cNvGrpSpPr>
            <p:nvPr/>
          </p:nvGrpSpPr>
          <p:grpSpPr bwMode="auto">
            <a:xfrm>
              <a:off x="1440" y="1968"/>
              <a:ext cx="3840" cy="336"/>
              <a:chOff x="1008" y="2160"/>
              <a:chExt cx="3840" cy="336"/>
            </a:xfrm>
          </p:grpSpPr>
          <p:sp>
            <p:nvSpPr>
              <p:cNvPr id="227335" name="Line 7"/>
              <p:cNvSpPr>
                <a:spLocks noChangeShapeType="1"/>
              </p:cNvSpPr>
              <p:nvPr/>
            </p:nvSpPr>
            <p:spPr bwMode="auto">
              <a:xfrm>
                <a:off x="1008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36" name="Line 8"/>
              <p:cNvSpPr>
                <a:spLocks noChangeShapeType="1"/>
              </p:cNvSpPr>
              <p:nvPr/>
            </p:nvSpPr>
            <p:spPr bwMode="auto">
              <a:xfrm>
                <a:off x="1104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37" name="Line 9"/>
              <p:cNvSpPr>
                <a:spLocks noChangeShapeType="1"/>
              </p:cNvSpPr>
              <p:nvPr/>
            </p:nvSpPr>
            <p:spPr bwMode="auto">
              <a:xfrm>
                <a:off x="120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38" name="Line 10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39" name="Line 1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0" name="Line 12"/>
              <p:cNvSpPr>
                <a:spLocks noChangeShapeType="1"/>
              </p:cNvSpPr>
              <p:nvPr/>
            </p:nvSpPr>
            <p:spPr bwMode="auto">
              <a:xfrm>
                <a:off x="1488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1" name="Line 13"/>
              <p:cNvSpPr>
                <a:spLocks noChangeShapeType="1"/>
              </p:cNvSpPr>
              <p:nvPr/>
            </p:nvSpPr>
            <p:spPr bwMode="auto">
              <a:xfrm>
                <a:off x="1584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2" name="Line 14"/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3" name="Line 15"/>
              <p:cNvSpPr>
                <a:spLocks noChangeShapeType="1"/>
              </p:cNvSpPr>
              <p:nvPr/>
            </p:nvSpPr>
            <p:spPr bwMode="auto">
              <a:xfrm>
                <a:off x="17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4" name="Line 16"/>
              <p:cNvSpPr>
                <a:spLocks noChangeShapeType="1"/>
              </p:cNvSpPr>
              <p:nvPr/>
            </p:nvSpPr>
            <p:spPr bwMode="auto">
              <a:xfrm>
                <a:off x="1872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5" name="Line 17"/>
              <p:cNvSpPr>
                <a:spLocks noChangeShapeType="1"/>
              </p:cNvSpPr>
              <p:nvPr/>
            </p:nvSpPr>
            <p:spPr bwMode="auto">
              <a:xfrm>
                <a:off x="1968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6" name="Line 18"/>
              <p:cNvSpPr>
                <a:spLocks noChangeShapeType="1"/>
              </p:cNvSpPr>
              <p:nvPr/>
            </p:nvSpPr>
            <p:spPr bwMode="auto">
              <a:xfrm>
                <a:off x="2064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7" name="Line 19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8" name="Line 20"/>
              <p:cNvSpPr>
                <a:spLocks noChangeShapeType="1"/>
              </p:cNvSpPr>
              <p:nvPr/>
            </p:nvSpPr>
            <p:spPr bwMode="auto">
              <a:xfrm>
                <a:off x="225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49" name="Line 21"/>
              <p:cNvSpPr>
                <a:spLocks noChangeShapeType="1"/>
              </p:cNvSpPr>
              <p:nvPr/>
            </p:nvSpPr>
            <p:spPr bwMode="auto">
              <a:xfrm>
                <a:off x="2352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0" name="Line 22"/>
              <p:cNvSpPr>
                <a:spLocks noChangeShapeType="1"/>
              </p:cNvSpPr>
              <p:nvPr/>
            </p:nvSpPr>
            <p:spPr bwMode="auto">
              <a:xfrm>
                <a:off x="2448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1" name="Line 23"/>
              <p:cNvSpPr>
                <a:spLocks noChangeShapeType="1"/>
              </p:cNvSpPr>
              <p:nvPr/>
            </p:nvSpPr>
            <p:spPr bwMode="auto">
              <a:xfrm>
                <a:off x="2544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2" name="Line 24"/>
              <p:cNvSpPr>
                <a:spLocks noChangeShapeType="1"/>
              </p:cNvSpPr>
              <p:nvPr/>
            </p:nvSpPr>
            <p:spPr bwMode="auto">
              <a:xfrm>
                <a:off x="264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3" name="Line 25"/>
              <p:cNvSpPr>
                <a:spLocks noChangeShapeType="1"/>
              </p:cNvSpPr>
              <p:nvPr/>
            </p:nvSpPr>
            <p:spPr bwMode="auto">
              <a:xfrm>
                <a:off x="273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4" name="Line 26"/>
              <p:cNvSpPr>
                <a:spLocks noChangeShapeType="1"/>
              </p:cNvSpPr>
              <p:nvPr/>
            </p:nvSpPr>
            <p:spPr bwMode="auto">
              <a:xfrm>
                <a:off x="2832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5" name="Line 27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6" name="Line 28"/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7" name="Line 29"/>
              <p:cNvSpPr>
                <a:spLocks noChangeShapeType="1"/>
              </p:cNvSpPr>
              <p:nvPr/>
            </p:nvSpPr>
            <p:spPr bwMode="auto">
              <a:xfrm>
                <a:off x="312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8" name="Line 30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59" name="Line 31"/>
              <p:cNvSpPr>
                <a:spLocks noChangeShapeType="1"/>
              </p:cNvSpPr>
              <p:nvPr/>
            </p:nvSpPr>
            <p:spPr bwMode="auto">
              <a:xfrm>
                <a:off x="3312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0" name="Line 32"/>
              <p:cNvSpPr>
                <a:spLocks noChangeShapeType="1"/>
              </p:cNvSpPr>
              <p:nvPr/>
            </p:nvSpPr>
            <p:spPr bwMode="auto">
              <a:xfrm>
                <a:off x="3408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1" name="Line 33"/>
              <p:cNvSpPr>
                <a:spLocks noChangeShapeType="1"/>
              </p:cNvSpPr>
              <p:nvPr/>
            </p:nvSpPr>
            <p:spPr bwMode="auto">
              <a:xfrm>
                <a:off x="3504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2" name="Line 34"/>
              <p:cNvSpPr>
                <a:spLocks noChangeShapeType="1"/>
              </p:cNvSpPr>
              <p:nvPr/>
            </p:nvSpPr>
            <p:spPr bwMode="auto">
              <a:xfrm>
                <a:off x="360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3" name="Line 35"/>
              <p:cNvSpPr>
                <a:spLocks noChangeShapeType="1"/>
              </p:cNvSpPr>
              <p:nvPr/>
            </p:nvSpPr>
            <p:spPr bwMode="auto">
              <a:xfrm>
                <a:off x="369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4" name="Line 36"/>
              <p:cNvSpPr>
                <a:spLocks noChangeShapeType="1"/>
              </p:cNvSpPr>
              <p:nvPr/>
            </p:nvSpPr>
            <p:spPr bwMode="auto">
              <a:xfrm>
                <a:off x="3792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5" name="Line 37"/>
              <p:cNvSpPr>
                <a:spLocks noChangeShapeType="1"/>
              </p:cNvSpPr>
              <p:nvPr/>
            </p:nvSpPr>
            <p:spPr bwMode="auto">
              <a:xfrm>
                <a:off x="3888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6" name="Line 38"/>
              <p:cNvSpPr>
                <a:spLocks noChangeShapeType="1"/>
              </p:cNvSpPr>
              <p:nvPr/>
            </p:nvSpPr>
            <p:spPr bwMode="auto">
              <a:xfrm>
                <a:off x="3984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7" name="Line 39"/>
              <p:cNvSpPr>
                <a:spLocks noChangeShapeType="1"/>
              </p:cNvSpPr>
              <p:nvPr/>
            </p:nvSpPr>
            <p:spPr bwMode="auto">
              <a:xfrm>
                <a:off x="408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8" name="Line 40"/>
              <p:cNvSpPr>
                <a:spLocks noChangeShapeType="1"/>
              </p:cNvSpPr>
              <p:nvPr/>
            </p:nvSpPr>
            <p:spPr bwMode="auto">
              <a:xfrm>
                <a:off x="417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69" name="Line 41"/>
              <p:cNvSpPr>
                <a:spLocks noChangeShapeType="1"/>
              </p:cNvSpPr>
              <p:nvPr/>
            </p:nvSpPr>
            <p:spPr bwMode="auto">
              <a:xfrm>
                <a:off x="4272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70" name="Line 42"/>
              <p:cNvSpPr>
                <a:spLocks noChangeShapeType="1"/>
              </p:cNvSpPr>
              <p:nvPr/>
            </p:nvSpPr>
            <p:spPr bwMode="auto">
              <a:xfrm>
                <a:off x="4848" y="216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71" name="Line 43"/>
              <p:cNvSpPr>
                <a:spLocks noChangeShapeType="1"/>
              </p:cNvSpPr>
              <p:nvPr/>
            </p:nvSpPr>
            <p:spPr bwMode="auto">
              <a:xfrm>
                <a:off x="4368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72" name="Line 44"/>
              <p:cNvSpPr>
                <a:spLocks noChangeShapeType="1"/>
              </p:cNvSpPr>
              <p:nvPr/>
            </p:nvSpPr>
            <p:spPr bwMode="auto">
              <a:xfrm>
                <a:off x="4464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73" name="Line 45"/>
              <p:cNvSpPr>
                <a:spLocks noChangeShapeType="1"/>
              </p:cNvSpPr>
              <p:nvPr/>
            </p:nvSpPr>
            <p:spPr bwMode="auto">
              <a:xfrm>
                <a:off x="4560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74" name="Line 46"/>
              <p:cNvSpPr>
                <a:spLocks noChangeShapeType="1"/>
              </p:cNvSpPr>
              <p:nvPr/>
            </p:nvSpPr>
            <p:spPr bwMode="auto">
              <a:xfrm>
                <a:off x="4656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375" name="Line 47"/>
              <p:cNvSpPr>
                <a:spLocks noChangeShapeType="1"/>
              </p:cNvSpPr>
              <p:nvPr/>
            </p:nvSpPr>
            <p:spPr bwMode="auto">
              <a:xfrm>
                <a:off x="4752" y="216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227376" name="Text Box 48"/>
            <p:cNvSpPr txBox="1">
              <a:spLocks noChangeArrowheads="1"/>
            </p:cNvSpPr>
            <p:nvPr/>
          </p:nvSpPr>
          <p:spPr bwMode="auto">
            <a:xfrm>
              <a:off x="1296" y="23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0</a:t>
              </a:r>
              <a:endParaRPr lang="pt-BR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77" name="Text Box 49"/>
            <p:cNvSpPr txBox="1">
              <a:spLocks noChangeArrowheads="1"/>
            </p:cNvSpPr>
            <p:nvPr/>
          </p:nvSpPr>
          <p:spPr bwMode="auto">
            <a:xfrm>
              <a:off x="2256" y="23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pt-BR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78" name="Text Box 50"/>
            <p:cNvSpPr txBox="1">
              <a:spLocks noChangeArrowheads="1"/>
            </p:cNvSpPr>
            <p:nvPr/>
          </p:nvSpPr>
          <p:spPr bwMode="auto">
            <a:xfrm>
              <a:off x="3216" y="23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2</a:t>
              </a:r>
              <a:endParaRPr lang="pt-BR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79" name="Text Box 51"/>
            <p:cNvSpPr txBox="1">
              <a:spLocks noChangeArrowheads="1"/>
            </p:cNvSpPr>
            <p:nvPr/>
          </p:nvSpPr>
          <p:spPr bwMode="auto">
            <a:xfrm>
              <a:off x="4176" y="23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3</a:t>
              </a:r>
              <a:endParaRPr lang="pt-BR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380" name="Text Box 52"/>
            <p:cNvSpPr txBox="1">
              <a:spLocks noChangeArrowheads="1"/>
            </p:cNvSpPr>
            <p:nvPr/>
          </p:nvSpPr>
          <p:spPr bwMode="auto">
            <a:xfrm>
              <a:off x="5136" y="230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  <a:endParaRPr lang="pt-BR" sz="2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27381" name="Group 53"/>
          <p:cNvGrpSpPr>
            <a:grpSpLocks/>
          </p:cNvGrpSpPr>
          <p:nvPr/>
        </p:nvGrpSpPr>
        <p:grpSpPr bwMode="auto">
          <a:xfrm>
            <a:off x="3352800" y="4114800"/>
            <a:ext cx="1828800" cy="914400"/>
            <a:chOff x="2112" y="2592"/>
            <a:chExt cx="1152" cy="576"/>
          </a:xfrm>
        </p:grpSpPr>
        <p:sp>
          <p:nvSpPr>
            <p:cNvPr id="227382" name="Line 54"/>
            <p:cNvSpPr>
              <a:spLocks noChangeShapeType="1"/>
            </p:cNvSpPr>
            <p:nvPr/>
          </p:nvSpPr>
          <p:spPr bwMode="auto">
            <a:xfrm flipV="1">
              <a:off x="2640" y="25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7383" name="Line 55"/>
            <p:cNvSpPr>
              <a:spLocks noChangeShapeType="1"/>
            </p:cNvSpPr>
            <p:nvPr/>
          </p:nvSpPr>
          <p:spPr bwMode="auto">
            <a:xfrm flipV="1">
              <a:off x="2736" y="259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7384" name="Line 56"/>
            <p:cNvSpPr>
              <a:spLocks noChangeShapeType="1"/>
            </p:cNvSpPr>
            <p:nvPr/>
          </p:nvSpPr>
          <p:spPr bwMode="auto">
            <a:xfrm>
              <a:off x="2112" y="29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227385" name="Line 57"/>
            <p:cNvSpPr>
              <a:spLocks noChangeShapeType="1"/>
            </p:cNvSpPr>
            <p:nvPr/>
          </p:nvSpPr>
          <p:spPr bwMode="auto">
            <a:xfrm flipH="1">
              <a:off x="2736" y="292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7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Quanto à indicação ...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2624138" y="4424363"/>
            <a:ext cx="534987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dirty="0">
                <a:solidFill>
                  <a:srgbClr val="000000"/>
                </a:solidFill>
                <a:latin typeface="Arial" charset="0"/>
              </a:rPr>
              <a:t>g</a:t>
            </a:r>
          </a:p>
        </p:txBody>
      </p:sp>
      <p:grpSp>
        <p:nvGrpSpPr>
          <p:cNvPr id="229380" name="Group 4"/>
          <p:cNvGrpSpPr>
            <a:grpSpLocks/>
          </p:cNvGrpSpPr>
          <p:nvPr/>
        </p:nvGrpSpPr>
        <p:grpSpPr bwMode="auto">
          <a:xfrm>
            <a:off x="228600" y="4019550"/>
            <a:ext cx="2947988" cy="1298575"/>
            <a:chOff x="144" y="2185"/>
            <a:chExt cx="1857" cy="818"/>
          </a:xfrm>
        </p:grpSpPr>
        <p:sp>
          <p:nvSpPr>
            <p:cNvPr id="229381" name="Rectangle 5"/>
            <p:cNvSpPr>
              <a:spLocks noChangeArrowheads="1"/>
            </p:cNvSpPr>
            <p:nvPr/>
          </p:nvSpPr>
          <p:spPr bwMode="auto">
            <a:xfrm>
              <a:off x="144" y="2185"/>
              <a:ext cx="1857" cy="50"/>
            </a:xfrm>
            <a:prstGeom prst="rect">
              <a:avLst/>
            </a:prstGeom>
            <a:gradFill rotWithShape="0">
              <a:gsLst>
                <a:gs pos="0">
                  <a:srgbClr val="66FF33">
                    <a:gamma/>
                    <a:shade val="46275"/>
                    <a:invGamma/>
                  </a:srgbClr>
                </a:gs>
                <a:gs pos="50000">
                  <a:srgbClr val="66FF33"/>
                </a:gs>
                <a:gs pos="100000">
                  <a:srgbClr val="66FF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82" name="Rectangle 6"/>
            <p:cNvSpPr>
              <a:spLocks noChangeArrowheads="1"/>
            </p:cNvSpPr>
            <p:nvPr/>
          </p:nvSpPr>
          <p:spPr bwMode="auto">
            <a:xfrm>
              <a:off x="144" y="2287"/>
              <a:ext cx="1857" cy="665"/>
            </a:xfrm>
            <a:prstGeom prst="rect">
              <a:avLst/>
            </a:prstGeom>
            <a:gradFill rotWithShape="0">
              <a:gsLst>
                <a:gs pos="0">
                  <a:srgbClr val="996600"/>
                </a:gs>
                <a:gs pos="100000">
                  <a:srgbClr val="996600">
                    <a:gamma/>
                    <a:tint val="21176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83" name="Rectangle 7"/>
            <p:cNvSpPr>
              <a:spLocks noChangeArrowheads="1"/>
            </p:cNvSpPr>
            <p:nvPr/>
          </p:nvSpPr>
          <p:spPr bwMode="auto">
            <a:xfrm>
              <a:off x="260" y="2952"/>
              <a:ext cx="116" cy="5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1769" y="2952"/>
              <a:ext cx="116" cy="51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85" name="Rectangle 9"/>
            <p:cNvSpPr>
              <a:spLocks noChangeArrowheads="1"/>
            </p:cNvSpPr>
            <p:nvPr/>
          </p:nvSpPr>
          <p:spPr bwMode="auto">
            <a:xfrm>
              <a:off x="318" y="2235"/>
              <a:ext cx="1509" cy="52"/>
            </a:xfrm>
            <a:prstGeom prst="rect">
              <a:avLst/>
            </a:prstGeom>
            <a:gradFill rotWithShape="0">
              <a:gsLst>
                <a:gs pos="0">
                  <a:schemeClr val="tx2">
                    <a:gamma/>
                    <a:shade val="78824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86" name="Rectangle 10"/>
            <p:cNvSpPr>
              <a:spLocks noChangeArrowheads="1"/>
            </p:cNvSpPr>
            <p:nvPr/>
          </p:nvSpPr>
          <p:spPr bwMode="auto">
            <a:xfrm>
              <a:off x="260" y="2491"/>
              <a:ext cx="58" cy="5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87" name="Rectangle 11"/>
            <p:cNvSpPr>
              <a:spLocks noChangeArrowheads="1"/>
            </p:cNvSpPr>
            <p:nvPr/>
          </p:nvSpPr>
          <p:spPr bwMode="auto">
            <a:xfrm>
              <a:off x="260" y="2594"/>
              <a:ext cx="58" cy="5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88" name="Rectangle 12"/>
            <p:cNvSpPr>
              <a:spLocks noChangeArrowheads="1"/>
            </p:cNvSpPr>
            <p:nvPr/>
          </p:nvSpPr>
          <p:spPr bwMode="auto">
            <a:xfrm>
              <a:off x="260" y="2696"/>
              <a:ext cx="58" cy="51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29389" name="Group 13"/>
          <p:cNvGrpSpPr>
            <a:grpSpLocks/>
          </p:cNvGrpSpPr>
          <p:nvPr/>
        </p:nvGrpSpPr>
        <p:grpSpPr bwMode="auto">
          <a:xfrm>
            <a:off x="3865563" y="2760663"/>
            <a:ext cx="5202237" cy="3182937"/>
            <a:chOff x="2435" y="1392"/>
            <a:chExt cx="3277" cy="2005"/>
          </a:xfrm>
        </p:grpSpPr>
        <p:sp>
          <p:nvSpPr>
            <p:cNvPr id="229390" name="Line 14"/>
            <p:cNvSpPr>
              <a:spLocks noChangeShapeType="1"/>
            </p:cNvSpPr>
            <p:nvPr/>
          </p:nvSpPr>
          <p:spPr bwMode="auto">
            <a:xfrm>
              <a:off x="3230" y="3111"/>
              <a:ext cx="0" cy="9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91" name="Line 15"/>
            <p:cNvSpPr>
              <a:spLocks noChangeShapeType="1"/>
            </p:cNvSpPr>
            <p:nvPr/>
          </p:nvSpPr>
          <p:spPr bwMode="auto">
            <a:xfrm>
              <a:off x="3612" y="3111"/>
              <a:ext cx="0" cy="95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392" name="Text Box 16"/>
            <p:cNvSpPr txBox="1">
              <a:spLocks noChangeArrowheads="1"/>
            </p:cNvSpPr>
            <p:nvPr/>
          </p:nvSpPr>
          <p:spPr bwMode="auto">
            <a:xfrm>
              <a:off x="3071" y="3174"/>
              <a:ext cx="35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latin typeface="Arial" charset="0"/>
                </a:rPr>
                <a:t>1,0</a:t>
              </a:r>
            </a:p>
          </p:txBody>
        </p:sp>
        <p:grpSp>
          <p:nvGrpSpPr>
            <p:cNvPr id="229393" name="Group 17"/>
            <p:cNvGrpSpPr>
              <a:grpSpLocks/>
            </p:cNvGrpSpPr>
            <p:nvPr/>
          </p:nvGrpSpPr>
          <p:grpSpPr bwMode="auto">
            <a:xfrm>
              <a:off x="2435" y="1392"/>
              <a:ext cx="3277" cy="2005"/>
              <a:chOff x="2435" y="1392"/>
              <a:chExt cx="3277" cy="2005"/>
            </a:xfrm>
          </p:grpSpPr>
          <p:sp>
            <p:nvSpPr>
              <p:cNvPr id="229394" name="Line 18"/>
              <p:cNvSpPr>
                <a:spLocks noChangeShapeType="1"/>
              </p:cNvSpPr>
              <p:nvPr/>
            </p:nvSpPr>
            <p:spPr bwMode="auto">
              <a:xfrm flipV="1">
                <a:off x="2849" y="1392"/>
                <a:ext cx="0" cy="181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395" name="Line 19"/>
              <p:cNvSpPr>
                <a:spLocks noChangeShapeType="1"/>
              </p:cNvSpPr>
              <p:nvPr/>
            </p:nvSpPr>
            <p:spPr bwMode="auto">
              <a:xfrm>
                <a:off x="2785" y="3111"/>
                <a:ext cx="283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396" name="Text Box 20"/>
              <p:cNvSpPr txBox="1">
                <a:spLocks noChangeArrowheads="1"/>
              </p:cNvSpPr>
              <p:nvPr/>
            </p:nvSpPr>
            <p:spPr bwMode="auto">
              <a:xfrm>
                <a:off x="3994" y="2856"/>
                <a:ext cx="1718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pt-BR" dirty="0">
                    <a:solidFill>
                      <a:schemeClr val="tx2"/>
                    </a:solidFill>
                    <a:latin typeface="Arial" charset="0"/>
                  </a:rPr>
                  <a:t>quantidade de açúcar (g)</a:t>
                </a:r>
              </a:p>
            </p:txBody>
          </p:sp>
          <p:sp>
            <p:nvSpPr>
              <p:cNvPr id="229397" name="Text Box 21"/>
              <p:cNvSpPr txBox="1">
                <a:spLocks noChangeArrowheads="1"/>
              </p:cNvSpPr>
              <p:nvPr/>
            </p:nvSpPr>
            <p:spPr bwMode="auto">
              <a:xfrm>
                <a:off x="2832" y="1392"/>
                <a:ext cx="954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eaLnBrk="0" hangingPunct="0"/>
                <a:r>
                  <a:rPr lang="pt-BR" dirty="0">
                    <a:solidFill>
                      <a:schemeClr val="tx2"/>
                    </a:solidFill>
                    <a:latin typeface="Arial" charset="0"/>
                  </a:rPr>
                  <a:t>indicação (g)</a:t>
                </a:r>
              </a:p>
            </p:txBody>
          </p:sp>
          <p:sp>
            <p:nvSpPr>
              <p:cNvPr id="229398" name="Line 22"/>
              <p:cNvSpPr>
                <a:spLocks noChangeShapeType="1"/>
              </p:cNvSpPr>
              <p:nvPr/>
            </p:nvSpPr>
            <p:spPr bwMode="auto">
              <a:xfrm>
                <a:off x="3994" y="3111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399" name="Line 23"/>
              <p:cNvSpPr>
                <a:spLocks noChangeShapeType="1"/>
              </p:cNvSpPr>
              <p:nvPr/>
            </p:nvSpPr>
            <p:spPr bwMode="auto">
              <a:xfrm>
                <a:off x="4376" y="3111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400" name="Line 24"/>
              <p:cNvSpPr>
                <a:spLocks noChangeShapeType="1"/>
              </p:cNvSpPr>
              <p:nvPr/>
            </p:nvSpPr>
            <p:spPr bwMode="auto">
              <a:xfrm>
                <a:off x="4758" y="3111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401" name="Line 25"/>
              <p:cNvSpPr>
                <a:spLocks noChangeShapeType="1"/>
              </p:cNvSpPr>
              <p:nvPr/>
            </p:nvSpPr>
            <p:spPr bwMode="auto">
              <a:xfrm>
                <a:off x="5139" y="3111"/>
                <a:ext cx="0" cy="95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402" name="Line 26"/>
              <p:cNvSpPr>
                <a:spLocks noChangeShapeType="1"/>
              </p:cNvSpPr>
              <p:nvPr/>
            </p:nvSpPr>
            <p:spPr bwMode="auto">
              <a:xfrm flipH="1">
                <a:off x="2721" y="2696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403" name="Line 27"/>
              <p:cNvSpPr>
                <a:spLocks noChangeShapeType="1"/>
              </p:cNvSpPr>
              <p:nvPr/>
            </p:nvSpPr>
            <p:spPr bwMode="auto">
              <a:xfrm flipH="1">
                <a:off x="2721" y="2314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404" name="Line 28"/>
              <p:cNvSpPr>
                <a:spLocks noChangeShapeType="1"/>
              </p:cNvSpPr>
              <p:nvPr/>
            </p:nvSpPr>
            <p:spPr bwMode="auto">
              <a:xfrm flipH="1">
                <a:off x="2721" y="1932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405" name="Line 29"/>
              <p:cNvSpPr>
                <a:spLocks noChangeShapeType="1"/>
              </p:cNvSpPr>
              <p:nvPr/>
            </p:nvSpPr>
            <p:spPr bwMode="auto">
              <a:xfrm flipH="1">
                <a:off x="2721" y="1551"/>
                <a:ext cx="12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29406" name="Text Box 30"/>
              <p:cNvSpPr txBox="1">
                <a:spLocks noChangeArrowheads="1"/>
              </p:cNvSpPr>
              <p:nvPr/>
            </p:nvSpPr>
            <p:spPr bwMode="auto">
              <a:xfrm>
                <a:off x="3453" y="3174"/>
                <a:ext cx="3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2,0</a:t>
                </a:r>
              </a:p>
            </p:txBody>
          </p:sp>
          <p:sp>
            <p:nvSpPr>
              <p:cNvPr id="229407" name="Text Box 31"/>
              <p:cNvSpPr txBox="1">
                <a:spLocks noChangeArrowheads="1"/>
              </p:cNvSpPr>
              <p:nvPr/>
            </p:nvSpPr>
            <p:spPr bwMode="auto">
              <a:xfrm>
                <a:off x="3803" y="3174"/>
                <a:ext cx="3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3,0</a:t>
                </a:r>
              </a:p>
            </p:txBody>
          </p:sp>
          <p:sp>
            <p:nvSpPr>
              <p:cNvPr id="229408" name="Text Box 32"/>
              <p:cNvSpPr txBox="1">
                <a:spLocks noChangeArrowheads="1"/>
              </p:cNvSpPr>
              <p:nvPr/>
            </p:nvSpPr>
            <p:spPr bwMode="auto">
              <a:xfrm>
                <a:off x="4185" y="3174"/>
                <a:ext cx="3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4,0</a:t>
                </a:r>
              </a:p>
            </p:txBody>
          </p:sp>
          <p:sp>
            <p:nvSpPr>
              <p:cNvPr id="229409" name="Text Box 33"/>
              <p:cNvSpPr txBox="1">
                <a:spLocks noChangeArrowheads="1"/>
              </p:cNvSpPr>
              <p:nvPr/>
            </p:nvSpPr>
            <p:spPr bwMode="auto">
              <a:xfrm>
                <a:off x="4567" y="3174"/>
                <a:ext cx="3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5,0</a:t>
                </a:r>
              </a:p>
            </p:txBody>
          </p:sp>
          <p:sp>
            <p:nvSpPr>
              <p:cNvPr id="229410" name="Text Box 34"/>
              <p:cNvSpPr txBox="1">
                <a:spLocks noChangeArrowheads="1"/>
              </p:cNvSpPr>
              <p:nvPr/>
            </p:nvSpPr>
            <p:spPr bwMode="auto">
              <a:xfrm>
                <a:off x="4948" y="3174"/>
                <a:ext cx="3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6,0</a:t>
                </a:r>
              </a:p>
            </p:txBody>
          </p:sp>
          <p:sp>
            <p:nvSpPr>
              <p:cNvPr id="229411" name="Text Box 35"/>
              <p:cNvSpPr txBox="1">
                <a:spLocks noChangeArrowheads="1"/>
              </p:cNvSpPr>
              <p:nvPr/>
            </p:nvSpPr>
            <p:spPr bwMode="auto">
              <a:xfrm>
                <a:off x="2435" y="2576"/>
                <a:ext cx="35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1,0</a:t>
                </a:r>
              </a:p>
            </p:txBody>
          </p:sp>
          <p:sp>
            <p:nvSpPr>
              <p:cNvPr id="229412" name="Text Box 36"/>
              <p:cNvSpPr txBox="1">
                <a:spLocks noChangeArrowheads="1"/>
              </p:cNvSpPr>
              <p:nvPr/>
            </p:nvSpPr>
            <p:spPr bwMode="auto">
              <a:xfrm>
                <a:off x="2435" y="2218"/>
                <a:ext cx="3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2,0</a:t>
                </a:r>
              </a:p>
            </p:txBody>
          </p:sp>
          <p:sp>
            <p:nvSpPr>
              <p:cNvPr id="229413" name="Text Box 37"/>
              <p:cNvSpPr txBox="1">
                <a:spLocks noChangeArrowheads="1"/>
              </p:cNvSpPr>
              <p:nvPr/>
            </p:nvSpPr>
            <p:spPr bwMode="auto">
              <a:xfrm>
                <a:off x="2435" y="1835"/>
                <a:ext cx="3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3,0</a:t>
                </a:r>
              </a:p>
            </p:txBody>
          </p:sp>
          <p:sp>
            <p:nvSpPr>
              <p:cNvPr id="229414" name="Text Box 38"/>
              <p:cNvSpPr txBox="1">
                <a:spLocks noChangeArrowheads="1"/>
              </p:cNvSpPr>
              <p:nvPr/>
            </p:nvSpPr>
            <p:spPr bwMode="auto">
              <a:xfrm>
                <a:off x="2435" y="1456"/>
                <a:ext cx="350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4,0</a:t>
                </a:r>
              </a:p>
            </p:txBody>
          </p:sp>
          <p:sp>
            <p:nvSpPr>
              <p:cNvPr id="229415" name="Text Box 39"/>
              <p:cNvSpPr txBox="1">
                <a:spLocks noChangeArrowheads="1"/>
              </p:cNvSpPr>
              <p:nvPr/>
            </p:nvSpPr>
            <p:spPr bwMode="auto">
              <a:xfrm>
                <a:off x="2435" y="2983"/>
                <a:ext cx="3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0,0</a:t>
                </a:r>
              </a:p>
            </p:txBody>
          </p:sp>
          <p:sp>
            <p:nvSpPr>
              <p:cNvPr id="229416" name="Text Box 40"/>
              <p:cNvSpPr txBox="1">
                <a:spLocks noChangeArrowheads="1"/>
              </p:cNvSpPr>
              <p:nvPr/>
            </p:nvSpPr>
            <p:spPr bwMode="auto">
              <a:xfrm>
                <a:off x="2690" y="3174"/>
                <a:ext cx="349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pt-BR" dirty="0">
                    <a:latin typeface="Arial" charset="0"/>
                  </a:rPr>
                  <a:t>0,0</a:t>
                </a:r>
              </a:p>
            </p:txBody>
          </p:sp>
        </p:grpSp>
      </p:grpSp>
      <p:sp>
        <p:nvSpPr>
          <p:cNvPr id="229417" name="Line 41"/>
          <p:cNvSpPr>
            <a:spLocks noChangeShapeType="1"/>
          </p:cNvSpPr>
          <p:nvPr/>
        </p:nvSpPr>
        <p:spPr bwMode="auto">
          <a:xfrm flipV="1">
            <a:off x="4824413" y="4832350"/>
            <a:ext cx="0" cy="6572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sp>
        <p:nvSpPr>
          <p:cNvPr id="229418" name="Line 42"/>
          <p:cNvSpPr>
            <a:spLocks noChangeShapeType="1"/>
          </p:cNvSpPr>
          <p:nvPr/>
        </p:nvSpPr>
        <p:spPr bwMode="auto">
          <a:xfrm>
            <a:off x="4794250" y="4832350"/>
            <a:ext cx="6731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229419" name="Group 43"/>
          <p:cNvGrpSpPr>
            <a:grpSpLocks/>
          </p:cNvGrpSpPr>
          <p:nvPr/>
        </p:nvGrpSpPr>
        <p:grpSpPr bwMode="auto">
          <a:xfrm>
            <a:off x="5440363" y="4225925"/>
            <a:ext cx="620712" cy="600075"/>
            <a:chOff x="3427" y="2315"/>
            <a:chExt cx="391" cy="378"/>
          </a:xfrm>
        </p:grpSpPr>
        <p:sp>
          <p:nvSpPr>
            <p:cNvPr id="229420" name="Line 44"/>
            <p:cNvSpPr>
              <a:spLocks noChangeShapeType="1"/>
            </p:cNvSpPr>
            <p:nvPr/>
          </p:nvSpPr>
          <p:spPr bwMode="auto">
            <a:xfrm flipV="1">
              <a:off x="3427" y="2315"/>
              <a:ext cx="2" cy="378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421" name="Line 45"/>
            <p:cNvSpPr>
              <a:spLocks noChangeShapeType="1"/>
            </p:cNvSpPr>
            <p:nvPr/>
          </p:nvSpPr>
          <p:spPr bwMode="auto">
            <a:xfrm>
              <a:off x="3429" y="2315"/>
              <a:ext cx="389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29422" name="Group 46"/>
          <p:cNvGrpSpPr>
            <a:grpSpLocks/>
          </p:cNvGrpSpPr>
          <p:nvPr/>
        </p:nvGrpSpPr>
        <p:grpSpPr bwMode="auto">
          <a:xfrm>
            <a:off x="6061075" y="3616325"/>
            <a:ext cx="619125" cy="609600"/>
            <a:chOff x="3818" y="1931"/>
            <a:chExt cx="390" cy="384"/>
          </a:xfrm>
        </p:grpSpPr>
        <p:sp>
          <p:nvSpPr>
            <p:cNvPr id="229423" name="Line 47"/>
            <p:cNvSpPr>
              <a:spLocks noChangeShapeType="1"/>
            </p:cNvSpPr>
            <p:nvPr/>
          </p:nvSpPr>
          <p:spPr bwMode="auto">
            <a:xfrm flipV="1">
              <a:off x="3818" y="1931"/>
              <a:ext cx="0" cy="3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424" name="Line 48"/>
            <p:cNvSpPr>
              <a:spLocks noChangeShapeType="1"/>
            </p:cNvSpPr>
            <p:nvPr/>
          </p:nvSpPr>
          <p:spPr bwMode="auto">
            <a:xfrm>
              <a:off x="3818" y="1933"/>
              <a:ext cx="39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29425" name="Group 49"/>
          <p:cNvGrpSpPr>
            <a:grpSpLocks/>
          </p:cNvGrpSpPr>
          <p:nvPr/>
        </p:nvGrpSpPr>
        <p:grpSpPr bwMode="auto">
          <a:xfrm>
            <a:off x="6680200" y="3013075"/>
            <a:ext cx="619125" cy="606425"/>
            <a:chOff x="4208" y="1551"/>
            <a:chExt cx="390" cy="382"/>
          </a:xfrm>
        </p:grpSpPr>
        <p:sp>
          <p:nvSpPr>
            <p:cNvPr id="229426" name="Line 50"/>
            <p:cNvSpPr>
              <a:spLocks noChangeShapeType="1"/>
            </p:cNvSpPr>
            <p:nvPr/>
          </p:nvSpPr>
          <p:spPr bwMode="auto">
            <a:xfrm flipV="1">
              <a:off x="4208" y="1551"/>
              <a:ext cx="0" cy="382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427" name="Line 51"/>
            <p:cNvSpPr>
              <a:spLocks noChangeShapeType="1"/>
            </p:cNvSpPr>
            <p:nvPr/>
          </p:nvSpPr>
          <p:spPr bwMode="auto">
            <a:xfrm>
              <a:off x="4208" y="1551"/>
              <a:ext cx="390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29428" name="Line 52"/>
          <p:cNvSpPr>
            <a:spLocks noChangeShapeType="1"/>
          </p:cNvSpPr>
          <p:nvPr/>
        </p:nvSpPr>
        <p:spPr bwMode="auto">
          <a:xfrm flipH="1">
            <a:off x="4521200" y="5486400"/>
            <a:ext cx="331788" cy="31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229429" name="Group 53"/>
          <p:cNvGrpSpPr>
            <a:grpSpLocks/>
          </p:cNvGrpSpPr>
          <p:nvPr/>
        </p:nvGrpSpPr>
        <p:grpSpPr bwMode="auto">
          <a:xfrm>
            <a:off x="5532438" y="4224338"/>
            <a:ext cx="2878137" cy="758825"/>
            <a:chOff x="3485" y="2314"/>
            <a:chExt cx="1813" cy="478"/>
          </a:xfrm>
        </p:grpSpPr>
        <p:sp>
          <p:nvSpPr>
            <p:cNvPr id="229430" name="Line 54"/>
            <p:cNvSpPr>
              <a:spLocks noChangeShapeType="1"/>
            </p:cNvSpPr>
            <p:nvPr/>
          </p:nvSpPr>
          <p:spPr bwMode="auto">
            <a:xfrm>
              <a:off x="3485" y="2692"/>
              <a:ext cx="95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431" name="Line 55"/>
            <p:cNvSpPr>
              <a:spLocks noChangeShapeType="1"/>
            </p:cNvSpPr>
            <p:nvPr/>
          </p:nvSpPr>
          <p:spPr bwMode="auto">
            <a:xfrm>
              <a:off x="3867" y="2314"/>
              <a:ext cx="57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432" name="Line 56"/>
            <p:cNvSpPr>
              <a:spLocks noChangeShapeType="1"/>
            </p:cNvSpPr>
            <p:nvPr/>
          </p:nvSpPr>
          <p:spPr bwMode="auto">
            <a:xfrm>
              <a:off x="4312" y="2314"/>
              <a:ext cx="0" cy="37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29433" name="Text Box 57"/>
            <p:cNvSpPr txBox="1">
              <a:spLocks noChangeArrowheads="1"/>
            </p:cNvSpPr>
            <p:nvPr/>
          </p:nvSpPr>
          <p:spPr bwMode="auto">
            <a:xfrm>
              <a:off x="4344" y="2315"/>
              <a:ext cx="954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dirty="0">
                  <a:solidFill>
                    <a:schemeClr val="tx2"/>
                  </a:solidFill>
                  <a:latin typeface="Arial" charset="0"/>
                </a:rPr>
                <a:t>incremento digital</a:t>
              </a:r>
            </a:p>
          </p:txBody>
        </p:sp>
      </p:grpSp>
      <p:sp>
        <p:nvSpPr>
          <p:cNvPr id="229434" name="Text Box 58"/>
          <p:cNvSpPr txBox="1">
            <a:spLocks noChangeArrowheads="1"/>
          </p:cNvSpPr>
          <p:nvPr/>
        </p:nvSpPr>
        <p:spPr bwMode="auto">
          <a:xfrm>
            <a:off x="1066800" y="4437063"/>
            <a:ext cx="1566863" cy="48736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4000" tIns="10800" rIns="54000" bIns="10800"/>
          <a:lstStyle/>
          <a:p>
            <a:pPr algn="r" eaLnBrk="0" hangingPunct="0"/>
            <a:r>
              <a:rPr lang="pt-BR" sz="2400" b="1" dirty="0">
                <a:solidFill>
                  <a:schemeClr val="tx2"/>
                </a:solidFill>
                <a:latin typeface="Arial Black" pitchFamily="34" charset="0"/>
              </a:rPr>
              <a:t>0</a:t>
            </a:r>
          </a:p>
        </p:txBody>
      </p:sp>
      <p:sp>
        <p:nvSpPr>
          <p:cNvPr id="229435" name="AutoShape 59"/>
          <p:cNvSpPr>
            <a:spLocks noChangeArrowheads="1"/>
          </p:cNvSpPr>
          <p:nvPr/>
        </p:nvSpPr>
        <p:spPr bwMode="auto">
          <a:xfrm>
            <a:off x="1600200" y="3903663"/>
            <a:ext cx="228600" cy="1095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29436" name="AutoShape 60"/>
          <p:cNvSpPr>
            <a:spLocks noChangeArrowheads="1"/>
          </p:cNvSpPr>
          <p:nvPr/>
        </p:nvSpPr>
        <p:spPr bwMode="auto">
          <a:xfrm>
            <a:off x="1524000" y="3827463"/>
            <a:ext cx="381000" cy="18415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grpSp>
        <p:nvGrpSpPr>
          <p:cNvPr id="229437" name="Group 61"/>
          <p:cNvGrpSpPr>
            <a:grpSpLocks/>
          </p:cNvGrpSpPr>
          <p:nvPr/>
        </p:nvGrpSpPr>
        <p:grpSpPr bwMode="auto">
          <a:xfrm>
            <a:off x="1066800" y="3717925"/>
            <a:ext cx="1566863" cy="1206500"/>
            <a:chOff x="672" y="1995"/>
            <a:chExt cx="987" cy="760"/>
          </a:xfrm>
        </p:grpSpPr>
        <p:sp>
          <p:nvSpPr>
            <p:cNvPr id="229438" name="Text Box 62"/>
            <p:cNvSpPr txBox="1">
              <a:spLocks noChangeArrowheads="1"/>
            </p:cNvSpPr>
            <p:nvPr/>
          </p:nvSpPr>
          <p:spPr bwMode="auto">
            <a:xfrm>
              <a:off x="672" y="2448"/>
              <a:ext cx="987" cy="3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0800" rIns="54000" bIns="10800"/>
            <a:lstStyle/>
            <a:p>
              <a:pPr algn="r" eaLnBrk="0" hangingPunct="0"/>
              <a:r>
                <a:rPr lang="pt-BR" sz="2400" b="1" dirty="0">
                  <a:solidFill>
                    <a:schemeClr val="tx2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229439" name="AutoShape 63"/>
            <p:cNvSpPr>
              <a:spLocks noChangeArrowheads="1"/>
            </p:cNvSpPr>
            <p:nvPr/>
          </p:nvSpPr>
          <p:spPr bwMode="auto">
            <a:xfrm>
              <a:off x="897" y="1995"/>
              <a:ext cx="384" cy="18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229440" name="Group 64"/>
          <p:cNvGrpSpPr>
            <a:grpSpLocks/>
          </p:cNvGrpSpPr>
          <p:nvPr/>
        </p:nvGrpSpPr>
        <p:grpSpPr bwMode="auto">
          <a:xfrm>
            <a:off x="1066800" y="3657600"/>
            <a:ext cx="1566863" cy="1282700"/>
            <a:chOff x="144" y="2283"/>
            <a:chExt cx="987" cy="808"/>
          </a:xfrm>
        </p:grpSpPr>
        <p:sp>
          <p:nvSpPr>
            <p:cNvPr id="229441" name="Text Box 65"/>
            <p:cNvSpPr txBox="1">
              <a:spLocks noChangeArrowheads="1"/>
            </p:cNvSpPr>
            <p:nvPr/>
          </p:nvSpPr>
          <p:spPr bwMode="auto">
            <a:xfrm>
              <a:off x="144" y="2784"/>
              <a:ext cx="987" cy="3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0800" rIns="54000" bIns="10800"/>
            <a:lstStyle/>
            <a:p>
              <a:pPr algn="r" eaLnBrk="0" hangingPunct="0"/>
              <a:r>
                <a:rPr lang="pt-BR" sz="2400" b="1" dirty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229442" name="AutoShape 66"/>
            <p:cNvSpPr>
              <a:spLocks noChangeArrowheads="1"/>
            </p:cNvSpPr>
            <p:nvPr/>
          </p:nvSpPr>
          <p:spPr bwMode="auto">
            <a:xfrm>
              <a:off x="333" y="2283"/>
              <a:ext cx="480" cy="23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229443" name="Group 67"/>
          <p:cNvGrpSpPr>
            <a:grpSpLocks/>
          </p:cNvGrpSpPr>
          <p:nvPr/>
        </p:nvGrpSpPr>
        <p:grpSpPr bwMode="auto">
          <a:xfrm>
            <a:off x="1062038" y="3581400"/>
            <a:ext cx="1566862" cy="1349375"/>
            <a:chOff x="1536" y="2160"/>
            <a:chExt cx="987" cy="850"/>
          </a:xfrm>
        </p:grpSpPr>
        <p:sp>
          <p:nvSpPr>
            <p:cNvPr id="229444" name="Text Box 68"/>
            <p:cNvSpPr txBox="1">
              <a:spLocks noChangeArrowheads="1"/>
            </p:cNvSpPr>
            <p:nvPr/>
          </p:nvSpPr>
          <p:spPr bwMode="auto">
            <a:xfrm>
              <a:off x="1536" y="2703"/>
              <a:ext cx="987" cy="3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0800" rIns="54000" bIns="10800"/>
            <a:lstStyle/>
            <a:p>
              <a:pPr algn="r" eaLnBrk="0" hangingPunct="0"/>
              <a:r>
                <a:rPr lang="pt-BR" sz="2400" b="1" dirty="0">
                  <a:solidFill>
                    <a:schemeClr val="tx2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29445" name="AutoShape 69"/>
            <p:cNvSpPr>
              <a:spLocks noChangeArrowheads="1"/>
            </p:cNvSpPr>
            <p:nvPr/>
          </p:nvSpPr>
          <p:spPr bwMode="auto">
            <a:xfrm>
              <a:off x="1680" y="2160"/>
              <a:ext cx="576" cy="28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grpSp>
        <p:nvGrpSpPr>
          <p:cNvPr id="229446" name="Group 70"/>
          <p:cNvGrpSpPr>
            <a:grpSpLocks/>
          </p:cNvGrpSpPr>
          <p:nvPr/>
        </p:nvGrpSpPr>
        <p:grpSpPr bwMode="auto">
          <a:xfrm>
            <a:off x="1066800" y="3505200"/>
            <a:ext cx="1566863" cy="1425575"/>
            <a:chOff x="1392" y="1185"/>
            <a:chExt cx="987" cy="898"/>
          </a:xfrm>
        </p:grpSpPr>
        <p:sp>
          <p:nvSpPr>
            <p:cNvPr id="229447" name="Text Box 71"/>
            <p:cNvSpPr txBox="1">
              <a:spLocks noChangeArrowheads="1"/>
            </p:cNvSpPr>
            <p:nvPr/>
          </p:nvSpPr>
          <p:spPr bwMode="auto">
            <a:xfrm>
              <a:off x="1392" y="1776"/>
              <a:ext cx="987" cy="30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0800" rIns="54000" bIns="10800"/>
            <a:lstStyle/>
            <a:p>
              <a:pPr algn="r" eaLnBrk="0" hangingPunct="0"/>
              <a:r>
                <a:rPr lang="pt-BR" sz="2400" b="1" dirty="0">
                  <a:solidFill>
                    <a:schemeClr val="tx2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229448" name="AutoShape 72"/>
            <p:cNvSpPr>
              <a:spLocks noChangeArrowheads="1"/>
            </p:cNvSpPr>
            <p:nvPr/>
          </p:nvSpPr>
          <p:spPr bwMode="auto">
            <a:xfrm>
              <a:off x="1488" y="1185"/>
              <a:ext cx="672" cy="32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229449" name="Rectangle 73"/>
          <p:cNvSpPr>
            <a:spLocks noChangeArrowheads="1"/>
          </p:cNvSpPr>
          <p:nvPr/>
        </p:nvSpPr>
        <p:spPr bwMode="auto">
          <a:xfrm>
            <a:off x="804863" y="1858963"/>
            <a:ext cx="33861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pt-BR" sz="3200" dirty="0">
                <a:solidFill>
                  <a:schemeClr val="tx2"/>
                </a:solidFill>
                <a:latin typeface="Arial" charset="0"/>
              </a:rPr>
              <a:t>Incremento digital</a:t>
            </a:r>
          </a:p>
        </p:txBody>
      </p:sp>
      <p:sp>
        <p:nvSpPr>
          <p:cNvPr id="229450" name="Line 74"/>
          <p:cNvSpPr>
            <a:spLocks noChangeShapeType="1"/>
          </p:cNvSpPr>
          <p:nvPr/>
        </p:nvSpPr>
        <p:spPr bwMode="auto">
          <a:xfrm flipH="1">
            <a:off x="4495800" y="5489575"/>
            <a:ext cx="152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9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9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9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9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7" grpId="0" animBg="1"/>
      <p:bldP spid="229418" grpId="0" animBg="1"/>
      <p:bldP spid="229428" grpId="0" animBg="1"/>
      <p:bldP spid="229435" grpId="0" animBg="1"/>
      <p:bldP spid="229436" grpId="0" animBg="1"/>
      <p:bldP spid="22945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Quanto à indicação ...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685800" y="16764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Resolução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é a menor diferença entre indicações que pode ser significativamente percebida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Nos instrumentos digitais é igual ao incremento digital</a:t>
            </a:r>
          </a:p>
        </p:txBody>
      </p:sp>
      <p:grpSp>
        <p:nvGrpSpPr>
          <p:cNvPr id="231428" name="Group 4"/>
          <p:cNvGrpSpPr>
            <a:grpSpLocks/>
          </p:cNvGrpSpPr>
          <p:nvPr/>
        </p:nvGrpSpPr>
        <p:grpSpPr bwMode="auto">
          <a:xfrm>
            <a:off x="4038600" y="5181600"/>
            <a:ext cx="3048000" cy="762000"/>
            <a:chOff x="2544" y="3264"/>
            <a:chExt cx="1920" cy="480"/>
          </a:xfrm>
        </p:grpSpPr>
        <p:sp>
          <p:nvSpPr>
            <p:cNvPr id="231429" name="Line 5"/>
            <p:cNvSpPr>
              <a:spLocks noChangeShapeType="1"/>
            </p:cNvSpPr>
            <p:nvPr/>
          </p:nvSpPr>
          <p:spPr bwMode="auto">
            <a:xfrm>
              <a:off x="2976" y="33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1430" name="Line 6"/>
            <p:cNvSpPr>
              <a:spLocks noChangeShapeType="1"/>
            </p:cNvSpPr>
            <p:nvPr/>
          </p:nvSpPr>
          <p:spPr bwMode="auto">
            <a:xfrm>
              <a:off x="3312" y="33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1431" name="Line 7"/>
            <p:cNvSpPr>
              <a:spLocks noChangeShapeType="1"/>
            </p:cNvSpPr>
            <p:nvPr/>
          </p:nvSpPr>
          <p:spPr bwMode="auto">
            <a:xfrm>
              <a:off x="3648" y="33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1432" name="Line 8"/>
            <p:cNvSpPr>
              <a:spLocks noChangeShapeType="1"/>
            </p:cNvSpPr>
            <p:nvPr/>
          </p:nvSpPr>
          <p:spPr bwMode="auto">
            <a:xfrm>
              <a:off x="3984" y="33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1433" name="Line 9"/>
            <p:cNvSpPr>
              <a:spLocks noChangeShapeType="1"/>
            </p:cNvSpPr>
            <p:nvPr/>
          </p:nvSpPr>
          <p:spPr bwMode="auto">
            <a:xfrm>
              <a:off x="2640" y="326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1434" name="Line 10"/>
            <p:cNvSpPr>
              <a:spLocks noChangeShapeType="1"/>
            </p:cNvSpPr>
            <p:nvPr/>
          </p:nvSpPr>
          <p:spPr bwMode="auto">
            <a:xfrm>
              <a:off x="4320" y="326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1435" name="Line 11"/>
            <p:cNvSpPr>
              <a:spLocks noChangeShapeType="1"/>
            </p:cNvSpPr>
            <p:nvPr/>
          </p:nvSpPr>
          <p:spPr bwMode="auto">
            <a:xfrm>
              <a:off x="2544" y="3744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231436" name="AutoShape 12"/>
          <p:cNvSpPr>
            <a:spLocks noChangeArrowheads="1"/>
          </p:cNvSpPr>
          <p:nvPr/>
        </p:nvSpPr>
        <p:spPr bwMode="auto">
          <a:xfrm>
            <a:off x="5311775" y="5105400"/>
            <a:ext cx="152400" cy="1524000"/>
          </a:xfrm>
          <a:prstGeom prst="upArrow">
            <a:avLst>
              <a:gd name="adj1" fmla="val 50000"/>
              <a:gd name="adj2" fmla="val 25000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231437" name="Rectangle 13"/>
          <p:cNvSpPr>
            <a:spLocks noChangeArrowheads="1"/>
          </p:cNvSpPr>
          <p:nvPr/>
        </p:nvSpPr>
        <p:spPr bwMode="auto">
          <a:xfrm>
            <a:off x="685800" y="4071938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Nos instrumentos analógicos pode ser: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VD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VD/2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VD/5</a:t>
            </a:r>
          </a:p>
          <a:p>
            <a:pPr marL="1143000" lvl="2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VD/10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1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1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1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1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1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1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1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1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1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bldLvl="2" autoUpdateAnimBg="0"/>
      <p:bldP spid="231436" grpId="0" animBg="1"/>
      <p:bldP spid="231437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Relação estímulo/resposta</a:t>
            </a:r>
          </a:p>
        </p:txBody>
      </p:sp>
      <p:sp>
        <p:nvSpPr>
          <p:cNvPr id="232451" name="Line 3"/>
          <p:cNvSpPr>
            <a:spLocks noChangeShapeType="1"/>
          </p:cNvSpPr>
          <p:nvPr/>
        </p:nvSpPr>
        <p:spPr bwMode="auto">
          <a:xfrm flipV="1">
            <a:off x="609600" y="3157538"/>
            <a:ext cx="2500313" cy="24987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232452" name="Group 4"/>
          <p:cNvGrpSpPr>
            <a:grpSpLocks/>
          </p:cNvGrpSpPr>
          <p:nvPr/>
        </p:nvGrpSpPr>
        <p:grpSpPr bwMode="auto">
          <a:xfrm>
            <a:off x="609600" y="2890838"/>
            <a:ext cx="3351213" cy="2765425"/>
            <a:chOff x="384" y="1821"/>
            <a:chExt cx="2111" cy="1742"/>
          </a:xfrm>
        </p:grpSpPr>
        <p:sp>
          <p:nvSpPr>
            <p:cNvPr id="232453" name="Line 5"/>
            <p:cNvSpPr>
              <a:spLocks noChangeShapeType="1"/>
            </p:cNvSpPr>
            <p:nvPr/>
          </p:nvSpPr>
          <p:spPr bwMode="auto">
            <a:xfrm>
              <a:off x="384" y="3563"/>
              <a:ext cx="20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2454" name="Line 6"/>
            <p:cNvSpPr>
              <a:spLocks noChangeShapeType="1"/>
            </p:cNvSpPr>
            <p:nvPr/>
          </p:nvSpPr>
          <p:spPr bwMode="auto">
            <a:xfrm flipV="1">
              <a:off x="384" y="1821"/>
              <a:ext cx="0" cy="17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2455" name="Text Box 7"/>
            <p:cNvSpPr txBox="1">
              <a:spLocks noChangeArrowheads="1"/>
            </p:cNvSpPr>
            <p:nvPr/>
          </p:nvSpPr>
          <p:spPr bwMode="auto">
            <a:xfrm>
              <a:off x="1959" y="3295"/>
              <a:ext cx="53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dirty="0">
                  <a:latin typeface="Arial" charset="0"/>
                </a:rPr>
                <a:t>F (N)</a:t>
              </a:r>
            </a:p>
          </p:txBody>
        </p:sp>
        <p:sp>
          <p:nvSpPr>
            <p:cNvPr id="232456" name="Text Box 8"/>
            <p:cNvSpPr txBox="1">
              <a:spLocks noChangeArrowheads="1"/>
            </p:cNvSpPr>
            <p:nvPr/>
          </p:nvSpPr>
          <p:spPr bwMode="auto">
            <a:xfrm>
              <a:off x="384" y="1922"/>
              <a:ext cx="871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dirty="0">
                  <a:latin typeface="Arial" charset="0"/>
                </a:rPr>
                <a:t>d (mm)</a:t>
              </a:r>
            </a:p>
          </p:txBody>
        </p:sp>
      </p:grpSp>
      <p:sp>
        <p:nvSpPr>
          <p:cNvPr id="232457" name="Freeform 9"/>
          <p:cNvSpPr>
            <a:spLocks/>
          </p:cNvSpPr>
          <p:nvPr/>
        </p:nvSpPr>
        <p:spPr bwMode="auto">
          <a:xfrm>
            <a:off x="5183188" y="3795713"/>
            <a:ext cx="2871787" cy="1541462"/>
          </a:xfrm>
          <a:custGeom>
            <a:avLst/>
            <a:gdLst/>
            <a:ahLst/>
            <a:cxnLst>
              <a:cxn ang="0">
                <a:pos x="0" y="1653"/>
              </a:cxn>
              <a:cxn ang="0">
                <a:pos x="1197" y="456"/>
              </a:cxn>
              <a:cxn ang="0">
                <a:pos x="3078" y="0"/>
              </a:cxn>
            </a:cxnLst>
            <a:rect l="0" t="0" r="r" b="b"/>
            <a:pathLst>
              <a:path w="3078" h="1653">
                <a:moveTo>
                  <a:pt x="0" y="1653"/>
                </a:moveTo>
                <a:cubicBezTo>
                  <a:pt x="342" y="1192"/>
                  <a:pt x="684" y="732"/>
                  <a:pt x="1197" y="456"/>
                </a:cubicBezTo>
                <a:cubicBezTo>
                  <a:pt x="1710" y="180"/>
                  <a:pt x="2394" y="90"/>
                  <a:pt x="3078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232458" name="Group 10"/>
          <p:cNvGrpSpPr>
            <a:grpSpLocks/>
          </p:cNvGrpSpPr>
          <p:nvPr/>
        </p:nvGrpSpPr>
        <p:grpSpPr bwMode="auto">
          <a:xfrm>
            <a:off x="152400" y="2514600"/>
            <a:ext cx="3733800" cy="3673475"/>
            <a:chOff x="96" y="1584"/>
            <a:chExt cx="2352" cy="2314"/>
          </a:xfrm>
        </p:grpSpPr>
        <p:sp>
          <p:nvSpPr>
            <p:cNvPr id="232459" name="Text Box 11"/>
            <p:cNvSpPr txBox="1">
              <a:spLocks noChangeArrowheads="1"/>
            </p:cNvSpPr>
            <p:nvPr/>
          </p:nvSpPr>
          <p:spPr bwMode="auto">
            <a:xfrm>
              <a:off x="864" y="3648"/>
              <a:ext cx="15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 dirty="0">
                  <a:solidFill>
                    <a:schemeClr val="tx2"/>
                  </a:solidFill>
                  <a:latin typeface="Arial" charset="0"/>
                </a:rPr>
                <a:t>estímulo</a:t>
              </a:r>
            </a:p>
          </p:txBody>
        </p:sp>
        <p:sp>
          <p:nvSpPr>
            <p:cNvPr id="232460" name="Text Box 12"/>
            <p:cNvSpPr txBox="1">
              <a:spLocks noChangeArrowheads="1"/>
            </p:cNvSpPr>
            <p:nvPr/>
          </p:nvSpPr>
          <p:spPr bwMode="auto">
            <a:xfrm>
              <a:off x="96" y="1584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dirty="0">
                  <a:solidFill>
                    <a:schemeClr val="tx2"/>
                  </a:solidFill>
                  <a:latin typeface="Arial" charset="0"/>
                </a:rPr>
                <a:t>resposta</a:t>
              </a:r>
            </a:p>
          </p:txBody>
        </p:sp>
      </p:grpSp>
      <p:grpSp>
        <p:nvGrpSpPr>
          <p:cNvPr id="232461" name="Group 13"/>
          <p:cNvGrpSpPr>
            <a:grpSpLocks/>
          </p:cNvGrpSpPr>
          <p:nvPr/>
        </p:nvGrpSpPr>
        <p:grpSpPr bwMode="auto">
          <a:xfrm>
            <a:off x="4724400" y="2514600"/>
            <a:ext cx="3962400" cy="3673475"/>
            <a:chOff x="2976" y="1584"/>
            <a:chExt cx="2496" cy="2314"/>
          </a:xfrm>
        </p:grpSpPr>
        <p:grpSp>
          <p:nvGrpSpPr>
            <p:cNvPr id="232462" name="Group 14"/>
            <p:cNvGrpSpPr>
              <a:grpSpLocks/>
            </p:cNvGrpSpPr>
            <p:nvPr/>
          </p:nvGrpSpPr>
          <p:grpSpPr bwMode="auto">
            <a:xfrm>
              <a:off x="3265" y="1821"/>
              <a:ext cx="2207" cy="1742"/>
              <a:chOff x="3265" y="1821"/>
              <a:chExt cx="2207" cy="1742"/>
            </a:xfrm>
          </p:grpSpPr>
          <p:sp>
            <p:nvSpPr>
              <p:cNvPr id="232463" name="Line 15"/>
              <p:cNvSpPr>
                <a:spLocks noChangeShapeType="1"/>
              </p:cNvSpPr>
              <p:nvPr/>
            </p:nvSpPr>
            <p:spPr bwMode="auto">
              <a:xfrm>
                <a:off x="3265" y="3563"/>
                <a:ext cx="2044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2464" name="Line 16"/>
              <p:cNvSpPr>
                <a:spLocks noChangeShapeType="1"/>
              </p:cNvSpPr>
              <p:nvPr/>
            </p:nvSpPr>
            <p:spPr bwMode="auto">
              <a:xfrm flipV="1">
                <a:off x="3265" y="1821"/>
                <a:ext cx="0" cy="174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2465" name="Text Box 17"/>
              <p:cNvSpPr txBox="1">
                <a:spLocks noChangeArrowheads="1"/>
              </p:cNvSpPr>
              <p:nvPr/>
            </p:nvSpPr>
            <p:spPr bwMode="auto">
              <a:xfrm>
                <a:off x="4840" y="3295"/>
                <a:ext cx="632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pt-BR" sz="2000" dirty="0">
                    <a:latin typeface="Arial" charset="0"/>
                  </a:rPr>
                  <a:t>T (°C)</a:t>
                </a:r>
              </a:p>
            </p:txBody>
          </p:sp>
          <p:sp>
            <p:nvSpPr>
              <p:cNvPr id="232466" name="Text Box 18"/>
              <p:cNvSpPr txBox="1">
                <a:spLocks noChangeArrowheads="1"/>
              </p:cNvSpPr>
              <p:nvPr/>
            </p:nvSpPr>
            <p:spPr bwMode="auto">
              <a:xfrm>
                <a:off x="3265" y="1922"/>
                <a:ext cx="637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pt-BR" sz="2000" dirty="0">
                    <a:latin typeface="Arial" charset="0"/>
                  </a:rPr>
                  <a:t>R (</a:t>
                </a:r>
                <a:r>
                  <a:rPr lang="pt-BR" sz="2000" dirty="0">
                    <a:latin typeface="Arial" charset="0"/>
                    <a:sym typeface="Symbol" pitchFamily="18" charset="2"/>
                  </a:rPr>
                  <a:t></a:t>
                </a:r>
                <a:r>
                  <a:rPr lang="pt-BR" sz="2000" dirty="0">
                    <a:latin typeface="Arial" charset="0"/>
                  </a:rPr>
                  <a:t>)</a:t>
                </a:r>
              </a:p>
            </p:txBody>
          </p:sp>
        </p:grpSp>
        <p:grpSp>
          <p:nvGrpSpPr>
            <p:cNvPr id="232467" name="Group 19"/>
            <p:cNvGrpSpPr>
              <a:grpSpLocks/>
            </p:cNvGrpSpPr>
            <p:nvPr/>
          </p:nvGrpSpPr>
          <p:grpSpPr bwMode="auto">
            <a:xfrm>
              <a:off x="2976" y="1584"/>
              <a:ext cx="2352" cy="2314"/>
              <a:chOff x="96" y="1584"/>
              <a:chExt cx="2352" cy="2314"/>
            </a:xfrm>
          </p:grpSpPr>
          <p:sp>
            <p:nvSpPr>
              <p:cNvPr id="232468" name="Text Box 20"/>
              <p:cNvSpPr txBox="1">
                <a:spLocks noChangeArrowheads="1"/>
              </p:cNvSpPr>
              <p:nvPr/>
            </p:nvSpPr>
            <p:spPr bwMode="auto">
              <a:xfrm>
                <a:off x="864" y="3648"/>
                <a:ext cx="158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 dirty="0">
                    <a:solidFill>
                      <a:schemeClr val="tx2"/>
                    </a:solidFill>
                    <a:latin typeface="Arial" charset="0"/>
                  </a:rPr>
                  <a:t>estímulo</a:t>
                </a:r>
              </a:p>
            </p:txBody>
          </p:sp>
          <p:sp>
            <p:nvSpPr>
              <p:cNvPr id="232469" name="Text Box 21"/>
              <p:cNvSpPr txBox="1">
                <a:spLocks noChangeArrowheads="1"/>
              </p:cNvSpPr>
              <p:nvPr/>
            </p:nvSpPr>
            <p:spPr bwMode="auto">
              <a:xfrm>
                <a:off x="96" y="1584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solidFill>
                      <a:schemeClr val="tx2"/>
                    </a:solidFill>
                    <a:latin typeface="Arial" charset="0"/>
                  </a:rPr>
                  <a:t>resposta</a:t>
                </a:r>
              </a:p>
            </p:txBody>
          </p:sp>
        </p:grpSp>
      </p:grpSp>
      <p:sp>
        <p:nvSpPr>
          <p:cNvPr id="232470" name="Rectangle 22"/>
          <p:cNvSpPr>
            <a:spLocks noChangeArrowheads="1"/>
          </p:cNvSpPr>
          <p:nvPr/>
        </p:nvSpPr>
        <p:spPr bwMode="auto">
          <a:xfrm>
            <a:off x="685800" y="1676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Curva característica de resposta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2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23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animBg="1"/>
      <p:bldP spid="232457" grpId="0" animBg="1"/>
      <p:bldP spid="23247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Relação estímulo/resposta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685800"/>
          </a:xfrm>
        </p:spPr>
        <p:txBody>
          <a:bodyPr/>
          <a:lstStyle/>
          <a:p>
            <a:r>
              <a:rPr lang="pt-BR" dirty="0"/>
              <a:t>Sensibilidade (constante):</a:t>
            </a:r>
          </a:p>
        </p:txBody>
      </p:sp>
      <p:grpSp>
        <p:nvGrpSpPr>
          <p:cNvPr id="233476" name="Group 4"/>
          <p:cNvGrpSpPr>
            <a:grpSpLocks/>
          </p:cNvGrpSpPr>
          <p:nvPr/>
        </p:nvGrpSpPr>
        <p:grpSpPr bwMode="auto">
          <a:xfrm>
            <a:off x="2971800" y="2819400"/>
            <a:ext cx="1838325" cy="1235075"/>
            <a:chOff x="2256" y="2160"/>
            <a:chExt cx="1158" cy="778"/>
          </a:xfrm>
        </p:grpSpPr>
        <p:grpSp>
          <p:nvGrpSpPr>
            <p:cNvPr id="233477" name="Group 5"/>
            <p:cNvGrpSpPr>
              <a:grpSpLocks/>
            </p:cNvGrpSpPr>
            <p:nvPr/>
          </p:nvGrpSpPr>
          <p:grpSpPr bwMode="auto">
            <a:xfrm>
              <a:off x="3072" y="2160"/>
              <a:ext cx="342" cy="720"/>
              <a:chOff x="1065" y="2178"/>
              <a:chExt cx="342" cy="1322"/>
            </a:xfrm>
          </p:grpSpPr>
          <p:sp>
            <p:nvSpPr>
              <p:cNvPr id="233478" name="Line 6"/>
              <p:cNvSpPr>
                <a:spLocks noChangeShapeType="1"/>
              </p:cNvSpPr>
              <p:nvPr/>
            </p:nvSpPr>
            <p:spPr bwMode="auto">
              <a:xfrm>
                <a:off x="1224" y="2178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79" name="Line 7"/>
              <p:cNvSpPr>
                <a:spLocks noChangeShapeType="1"/>
              </p:cNvSpPr>
              <p:nvPr/>
            </p:nvSpPr>
            <p:spPr bwMode="auto">
              <a:xfrm flipH="1">
                <a:off x="1065" y="2360"/>
                <a:ext cx="159" cy="69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0" name="Line 8"/>
              <p:cNvSpPr>
                <a:spLocks noChangeShapeType="1"/>
              </p:cNvSpPr>
              <p:nvPr/>
            </p:nvSpPr>
            <p:spPr bwMode="auto">
              <a:xfrm>
                <a:off x="1065" y="2429"/>
                <a:ext cx="342" cy="4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1" name="Line 9"/>
              <p:cNvSpPr>
                <a:spLocks noChangeShapeType="1"/>
              </p:cNvSpPr>
              <p:nvPr/>
            </p:nvSpPr>
            <p:spPr bwMode="auto">
              <a:xfrm flipH="1">
                <a:off x="1065" y="2474"/>
                <a:ext cx="342" cy="9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2" name="Line 10"/>
              <p:cNvSpPr>
                <a:spLocks noChangeShapeType="1"/>
              </p:cNvSpPr>
              <p:nvPr/>
            </p:nvSpPr>
            <p:spPr bwMode="auto">
              <a:xfrm>
                <a:off x="1065" y="2565"/>
                <a:ext cx="342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3" name="Line 11"/>
              <p:cNvSpPr>
                <a:spLocks noChangeShapeType="1"/>
              </p:cNvSpPr>
              <p:nvPr/>
            </p:nvSpPr>
            <p:spPr bwMode="auto">
              <a:xfrm flipH="1">
                <a:off x="1065" y="2611"/>
                <a:ext cx="342" cy="9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4" name="Line 12"/>
              <p:cNvSpPr>
                <a:spLocks noChangeShapeType="1"/>
              </p:cNvSpPr>
              <p:nvPr/>
            </p:nvSpPr>
            <p:spPr bwMode="auto">
              <a:xfrm>
                <a:off x="1065" y="2702"/>
                <a:ext cx="342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5" name="Line 13"/>
              <p:cNvSpPr>
                <a:spLocks noChangeShapeType="1"/>
              </p:cNvSpPr>
              <p:nvPr/>
            </p:nvSpPr>
            <p:spPr bwMode="auto">
              <a:xfrm flipH="1">
                <a:off x="1065" y="2748"/>
                <a:ext cx="342" cy="9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6" name="Line 14"/>
              <p:cNvSpPr>
                <a:spLocks noChangeShapeType="1"/>
              </p:cNvSpPr>
              <p:nvPr/>
            </p:nvSpPr>
            <p:spPr bwMode="auto">
              <a:xfrm>
                <a:off x="1065" y="2839"/>
                <a:ext cx="342" cy="4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7" name="Line 15"/>
              <p:cNvSpPr>
                <a:spLocks noChangeShapeType="1"/>
              </p:cNvSpPr>
              <p:nvPr/>
            </p:nvSpPr>
            <p:spPr bwMode="auto">
              <a:xfrm flipH="1">
                <a:off x="1065" y="2884"/>
                <a:ext cx="342" cy="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8" name="Line 16"/>
              <p:cNvSpPr>
                <a:spLocks noChangeShapeType="1"/>
              </p:cNvSpPr>
              <p:nvPr/>
            </p:nvSpPr>
            <p:spPr bwMode="auto">
              <a:xfrm flipH="1">
                <a:off x="1065" y="2884"/>
                <a:ext cx="342" cy="92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89" name="Line 17"/>
              <p:cNvSpPr>
                <a:spLocks noChangeShapeType="1"/>
              </p:cNvSpPr>
              <p:nvPr/>
            </p:nvSpPr>
            <p:spPr bwMode="auto">
              <a:xfrm>
                <a:off x="1065" y="2976"/>
                <a:ext cx="342" cy="45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90" name="Line 18"/>
              <p:cNvSpPr>
                <a:spLocks noChangeShapeType="1"/>
              </p:cNvSpPr>
              <p:nvPr/>
            </p:nvSpPr>
            <p:spPr bwMode="auto">
              <a:xfrm flipH="1">
                <a:off x="1065" y="3021"/>
                <a:ext cx="342" cy="9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>
                <a:off x="1065" y="3112"/>
                <a:ext cx="342" cy="46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92" name="Line 20"/>
              <p:cNvSpPr>
                <a:spLocks noChangeShapeType="1"/>
              </p:cNvSpPr>
              <p:nvPr/>
            </p:nvSpPr>
            <p:spPr bwMode="auto">
              <a:xfrm flipH="1">
                <a:off x="1065" y="3158"/>
                <a:ext cx="342" cy="91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 flipH="1" flipV="1">
                <a:off x="1065" y="3249"/>
                <a:ext cx="159" cy="68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494" name="Line 22"/>
              <p:cNvSpPr>
                <a:spLocks noChangeShapeType="1"/>
              </p:cNvSpPr>
              <p:nvPr/>
            </p:nvSpPr>
            <p:spPr bwMode="auto">
              <a:xfrm>
                <a:off x="1224" y="3317"/>
                <a:ext cx="0" cy="183"/>
              </a:xfrm>
              <a:prstGeom prst="lin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33495" name="AutoShape 23"/>
            <p:cNvSpPr>
              <a:spLocks noChangeArrowheads="1"/>
            </p:cNvSpPr>
            <p:nvPr/>
          </p:nvSpPr>
          <p:spPr bwMode="auto">
            <a:xfrm>
              <a:off x="2880" y="2784"/>
              <a:ext cx="342" cy="47"/>
            </a:xfrm>
            <a:prstGeom prst="leftArrow">
              <a:avLst>
                <a:gd name="adj1" fmla="val 50000"/>
                <a:gd name="adj2" fmla="val 181915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3496" name="Text Box 24"/>
            <p:cNvSpPr txBox="1">
              <a:spLocks noChangeArrowheads="1"/>
            </p:cNvSpPr>
            <p:nvPr/>
          </p:nvSpPr>
          <p:spPr bwMode="auto">
            <a:xfrm>
              <a:off x="2256" y="2688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 dirty="0">
                  <a:latin typeface="Arial" charset="0"/>
                </a:rPr>
                <a:t>0 mm</a:t>
              </a:r>
            </a:p>
          </p:txBody>
        </p:sp>
      </p:grpSp>
      <p:grpSp>
        <p:nvGrpSpPr>
          <p:cNvPr id="233497" name="Group 25"/>
          <p:cNvGrpSpPr>
            <a:grpSpLocks/>
          </p:cNvGrpSpPr>
          <p:nvPr/>
        </p:nvGrpSpPr>
        <p:grpSpPr bwMode="auto">
          <a:xfrm>
            <a:off x="2819400" y="2819400"/>
            <a:ext cx="2743200" cy="3136900"/>
            <a:chOff x="1776" y="1776"/>
            <a:chExt cx="1728" cy="1976"/>
          </a:xfrm>
        </p:grpSpPr>
        <p:sp>
          <p:nvSpPr>
            <p:cNvPr id="233498" name="AutoShape 26"/>
            <p:cNvSpPr>
              <a:spLocks noChangeArrowheads="1"/>
            </p:cNvSpPr>
            <p:nvPr/>
          </p:nvSpPr>
          <p:spPr bwMode="auto">
            <a:xfrm>
              <a:off x="2804" y="3424"/>
              <a:ext cx="91" cy="328"/>
            </a:xfrm>
            <a:prstGeom prst="downArrow">
              <a:avLst>
                <a:gd name="adj1" fmla="val 50000"/>
                <a:gd name="adj2" fmla="val 90110"/>
              </a:avLst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233499" name="Group 27"/>
            <p:cNvGrpSpPr>
              <a:grpSpLocks/>
            </p:cNvGrpSpPr>
            <p:nvPr/>
          </p:nvGrpSpPr>
          <p:grpSpPr bwMode="auto">
            <a:xfrm>
              <a:off x="1776" y="1776"/>
              <a:ext cx="1728" cy="1898"/>
              <a:chOff x="1776" y="1776"/>
              <a:chExt cx="1728" cy="1898"/>
            </a:xfrm>
          </p:grpSpPr>
          <p:grpSp>
            <p:nvGrpSpPr>
              <p:cNvPr id="233500" name="Group 28"/>
              <p:cNvGrpSpPr>
                <a:grpSpLocks/>
              </p:cNvGrpSpPr>
              <p:nvPr/>
            </p:nvGrpSpPr>
            <p:grpSpPr bwMode="auto">
              <a:xfrm>
                <a:off x="2688" y="1776"/>
                <a:ext cx="342" cy="1648"/>
                <a:chOff x="1065" y="2178"/>
                <a:chExt cx="342" cy="1322"/>
              </a:xfrm>
            </p:grpSpPr>
            <p:sp>
              <p:nvSpPr>
                <p:cNvPr id="233501" name="Line 29"/>
                <p:cNvSpPr>
                  <a:spLocks noChangeShapeType="1"/>
                </p:cNvSpPr>
                <p:nvPr/>
              </p:nvSpPr>
              <p:spPr bwMode="auto">
                <a:xfrm>
                  <a:off x="1224" y="2178"/>
                  <a:ext cx="0" cy="18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0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065" y="2360"/>
                  <a:ext cx="159" cy="69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03" name="Line 31"/>
                <p:cNvSpPr>
                  <a:spLocks noChangeShapeType="1"/>
                </p:cNvSpPr>
                <p:nvPr/>
              </p:nvSpPr>
              <p:spPr bwMode="auto">
                <a:xfrm>
                  <a:off x="1065" y="2429"/>
                  <a:ext cx="342" cy="4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0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1065" y="2474"/>
                  <a:ext cx="342" cy="9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05" name="Line 33"/>
                <p:cNvSpPr>
                  <a:spLocks noChangeShapeType="1"/>
                </p:cNvSpPr>
                <p:nvPr/>
              </p:nvSpPr>
              <p:spPr bwMode="auto">
                <a:xfrm>
                  <a:off x="1065" y="2565"/>
                  <a:ext cx="342" cy="4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0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065" y="2611"/>
                  <a:ext cx="342" cy="9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07" name="Line 35"/>
                <p:cNvSpPr>
                  <a:spLocks noChangeShapeType="1"/>
                </p:cNvSpPr>
                <p:nvPr/>
              </p:nvSpPr>
              <p:spPr bwMode="auto">
                <a:xfrm>
                  <a:off x="1065" y="2702"/>
                  <a:ext cx="342" cy="4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0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1065" y="2748"/>
                  <a:ext cx="342" cy="9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09" name="Line 37"/>
                <p:cNvSpPr>
                  <a:spLocks noChangeShapeType="1"/>
                </p:cNvSpPr>
                <p:nvPr/>
              </p:nvSpPr>
              <p:spPr bwMode="auto">
                <a:xfrm>
                  <a:off x="1065" y="2839"/>
                  <a:ext cx="342" cy="4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1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065" y="2884"/>
                  <a:ext cx="342" cy="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1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065" y="2884"/>
                  <a:ext cx="342" cy="92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12" name="Line 40"/>
                <p:cNvSpPr>
                  <a:spLocks noChangeShapeType="1"/>
                </p:cNvSpPr>
                <p:nvPr/>
              </p:nvSpPr>
              <p:spPr bwMode="auto">
                <a:xfrm>
                  <a:off x="1065" y="2976"/>
                  <a:ext cx="342" cy="45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065" y="3021"/>
                  <a:ext cx="342" cy="9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14" name="Line 42"/>
                <p:cNvSpPr>
                  <a:spLocks noChangeShapeType="1"/>
                </p:cNvSpPr>
                <p:nvPr/>
              </p:nvSpPr>
              <p:spPr bwMode="auto">
                <a:xfrm>
                  <a:off x="1065" y="3112"/>
                  <a:ext cx="342" cy="46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15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065" y="3158"/>
                  <a:ext cx="342" cy="91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16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3249"/>
                  <a:ext cx="159" cy="68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17" name="Line 45"/>
                <p:cNvSpPr>
                  <a:spLocks noChangeShapeType="1"/>
                </p:cNvSpPr>
                <p:nvPr/>
              </p:nvSpPr>
              <p:spPr bwMode="auto">
                <a:xfrm>
                  <a:off x="1224" y="3317"/>
                  <a:ext cx="0" cy="183"/>
                </a:xfrm>
                <a:prstGeom prst="line">
                  <a:avLst/>
                </a:prstGeom>
                <a:noFill/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233518" name="AutoShape 46"/>
              <p:cNvSpPr>
                <a:spLocks noChangeArrowheads="1"/>
              </p:cNvSpPr>
              <p:nvPr/>
            </p:nvSpPr>
            <p:spPr bwMode="auto">
              <a:xfrm>
                <a:off x="2496" y="3319"/>
                <a:ext cx="342" cy="52"/>
              </a:xfrm>
              <a:prstGeom prst="leftArrow">
                <a:avLst>
                  <a:gd name="adj1" fmla="val 50000"/>
                  <a:gd name="adj2" fmla="val 16442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19" name="Text Box 47"/>
              <p:cNvSpPr txBox="1">
                <a:spLocks noChangeArrowheads="1"/>
              </p:cNvSpPr>
              <p:nvPr/>
            </p:nvSpPr>
            <p:spPr bwMode="auto">
              <a:xfrm>
                <a:off x="1776" y="3207"/>
                <a:ext cx="62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charset="0"/>
                  </a:rPr>
                  <a:t>40 mm</a:t>
                </a:r>
              </a:p>
            </p:txBody>
          </p:sp>
          <p:sp>
            <p:nvSpPr>
              <p:cNvPr id="233520" name="Text Box 48"/>
              <p:cNvSpPr txBox="1">
                <a:spLocks noChangeArrowheads="1"/>
              </p:cNvSpPr>
              <p:nvPr/>
            </p:nvSpPr>
            <p:spPr bwMode="auto">
              <a:xfrm>
                <a:off x="2832" y="3424"/>
                <a:ext cx="67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charset="0"/>
                  </a:rPr>
                  <a:t>400 N</a:t>
                </a:r>
              </a:p>
            </p:txBody>
          </p:sp>
        </p:grpSp>
      </p:grpSp>
      <p:grpSp>
        <p:nvGrpSpPr>
          <p:cNvPr id="233521" name="Group 49"/>
          <p:cNvGrpSpPr>
            <a:grpSpLocks/>
          </p:cNvGrpSpPr>
          <p:nvPr/>
        </p:nvGrpSpPr>
        <p:grpSpPr bwMode="auto">
          <a:xfrm>
            <a:off x="228600" y="2819400"/>
            <a:ext cx="2119313" cy="1235075"/>
            <a:chOff x="662" y="1920"/>
            <a:chExt cx="1335" cy="778"/>
          </a:xfrm>
        </p:grpSpPr>
        <p:grpSp>
          <p:nvGrpSpPr>
            <p:cNvPr id="233522" name="Group 50"/>
            <p:cNvGrpSpPr>
              <a:grpSpLocks/>
            </p:cNvGrpSpPr>
            <p:nvPr/>
          </p:nvGrpSpPr>
          <p:grpSpPr bwMode="auto">
            <a:xfrm>
              <a:off x="1655" y="1920"/>
              <a:ext cx="342" cy="720"/>
              <a:chOff x="1065" y="2178"/>
              <a:chExt cx="342" cy="1322"/>
            </a:xfrm>
          </p:grpSpPr>
          <p:sp>
            <p:nvSpPr>
              <p:cNvPr id="233523" name="Line 51"/>
              <p:cNvSpPr>
                <a:spLocks noChangeShapeType="1"/>
              </p:cNvSpPr>
              <p:nvPr/>
            </p:nvSpPr>
            <p:spPr bwMode="auto">
              <a:xfrm>
                <a:off x="1224" y="2178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24" name="Line 52"/>
              <p:cNvSpPr>
                <a:spLocks noChangeShapeType="1"/>
              </p:cNvSpPr>
              <p:nvPr/>
            </p:nvSpPr>
            <p:spPr bwMode="auto">
              <a:xfrm flipH="1">
                <a:off x="1065" y="2360"/>
                <a:ext cx="159" cy="69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25" name="Line 53"/>
              <p:cNvSpPr>
                <a:spLocks noChangeShapeType="1"/>
              </p:cNvSpPr>
              <p:nvPr/>
            </p:nvSpPr>
            <p:spPr bwMode="auto">
              <a:xfrm>
                <a:off x="1065" y="2429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26" name="Line 54"/>
              <p:cNvSpPr>
                <a:spLocks noChangeShapeType="1"/>
              </p:cNvSpPr>
              <p:nvPr/>
            </p:nvSpPr>
            <p:spPr bwMode="auto">
              <a:xfrm flipH="1">
                <a:off x="1065" y="2474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27" name="Line 55"/>
              <p:cNvSpPr>
                <a:spLocks noChangeShapeType="1"/>
              </p:cNvSpPr>
              <p:nvPr/>
            </p:nvSpPr>
            <p:spPr bwMode="auto">
              <a:xfrm>
                <a:off x="1065" y="2565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28" name="Line 56"/>
              <p:cNvSpPr>
                <a:spLocks noChangeShapeType="1"/>
              </p:cNvSpPr>
              <p:nvPr/>
            </p:nvSpPr>
            <p:spPr bwMode="auto">
              <a:xfrm flipH="1">
                <a:off x="1065" y="2611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29" name="Line 57"/>
              <p:cNvSpPr>
                <a:spLocks noChangeShapeType="1"/>
              </p:cNvSpPr>
              <p:nvPr/>
            </p:nvSpPr>
            <p:spPr bwMode="auto">
              <a:xfrm>
                <a:off x="1065" y="2702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0" name="Line 58"/>
              <p:cNvSpPr>
                <a:spLocks noChangeShapeType="1"/>
              </p:cNvSpPr>
              <p:nvPr/>
            </p:nvSpPr>
            <p:spPr bwMode="auto">
              <a:xfrm flipH="1">
                <a:off x="1065" y="2748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1" name="Line 59"/>
              <p:cNvSpPr>
                <a:spLocks noChangeShapeType="1"/>
              </p:cNvSpPr>
              <p:nvPr/>
            </p:nvSpPr>
            <p:spPr bwMode="auto">
              <a:xfrm>
                <a:off x="1065" y="2839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2" name="Line 60"/>
              <p:cNvSpPr>
                <a:spLocks noChangeShapeType="1"/>
              </p:cNvSpPr>
              <p:nvPr/>
            </p:nvSpPr>
            <p:spPr bwMode="auto">
              <a:xfrm flipH="1">
                <a:off x="1065" y="2884"/>
                <a:ext cx="342" cy="9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3" name="Line 61"/>
              <p:cNvSpPr>
                <a:spLocks noChangeShapeType="1"/>
              </p:cNvSpPr>
              <p:nvPr/>
            </p:nvSpPr>
            <p:spPr bwMode="auto">
              <a:xfrm flipH="1">
                <a:off x="1065" y="2884"/>
                <a:ext cx="342" cy="9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4" name="Line 62"/>
              <p:cNvSpPr>
                <a:spLocks noChangeShapeType="1"/>
              </p:cNvSpPr>
              <p:nvPr/>
            </p:nvSpPr>
            <p:spPr bwMode="auto">
              <a:xfrm>
                <a:off x="1065" y="2976"/>
                <a:ext cx="342" cy="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5" name="Line 63"/>
              <p:cNvSpPr>
                <a:spLocks noChangeShapeType="1"/>
              </p:cNvSpPr>
              <p:nvPr/>
            </p:nvSpPr>
            <p:spPr bwMode="auto">
              <a:xfrm flipH="1">
                <a:off x="1065" y="3021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6" name="Line 64"/>
              <p:cNvSpPr>
                <a:spLocks noChangeShapeType="1"/>
              </p:cNvSpPr>
              <p:nvPr/>
            </p:nvSpPr>
            <p:spPr bwMode="auto">
              <a:xfrm>
                <a:off x="1065" y="3112"/>
                <a:ext cx="342" cy="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7" name="Line 65"/>
              <p:cNvSpPr>
                <a:spLocks noChangeShapeType="1"/>
              </p:cNvSpPr>
              <p:nvPr/>
            </p:nvSpPr>
            <p:spPr bwMode="auto">
              <a:xfrm flipH="1">
                <a:off x="1065" y="3158"/>
                <a:ext cx="342" cy="9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8" name="Line 66"/>
              <p:cNvSpPr>
                <a:spLocks noChangeShapeType="1"/>
              </p:cNvSpPr>
              <p:nvPr/>
            </p:nvSpPr>
            <p:spPr bwMode="auto">
              <a:xfrm flipH="1" flipV="1">
                <a:off x="1065" y="3249"/>
                <a:ext cx="159" cy="68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39" name="Line 67"/>
              <p:cNvSpPr>
                <a:spLocks noChangeShapeType="1"/>
              </p:cNvSpPr>
              <p:nvPr/>
            </p:nvSpPr>
            <p:spPr bwMode="auto">
              <a:xfrm>
                <a:off x="1224" y="3317"/>
                <a:ext cx="0" cy="183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33540" name="AutoShape 68"/>
            <p:cNvSpPr>
              <a:spLocks noChangeArrowheads="1"/>
            </p:cNvSpPr>
            <p:nvPr/>
          </p:nvSpPr>
          <p:spPr bwMode="auto">
            <a:xfrm>
              <a:off x="1482" y="2558"/>
              <a:ext cx="342" cy="46"/>
            </a:xfrm>
            <a:prstGeom prst="leftArrow">
              <a:avLst>
                <a:gd name="adj1" fmla="val 50000"/>
                <a:gd name="adj2" fmla="val 18587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3541" name="Text Box 69"/>
            <p:cNvSpPr txBox="1">
              <a:spLocks noChangeArrowheads="1"/>
            </p:cNvSpPr>
            <p:nvPr/>
          </p:nvSpPr>
          <p:spPr bwMode="auto">
            <a:xfrm>
              <a:off x="662" y="2448"/>
              <a:ext cx="7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 dirty="0">
                  <a:latin typeface="Arial" charset="0"/>
                </a:rPr>
                <a:t>0 mm</a:t>
              </a:r>
            </a:p>
          </p:txBody>
        </p:sp>
      </p:grpSp>
      <p:grpSp>
        <p:nvGrpSpPr>
          <p:cNvPr id="233542" name="Group 70"/>
          <p:cNvGrpSpPr>
            <a:grpSpLocks/>
          </p:cNvGrpSpPr>
          <p:nvPr/>
        </p:nvGrpSpPr>
        <p:grpSpPr bwMode="auto">
          <a:xfrm>
            <a:off x="233363" y="2819400"/>
            <a:ext cx="2906712" cy="1917700"/>
            <a:chOff x="665" y="1920"/>
            <a:chExt cx="1831" cy="1208"/>
          </a:xfrm>
        </p:grpSpPr>
        <p:grpSp>
          <p:nvGrpSpPr>
            <p:cNvPr id="233543" name="Group 71"/>
            <p:cNvGrpSpPr>
              <a:grpSpLocks/>
            </p:cNvGrpSpPr>
            <p:nvPr/>
          </p:nvGrpSpPr>
          <p:grpSpPr bwMode="auto">
            <a:xfrm>
              <a:off x="665" y="1920"/>
              <a:ext cx="1333" cy="1208"/>
              <a:chOff x="662" y="1920"/>
              <a:chExt cx="1333" cy="1208"/>
            </a:xfrm>
          </p:grpSpPr>
          <p:sp>
            <p:nvSpPr>
              <p:cNvPr id="233544" name="AutoShape 72"/>
              <p:cNvSpPr>
                <a:spLocks noChangeArrowheads="1"/>
              </p:cNvSpPr>
              <p:nvPr/>
            </p:nvSpPr>
            <p:spPr bwMode="auto">
              <a:xfrm>
                <a:off x="1769" y="2832"/>
                <a:ext cx="91" cy="296"/>
              </a:xfrm>
              <a:prstGeom prst="downArrow">
                <a:avLst>
                  <a:gd name="adj1" fmla="val 50000"/>
                  <a:gd name="adj2" fmla="val 81319"/>
                </a:avLst>
              </a:prstGeom>
              <a:solidFill>
                <a:srgbClr val="66FF66"/>
              </a:solidFill>
              <a:ln w="9525">
                <a:solidFill>
                  <a:srgbClr val="66FF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45" name="Text Box 73"/>
              <p:cNvSpPr txBox="1">
                <a:spLocks noChangeArrowheads="1"/>
              </p:cNvSpPr>
              <p:nvPr/>
            </p:nvSpPr>
            <p:spPr bwMode="auto">
              <a:xfrm>
                <a:off x="662" y="2640"/>
                <a:ext cx="73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charset="0"/>
                  </a:rPr>
                  <a:t>4 mm</a:t>
                </a:r>
              </a:p>
            </p:txBody>
          </p:sp>
          <p:grpSp>
            <p:nvGrpSpPr>
              <p:cNvPr id="233546" name="Group 74"/>
              <p:cNvGrpSpPr>
                <a:grpSpLocks/>
              </p:cNvGrpSpPr>
              <p:nvPr/>
            </p:nvGrpSpPr>
            <p:grpSpPr bwMode="auto">
              <a:xfrm>
                <a:off x="1653" y="1920"/>
                <a:ext cx="342" cy="912"/>
                <a:chOff x="1065" y="2178"/>
                <a:chExt cx="342" cy="1322"/>
              </a:xfrm>
            </p:grpSpPr>
            <p:sp>
              <p:nvSpPr>
                <p:cNvPr id="233547" name="Line 75"/>
                <p:cNvSpPr>
                  <a:spLocks noChangeShapeType="1"/>
                </p:cNvSpPr>
                <p:nvPr/>
              </p:nvSpPr>
              <p:spPr bwMode="auto">
                <a:xfrm>
                  <a:off x="1224" y="2178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48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065" y="2360"/>
                  <a:ext cx="159" cy="69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49" name="Line 77"/>
                <p:cNvSpPr>
                  <a:spLocks noChangeShapeType="1"/>
                </p:cNvSpPr>
                <p:nvPr/>
              </p:nvSpPr>
              <p:spPr bwMode="auto">
                <a:xfrm>
                  <a:off x="1065" y="2429"/>
                  <a:ext cx="342" cy="45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1065" y="2474"/>
                  <a:ext cx="342" cy="91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1" name="Line 79"/>
                <p:cNvSpPr>
                  <a:spLocks noChangeShapeType="1"/>
                </p:cNvSpPr>
                <p:nvPr/>
              </p:nvSpPr>
              <p:spPr bwMode="auto">
                <a:xfrm>
                  <a:off x="1065" y="2565"/>
                  <a:ext cx="342" cy="46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2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1065" y="2611"/>
                  <a:ext cx="342" cy="91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3" name="Line 81"/>
                <p:cNvSpPr>
                  <a:spLocks noChangeShapeType="1"/>
                </p:cNvSpPr>
                <p:nvPr/>
              </p:nvSpPr>
              <p:spPr bwMode="auto">
                <a:xfrm>
                  <a:off x="1065" y="2702"/>
                  <a:ext cx="342" cy="46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065" y="2748"/>
                  <a:ext cx="342" cy="91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5" name="Line 83"/>
                <p:cNvSpPr>
                  <a:spLocks noChangeShapeType="1"/>
                </p:cNvSpPr>
                <p:nvPr/>
              </p:nvSpPr>
              <p:spPr bwMode="auto">
                <a:xfrm>
                  <a:off x="1065" y="2839"/>
                  <a:ext cx="342" cy="45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6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065" y="2884"/>
                  <a:ext cx="342" cy="9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7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065" y="2884"/>
                  <a:ext cx="342" cy="92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8" name="Line 86"/>
                <p:cNvSpPr>
                  <a:spLocks noChangeShapeType="1"/>
                </p:cNvSpPr>
                <p:nvPr/>
              </p:nvSpPr>
              <p:spPr bwMode="auto">
                <a:xfrm>
                  <a:off x="1065" y="2976"/>
                  <a:ext cx="342" cy="45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59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1065" y="3021"/>
                  <a:ext cx="342" cy="91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60" name="Line 88"/>
                <p:cNvSpPr>
                  <a:spLocks noChangeShapeType="1"/>
                </p:cNvSpPr>
                <p:nvPr/>
              </p:nvSpPr>
              <p:spPr bwMode="auto">
                <a:xfrm>
                  <a:off x="1065" y="3112"/>
                  <a:ext cx="342" cy="46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61" name="Line 89"/>
                <p:cNvSpPr>
                  <a:spLocks noChangeShapeType="1"/>
                </p:cNvSpPr>
                <p:nvPr/>
              </p:nvSpPr>
              <p:spPr bwMode="auto">
                <a:xfrm flipH="1">
                  <a:off x="1065" y="3158"/>
                  <a:ext cx="342" cy="91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62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3249"/>
                  <a:ext cx="159" cy="68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563" name="Line 91"/>
                <p:cNvSpPr>
                  <a:spLocks noChangeShapeType="1"/>
                </p:cNvSpPr>
                <p:nvPr/>
              </p:nvSpPr>
              <p:spPr bwMode="auto">
                <a:xfrm>
                  <a:off x="1224" y="3317"/>
                  <a:ext cx="0" cy="183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233564" name="AutoShape 92"/>
              <p:cNvSpPr>
                <a:spLocks noChangeArrowheads="1"/>
              </p:cNvSpPr>
              <p:nvPr/>
            </p:nvSpPr>
            <p:spPr bwMode="auto">
              <a:xfrm>
                <a:off x="1488" y="2736"/>
                <a:ext cx="342" cy="46"/>
              </a:xfrm>
              <a:prstGeom prst="leftArrow">
                <a:avLst>
                  <a:gd name="adj1" fmla="val 50000"/>
                  <a:gd name="adj2" fmla="val 18587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33565" name="Text Box 93"/>
            <p:cNvSpPr txBox="1">
              <a:spLocks noChangeArrowheads="1"/>
            </p:cNvSpPr>
            <p:nvPr/>
          </p:nvSpPr>
          <p:spPr bwMode="auto">
            <a:xfrm>
              <a:off x="1728" y="2832"/>
              <a:ext cx="76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000" dirty="0">
                  <a:latin typeface="Arial" charset="0"/>
                </a:rPr>
                <a:t>400 N</a:t>
              </a:r>
            </a:p>
          </p:txBody>
        </p:sp>
      </p:grpSp>
      <p:grpSp>
        <p:nvGrpSpPr>
          <p:cNvPr id="233566" name="Group 94"/>
          <p:cNvGrpSpPr>
            <a:grpSpLocks/>
          </p:cNvGrpSpPr>
          <p:nvPr/>
        </p:nvGrpSpPr>
        <p:grpSpPr bwMode="auto">
          <a:xfrm>
            <a:off x="1311275" y="2286000"/>
            <a:ext cx="1233488" cy="3098800"/>
            <a:chOff x="826" y="1440"/>
            <a:chExt cx="777" cy="1952"/>
          </a:xfrm>
        </p:grpSpPr>
        <p:sp>
          <p:nvSpPr>
            <p:cNvPr id="233567" name="Rectangle 95" descr="Diagonal para cima larga"/>
            <p:cNvSpPr>
              <a:spLocks noChangeArrowheads="1"/>
            </p:cNvSpPr>
            <p:nvPr/>
          </p:nvSpPr>
          <p:spPr bwMode="auto">
            <a:xfrm>
              <a:off x="1055" y="1680"/>
              <a:ext cx="548" cy="11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accent2"/>
              </a:bgClr>
            </a:patt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233568" name="Group 96"/>
            <p:cNvGrpSpPr>
              <a:grpSpLocks/>
            </p:cNvGrpSpPr>
            <p:nvPr/>
          </p:nvGrpSpPr>
          <p:grpSpPr bwMode="auto">
            <a:xfrm flipH="1">
              <a:off x="826" y="2390"/>
              <a:ext cx="114" cy="1002"/>
              <a:chOff x="3705" y="12939"/>
              <a:chExt cx="285" cy="2508"/>
            </a:xfrm>
          </p:grpSpPr>
          <p:sp>
            <p:nvSpPr>
              <p:cNvPr id="233569" name="Line 97"/>
              <p:cNvSpPr>
                <a:spLocks noChangeShapeType="1"/>
              </p:cNvSpPr>
              <p:nvPr/>
            </p:nvSpPr>
            <p:spPr bwMode="auto">
              <a:xfrm>
                <a:off x="3705" y="12939"/>
                <a:ext cx="0" cy="250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0" name="Line 98"/>
              <p:cNvSpPr>
                <a:spLocks noChangeShapeType="1"/>
              </p:cNvSpPr>
              <p:nvPr/>
            </p:nvSpPr>
            <p:spPr bwMode="auto">
              <a:xfrm>
                <a:off x="3705" y="1305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1" name="Line 99"/>
              <p:cNvSpPr>
                <a:spLocks noChangeShapeType="1"/>
              </p:cNvSpPr>
              <p:nvPr/>
            </p:nvSpPr>
            <p:spPr bwMode="auto">
              <a:xfrm>
                <a:off x="3705" y="1316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2" name="Line 100"/>
              <p:cNvSpPr>
                <a:spLocks noChangeShapeType="1"/>
              </p:cNvSpPr>
              <p:nvPr/>
            </p:nvSpPr>
            <p:spPr bwMode="auto">
              <a:xfrm>
                <a:off x="3705" y="1328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3" name="Line 101"/>
              <p:cNvSpPr>
                <a:spLocks noChangeShapeType="1"/>
              </p:cNvSpPr>
              <p:nvPr/>
            </p:nvSpPr>
            <p:spPr bwMode="auto">
              <a:xfrm>
                <a:off x="3705" y="1339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4" name="Line 102"/>
              <p:cNvSpPr>
                <a:spLocks noChangeShapeType="1"/>
              </p:cNvSpPr>
              <p:nvPr/>
            </p:nvSpPr>
            <p:spPr bwMode="auto">
              <a:xfrm>
                <a:off x="3705" y="1350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5" name="Line 103"/>
              <p:cNvSpPr>
                <a:spLocks noChangeShapeType="1"/>
              </p:cNvSpPr>
              <p:nvPr/>
            </p:nvSpPr>
            <p:spPr bwMode="auto">
              <a:xfrm>
                <a:off x="3705" y="1362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6" name="Line 104"/>
              <p:cNvSpPr>
                <a:spLocks noChangeShapeType="1"/>
              </p:cNvSpPr>
              <p:nvPr/>
            </p:nvSpPr>
            <p:spPr bwMode="auto">
              <a:xfrm>
                <a:off x="3705" y="1373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7" name="Line 105"/>
              <p:cNvSpPr>
                <a:spLocks noChangeShapeType="1"/>
              </p:cNvSpPr>
              <p:nvPr/>
            </p:nvSpPr>
            <p:spPr bwMode="auto">
              <a:xfrm>
                <a:off x="3705" y="1385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8" name="Line 106"/>
              <p:cNvSpPr>
                <a:spLocks noChangeShapeType="1"/>
              </p:cNvSpPr>
              <p:nvPr/>
            </p:nvSpPr>
            <p:spPr bwMode="auto">
              <a:xfrm>
                <a:off x="3705" y="1396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79" name="Line 107"/>
              <p:cNvSpPr>
                <a:spLocks noChangeShapeType="1"/>
              </p:cNvSpPr>
              <p:nvPr/>
            </p:nvSpPr>
            <p:spPr bwMode="auto">
              <a:xfrm>
                <a:off x="3705" y="1407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0" name="Line 108"/>
              <p:cNvSpPr>
                <a:spLocks noChangeShapeType="1"/>
              </p:cNvSpPr>
              <p:nvPr/>
            </p:nvSpPr>
            <p:spPr bwMode="auto">
              <a:xfrm>
                <a:off x="3705" y="1419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1" name="Line 109"/>
              <p:cNvSpPr>
                <a:spLocks noChangeShapeType="1"/>
              </p:cNvSpPr>
              <p:nvPr/>
            </p:nvSpPr>
            <p:spPr bwMode="auto">
              <a:xfrm>
                <a:off x="3705" y="1430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2" name="Line 110"/>
              <p:cNvSpPr>
                <a:spLocks noChangeShapeType="1"/>
              </p:cNvSpPr>
              <p:nvPr/>
            </p:nvSpPr>
            <p:spPr bwMode="auto">
              <a:xfrm>
                <a:off x="3705" y="1442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3" name="Line 111"/>
              <p:cNvSpPr>
                <a:spLocks noChangeShapeType="1"/>
              </p:cNvSpPr>
              <p:nvPr/>
            </p:nvSpPr>
            <p:spPr bwMode="auto">
              <a:xfrm>
                <a:off x="3705" y="1453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4" name="Line 112"/>
              <p:cNvSpPr>
                <a:spLocks noChangeShapeType="1"/>
              </p:cNvSpPr>
              <p:nvPr/>
            </p:nvSpPr>
            <p:spPr bwMode="auto">
              <a:xfrm>
                <a:off x="3705" y="1464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5" name="Line 113"/>
              <p:cNvSpPr>
                <a:spLocks noChangeShapeType="1"/>
              </p:cNvSpPr>
              <p:nvPr/>
            </p:nvSpPr>
            <p:spPr bwMode="auto">
              <a:xfrm>
                <a:off x="3705" y="1476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6" name="Line 114"/>
              <p:cNvSpPr>
                <a:spLocks noChangeShapeType="1"/>
              </p:cNvSpPr>
              <p:nvPr/>
            </p:nvSpPr>
            <p:spPr bwMode="auto">
              <a:xfrm>
                <a:off x="3705" y="1487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7" name="Line 115"/>
              <p:cNvSpPr>
                <a:spLocks noChangeShapeType="1"/>
              </p:cNvSpPr>
              <p:nvPr/>
            </p:nvSpPr>
            <p:spPr bwMode="auto">
              <a:xfrm>
                <a:off x="3705" y="1499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8" name="Line 116"/>
              <p:cNvSpPr>
                <a:spLocks noChangeShapeType="1"/>
              </p:cNvSpPr>
              <p:nvPr/>
            </p:nvSpPr>
            <p:spPr bwMode="auto">
              <a:xfrm>
                <a:off x="3705" y="1510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89" name="Line 117"/>
              <p:cNvSpPr>
                <a:spLocks noChangeShapeType="1"/>
              </p:cNvSpPr>
              <p:nvPr/>
            </p:nvSpPr>
            <p:spPr bwMode="auto">
              <a:xfrm>
                <a:off x="3705" y="1521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90" name="Line 118"/>
              <p:cNvSpPr>
                <a:spLocks noChangeShapeType="1"/>
              </p:cNvSpPr>
              <p:nvPr/>
            </p:nvSpPr>
            <p:spPr bwMode="auto">
              <a:xfrm>
                <a:off x="3705" y="1533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33591" name="Text Box 119"/>
            <p:cNvSpPr txBox="1">
              <a:spLocks noChangeArrowheads="1"/>
            </p:cNvSpPr>
            <p:nvPr/>
          </p:nvSpPr>
          <p:spPr bwMode="auto">
            <a:xfrm>
              <a:off x="1080" y="14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66FF33"/>
                  </a:solidFill>
                  <a:latin typeface="Arial" charset="0"/>
                </a:rPr>
                <a:t>A</a:t>
              </a:r>
            </a:p>
          </p:txBody>
        </p:sp>
      </p:grpSp>
      <p:grpSp>
        <p:nvGrpSpPr>
          <p:cNvPr id="233592" name="Group 120"/>
          <p:cNvGrpSpPr>
            <a:grpSpLocks/>
          </p:cNvGrpSpPr>
          <p:nvPr/>
        </p:nvGrpSpPr>
        <p:grpSpPr bwMode="auto">
          <a:xfrm>
            <a:off x="3751263" y="2286000"/>
            <a:ext cx="1233487" cy="3098800"/>
            <a:chOff x="2363" y="1440"/>
            <a:chExt cx="777" cy="1952"/>
          </a:xfrm>
        </p:grpSpPr>
        <p:sp>
          <p:nvSpPr>
            <p:cNvPr id="233593" name="Rectangle 121" descr="Diagonal para cima larga"/>
            <p:cNvSpPr>
              <a:spLocks noChangeArrowheads="1"/>
            </p:cNvSpPr>
            <p:nvPr/>
          </p:nvSpPr>
          <p:spPr bwMode="auto">
            <a:xfrm>
              <a:off x="2592" y="1680"/>
              <a:ext cx="548" cy="114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accent2"/>
              </a:bgClr>
            </a:patt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233594" name="Group 122"/>
            <p:cNvGrpSpPr>
              <a:grpSpLocks/>
            </p:cNvGrpSpPr>
            <p:nvPr/>
          </p:nvGrpSpPr>
          <p:grpSpPr bwMode="auto">
            <a:xfrm flipH="1">
              <a:off x="2363" y="2390"/>
              <a:ext cx="114" cy="1002"/>
              <a:chOff x="3705" y="12939"/>
              <a:chExt cx="285" cy="2508"/>
            </a:xfrm>
          </p:grpSpPr>
          <p:sp>
            <p:nvSpPr>
              <p:cNvPr id="233595" name="Line 123"/>
              <p:cNvSpPr>
                <a:spLocks noChangeShapeType="1"/>
              </p:cNvSpPr>
              <p:nvPr/>
            </p:nvSpPr>
            <p:spPr bwMode="auto">
              <a:xfrm>
                <a:off x="3705" y="12939"/>
                <a:ext cx="0" cy="250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96" name="Line 124"/>
              <p:cNvSpPr>
                <a:spLocks noChangeShapeType="1"/>
              </p:cNvSpPr>
              <p:nvPr/>
            </p:nvSpPr>
            <p:spPr bwMode="auto">
              <a:xfrm>
                <a:off x="3705" y="1305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97" name="Line 125"/>
              <p:cNvSpPr>
                <a:spLocks noChangeShapeType="1"/>
              </p:cNvSpPr>
              <p:nvPr/>
            </p:nvSpPr>
            <p:spPr bwMode="auto">
              <a:xfrm>
                <a:off x="3705" y="1316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98" name="Line 126"/>
              <p:cNvSpPr>
                <a:spLocks noChangeShapeType="1"/>
              </p:cNvSpPr>
              <p:nvPr/>
            </p:nvSpPr>
            <p:spPr bwMode="auto">
              <a:xfrm>
                <a:off x="3705" y="1328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599" name="Line 127"/>
              <p:cNvSpPr>
                <a:spLocks noChangeShapeType="1"/>
              </p:cNvSpPr>
              <p:nvPr/>
            </p:nvSpPr>
            <p:spPr bwMode="auto">
              <a:xfrm>
                <a:off x="3705" y="1339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0" name="Line 128"/>
              <p:cNvSpPr>
                <a:spLocks noChangeShapeType="1"/>
              </p:cNvSpPr>
              <p:nvPr/>
            </p:nvSpPr>
            <p:spPr bwMode="auto">
              <a:xfrm>
                <a:off x="3705" y="1350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1" name="Line 129"/>
              <p:cNvSpPr>
                <a:spLocks noChangeShapeType="1"/>
              </p:cNvSpPr>
              <p:nvPr/>
            </p:nvSpPr>
            <p:spPr bwMode="auto">
              <a:xfrm>
                <a:off x="3705" y="1362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2" name="Line 130"/>
              <p:cNvSpPr>
                <a:spLocks noChangeShapeType="1"/>
              </p:cNvSpPr>
              <p:nvPr/>
            </p:nvSpPr>
            <p:spPr bwMode="auto">
              <a:xfrm>
                <a:off x="3705" y="1373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3" name="Line 131"/>
              <p:cNvSpPr>
                <a:spLocks noChangeShapeType="1"/>
              </p:cNvSpPr>
              <p:nvPr/>
            </p:nvSpPr>
            <p:spPr bwMode="auto">
              <a:xfrm>
                <a:off x="3705" y="1385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4" name="Line 132"/>
              <p:cNvSpPr>
                <a:spLocks noChangeShapeType="1"/>
              </p:cNvSpPr>
              <p:nvPr/>
            </p:nvSpPr>
            <p:spPr bwMode="auto">
              <a:xfrm>
                <a:off x="3705" y="1396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5" name="Line 133"/>
              <p:cNvSpPr>
                <a:spLocks noChangeShapeType="1"/>
              </p:cNvSpPr>
              <p:nvPr/>
            </p:nvSpPr>
            <p:spPr bwMode="auto">
              <a:xfrm>
                <a:off x="3705" y="1407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6" name="Line 134"/>
              <p:cNvSpPr>
                <a:spLocks noChangeShapeType="1"/>
              </p:cNvSpPr>
              <p:nvPr/>
            </p:nvSpPr>
            <p:spPr bwMode="auto">
              <a:xfrm>
                <a:off x="3705" y="1419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7" name="Line 135"/>
              <p:cNvSpPr>
                <a:spLocks noChangeShapeType="1"/>
              </p:cNvSpPr>
              <p:nvPr/>
            </p:nvSpPr>
            <p:spPr bwMode="auto">
              <a:xfrm>
                <a:off x="3705" y="1430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8" name="Line 136"/>
              <p:cNvSpPr>
                <a:spLocks noChangeShapeType="1"/>
              </p:cNvSpPr>
              <p:nvPr/>
            </p:nvSpPr>
            <p:spPr bwMode="auto">
              <a:xfrm>
                <a:off x="3705" y="1442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09" name="Line 137"/>
              <p:cNvSpPr>
                <a:spLocks noChangeShapeType="1"/>
              </p:cNvSpPr>
              <p:nvPr/>
            </p:nvSpPr>
            <p:spPr bwMode="auto">
              <a:xfrm>
                <a:off x="3705" y="1453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10" name="Line 138"/>
              <p:cNvSpPr>
                <a:spLocks noChangeShapeType="1"/>
              </p:cNvSpPr>
              <p:nvPr/>
            </p:nvSpPr>
            <p:spPr bwMode="auto">
              <a:xfrm>
                <a:off x="3705" y="1464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11" name="Line 139"/>
              <p:cNvSpPr>
                <a:spLocks noChangeShapeType="1"/>
              </p:cNvSpPr>
              <p:nvPr/>
            </p:nvSpPr>
            <p:spPr bwMode="auto">
              <a:xfrm>
                <a:off x="3705" y="1476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12" name="Line 140"/>
              <p:cNvSpPr>
                <a:spLocks noChangeShapeType="1"/>
              </p:cNvSpPr>
              <p:nvPr/>
            </p:nvSpPr>
            <p:spPr bwMode="auto">
              <a:xfrm>
                <a:off x="3705" y="14877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13" name="Line 141"/>
              <p:cNvSpPr>
                <a:spLocks noChangeShapeType="1"/>
              </p:cNvSpPr>
              <p:nvPr/>
            </p:nvSpPr>
            <p:spPr bwMode="auto">
              <a:xfrm>
                <a:off x="3705" y="14991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14" name="Line 142"/>
              <p:cNvSpPr>
                <a:spLocks noChangeShapeType="1"/>
              </p:cNvSpPr>
              <p:nvPr/>
            </p:nvSpPr>
            <p:spPr bwMode="auto">
              <a:xfrm>
                <a:off x="3705" y="15105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15" name="Line 143"/>
              <p:cNvSpPr>
                <a:spLocks noChangeShapeType="1"/>
              </p:cNvSpPr>
              <p:nvPr/>
            </p:nvSpPr>
            <p:spPr bwMode="auto">
              <a:xfrm>
                <a:off x="3705" y="15219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16" name="Line 144"/>
              <p:cNvSpPr>
                <a:spLocks noChangeShapeType="1"/>
              </p:cNvSpPr>
              <p:nvPr/>
            </p:nvSpPr>
            <p:spPr bwMode="auto">
              <a:xfrm>
                <a:off x="3705" y="15333"/>
                <a:ext cx="285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33617" name="Text Box 145"/>
            <p:cNvSpPr txBox="1">
              <a:spLocks noChangeArrowheads="1"/>
            </p:cNvSpPr>
            <p:nvPr/>
          </p:nvSpPr>
          <p:spPr bwMode="auto">
            <a:xfrm>
              <a:off x="2631" y="144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FF33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233618" name="Group 146"/>
          <p:cNvGrpSpPr>
            <a:grpSpLocks/>
          </p:cNvGrpSpPr>
          <p:nvPr/>
        </p:nvGrpSpPr>
        <p:grpSpPr bwMode="auto">
          <a:xfrm>
            <a:off x="5029200" y="2895600"/>
            <a:ext cx="3962400" cy="3140075"/>
            <a:chOff x="3168" y="1968"/>
            <a:chExt cx="2496" cy="1978"/>
          </a:xfrm>
        </p:grpSpPr>
        <p:grpSp>
          <p:nvGrpSpPr>
            <p:cNvPr id="233619" name="Group 147"/>
            <p:cNvGrpSpPr>
              <a:grpSpLocks/>
            </p:cNvGrpSpPr>
            <p:nvPr/>
          </p:nvGrpSpPr>
          <p:grpSpPr bwMode="auto">
            <a:xfrm>
              <a:off x="3456" y="1968"/>
              <a:ext cx="2208" cy="1978"/>
              <a:chOff x="3456" y="1968"/>
              <a:chExt cx="2208" cy="1978"/>
            </a:xfrm>
          </p:grpSpPr>
          <p:grpSp>
            <p:nvGrpSpPr>
              <p:cNvPr id="233620" name="Group 148"/>
              <p:cNvGrpSpPr>
                <a:grpSpLocks/>
              </p:cNvGrpSpPr>
              <p:nvPr/>
            </p:nvGrpSpPr>
            <p:grpSpPr bwMode="auto">
              <a:xfrm>
                <a:off x="3696" y="1968"/>
                <a:ext cx="1968" cy="1742"/>
                <a:chOff x="384" y="1821"/>
                <a:chExt cx="2111" cy="1742"/>
              </a:xfrm>
            </p:grpSpPr>
            <p:sp>
              <p:nvSpPr>
                <p:cNvPr id="233621" name="Line 149"/>
                <p:cNvSpPr>
                  <a:spLocks noChangeShapeType="1"/>
                </p:cNvSpPr>
                <p:nvPr/>
              </p:nvSpPr>
              <p:spPr bwMode="auto">
                <a:xfrm>
                  <a:off x="384" y="3563"/>
                  <a:ext cx="20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622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384" y="1821"/>
                  <a:ext cx="0" cy="17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233623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1959" y="3295"/>
                  <a:ext cx="536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pt-BR" sz="2000" dirty="0">
                      <a:latin typeface="Arial" charset="0"/>
                    </a:rPr>
                    <a:t>F (N)</a:t>
                  </a:r>
                </a:p>
              </p:txBody>
            </p:sp>
            <p:sp>
              <p:nvSpPr>
                <p:cNvPr id="23362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384" y="1922"/>
                  <a:ext cx="871" cy="2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pt-BR" sz="2000" dirty="0">
                      <a:latin typeface="Arial" charset="0"/>
                    </a:rPr>
                    <a:t>d (mm)</a:t>
                  </a:r>
                </a:p>
              </p:txBody>
            </p:sp>
          </p:grpSp>
          <p:sp>
            <p:nvSpPr>
              <p:cNvPr id="233625" name="Text Box 153"/>
              <p:cNvSpPr txBox="1">
                <a:spLocks noChangeArrowheads="1"/>
              </p:cNvSpPr>
              <p:nvPr/>
            </p:nvSpPr>
            <p:spPr bwMode="auto">
              <a:xfrm>
                <a:off x="3456" y="3696"/>
                <a:ext cx="5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charset="0"/>
                  </a:rPr>
                  <a:t>0</a:t>
                </a:r>
              </a:p>
            </p:txBody>
          </p:sp>
          <p:sp>
            <p:nvSpPr>
              <p:cNvPr id="233626" name="Text Box 154"/>
              <p:cNvSpPr txBox="1">
                <a:spLocks noChangeArrowheads="1"/>
              </p:cNvSpPr>
              <p:nvPr/>
            </p:nvSpPr>
            <p:spPr bwMode="auto">
              <a:xfrm>
                <a:off x="4752" y="3696"/>
                <a:ext cx="5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000" dirty="0">
                    <a:latin typeface="Arial" charset="0"/>
                  </a:rPr>
                  <a:t>400</a:t>
                </a:r>
              </a:p>
            </p:txBody>
          </p:sp>
          <p:sp>
            <p:nvSpPr>
              <p:cNvPr id="233627" name="Line 155"/>
              <p:cNvSpPr>
                <a:spLocks noChangeShapeType="1"/>
              </p:cNvSpPr>
              <p:nvPr/>
            </p:nvSpPr>
            <p:spPr bwMode="auto">
              <a:xfrm flipV="1">
                <a:off x="5040" y="364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28" name="Line 156"/>
              <p:cNvSpPr>
                <a:spLocks noChangeShapeType="1"/>
              </p:cNvSpPr>
              <p:nvPr/>
            </p:nvSpPr>
            <p:spPr bwMode="auto">
              <a:xfrm>
                <a:off x="3648" y="240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29" name="Line 157"/>
              <p:cNvSpPr>
                <a:spLocks noChangeShapeType="1"/>
              </p:cNvSpPr>
              <p:nvPr/>
            </p:nvSpPr>
            <p:spPr bwMode="auto">
              <a:xfrm>
                <a:off x="3648" y="355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33630" name="Text Box 158"/>
            <p:cNvSpPr txBox="1">
              <a:spLocks noChangeArrowheads="1"/>
            </p:cNvSpPr>
            <p:nvPr/>
          </p:nvSpPr>
          <p:spPr bwMode="auto">
            <a:xfrm>
              <a:off x="3168" y="2256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 dirty="0">
                  <a:latin typeface="Arial" charset="0"/>
                </a:rPr>
                <a:t>40</a:t>
              </a:r>
            </a:p>
          </p:txBody>
        </p:sp>
        <p:sp>
          <p:nvSpPr>
            <p:cNvPr id="233631" name="Text Box 159"/>
            <p:cNvSpPr txBox="1">
              <a:spLocks noChangeArrowheads="1"/>
            </p:cNvSpPr>
            <p:nvPr/>
          </p:nvSpPr>
          <p:spPr bwMode="auto">
            <a:xfrm>
              <a:off x="3168" y="3408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 dirty="0">
                  <a:latin typeface="Arial" charset="0"/>
                </a:rPr>
                <a:t>4</a:t>
              </a:r>
            </a:p>
          </p:txBody>
        </p:sp>
      </p:grpSp>
      <p:grpSp>
        <p:nvGrpSpPr>
          <p:cNvPr id="233632" name="Group 160"/>
          <p:cNvGrpSpPr>
            <a:grpSpLocks/>
          </p:cNvGrpSpPr>
          <p:nvPr/>
        </p:nvGrpSpPr>
        <p:grpSpPr bwMode="auto">
          <a:xfrm>
            <a:off x="6019800" y="5410200"/>
            <a:ext cx="1981200" cy="228600"/>
            <a:chOff x="3792" y="3552"/>
            <a:chExt cx="1248" cy="144"/>
          </a:xfrm>
        </p:grpSpPr>
        <p:sp>
          <p:nvSpPr>
            <p:cNvPr id="233633" name="Line 161"/>
            <p:cNvSpPr>
              <a:spLocks noChangeShapeType="1"/>
            </p:cNvSpPr>
            <p:nvPr/>
          </p:nvSpPr>
          <p:spPr bwMode="auto">
            <a:xfrm>
              <a:off x="3792" y="355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3634" name="Line 162"/>
            <p:cNvSpPr>
              <a:spLocks noChangeShapeType="1"/>
            </p:cNvSpPr>
            <p:nvPr/>
          </p:nvSpPr>
          <p:spPr bwMode="auto">
            <a:xfrm flipV="1">
              <a:off x="5040" y="355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233635" name="Group 163"/>
          <p:cNvGrpSpPr>
            <a:grpSpLocks/>
          </p:cNvGrpSpPr>
          <p:nvPr/>
        </p:nvGrpSpPr>
        <p:grpSpPr bwMode="auto">
          <a:xfrm>
            <a:off x="5867400" y="3581400"/>
            <a:ext cx="2133600" cy="2057400"/>
            <a:chOff x="3696" y="2400"/>
            <a:chExt cx="1344" cy="1296"/>
          </a:xfrm>
        </p:grpSpPr>
        <p:grpSp>
          <p:nvGrpSpPr>
            <p:cNvPr id="233636" name="Group 164"/>
            <p:cNvGrpSpPr>
              <a:grpSpLocks/>
            </p:cNvGrpSpPr>
            <p:nvPr/>
          </p:nvGrpSpPr>
          <p:grpSpPr bwMode="auto">
            <a:xfrm>
              <a:off x="3696" y="2400"/>
              <a:ext cx="1344" cy="1296"/>
              <a:chOff x="3696" y="2400"/>
              <a:chExt cx="1344" cy="1296"/>
            </a:xfrm>
          </p:grpSpPr>
          <p:sp>
            <p:nvSpPr>
              <p:cNvPr id="233637" name="Line 165"/>
              <p:cNvSpPr>
                <a:spLocks noChangeShapeType="1"/>
              </p:cNvSpPr>
              <p:nvPr/>
            </p:nvSpPr>
            <p:spPr bwMode="auto">
              <a:xfrm flipV="1">
                <a:off x="5040" y="2400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38" name="Line 166"/>
              <p:cNvSpPr>
                <a:spLocks noChangeShapeType="1"/>
              </p:cNvSpPr>
              <p:nvPr/>
            </p:nvSpPr>
            <p:spPr bwMode="auto">
              <a:xfrm>
                <a:off x="3792" y="2400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39" name="Line 167"/>
              <p:cNvSpPr>
                <a:spLocks noChangeShapeType="1"/>
              </p:cNvSpPr>
              <p:nvPr/>
            </p:nvSpPr>
            <p:spPr bwMode="auto">
              <a:xfrm flipV="1">
                <a:off x="3696" y="2400"/>
                <a:ext cx="1344" cy="129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33640" name="Text Box 168"/>
            <p:cNvSpPr txBox="1">
              <a:spLocks noChangeArrowheads="1"/>
            </p:cNvSpPr>
            <p:nvPr/>
          </p:nvSpPr>
          <p:spPr bwMode="auto">
            <a:xfrm>
              <a:off x="4416" y="2448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charset="0"/>
                </a:rPr>
                <a:t>B</a:t>
              </a:r>
            </a:p>
          </p:txBody>
        </p:sp>
      </p:grpSp>
      <p:grpSp>
        <p:nvGrpSpPr>
          <p:cNvPr id="233641" name="Group 169"/>
          <p:cNvGrpSpPr>
            <a:grpSpLocks/>
          </p:cNvGrpSpPr>
          <p:nvPr/>
        </p:nvGrpSpPr>
        <p:grpSpPr bwMode="auto">
          <a:xfrm>
            <a:off x="5867400" y="5029200"/>
            <a:ext cx="2133600" cy="609600"/>
            <a:chOff x="3696" y="3312"/>
            <a:chExt cx="1344" cy="384"/>
          </a:xfrm>
        </p:grpSpPr>
        <p:sp>
          <p:nvSpPr>
            <p:cNvPr id="233642" name="Line 170"/>
            <p:cNvSpPr>
              <a:spLocks noChangeShapeType="1"/>
            </p:cNvSpPr>
            <p:nvPr/>
          </p:nvSpPr>
          <p:spPr bwMode="auto">
            <a:xfrm flipV="1">
              <a:off x="3696" y="3552"/>
              <a:ext cx="1344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3643" name="Text Box 171"/>
            <p:cNvSpPr txBox="1">
              <a:spLocks noChangeArrowheads="1"/>
            </p:cNvSpPr>
            <p:nvPr/>
          </p:nvSpPr>
          <p:spPr bwMode="auto">
            <a:xfrm>
              <a:off x="4608" y="3312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 dirty="0">
                  <a:latin typeface="Arial" charset="0"/>
                </a:rPr>
                <a:t>A</a:t>
              </a:r>
            </a:p>
          </p:txBody>
        </p:sp>
      </p:grpSp>
      <p:grpSp>
        <p:nvGrpSpPr>
          <p:cNvPr id="233644" name="Group 172"/>
          <p:cNvGrpSpPr>
            <a:grpSpLocks/>
          </p:cNvGrpSpPr>
          <p:nvPr/>
        </p:nvGrpSpPr>
        <p:grpSpPr bwMode="auto">
          <a:xfrm>
            <a:off x="7010400" y="3962400"/>
            <a:ext cx="1981200" cy="976313"/>
            <a:chOff x="4416" y="2640"/>
            <a:chExt cx="1248" cy="615"/>
          </a:xfrm>
        </p:grpSpPr>
        <p:grpSp>
          <p:nvGrpSpPr>
            <p:cNvPr id="233645" name="Group 173"/>
            <p:cNvGrpSpPr>
              <a:grpSpLocks/>
            </p:cNvGrpSpPr>
            <p:nvPr/>
          </p:nvGrpSpPr>
          <p:grpSpPr bwMode="auto">
            <a:xfrm>
              <a:off x="4464" y="2640"/>
              <a:ext cx="336" cy="336"/>
              <a:chOff x="4224" y="2880"/>
              <a:chExt cx="336" cy="336"/>
            </a:xfrm>
          </p:grpSpPr>
          <p:sp>
            <p:nvSpPr>
              <p:cNvPr id="233646" name="Line 174"/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233647" name="Line 175"/>
              <p:cNvSpPr>
                <a:spLocks noChangeShapeType="1"/>
              </p:cNvSpPr>
              <p:nvPr/>
            </p:nvSpPr>
            <p:spPr bwMode="auto">
              <a:xfrm flipV="1">
                <a:off x="4560" y="288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233648" name="Text Box 176"/>
            <p:cNvSpPr txBox="1">
              <a:spLocks noChangeArrowheads="1"/>
            </p:cNvSpPr>
            <p:nvPr/>
          </p:nvSpPr>
          <p:spPr bwMode="auto">
            <a:xfrm>
              <a:off x="4704" y="2688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dirty="0">
                  <a:latin typeface="Arial" charset="0"/>
                  <a:sym typeface="Symbol" pitchFamily="18" charset="2"/>
                </a:rPr>
                <a:t> resposta</a:t>
              </a:r>
              <a:endParaRPr lang="pt-BR" dirty="0">
                <a:latin typeface="Arial" charset="0"/>
              </a:endParaRPr>
            </a:p>
          </p:txBody>
        </p:sp>
        <p:sp>
          <p:nvSpPr>
            <p:cNvPr id="233649" name="Text Box 177"/>
            <p:cNvSpPr txBox="1">
              <a:spLocks noChangeArrowheads="1"/>
            </p:cNvSpPr>
            <p:nvPr/>
          </p:nvSpPr>
          <p:spPr bwMode="auto">
            <a:xfrm>
              <a:off x="4416" y="3024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dirty="0">
                  <a:latin typeface="Arial" charset="0"/>
                  <a:sym typeface="Symbol" pitchFamily="18" charset="2"/>
                </a:rPr>
                <a:t> estímulo</a:t>
              </a:r>
              <a:endParaRPr lang="pt-BR" dirty="0">
                <a:latin typeface="Arial" charset="0"/>
              </a:endParaRPr>
            </a:p>
          </p:txBody>
        </p:sp>
      </p:grpSp>
      <p:sp>
        <p:nvSpPr>
          <p:cNvPr id="233650" name="Text Box 178"/>
          <p:cNvSpPr txBox="1">
            <a:spLocks noChangeArrowheads="1"/>
          </p:cNvSpPr>
          <p:nvPr/>
        </p:nvSpPr>
        <p:spPr bwMode="auto">
          <a:xfrm>
            <a:off x="457200" y="5994400"/>
            <a:ext cx="22098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000" b="1" dirty="0" err="1">
                <a:solidFill>
                  <a:schemeClr val="hlink"/>
                </a:solidFill>
                <a:latin typeface="Arial" charset="0"/>
              </a:rPr>
              <a:t>Sb</a:t>
            </a:r>
            <a:r>
              <a:rPr lang="pt-BR" sz="2000" b="1" baseline="-25000" dirty="0" err="1">
                <a:solidFill>
                  <a:schemeClr val="hlink"/>
                </a:solidFill>
                <a:latin typeface="Arial" charset="0"/>
              </a:rPr>
              <a:t>A</a:t>
            </a:r>
            <a:r>
              <a:rPr lang="pt-BR" sz="2000" b="1" dirty="0">
                <a:solidFill>
                  <a:schemeClr val="hlink"/>
                </a:solidFill>
                <a:latin typeface="Arial" charset="0"/>
              </a:rPr>
              <a:t> = 0,01 mm/N</a:t>
            </a:r>
          </a:p>
        </p:txBody>
      </p:sp>
      <p:sp>
        <p:nvSpPr>
          <p:cNvPr id="233651" name="Text Box 179"/>
          <p:cNvSpPr txBox="1">
            <a:spLocks noChangeArrowheads="1"/>
          </p:cNvSpPr>
          <p:nvPr/>
        </p:nvSpPr>
        <p:spPr bwMode="auto">
          <a:xfrm>
            <a:off x="3200400" y="6019800"/>
            <a:ext cx="2209800" cy="406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 b="1">
                <a:solidFill>
                  <a:srgbClr val="FF3300"/>
                </a:solidFill>
                <a:latin typeface="Arial" charset="0"/>
              </a:rPr>
              <a:t>Sb</a:t>
            </a:r>
            <a:r>
              <a:rPr lang="pt-BR" sz="2000" b="1" baseline="-25000">
                <a:solidFill>
                  <a:srgbClr val="FF3300"/>
                </a:solidFill>
                <a:latin typeface="Arial" charset="0"/>
              </a:rPr>
              <a:t>B</a:t>
            </a:r>
            <a:r>
              <a:rPr lang="pt-BR" sz="2000" b="1">
                <a:solidFill>
                  <a:srgbClr val="FF3300"/>
                </a:solidFill>
                <a:latin typeface="Arial" charset="0"/>
              </a:rPr>
              <a:t> = 0,10 mm/N</a:t>
            </a:r>
          </a:p>
        </p:txBody>
      </p:sp>
      <p:graphicFrame>
        <p:nvGraphicFramePr>
          <p:cNvPr id="233652" name="Object 180"/>
          <p:cNvGraphicFramePr>
            <a:graphicFrameLocks noChangeAspect="1"/>
          </p:cNvGraphicFramePr>
          <p:nvPr/>
        </p:nvGraphicFramePr>
        <p:xfrm>
          <a:off x="5943600" y="1841500"/>
          <a:ext cx="2286000" cy="898525"/>
        </p:xfrm>
        <a:graphic>
          <a:graphicData uri="http://schemas.openxmlformats.org/presentationml/2006/ole">
            <p:oleObj spid="_x0000_s233652" name="Equação" r:id="rId3" imgW="10029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3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23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3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23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3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3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3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3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autoUpdateAnimBg="0"/>
      <p:bldP spid="233650" grpId="0" animBg="1" autoUpdateAnimBg="0"/>
      <p:bldP spid="233651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498" name="Group 2"/>
          <p:cNvGrpSpPr>
            <a:grpSpLocks/>
          </p:cNvGrpSpPr>
          <p:nvPr/>
        </p:nvGrpSpPr>
        <p:grpSpPr bwMode="auto">
          <a:xfrm>
            <a:off x="-2133600" y="2590800"/>
            <a:ext cx="10896600" cy="10058400"/>
            <a:chOff x="-1344" y="1632"/>
            <a:chExt cx="6864" cy="6336"/>
          </a:xfrm>
        </p:grpSpPr>
        <p:sp>
          <p:nvSpPr>
            <p:cNvPr id="234499" name="Text Box 3"/>
            <p:cNvSpPr txBox="1">
              <a:spLocks noChangeArrowheads="1"/>
            </p:cNvSpPr>
            <p:nvPr/>
          </p:nvSpPr>
          <p:spPr bwMode="auto">
            <a:xfrm>
              <a:off x="3901" y="3126"/>
              <a:ext cx="1619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>
                  <a:latin typeface="Arial" charset="0"/>
                </a:rPr>
                <a:t>fração do volume total</a:t>
              </a:r>
            </a:p>
          </p:txBody>
        </p:sp>
        <p:sp>
          <p:nvSpPr>
            <p:cNvPr id="234500" name="Text Box 4"/>
            <p:cNvSpPr txBox="1">
              <a:spLocks noChangeArrowheads="1"/>
            </p:cNvSpPr>
            <p:nvPr/>
          </p:nvSpPr>
          <p:spPr bwMode="auto">
            <a:xfrm>
              <a:off x="1691" y="1632"/>
              <a:ext cx="2341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deslocamento do ponteiro (mm)</a:t>
              </a:r>
            </a:p>
          </p:txBody>
        </p:sp>
        <p:sp>
          <p:nvSpPr>
            <p:cNvPr id="234501" name="Text Box 5"/>
            <p:cNvSpPr txBox="1">
              <a:spLocks noChangeArrowheads="1"/>
            </p:cNvSpPr>
            <p:nvPr/>
          </p:nvSpPr>
          <p:spPr bwMode="auto">
            <a:xfrm>
              <a:off x="2563" y="3437"/>
              <a:ext cx="280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>
                  <a:latin typeface="Arial" charset="0"/>
                </a:rPr>
                <a:t>0</a:t>
              </a:r>
            </a:p>
          </p:txBody>
        </p:sp>
        <p:sp>
          <p:nvSpPr>
            <p:cNvPr id="234502" name="Text Box 6"/>
            <p:cNvSpPr txBox="1">
              <a:spLocks noChangeArrowheads="1"/>
            </p:cNvSpPr>
            <p:nvPr/>
          </p:nvSpPr>
          <p:spPr bwMode="auto">
            <a:xfrm>
              <a:off x="3092" y="3437"/>
              <a:ext cx="37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>
                  <a:latin typeface="Arial" charset="0"/>
                </a:rPr>
                <a:t>1/4</a:t>
              </a:r>
            </a:p>
          </p:txBody>
        </p:sp>
        <p:sp>
          <p:nvSpPr>
            <p:cNvPr id="234503" name="Text Box 7"/>
            <p:cNvSpPr txBox="1">
              <a:spLocks noChangeArrowheads="1"/>
            </p:cNvSpPr>
            <p:nvPr/>
          </p:nvSpPr>
          <p:spPr bwMode="auto">
            <a:xfrm>
              <a:off x="3652" y="3437"/>
              <a:ext cx="37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>
                  <a:latin typeface="Arial" charset="0"/>
                </a:rPr>
                <a:t>1/2</a:t>
              </a:r>
            </a:p>
          </p:txBody>
        </p:sp>
        <p:sp>
          <p:nvSpPr>
            <p:cNvPr id="234504" name="Text Box 8"/>
            <p:cNvSpPr txBox="1">
              <a:spLocks noChangeArrowheads="1"/>
            </p:cNvSpPr>
            <p:nvPr/>
          </p:nvSpPr>
          <p:spPr bwMode="auto">
            <a:xfrm>
              <a:off x="4773" y="3437"/>
              <a:ext cx="373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>
                  <a:latin typeface="Arial" charset="0"/>
                </a:rPr>
                <a:t>1/1</a:t>
              </a:r>
            </a:p>
          </p:txBody>
        </p:sp>
        <p:grpSp>
          <p:nvGrpSpPr>
            <p:cNvPr id="234505" name="Group 9"/>
            <p:cNvGrpSpPr>
              <a:grpSpLocks/>
            </p:cNvGrpSpPr>
            <p:nvPr/>
          </p:nvGrpSpPr>
          <p:grpSpPr bwMode="auto">
            <a:xfrm>
              <a:off x="-1344" y="1818"/>
              <a:ext cx="6646" cy="6150"/>
              <a:chOff x="-1344" y="1818"/>
              <a:chExt cx="6646" cy="6150"/>
            </a:xfrm>
          </p:grpSpPr>
          <p:grpSp>
            <p:nvGrpSpPr>
              <p:cNvPr id="234506" name="Group 10"/>
              <p:cNvGrpSpPr>
                <a:grpSpLocks/>
              </p:cNvGrpSpPr>
              <p:nvPr/>
            </p:nvGrpSpPr>
            <p:grpSpPr bwMode="auto">
              <a:xfrm>
                <a:off x="2625" y="1818"/>
                <a:ext cx="2677" cy="1619"/>
                <a:chOff x="2625" y="1818"/>
                <a:chExt cx="2677" cy="1619"/>
              </a:xfrm>
            </p:grpSpPr>
            <p:grpSp>
              <p:nvGrpSpPr>
                <p:cNvPr id="234507" name="Group 11"/>
                <p:cNvGrpSpPr>
                  <a:grpSpLocks/>
                </p:cNvGrpSpPr>
                <p:nvPr/>
              </p:nvGrpSpPr>
              <p:grpSpPr bwMode="auto">
                <a:xfrm>
                  <a:off x="2625" y="1818"/>
                  <a:ext cx="125" cy="1557"/>
                  <a:chOff x="2625" y="1818"/>
                  <a:chExt cx="125" cy="1557"/>
                </a:xfrm>
              </p:grpSpPr>
              <p:sp>
                <p:nvSpPr>
                  <p:cNvPr id="234508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88" y="1818"/>
                    <a:ext cx="0" cy="1557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450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3052"/>
                    <a:ext cx="1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451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729"/>
                    <a:ext cx="1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451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407"/>
                    <a:ext cx="1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451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2084"/>
                    <a:ext cx="1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34513" name="Group 17"/>
                <p:cNvGrpSpPr>
                  <a:grpSpLocks/>
                </p:cNvGrpSpPr>
                <p:nvPr/>
              </p:nvGrpSpPr>
              <p:grpSpPr bwMode="auto">
                <a:xfrm>
                  <a:off x="2688" y="3313"/>
                  <a:ext cx="2614" cy="124"/>
                  <a:chOff x="2688" y="3313"/>
                  <a:chExt cx="2614" cy="124"/>
                </a:xfrm>
              </p:grpSpPr>
              <p:sp>
                <p:nvSpPr>
                  <p:cNvPr id="23451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688" y="3375"/>
                    <a:ext cx="261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4515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48" y="3313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4516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08" y="3313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4517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8" y="3313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234518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29" y="3313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234519" name="Group 23"/>
              <p:cNvGrpSpPr>
                <a:grpSpLocks/>
              </p:cNvGrpSpPr>
              <p:nvPr/>
            </p:nvGrpSpPr>
            <p:grpSpPr bwMode="auto">
              <a:xfrm>
                <a:off x="-1344" y="2064"/>
                <a:ext cx="5273" cy="5904"/>
                <a:chOff x="1632" y="1008"/>
                <a:chExt cx="5273" cy="5904"/>
              </a:xfrm>
            </p:grpSpPr>
            <p:sp>
              <p:nvSpPr>
                <p:cNvPr id="234520" name="AutoShape 24"/>
                <p:cNvSpPr>
                  <a:spLocks noChangeArrowheads="1"/>
                </p:cNvSpPr>
                <p:nvPr/>
              </p:nvSpPr>
              <p:spPr bwMode="auto">
                <a:xfrm>
                  <a:off x="3136" y="1008"/>
                  <a:ext cx="2256" cy="144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3372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4521" name="AutoShape 25"/>
                <p:cNvSpPr>
                  <a:spLocks noChangeArrowheads="1"/>
                </p:cNvSpPr>
                <p:nvPr/>
              </p:nvSpPr>
              <p:spPr bwMode="auto">
                <a:xfrm>
                  <a:off x="1632" y="1248"/>
                  <a:ext cx="5273" cy="5664"/>
                </a:xfrm>
                <a:custGeom>
                  <a:avLst/>
                  <a:gdLst>
                    <a:gd name="G0" fmla="+- 6963 0 0"/>
                    <a:gd name="G1" fmla="+- -7458024 0 0"/>
                    <a:gd name="G2" fmla="+- 0 0 -7458024"/>
                    <a:gd name="T0" fmla="*/ 0 256 1"/>
                    <a:gd name="T1" fmla="*/ 180 256 1"/>
                    <a:gd name="G3" fmla="+- -7458024 T0 T1"/>
                    <a:gd name="T2" fmla="*/ 0 256 1"/>
                    <a:gd name="T3" fmla="*/ 90 256 1"/>
                    <a:gd name="G4" fmla="+- -7458024 T2 T3"/>
                    <a:gd name="G5" fmla="*/ G4 2 1"/>
                    <a:gd name="T4" fmla="*/ 90 256 1"/>
                    <a:gd name="T5" fmla="*/ 0 256 1"/>
                    <a:gd name="G6" fmla="+- -7458024 T4 T5"/>
                    <a:gd name="G7" fmla="*/ G6 2 1"/>
                    <a:gd name="G8" fmla="abs -7458024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6963"/>
                    <a:gd name="G18" fmla="*/ 6963 1 2"/>
                    <a:gd name="G19" fmla="+- G18 5400 0"/>
                    <a:gd name="G20" fmla="cos G19 -7458024"/>
                    <a:gd name="G21" fmla="sin G19 -7458024"/>
                    <a:gd name="G22" fmla="+- G20 10800 0"/>
                    <a:gd name="G23" fmla="+- G21 10800 0"/>
                    <a:gd name="G24" fmla="+- 10800 0 G20"/>
                    <a:gd name="G25" fmla="+- 6963 10800 0"/>
                    <a:gd name="G26" fmla="?: G9 G17 G25"/>
                    <a:gd name="G27" fmla="?: G9 0 21600"/>
                    <a:gd name="G28" fmla="cos 10800 -7458024"/>
                    <a:gd name="G29" fmla="sin 10800 -7458024"/>
                    <a:gd name="G30" fmla="sin 6963 -7458024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-7458024 G34 0"/>
                    <a:gd name="G36" fmla="?: G6 G35 G31"/>
                    <a:gd name="G37" fmla="+- 21600 0 G36"/>
                    <a:gd name="G38" fmla="?: G4 0 G33"/>
                    <a:gd name="G39" fmla="?: -7458024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7215 w 21600"/>
                    <a:gd name="T15" fmla="*/ 2673 h 21600"/>
                    <a:gd name="T16" fmla="*/ 10800 w 21600"/>
                    <a:gd name="T17" fmla="*/ 3837 h 21600"/>
                    <a:gd name="T18" fmla="*/ 14385 w 21600"/>
                    <a:gd name="T19" fmla="*/ 267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7990" y="4429"/>
                      </a:moveTo>
                      <a:cubicBezTo>
                        <a:pt x="8875" y="4038"/>
                        <a:pt x="9832" y="3836"/>
                        <a:pt x="10800" y="3837"/>
                      </a:cubicBezTo>
                      <a:cubicBezTo>
                        <a:pt x="11767" y="3837"/>
                        <a:pt x="12724" y="4038"/>
                        <a:pt x="13609" y="4429"/>
                      </a:cubicBezTo>
                      <a:lnTo>
                        <a:pt x="15158" y="918"/>
                      </a:lnTo>
                      <a:cubicBezTo>
                        <a:pt x="13785" y="312"/>
                        <a:pt x="12300" y="-1"/>
                        <a:pt x="10799" y="0"/>
                      </a:cubicBezTo>
                      <a:cubicBezTo>
                        <a:pt x="9299" y="0"/>
                        <a:pt x="7814" y="312"/>
                        <a:pt x="6441" y="9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4522" name="Rectangle 26"/>
                <p:cNvSpPr>
                  <a:spLocks noChangeArrowheads="1"/>
                </p:cNvSpPr>
                <p:nvPr/>
              </p:nvSpPr>
              <p:spPr bwMode="auto">
                <a:xfrm>
                  <a:off x="4264" y="1264"/>
                  <a:ext cx="31" cy="1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pt-BR" sz="2400">
                    <a:latin typeface="Arial" charset="0"/>
                  </a:endParaRPr>
                </a:p>
              </p:txBody>
            </p:sp>
            <p:sp>
              <p:nvSpPr>
                <p:cNvPr id="234523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080" y="1056"/>
                  <a:ext cx="373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pt-BR">
                      <a:solidFill>
                        <a:schemeClr val="bg2"/>
                      </a:solidFill>
                      <a:latin typeface="Arial" charset="0"/>
                    </a:rPr>
                    <a:t>1/4</a:t>
                  </a:r>
                </a:p>
              </p:txBody>
            </p:sp>
            <p:sp>
              <p:nvSpPr>
                <p:cNvPr id="23452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212" y="1264"/>
                  <a:ext cx="280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pt-BR">
                      <a:solidFill>
                        <a:schemeClr val="bg2"/>
                      </a:solidFill>
                      <a:latin typeface="Arial" charset="0"/>
                    </a:rPr>
                    <a:t>0</a:t>
                  </a:r>
                </a:p>
              </p:txBody>
            </p:sp>
            <p:sp>
              <p:nvSpPr>
                <p:cNvPr id="234525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656" y="1104"/>
                  <a:ext cx="374" cy="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pt-BR">
                      <a:solidFill>
                        <a:schemeClr val="bg2"/>
                      </a:solidFill>
                      <a:latin typeface="Arial" charset="0"/>
                    </a:rPr>
                    <a:t>1/2</a:t>
                  </a:r>
                </a:p>
              </p:txBody>
            </p:sp>
            <p:sp>
              <p:nvSpPr>
                <p:cNvPr id="234526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5130" y="1248"/>
                  <a:ext cx="374" cy="1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pt-BR">
                      <a:solidFill>
                        <a:schemeClr val="bg2"/>
                      </a:solidFill>
                      <a:latin typeface="Arial" charset="0"/>
                    </a:rPr>
                    <a:t>1/1</a:t>
                  </a:r>
                </a:p>
              </p:txBody>
            </p:sp>
            <p:sp>
              <p:nvSpPr>
                <p:cNvPr id="234527" name="Rectangle 31"/>
                <p:cNvSpPr>
                  <a:spLocks noChangeArrowheads="1"/>
                </p:cNvSpPr>
                <p:nvPr/>
              </p:nvSpPr>
              <p:spPr bwMode="auto">
                <a:xfrm rot="-1030691">
                  <a:off x="3312" y="1464"/>
                  <a:ext cx="31" cy="1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4528" name="Rectangle 32"/>
                <p:cNvSpPr>
                  <a:spLocks noChangeArrowheads="1"/>
                </p:cNvSpPr>
                <p:nvPr/>
              </p:nvSpPr>
              <p:spPr bwMode="auto">
                <a:xfrm rot="1166165">
                  <a:off x="5232" y="1488"/>
                  <a:ext cx="31" cy="1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pt-BR" sz="2400">
                    <a:latin typeface="Arial" charset="0"/>
                  </a:endParaRPr>
                </a:p>
              </p:txBody>
            </p:sp>
            <p:sp>
              <p:nvSpPr>
                <p:cNvPr id="234529" name="Rectangle 33"/>
                <p:cNvSpPr>
                  <a:spLocks noChangeArrowheads="1"/>
                </p:cNvSpPr>
                <p:nvPr/>
              </p:nvSpPr>
              <p:spPr bwMode="auto">
                <a:xfrm rot="594586">
                  <a:off x="4744" y="1333"/>
                  <a:ext cx="31" cy="155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r" eaLnBrk="0" hangingPunct="0"/>
                  <a:endParaRPr lang="pt-BR" sz="2400">
                    <a:latin typeface="Arial" charset="0"/>
                  </a:endParaRPr>
                </a:p>
              </p:txBody>
            </p:sp>
          </p:grpSp>
        </p:grpSp>
      </p:grpSp>
      <p:sp>
        <p:nvSpPr>
          <p:cNvPr id="234530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Relação estímulo/resposta</a:t>
            </a:r>
          </a:p>
        </p:txBody>
      </p:sp>
      <p:sp>
        <p:nvSpPr>
          <p:cNvPr id="234531" name="Rectangle 35"/>
          <p:cNvSpPr>
            <a:spLocks noChangeArrowheads="1"/>
          </p:cNvSpPr>
          <p:nvPr/>
        </p:nvSpPr>
        <p:spPr bwMode="auto">
          <a:xfrm>
            <a:off x="685800" y="160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Sensibilidade (variável): indicador do volume de combustível de um Fusca</a:t>
            </a:r>
          </a:p>
        </p:txBody>
      </p:sp>
      <p:grpSp>
        <p:nvGrpSpPr>
          <p:cNvPr id="234532" name="Group 36"/>
          <p:cNvGrpSpPr>
            <a:grpSpLocks/>
          </p:cNvGrpSpPr>
          <p:nvPr/>
        </p:nvGrpSpPr>
        <p:grpSpPr bwMode="auto">
          <a:xfrm>
            <a:off x="4316413" y="3332163"/>
            <a:ext cx="1927225" cy="1976437"/>
            <a:chOff x="2719" y="2099"/>
            <a:chExt cx="1214" cy="1245"/>
          </a:xfrm>
        </p:grpSpPr>
        <p:grpSp>
          <p:nvGrpSpPr>
            <p:cNvPr id="234533" name="Group 37"/>
            <p:cNvGrpSpPr>
              <a:grpSpLocks/>
            </p:cNvGrpSpPr>
            <p:nvPr/>
          </p:nvGrpSpPr>
          <p:grpSpPr bwMode="auto">
            <a:xfrm>
              <a:off x="2719" y="2161"/>
              <a:ext cx="1027" cy="1183"/>
              <a:chOff x="2719" y="2161"/>
              <a:chExt cx="1027" cy="1183"/>
            </a:xfrm>
          </p:grpSpPr>
          <p:sp>
            <p:nvSpPr>
              <p:cNvPr id="234534" name="Line 38"/>
              <p:cNvSpPr>
                <a:spLocks noChangeShapeType="1"/>
              </p:cNvSpPr>
              <p:nvPr/>
            </p:nvSpPr>
            <p:spPr bwMode="auto">
              <a:xfrm flipV="1">
                <a:off x="2719" y="2161"/>
                <a:ext cx="840" cy="1183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535" name="Line 39"/>
              <p:cNvSpPr>
                <a:spLocks noChangeShapeType="1"/>
              </p:cNvSpPr>
              <p:nvPr/>
            </p:nvSpPr>
            <p:spPr bwMode="auto">
              <a:xfrm>
                <a:off x="3435" y="2336"/>
                <a:ext cx="31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536" name="Arc 40"/>
              <p:cNvSpPr>
                <a:spLocks/>
              </p:cNvSpPr>
              <p:nvPr/>
            </p:nvSpPr>
            <p:spPr bwMode="auto">
              <a:xfrm>
                <a:off x="3528" y="2204"/>
                <a:ext cx="12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62"/>
                  <a:gd name="T1" fmla="*/ 0 h 21600"/>
                  <a:gd name="T2" fmla="*/ 21462 w 21462"/>
                  <a:gd name="T3" fmla="*/ 19161 h 21600"/>
                  <a:gd name="T4" fmla="*/ 0 w 2146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62" h="21600" fill="none" extrusionOk="0">
                    <a:moveTo>
                      <a:pt x="-1" y="0"/>
                    </a:moveTo>
                    <a:cubicBezTo>
                      <a:pt x="10985" y="0"/>
                      <a:pt x="20221" y="8245"/>
                      <a:pt x="21461" y="19161"/>
                    </a:cubicBezTo>
                  </a:path>
                  <a:path w="21462" h="21600" stroke="0" extrusionOk="0">
                    <a:moveTo>
                      <a:pt x="-1" y="0"/>
                    </a:moveTo>
                    <a:cubicBezTo>
                      <a:pt x="10985" y="0"/>
                      <a:pt x="20221" y="8245"/>
                      <a:pt x="21461" y="1916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 type="triangle" w="sm" len="sm"/>
                <a:tailEnd type="triangl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4537" name="Text Box 41"/>
            <p:cNvSpPr txBox="1">
              <a:spLocks noChangeArrowheads="1"/>
            </p:cNvSpPr>
            <p:nvPr/>
          </p:nvSpPr>
          <p:spPr bwMode="auto">
            <a:xfrm>
              <a:off x="3590" y="2099"/>
              <a:ext cx="343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>
                  <a:latin typeface="Arial" charset="0"/>
                  <a:sym typeface="Symbol" pitchFamily="18" charset="2"/>
                </a:rPr>
                <a:t></a:t>
              </a:r>
              <a:r>
                <a:rPr lang="pt-BR" baseline="-25000">
                  <a:latin typeface="Arial" charset="0"/>
                </a:rPr>
                <a:t>1</a:t>
              </a:r>
              <a:endParaRPr lang="pt-BR">
                <a:latin typeface="Arial" charset="0"/>
              </a:endParaRPr>
            </a:p>
          </p:txBody>
        </p:sp>
      </p:grpSp>
      <p:grpSp>
        <p:nvGrpSpPr>
          <p:cNvPr id="234538" name="Group 42"/>
          <p:cNvGrpSpPr>
            <a:grpSpLocks/>
          </p:cNvGrpSpPr>
          <p:nvPr/>
        </p:nvGrpSpPr>
        <p:grpSpPr bwMode="auto">
          <a:xfrm>
            <a:off x="7181850" y="2738438"/>
            <a:ext cx="1581150" cy="741362"/>
            <a:chOff x="4524" y="1725"/>
            <a:chExt cx="996" cy="467"/>
          </a:xfrm>
        </p:grpSpPr>
        <p:grpSp>
          <p:nvGrpSpPr>
            <p:cNvPr id="234539" name="Group 43"/>
            <p:cNvGrpSpPr>
              <a:grpSpLocks/>
            </p:cNvGrpSpPr>
            <p:nvPr/>
          </p:nvGrpSpPr>
          <p:grpSpPr bwMode="auto">
            <a:xfrm>
              <a:off x="4524" y="1913"/>
              <a:ext cx="965" cy="279"/>
              <a:chOff x="4524" y="1913"/>
              <a:chExt cx="965" cy="279"/>
            </a:xfrm>
          </p:grpSpPr>
          <p:sp>
            <p:nvSpPr>
              <p:cNvPr id="234540" name="Line 44"/>
              <p:cNvSpPr>
                <a:spLocks noChangeShapeType="1"/>
              </p:cNvSpPr>
              <p:nvPr/>
            </p:nvSpPr>
            <p:spPr bwMode="auto">
              <a:xfrm>
                <a:off x="5115" y="2044"/>
                <a:ext cx="31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541" name="Line 45"/>
              <p:cNvSpPr>
                <a:spLocks noChangeShapeType="1"/>
              </p:cNvSpPr>
              <p:nvPr/>
            </p:nvSpPr>
            <p:spPr bwMode="auto">
              <a:xfrm flipV="1">
                <a:off x="4524" y="1943"/>
                <a:ext cx="965" cy="249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542" name="Arc 46"/>
              <p:cNvSpPr>
                <a:spLocks/>
              </p:cNvSpPr>
              <p:nvPr/>
            </p:nvSpPr>
            <p:spPr bwMode="auto">
              <a:xfrm>
                <a:off x="5209" y="2043"/>
                <a:ext cx="124" cy="138"/>
              </a:xfrm>
              <a:custGeom>
                <a:avLst/>
                <a:gdLst>
                  <a:gd name="G0" fmla="+- 0 0 0"/>
                  <a:gd name="G1" fmla="+- 2033 0 0"/>
                  <a:gd name="G2" fmla="+- 21600 0 0"/>
                  <a:gd name="T0" fmla="*/ 21504 w 21600"/>
                  <a:gd name="T1" fmla="*/ 0 h 20657"/>
                  <a:gd name="T2" fmla="*/ 10941 w 21600"/>
                  <a:gd name="T3" fmla="*/ 20657 h 20657"/>
                  <a:gd name="T4" fmla="*/ 0 w 21600"/>
                  <a:gd name="T5" fmla="*/ 2033 h 20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657" fill="none" extrusionOk="0">
                    <a:moveTo>
                      <a:pt x="21504" y="-1"/>
                    </a:moveTo>
                    <a:cubicBezTo>
                      <a:pt x="21568" y="675"/>
                      <a:pt x="21600" y="1354"/>
                      <a:pt x="21600" y="2033"/>
                    </a:cubicBezTo>
                    <a:cubicBezTo>
                      <a:pt x="21600" y="9691"/>
                      <a:pt x="17544" y="16777"/>
                      <a:pt x="10941" y="20657"/>
                    </a:cubicBezTo>
                  </a:path>
                  <a:path w="21600" h="20657" stroke="0" extrusionOk="0">
                    <a:moveTo>
                      <a:pt x="21504" y="-1"/>
                    </a:moveTo>
                    <a:cubicBezTo>
                      <a:pt x="21568" y="675"/>
                      <a:pt x="21600" y="1354"/>
                      <a:pt x="21600" y="2033"/>
                    </a:cubicBezTo>
                    <a:cubicBezTo>
                      <a:pt x="21600" y="9691"/>
                      <a:pt x="17544" y="16777"/>
                      <a:pt x="10941" y="20657"/>
                    </a:cubicBezTo>
                    <a:lnTo>
                      <a:pt x="0" y="2033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 type="triangle" w="sm" len="sm"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543" name="Arc 47"/>
              <p:cNvSpPr>
                <a:spLocks/>
              </p:cNvSpPr>
              <p:nvPr/>
            </p:nvSpPr>
            <p:spPr bwMode="auto">
              <a:xfrm>
                <a:off x="5187" y="1913"/>
                <a:ext cx="131" cy="145"/>
              </a:xfrm>
              <a:custGeom>
                <a:avLst/>
                <a:gdLst>
                  <a:gd name="G0" fmla="+- 3842 0 0"/>
                  <a:gd name="G1" fmla="+- 21600 0 0"/>
                  <a:gd name="G2" fmla="+- 21600 0 0"/>
                  <a:gd name="T0" fmla="*/ 0 w 22742"/>
                  <a:gd name="T1" fmla="*/ 344 h 21600"/>
                  <a:gd name="T2" fmla="*/ 22742 w 22742"/>
                  <a:gd name="T3" fmla="*/ 11143 h 21600"/>
                  <a:gd name="T4" fmla="*/ 3842 w 2274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742" h="21600" fill="none" extrusionOk="0">
                    <a:moveTo>
                      <a:pt x="0" y="344"/>
                    </a:moveTo>
                    <a:cubicBezTo>
                      <a:pt x="1267" y="115"/>
                      <a:pt x="2553" y="-1"/>
                      <a:pt x="3842" y="0"/>
                    </a:cubicBezTo>
                    <a:cubicBezTo>
                      <a:pt x="11699" y="0"/>
                      <a:pt x="18937" y="4267"/>
                      <a:pt x="22742" y="11142"/>
                    </a:cubicBezTo>
                  </a:path>
                  <a:path w="22742" h="21600" stroke="0" extrusionOk="0">
                    <a:moveTo>
                      <a:pt x="0" y="344"/>
                    </a:moveTo>
                    <a:cubicBezTo>
                      <a:pt x="1267" y="115"/>
                      <a:pt x="2553" y="-1"/>
                      <a:pt x="3842" y="0"/>
                    </a:cubicBezTo>
                    <a:cubicBezTo>
                      <a:pt x="11699" y="0"/>
                      <a:pt x="18937" y="4267"/>
                      <a:pt x="22742" y="11142"/>
                    </a:cubicBezTo>
                    <a:lnTo>
                      <a:pt x="384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2"/>
                </a:solidFill>
                <a:round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4544" name="Text Box 48"/>
            <p:cNvSpPr txBox="1">
              <a:spLocks noChangeArrowheads="1"/>
            </p:cNvSpPr>
            <p:nvPr/>
          </p:nvSpPr>
          <p:spPr bwMode="auto">
            <a:xfrm>
              <a:off x="5178" y="1725"/>
              <a:ext cx="342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>
                  <a:latin typeface="Arial" charset="0"/>
                  <a:sym typeface="Symbol" pitchFamily="18" charset="2"/>
                </a:rPr>
                <a:t></a:t>
              </a:r>
              <a:r>
                <a:rPr lang="pt-BR" baseline="-25000">
                  <a:latin typeface="Arial" charset="0"/>
                </a:rPr>
                <a:t>2</a:t>
              </a:r>
              <a:endParaRPr lang="pt-BR">
                <a:latin typeface="Arial" charset="0"/>
              </a:endParaRPr>
            </a:p>
          </p:txBody>
        </p:sp>
      </p:grpSp>
      <p:grpSp>
        <p:nvGrpSpPr>
          <p:cNvPr id="234549" name="Group 53"/>
          <p:cNvGrpSpPr>
            <a:grpSpLocks/>
          </p:cNvGrpSpPr>
          <p:nvPr/>
        </p:nvGrpSpPr>
        <p:grpSpPr bwMode="auto">
          <a:xfrm>
            <a:off x="4267200" y="4254500"/>
            <a:ext cx="965200" cy="1103313"/>
            <a:chOff x="2688" y="2680"/>
            <a:chExt cx="608" cy="695"/>
          </a:xfrm>
        </p:grpSpPr>
        <p:grpSp>
          <p:nvGrpSpPr>
            <p:cNvPr id="234550" name="Group 54"/>
            <p:cNvGrpSpPr>
              <a:grpSpLocks/>
            </p:cNvGrpSpPr>
            <p:nvPr/>
          </p:nvGrpSpPr>
          <p:grpSpPr bwMode="auto">
            <a:xfrm>
              <a:off x="2688" y="2729"/>
              <a:ext cx="560" cy="646"/>
              <a:chOff x="2688" y="2729"/>
              <a:chExt cx="560" cy="646"/>
            </a:xfrm>
          </p:grpSpPr>
          <p:sp>
            <p:nvSpPr>
              <p:cNvPr id="234551" name="Line 55"/>
              <p:cNvSpPr>
                <a:spLocks noChangeShapeType="1"/>
              </p:cNvSpPr>
              <p:nvPr/>
            </p:nvSpPr>
            <p:spPr bwMode="auto">
              <a:xfrm flipV="1">
                <a:off x="3248" y="2729"/>
                <a:ext cx="0" cy="646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552" name="Line 56"/>
              <p:cNvSpPr>
                <a:spLocks noChangeShapeType="1"/>
              </p:cNvSpPr>
              <p:nvPr/>
            </p:nvSpPr>
            <p:spPr bwMode="auto">
              <a:xfrm>
                <a:off x="2688" y="2729"/>
                <a:ext cx="56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4553" name="Oval 57"/>
            <p:cNvSpPr>
              <a:spLocks noChangeArrowheads="1"/>
            </p:cNvSpPr>
            <p:nvPr/>
          </p:nvSpPr>
          <p:spPr bwMode="auto">
            <a:xfrm>
              <a:off x="3200" y="26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4554" name="Group 58"/>
          <p:cNvGrpSpPr>
            <a:grpSpLocks/>
          </p:cNvGrpSpPr>
          <p:nvPr/>
        </p:nvGrpSpPr>
        <p:grpSpPr bwMode="auto">
          <a:xfrm>
            <a:off x="4267200" y="3746500"/>
            <a:ext cx="1854200" cy="1611313"/>
            <a:chOff x="2688" y="2360"/>
            <a:chExt cx="1168" cy="1015"/>
          </a:xfrm>
        </p:grpSpPr>
        <p:grpSp>
          <p:nvGrpSpPr>
            <p:cNvPr id="234555" name="Group 59"/>
            <p:cNvGrpSpPr>
              <a:grpSpLocks/>
            </p:cNvGrpSpPr>
            <p:nvPr/>
          </p:nvGrpSpPr>
          <p:grpSpPr bwMode="auto">
            <a:xfrm>
              <a:off x="2688" y="2407"/>
              <a:ext cx="1120" cy="968"/>
              <a:chOff x="2688" y="2407"/>
              <a:chExt cx="1120" cy="968"/>
            </a:xfrm>
          </p:grpSpPr>
          <p:sp>
            <p:nvSpPr>
              <p:cNvPr id="234556" name="Line 60"/>
              <p:cNvSpPr>
                <a:spLocks noChangeShapeType="1"/>
              </p:cNvSpPr>
              <p:nvPr/>
            </p:nvSpPr>
            <p:spPr bwMode="auto">
              <a:xfrm flipV="1">
                <a:off x="3808" y="2407"/>
                <a:ext cx="0" cy="96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557" name="Line 61"/>
              <p:cNvSpPr>
                <a:spLocks noChangeShapeType="1"/>
              </p:cNvSpPr>
              <p:nvPr/>
            </p:nvSpPr>
            <p:spPr bwMode="auto">
              <a:xfrm>
                <a:off x="2688" y="2407"/>
                <a:ext cx="1120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4558" name="Oval 62"/>
            <p:cNvSpPr>
              <a:spLocks noChangeArrowheads="1"/>
            </p:cNvSpPr>
            <p:nvPr/>
          </p:nvSpPr>
          <p:spPr bwMode="auto">
            <a:xfrm>
              <a:off x="3760" y="236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4559" name="Group 63"/>
          <p:cNvGrpSpPr>
            <a:grpSpLocks/>
          </p:cNvGrpSpPr>
          <p:nvPr/>
        </p:nvGrpSpPr>
        <p:grpSpPr bwMode="auto">
          <a:xfrm>
            <a:off x="4267200" y="3213100"/>
            <a:ext cx="3644900" cy="2144713"/>
            <a:chOff x="2688" y="2024"/>
            <a:chExt cx="2296" cy="1351"/>
          </a:xfrm>
        </p:grpSpPr>
        <p:grpSp>
          <p:nvGrpSpPr>
            <p:cNvPr id="234560" name="Group 64"/>
            <p:cNvGrpSpPr>
              <a:grpSpLocks/>
            </p:cNvGrpSpPr>
            <p:nvPr/>
          </p:nvGrpSpPr>
          <p:grpSpPr bwMode="auto">
            <a:xfrm>
              <a:off x="2688" y="2084"/>
              <a:ext cx="2241" cy="1291"/>
              <a:chOff x="2688" y="2084"/>
              <a:chExt cx="2241" cy="1291"/>
            </a:xfrm>
          </p:grpSpPr>
          <p:sp>
            <p:nvSpPr>
              <p:cNvPr id="234561" name="Line 65"/>
              <p:cNvSpPr>
                <a:spLocks noChangeShapeType="1"/>
              </p:cNvSpPr>
              <p:nvPr/>
            </p:nvSpPr>
            <p:spPr bwMode="auto">
              <a:xfrm>
                <a:off x="2688" y="2084"/>
                <a:ext cx="2241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562" name="Line 66"/>
              <p:cNvSpPr>
                <a:spLocks noChangeShapeType="1"/>
              </p:cNvSpPr>
              <p:nvPr/>
            </p:nvSpPr>
            <p:spPr bwMode="auto">
              <a:xfrm flipV="1">
                <a:off x="4929" y="2084"/>
                <a:ext cx="0" cy="1291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4563" name="Oval 67"/>
            <p:cNvSpPr>
              <a:spLocks noChangeArrowheads="1"/>
            </p:cNvSpPr>
            <p:nvPr/>
          </p:nvSpPr>
          <p:spPr bwMode="auto">
            <a:xfrm>
              <a:off x="4888" y="202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4564" name="Oval 68"/>
          <p:cNvSpPr>
            <a:spLocks noChangeArrowheads="1"/>
          </p:cNvSpPr>
          <p:nvPr/>
        </p:nvSpPr>
        <p:spPr bwMode="auto">
          <a:xfrm>
            <a:off x="4203700" y="5283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34565" name="Freeform 69"/>
          <p:cNvSpPr>
            <a:spLocks/>
          </p:cNvSpPr>
          <p:nvPr/>
        </p:nvSpPr>
        <p:spPr bwMode="auto">
          <a:xfrm>
            <a:off x="4267200" y="3308350"/>
            <a:ext cx="3557588" cy="2049463"/>
          </a:xfrm>
          <a:custGeom>
            <a:avLst/>
            <a:gdLst/>
            <a:ahLst/>
            <a:cxnLst>
              <a:cxn ang="0">
                <a:pos x="0" y="2364"/>
              </a:cxn>
              <a:cxn ang="0">
                <a:pos x="513" y="1680"/>
              </a:cxn>
              <a:cxn ang="0">
                <a:pos x="1026" y="1182"/>
              </a:cxn>
              <a:cxn ang="0">
                <a:pos x="2052" y="591"/>
              </a:cxn>
              <a:cxn ang="0">
                <a:pos x="4104" y="0"/>
              </a:cxn>
            </a:cxnLst>
            <a:rect l="0" t="0" r="r" b="b"/>
            <a:pathLst>
              <a:path w="4104" h="2364">
                <a:moveTo>
                  <a:pt x="0" y="2364"/>
                </a:moveTo>
                <a:cubicBezTo>
                  <a:pt x="171" y="2120"/>
                  <a:pt x="342" y="1877"/>
                  <a:pt x="513" y="1680"/>
                </a:cubicBezTo>
                <a:cubicBezTo>
                  <a:pt x="684" y="1483"/>
                  <a:pt x="770" y="1363"/>
                  <a:pt x="1026" y="1182"/>
                </a:cubicBezTo>
                <a:cubicBezTo>
                  <a:pt x="1282" y="1001"/>
                  <a:pt x="1539" y="788"/>
                  <a:pt x="2052" y="591"/>
                </a:cubicBezTo>
                <a:cubicBezTo>
                  <a:pt x="2565" y="394"/>
                  <a:pt x="3334" y="197"/>
                  <a:pt x="4104" y="0"/>
                </a:cubicBezTo>
              </a:path>
            </a:pathLst>
          </a:custGeom>
          <a:noFill/>
          <a:ln w="38100" cmpd="sng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34570" name="Group 74"/>
          <p:cNvGrpSpPr>
            <a:grpSpLocks/>
          </p:cNvGrpSpPr>
          <p:nvPr/>
        </p:nvGrpSpPr>
        <p:grpSpPr bwMode="auto">
          <a:xfrm rot="-1996918">
            <a:off x="1981200" y="4191000"/>
            <a:ext cx="152400" cy="4800600"/>
            <a:chOff x="4896" y="1056"/>
            <a:chExt cx="96" cy="3024"/>
          </a:xfrm>
        </p:grpSpPr>
        <p:sp>
          <p:nvSpPr>
            <p:cNvPr id="234567" name="AutoShape 71"/>
            <p:cNvSpPr>
              <a:spLocks noChangeArrowheads="1"/>
            </p:cNvSpPr>
            <p:nvPr/>
          </p:nvSpPr>
          <p:spPr bwMode="auto">
            <a:xfrm>
              <a:off x="4896" y="1056"/>
              <a:ext cx="96" cy="67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34569" name="Rectangle 73"/>
            <p:cNvSpPr>
              <a:spLocks noChangeArrowheads="1"/>
            </p:cNvSpPr>
            <p:nvPr/>
          </p:nvSpPr>
          <p:spPr bwMode="auto">
            <a:xfrm>
              <a:off x="4944" y="4032"/>
              <a:ext cx="4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34571" name="AutoShape 75"/>
          <p:cNvSpPr>
            <a:spLocks noChangeArrowheads="1"/>
          </p:cNvSpPr>
          <p:nvPr/>
        </p:nvSpPr>
        <p:spPr bwMode="auto">
          <a:xfrm rot="5400000">
            <a:off x="1905000" y="4267200"/>
            <a:ext cx="304800" cy="2286000"/>
          </a:xfrm>
          <a:prstGeom prst="moon">
            <a:avLst>
              <a:gd name="adj" fmla="val 8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">
                                      <p:cBhvr>
                                        <p:cTn id="28" dur="2000" fill="hold"/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36" dur="2000" fill="hold"/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0000">
                                      <p:cBhvr>
                                        <p:cTn id="44" dur="2000" fill="hold"/>
                                        <p:tgtEl>
                                          <p:spTgt spid="234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3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3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4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31" grpId="0" build="p" autoUpdateAnimBg="0"/>
      <p:bldP spid="234564" grpId="0" animBg="1"/>
      <p:bldP spid="234565" grpId="0" animBg="1"/>
      <p:bldP spid="2345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530725"/>
          </a:xfrm>
        </p:spPr>
        <p:txBody>
          <a:bodyPr/>
          <a:lstStyle/>
          <a:p>
            <a:r>
              <a:rPr lang="pt-BR" dirty="0"/>
              <a:t>Neste texto:</a:t>
            </a:r>
          </a:p>
          <a:p>
            <a:pPr lvl="1"/>
            <a:r>
              <a:rPr lang="pt-BR" u="sng" dirty="0"/>
              <a:t>Instrumento de medição</a:t>
            </a:r>
            <a:r>
              <a:rPr lang="pt-BR" dirty="0"/>
              <a:t> tem sido preferido para medidores pequenos, portáteis e encapsulados em uma única unidade</a:t>
            </a:r>
            <a:r>
              <a:rPr lang="pt-BR" dirty="0" smtClean="0"/>
              <a:t>.</a:t>
            </a:r>
          </a:p>
          <a:p>
            <a:pPr lvl="1">
              <a:buNone/>
            </a:pPr>
            <a:endParaRPr lang="pt-BR" dirty="0"/>
          </a:p>
          <a:p>
            <a:pPr lvl="1"/>
            <a:r>
              <a:rPr lang="pt-BR" u="sng" dirty="0"/>
              <a:t>Sistemas de medição</a:t>
            </a:r>
            <a:r>
              <a:rPr lang="pt-BR" dirty="0"/>
              <a:t> tem sido usado genericamente para abranger desde medidores simples e compactos até os grandes e complexos.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Relação estímulo/resposta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3200">
                <a:latin typeface="Arial" charset="0"/>
              </a:rPr>
              <a:t>Tempo de resposta:</a:t>
            </a:r>
          </a:p>
        </p:txBody>
      </p:sp>
      <p:sp>
        <p:nvSpPr>
          <p:cNvPr id="242692" name="Line 4"/>
          <p:cNvSpPr>
            <a:spLocks noChangeShapeType="1"/>
          </p:cNvSpPr>
          <p:nvPr/>
        </p:nvSpPr>
        <p:spPr bwMode="auto">
          <a:xfrm flipV="1">
            <a:off x="1295400" y="2209800"/>
            <a:ext cx="0" cy="33782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2693" name="Line 5"/>
          <p:cNvSpPr>
            <a:spLocks noChangeShapeType="1"/>
          </p:cNvSpPr>
          <p:nvPr/>
        </p:nvSpPr>
        <p:spPr bwMode="auto">
          <a:xfrm>
            <a:off x="1295400" y="5588000"/>
            <a:ext cx="57912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242694" name="Group 6"/>
          <p:cNvGrpSpPr>
            <a:grpSpLocks/>
          </p:cNvGrpSpPr>
          <p:nvPr/>
        </p:nvGrpSpPr>
        <p:grpSpPr bwMode="auto">
          <a:xfrm>
            <a:off x="1295400" y="3348038"/>
            <a:ext cx="5286375" cy="2265362"/>
            <a:chOff x="816" y="2109"/>
            <a:chExt cx="3330" cy="1427"/>
          </a:xfrm>
        </p:grpSpPr>
        <p:sp>
          <p:nvSpPr>
            <p:cNvPr id="242695" name="Line 7"/>
            <p:cNvSpPr>
              <a:spLocks noChangeShapeType="1"/>
            </p:cNvSpPr>
            <p:nvPr/>
          </p:nvSpPr>
          <p:spPr bwMode="auto">
            <a:xfrm>
              <a:off x="816" y="3520"/>
              <a:ext cx="126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96" name="Freeform 8"/>
            <p:cNvSpPr>
              <a:spLocks/>
            </p:cNvSpPr>
            <p:nvPr/>
          </p:nvSpPr>
          <p:spPr bwMode="auto">
            <a:xfrm>
              <a:off x="2076" y="2109"/>
              <a:ext cx="1598" cy="1427"/>
            </a:xfrm>
            <a:custGeom>
              <a:avLst/>
              <a:gdLst/>
              <a:ahLst/>
              <a:cxnLst>
                <a:cxn ang="0">
                  <a:pos x="0" y="2569"/>
                </a:cxn>
                <a:cxn ang="0">
                  <a:pos x="255" y="2407"/>
                </a:cxn>
                <a:cxn ang="0">
                  <a:pos x="675" y="1417"/>
                </a:cxn>
                <a:cxn ang="0">
                  <a:pos x="1155" y="247"/>
                </a:cxn>
                <a:cxn ang="0">
                  <a:pos x="1311" y="4"/>
                </a:cxn>
                <a:cxn ang="0">
                  <a:pos x="1440" y="225"/>
                </a:cxn>
                <a:cxn ang="0">
                  <a:pos x="1590" y="375"/>
                </a:cxn>
                <a:cxn ang="0">
                  <a:pos x="1800" y="105"/>
                </a:cxn>
                <a:cxn ang="0">
                  <a:pos x="2085" y="300"/>
                </a:cxn>
                <a:cxn ang="0">
                  <a:pos x="2370" y="165"/>
                </a:cxn>
                <a:cxn ang="0">
                  <a:pos x="2685" y="270"/>
                </a:cxn>
                <a:cxn ang="0">
                  <a:pos x="2910" y="225"/>
                </a:cxn>
              </a:cxnLst>
              <a:rect l="0" t="0" r="r" b="b"/>
              <a:pathLst>
                <a:path w="2910" h="2599">
                  <a:moveTo>
                    <a:pt x="0" y="2569"/>
                  </a:moveTo>
                  <a:cubicBezTo>
                    <a:pt x="42" y="2542"/>
                    <a:pt x="142" y="2599"/>
                    <a:pt x="255" y="2407"/>
                  </a:cubicBezTo>
                  <a:cubicBezTo>
                    <a:pt x="368" y="2215"/>
                    <a:pt x="525" y="1777"/>
                    <a:pt x="675" y="1417"/>
                  </a:cubicBezTo>
                  <a:cubicBezTo>
                    <a:pt x="825" y="1057"/>
                    <a:pt x="1049" y="482"/>
                    <a:pt x="1155" y="247"/>
                  </a:cubicBezTo>
                  <a:cubicBezTo>
                    <a:pt x="1261" y="12"/>
                    <a:pt x="1263" y="8"/>
                    <a:pt x="1311" y="4"/>
                  </a:cubicBezTo>
                  <a:cubicBezTo>
                    <a:pt x="1359" y="0"/>
                    <a:pt x="1393" y="163"/>
                    <a:pt x="1440" y="225"/>
                  </a:cubicBezTo>
                  <a:cubicBezTo>
                    <a:pt x="1487" y="287"/>
                    <a:pt x="1530" y="395"/>
                    <a:pt x="1590" y="375"/>
                  </a:cubicBezTo>
                  <a:cubicBezTo>
                    <a:pt x="1650" y="355"/>
                    <a:pt x="1718" y="117"/>
                    <a:pt x="1800" y="105"/>
                  </a:cubicBezTo>
                  <a:cubicBezTo>
                    <a:pt x="1882" y="93"/>
                    <a:pt x="1990" y="290"/>
                    <a:pt x="2085" y="300"/>
                  </a:cubicBezTo>
                  <a:cubicBezTo>
                    <a:pt x="2180" y="310"/>
                    <a:pt x="2270" y="170"/>
                    <a:pt x="2370" y="165"/>
                  </a:cubicBezTo>
                  <a:cubicBezTo>
                    <a:pt x="2470" y="160"/>
                    <a:pt x="2595" y="260"/>
                    <a:pt x="2685" y="270"/>
                  </a:cubicBezTo>
                  <a:cubicBezTo>
                    <a:pt x="2775" y="280"/>
                    <a:pt x="2863" y="235"/>
                    <a:pt x="2910" y="225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697" name="Line 9"/>
            <p:cNvSpPr>
              <a:spLocks noChangeShapeType="1"/>
            </p:cNvSpPr>
            <p:nvPr/>
          </p:nvSpPr>
          <p:spPr bwMode="auto">
            <a:xfrm>
              <a:off x="3674" y="2237"/>
              <a:ext cx="47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2698" name="Group 10"/>
          <p:cNvGrpSpPr>
            <a:grpSpLocks/>
          </p:cNvGrpSpPr>
          <p:nvPr/>
        </p:nvGrpSpPr>
        <p:grpSpPr bwMode="auto">
          <a:xfrm>
            <a:off x="3773488" y="3103563"/>
            <a:ext cx="3143250" cy="1143000"/>
            <a:chOff x="2377" y="1955"/>
            <a:chExt cx="1980" cy="720"/>
          </a:xfrm>
        </p:grpSpPr>
        <p:sp>
          <p:nvSpPr>
            <p:cNvPr id="242699" name="Line 11"/>
            <p:cNvSpPr>
              <a:spLocks noChangeShapeType="1"/>
            </p:cNvSpPr>
            <p:nvPr/>
          </p:nvSpPr>
          <p:spPr bwMode="auto">
            <a:xfrm>
              <a:off x="2382" y="2174"/>
              <a:ext cx="176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00" name="Line 12"/>
            <p:cNvSpPr>
              <a:spLocks noChangeShapeType="1"/>
            </p:cNvSpPr>
            <p:nvPr/>
          </p:nvSpPr>
          <p:spPr bwMode="auto">
            <a:xfrm>
              <a:off x="2377" y="2299"/>
              <a:ext cx="1769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01" name="Line 13"/>
            <p:cNvSpPr>
              <a:spLocks noChangeShapeType="1"/>
            </p:cNvSpPr>
            <p:nvPr/>
          </p:nvSpPr>
          <p:spPr bwMode="auto">
            <a:xfrm>
              <a:off x="3807" y="1955"/>
              <a:ext cx="0" cy="21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>
              <a:off x="3807" y="2299"/>
              <a:ext cx="0" cy="21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3243" y="2456"/>
              <a:ext cx="111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>
                  <a:solidFill>
                    <a:schemeClr val="folHlink"/>
                  </a:solidFill>
                  <a:latin typeface="Arial" charset="0"/>
                </a:rPr>
                <a:t>tolerância</a:t>
              </a:r>
            </a:p>
          </p:txBody>
        </p:sp>
      </p:grpSp>
      <p:sp>
        <p:nvSpPr>
          <p:cNvPr id="242704" name="Text Box 16"/>
          <p:cNvSpPr txBox="1">
            <a:spLocks noChangeArrowheads="1"/>
          </p:cNvSpPr>
          <p:nvPr/>
        </p:nvSpPr>
        <p:spPr bwMode="auto">
          <a:xfrm>
            <a:off x="6092825" y="5140325"/>
            <a:ext cx="8937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000">
                <a:latin typeface="Arial" charset="0"/>
              </a:rPr>
              <a:t>tempo</a:t>
            </a:r>
          </a:p>
        </p:txBody>
      </p:sp>
      <p:sp>
        <p:nvSpPr>
          <p:cNvPr id="242705" name="Text Box 17"/>
          <p:cNvSpPr txBox="1">
            <a:spLocks noChangeArrowheads="1"/>
          </p:cNvSpPr>
          <p:nvPr/>
        </p:nvSpPr>
        <p:spPr bwMode="auto">
          <a:xfrm>
            <a:off x="1219200" y="2362200"/>
            <a:ext cx="14335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000">
                <a:latin typeface="Arial" charset="0"/>
              </a:rPr>
              <a:t>resposta</a:t>
            </a:r>
          </a:p>
        </p:txBody>
      </p:sp>
      <p:grpSp>
        <p:nvGrpSpPr>
          <p:cNvPr id="242706" name="Group 18"/>
          <p:cNvGrpSpPr>
            <a:grpSpLocks/>
          </p:cNvGrpSpPr>
          <p:nvPr/>
        </p:nvGrpSpPr>
        <p:grpSpPr bwMode="auto">
          <a:xfrm>
            <a:off x="2047875" y="3551238"/>
            <a:ext cx="4691063" cy="2036762"/>
            <a:chOff x="1290" y="2237"/>
            <a:chExt cx="2955" cy="1283"/>
          </a:xfrm>
        </p:grpSpPr>
        <p:sp>
          <p:nvSpPr>
            <p:cNvPr id="242707" name="Line 19"/>
            <p:cNvSpPr>
              <a:spLocks noChangeShapeType="1"/>
            </p:cNvSpPr>
            <p:nvPr/>
          </p:nvSpPr>
          <p:spPr bwMode="auto">
            <a:xfrm flipV="1">
              <a:off x="2076" y="2237"/>
              <a:ext cx="0" cy="128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42708" name="Line 20"/>
            <p:cNvSpPr>
              <a:spLocks noChangeShapeType="1"/>
            </p:cNvSpPr>
            <p:nvPr/>
          </p:nvSpPr>
          <p:spPr bwMode="auto">
            <a:xfrm>
              <a:off x="2076" y="2237"/>
              <a:ext cx="216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42709" name="Text Box 21"/>
            <p:cNvSpPr txBox="1">
              <a:spLocks noChangeArrowheads="1"/>
            </p:cNvSpPr>
            <p:nvPr/>
          </p:nvSpPr>
          <p:spPr bwMode="auto">
            <a:xfrm>
              <a:off x="1290" y="2518"/>
              <a:ext cx="104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>
                  <a:latin typeface="Arial" charset="0"/>
                </a:rPr>
                <a:t>estímulo</a:t>
              </a:r>
            </a:p>
          </p:txBody>
        </p:sp>
        <p:sp>
          <p:nvSpPr>
            <p:cNvPr id="242710" name="Line 22"/>
            <p:cNvSpPr>
              <a:spLocks noChangeShapeType="1"/>
            </p:cNvSpPr>
            <p:nvPr/>
          </p:nvSpPr>
          <p:spPr bwMode="auto">
            <a:xfrm>
              <a:off x="1817" y="2738"/>
              <a:ext cx="259" cy="1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2711" name="Group 23"/>
          <p:cNvGrpSpPr>
            <a:grpSpLocks/>
          </p:cNvGrpSpPr>
          <p:nvPr/>
        </p:nvGrpSpPr>
        <p:grpSpPr bwMode="auto">
          <a:xfrm>
            <a:off x="2628900" y="3348038"/>
            <a:ext cx="3001963" cy="2943225"/>
            <a:chOff x="1656" y="2109"/>
            <a:chExt cx="1891" cy="1854"/>
          </a:xfrm>
        </p:grpSpPr>
        <p:sp>
          <p:nvSpPr>
            <p:cNvPr id="242712" name="Line 24"/>
            <p:cNvSpPr>
              <a:spLocks noChangeShapeType="1"/>
            </p:cNvSpPr>
            <p:nvPr/>
          </p:nvSpPr>
          <p:spPr bwMode="auto">
            <a:xfrm>
              <a:off x="2076" y="3536"/>
              <a:ext cx="0" cy="234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13" name="Line 25"/>
            <p:cNvSpPr>
              <a:spLocks noChangeShapeType="1"/>
            </p:cNvSpPr>
            <p:nvPr/>
          </p:nvSpPr>
          <p:spPr bwMode="auto">
            <a:xfrm>
              <a:off x="3061" y="2109"/>
              <a:ext cx="0" cy="166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14" name="Line 26"/>
            <p:cNvSpPr>
              <a:spLocks noChangeShapeType="1"/>
            </p:cNvSpPr>
            <p:nvPr/>
          </p:nvSpPr>
          <p:spPr bwMode="auto">
            <a:xfrm>
              <a:off x="2074" y="3696"/>
              <a:ext cx="99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2715" name="Text Box 27"/>
            <p:cNvSpPr txBox="1">
              <a:spLocks noChangeArrowheads="1"/>
            </p:cNvSpPr>
            <p:nvPr/>
          </p:nvSpPr>
          <p:spPr bwMode="auto">
            <a:xfrm>
              <a:off x="1656" y="3744"/>
              <a:ext cx="189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>
                  <a:latin typeface="Arial" charset="0"/>
                </a:rPr>
                <a:t>tempo de resposta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30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  <p:bldP spid="242692" grpId="0" animBg="1"/>
      <p:bldP spid="242693" grpId="0" animBg="1"/>
      <p:bldP spid="242704" grpId="0"/>
      <p:bldP spid="24270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Quanto ao erro de medição ...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85800" y="16764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Tendência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estimativa do erro sistemático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Correção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constante que, somada à indicação, compensa os erros sistemáticos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Erros em medições repetidas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4191000"/>
            <a:ext cx="2514600" cy="1182688"/>
            <a:chOff x="384" y="2640"/>
            <a:chExt cx="1584" cy="745"/>
          </a:xfrm>
        </p:grpSpPr>
        <p:sp>
          <p:nvSpPr>
            <p:cNvPr id="141316" name="Rectangle 4"/>
            <p:cNvSpPr>
              <a:spLocks noChangeArrowheads="1"/>
            </p:cNvSpPr>
            <p:nvPr/>
          </p:nvSpPr>
          <p:spPr bwMode="auto">
            <a:xfrm>
              <a:off x="384" y="2640"/>
              <a:ext cx="1491" cy="47"/>
            </a:xfrm>
            <a:prstGeom prst="rect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384" y="2733"/>
              <a:ext cx="1491" cy="605"/>
            </a:xfrm>
            <a:prstGeom prst="rect">
              <a:avLst/>
            </a:pr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65490"/>
                    <a:invGamma/>
                  </a:scheme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18" name="Text Box 6"/>
            <p:cNvSpPr txBox="1">
              <a:spLocks noChangeArrowheads="1"/>
            </p:cNvSpPr>
            <p:nvPr/>
          </p:nvSpPr>
          <p:spPr bwMode="auto">
            <a:xfrm>
              <a:off x="758" y="2842"/>
              <a:ext cx="970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0800" rIns="54000" bIns="10800"/>
            <a:lstStyle/>
            <a:p>
              <a:pPr algn="r" eaLnBrk="0" hangingPunct="0"/>
              <a:endParaRPr lang="pt-BR" sz="1000" b="1">
                <a:solidFill>
                  <a:schemeClr val="accent2"/>
                </a:solidFill>
                <a:latin typeface="Arial Black" pitchFamily="34" charset="0"/>
              </a:endParaRPr>
            </a:p>
          </p:txBody>
        </p:sp>
        <p:sp>
          <p:nvSpPr>
            <p:cNvPr id="141319" name="Text Box 7"/>
            <p:cNvSpPr txBox="1">
              <a:spLocks noChangeArrowheads="1"/>
            </p:cNvSpPr>
            <p:nvPr/>
          </p:nvSpPr>
          <p:spPr bwMode="auto">
            <a:xfrm>
              <a:off x="1595" y="2873"/>
              <a:ext cx="37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pt-BR" sz="10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41320" name="Rectangle 8"/>
            <p:cNvSpPr>
              <a:spLocks noChangeArrowheads="1"/>
            </p:cNvSpPr>
            <p:nvPr/>
          </p:nvSpPr>
          <p:spPr bwMode="auto">
            <a:xfrm>
              <a:off x="477" y="3338"/>
              <a:ext cx="94" cy="4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1688" y="3338"/>
              <a:ext cx="93" cy="4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524" y="2687"/>
              <a:ext cx="1211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3" name="Rectangle 11"/>
            <p:cNvSpPr>
              <a:spLocks noChangeArrowheads="1"/>
            </p:cNvSpPr>
            <p:nvPr/>
          </p:nvSpPr>
          <p:spPr bwMode="auto">
            <a:xfrm>
              <a:off x="477" y="2919"/>
              <a:ext cx="47" cy="47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auto">
            <a:xfrm>
              <a:off x="477" y="3013"/>
              <a:ext cx="47" cy="4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5" name="Rectangle 13"/>
            <p:cNvSpPr>
              <a:spLocks noChangeArrowheads="1"/>
            </p:cNvSpPr>
            <p:nvPr/>
          </p:nvSpPr>
          <p:spPr bwMode="auto">
            <a:xfrm>
              <a:off x="477" y="3106"/>
              <a:ext cx="47" cy="4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1326" name="Text Box 14"/>
            <p:cNvSpPr txBox="1">
              <a:spLocks noChangeArrowheads="1"/>
            </p:cNvSpPr>
            <p:nvPr/>
          </p:nvSpPr>
          <p:spPr bwMode="auto">
            <a:xfrm>
              <a:off x="960" y="288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400">
                  <a:solidFill>
                    <a:schemeClr val="accent2"/>
                  </a:solidFill>
                  <a:latin typeface="Arial Black" pitchFamily="34" charset="0"/>
                </a:rPr>
                <a:t>0 g</a:t>
              </a:r>
              <a:endParaRPr lang="pt-BR" sz="24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1219200" y="4572000"/>
            <a:ext cx="1447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400">
                <a:solidFill>
                  <a:schemeClr val="accent2"/>
                </a:solidFill>
                <a:latin typeface="Arial Black" pitchFamily="34" charset="0"/>
              </a:rPr>
              <a:t>1014 g</a:t>
            </a:r>
            <a:endParaRPr lang="pt-BR" sz="240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3400" y="2895600"/>
            <a:ext cx="2011363" cy="1279525"/>
            <a:chOff x="912" y="1296"/>
            <a:chExt cx="2112" cy="1344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652" y="1632"/>
              <a:ext cx="543" cy="1008"/>
              <a:chOff x="1652" y="1632"/>
              <a:chExt cx="543" cy="1008"/>
            </a:xfrm>
          </p:grpSpPr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1652" y="1632"/>
                <a:ext cx="543" cy="1008"/>
                <a:chOff x="5928" y="2394"/>
                <a:chExt cx="684" cy="1083"/>
              </a:xfrm>
            </p:grpSpPr>
            <p:sp>
              <p:nvSpPr>
                <p:cNvPr id="141331" name="Rectangle 19"/>
                <p:cNvSpPr>
                  <a:spLocks noChangeArrowheads="1"/>
                </p:cNvSpPr>
                <p:nvPr/>
              </p:nvSpPr>
              <p:spPr bwMode="auto">
                <a:xfrm>
                  <a:off x="6156" y="2451"/>
                  <a:ext cx="228" cy="3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32" name="Rectangle 20"/>
                <p:cNvSpPr>
                  <a:spLocks noChangeArrowheads="1"/>
                </p:cNvSpPr>
                <p:nvPr/>
              </p:nvSpPr>
              <p:spPr bwMode="auto">
                <a:xfrm>
                  <a:off x="5928" y="2679"/>
                  <a:ext cx="684" cy="79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33" name="Oval 21"/>
                <p:cNvSpPr>
                  <a:spLocks noChangeArrowheads="1"/>
                </p:cNvSpPr>
                <p:nvPr/>
              </p:nvSpPr>
              <p:spPr bwMode="auto">
                <a:xfrm>
                  <a:off x="6042" y="2394"/>
                  <a:ext cx="456" cy="11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41334" name="Text Box 22"/>
              <p:cNvSpPr txBox="1">
                <a:spLocks noChangeArrowheads="1"/>
              </p:cNvSpPr>
              <p:nvPr/>
            </p:nvSpPr>
            <p:spPr bwMode="auto">
              <a:xfrm>
                <a:off x="1752" y="2040"/>
                <a:ext cx="337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4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1</a:t>
                </a:r>
                <a:endParaRPr lang="pt-BR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41335" name="Text Box 23"/>
            <p:cNvSpPr txBox="1">
              <a:spLocks noChangeArrowheads="1"/>
            </p:cNvSpPr>
            <p:nvPr/>
          </p:nvSpPr>
          <p:spPr bwMode="auto">
            <a:xfrm>
              <a:off x="912" y="1296"/>
              <a:ext cx="21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600">
                  <a:solidFill>
                    <a:schemeClr val="hlink"/>
                  </a:solidFill>
                  <a:latin typeface="Arial" charset="0"/>
                </a:rPr>
                <a:t>(1000,00 ± 0,01) g</a:t>
              </a:r>
              <a:endParaRPr lang="pt-BR" sz="2400">
                <a:solidFill>
                  <a:schemeClr val="hlink"/>
                </a:solidFill>
                <a:latin typeface="Arial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762000" y="2895600"/>
            <a:ext cx="2011363" cy="1279525"/>
            <a:chOff x="912" y="1296"/>
            <a:chExt cx="2112" cy="1344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652" y="1632"/>
              <a:ext cx="543" cy="1008"/>
              <a:chOff x="1652" y="1632"/>
              <a:chExt cx="543" cy="1008"/>
            </a:xfrm>
          </p:grpSpPr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1652" y="1632"/>
                <a:ext cx="543" cy="1008"/>
                <a:chOff x="5928" y="2394"/>
                <a:chExt cx="684" cy="1083"/>
              </a:xfrm>
            </p:grpSpPr>
            <p:sp>
              <p:nvSpPr>
                <p:cNvPr id="141339" name="Rectangle 27"/>
                <p:cNvSpPr>
                  <a:spLocks noChangeArrowheads="1"/>
                </p:cNvSpPr>
                <p:nvPr/>
              </p:nvSpPr>
              <p:spPr bwMode="auto">
                <a:xfrm>
                  <a:off x="6156" y="2451"/>
                  <a:ext cx="228" cy="3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40" name="Rectangle 28"/>
                <p:cNvSpPr>
                  <a:spLocks noChangeArrowheads="1"/>
                </p:cNvSpPr>
                <p:nvPr/>
              </p:nvSpPr>
              <p:spPr bwMode="auto">
                <a:xfrm>
                  <a:off x="5928" y="2679"/>
                  <a:ext cx="684" cy="79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41" name="Oval 29"/>
                <p:cNvSpPr>
                  <a:spLocks noChangeArrowheads="1"/>
                </p:cNvSpPr>
                <p:nvPr/>
              </p:nvSpPr>
              <p:spPr bwMode="auto">
                <a:xfrm>
                  <a:off x="6042" y="2394"/>
                  <a:ext cx="456" cy="11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41342" name="Text Box 30"/>
              <p:cNvSpPr txBox="1">
                <a:spLocks noChangeArrowheads="1"/>
              </p:cNvSpPr>
              <p:nvPr/>
            </p:nvSpPr>
            <p:spPr bwMode="auto">
              <a:xfrm>
                <a:off x="1752" y="2040"/>
                <a:ext cx="337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4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1</a:t>
                </a:r>
                <a:endParaRPr lang="pt-BR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41343" name="Text Box 31"/>
            <p:cNvSpPr txBox="1">
              <a:spLocks noChangeArrowheads="1"/>
            </p:cNvSpPr>
            <p:nvPr/>
          </p:nvSpPr>
          <p:spPr bwMode="auto">
            <a:xfrm>
              <a:off x="912" y="1296"/>
              <a:ext cx="21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600">
                  <a:solidFill>
                    <a:schemeClr val="hlink"/>
                  </a:solidFill>
                  <a:latin typeface="Arial" charset="0"/>
                </a:rPr>
                <a:t>(1000,00 ± 0,01) g</a:t>
              </a:r>
              <a:endParaRPr lang="pt-BR" sz="2400">
                <a:solidFill>
                  <a:schemeClr val="hlink"/>
                </a:solidFill>
                <a:latin typeface="Arial" charset="0"/>
              </a:endParaRP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990600" y="2895600"/>
            <a:ext cx="2011363" cy="1279525"/>
            <a:chOff x="912" y="1296"/>
            <a:chExt cx="2112" cy="1344"/>
          </a:xfrm>
        </p:grpSpPr>
        <p:grpSp>
          <p:nvGrpSpPr>
            <p:cNvPr id="10" name="Group 33"/>
            <p:cNvGrpSpPr>
              <a:grpSpLocks/>
            </p:cNvGrpSpPr>
            <p:nvPr/>
          </p:nvGrpSpPr>
          <p:grpSpPr bwMode="auto">
            <a:xfrm>
              <a:off x="1652" y="1632"/>
              <a:ext cx="543" cy="1008"/>
              <a:chOff x="1652" y="1632"/>
              <a:chExt cx="543" cy="1008"/>
            </a:xfrm>
          </p:grpSpPr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1652" y="1632"/>
                <a:ext cx="543" cy="1008"/>
                <a:chOff x="5928" y="2394"/>
                <a:chExt cx="684" cy="1083"/>
              </a:xfrm>
            </p:grpSpPr>
            <p:sp>
              <p:nvSpPr>
                <p:cNvPr id="141347" name="Rectangle 35"/>
                <p:cNvSpPr>
                  <a:spLocks noChangeArrowheads="1"/>
                </p:cNvSpPr>
                <p:nvPr/>
              </p:nvSpPr>
              <p:spPr bwMode="auto">
                <a:xfrm>
                  <a:off x="6156" y="2451"/>
                  <a:ext cx="228" cy="3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48" name="Rectangle 36"/>
                <p:cNvSpPr>
                  <a:spLocks noChangeArrowheads="1"/>
                </p:cNvSpPr>
                <p:nvPr/>
              </p:nvSpPr>
              <p:spPr bwMode="auto">
                <a:xfrm>
                  <a:off x="5928" y="2679"/>
                  <a:ext cx="684" cy="79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1349" name="Oval 37"/>
                <p:cNvSpPr>
                  <a:spLocks noChangeArrowheads="1"/>
                </p:cNvSpPr>
                <p:nvPr/>
              </p:nvSpPr>
              <p:spPr bwMode="auto">
                <a:xfrm>
                  <a:off x="6042" y="2394"/>
                  <a:ext cx="456" cy="11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41350" name="Text Box 38"/>
              <p:cNvSpPr txBox="1">
                <a:spLocks noChangeArrowheads="1"/>
              </p:cNvSpPr>
              <p:nvPr/>
            </p:nvSpPr>
            <p:spPr bwMode="auto">
              <a:xfrm>
                <a:off x="1752" y="2040"/>
                <a:ext cx="337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4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1</a:t>
                </a:r>
                <a:endParaRPr lang="pt-BR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41351" name="Text Box 39"/>
            <p:cNvSpPr txBox="1">
              <a:spLocks noChangeArrowheads="1"/>
            </p:cNvSpPr>
            <p:nvPr/>
          </p:nvSpPr>
          <p:spPr bwMode="auto">
            <a:xfrm>
              <a:off x="912" y="1296"/>
              <a:ext cx="21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600">
                  <a:solidFill>
                    <a:schemeClr val="hlink"/>
                  </a:solidFill>
                  <a:latin typeface="Arial" charset="0"/>
                </a:rPr>
                <a:t>(1000,00 ± 0,01) g</a:t>
              </a:r>
              <a:endParaRPr lang="pt-BR" sz="240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141352" name="Text Box 40"/>
          <p:cNvSpPr txBox="1">
            <a:spLocks noChangeArrowheads="1"/>
          </p:cNvSpPr>
          <p:nvPr/>
        </p:nvSpPr>
        <p:spPr bwMode="auto">
          <a:xfrm>
            <a:off x="35052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>
                <a:solidFill>
                  <a:schemeClr val="tx2"/>
                </a:solidFill>
                <a:latin typeface="Arial" charset="0"/>
              </a:rPr>
              <a:t>1014 g</a:t>
            </a: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248400" y="1676400"/>
            <a:ext cx="381000" cy="4724400"/>
            <a:chOff x="3792" y="1056"/>
            <a:chExt cx="240" cy="2976"/>
          </a:xfrm>
        </p:grpSpPr>
        <p:sp>
          <p:nvSpPr>
            <p:cNvPr id="141354" name="Line 42"/>
            <p:cNvSpPr>
              <a:spLocks noChangeShapeType="1"/>
            </p:cNvSpPr>
            <p:nvPr/>
          </p:nvSpPr>
          <p:spPr bwMode="auto">
            <a:xfrm>
              <a:off x="4032" y="1056"/>
              <a:ext cx="0" cy="29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55" name="Line 43"/>
            <p:cNvSpPr>
              <a:spLocks noChangeShapeType="1"/>
            </p:cNvSpPr>
            <p:nvPr/>
          </p:nvSpPr>
          <p:spPr bwMode="auto">
            <a:xfrm>
              <a:off x="3792" y="110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56" name="Line 44"/>
            <p:cNvSpPr>
              <a:spLocks noChangeShapeType="1"/>
            </p:cNvSpPr>
            <p:nvPr/>
          </p:nvSpPr>
          <p:spPr bwMode="auto">
            <a:xfrm>
              <a:off x="3936" y="124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57" name="Line 45"/>
            <p:cNvSpPr>
              <a:spLocks noChangeShapeType="1"/>
            </p:cNvSpPr>
            <p:nvPr/>
          </p:nvSpPr>
          <p:spPr bwMode="auto">
            <a:xfrm>
              <a:off x="3936" y="13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58" name="Line 46"/>
            <p:cNvSpPr>
              <a:spLocks noChangeShapeType="1"/>
            </p:cNvSpPr>
            <p:nvPr/>
          </p:nvSpPr>
          <p:spPr bwMode="auto">
            <a:xfrm>
              <a:off x="3936" y="15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59" name="Line 47"/>
            <p:cNvSpPr>
              <a:spLocks noChangeShapeType="1"/>
            </p:cNvSpPr>
            <p:nvPr/>
          </p:nvSpPr>
          <p:spPr bwMode="auto">
            <a:xfrm>
              <a:off x="3936" y="168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0" name="Line 48"/>
            <p:cNvSpPr>
              <a:spLocks noChangeShapeType="1"/>
            </p:cNvSpPr>
            <p:nvPr/>
          </p:nvSpPr>
          <p:spPr bwMode="auto">
            <a:xfrm>
              <a:off x="3792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1" name="Line 49"/>
            <p:cNvSpPr>
              <a:spLocks noChangeShapeType="1"/>
            </p:cNvSpPr>
            <p:nvPr/>
          </p:nvSpPr>
          <p:spPr bwMode="auto">
            <a:xfrm>
              <a:off x="3936" y="196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2" name="Line 50"/>
            <p:cNvSpPr>
              <a:spLocks noChangeShapeType="1"/>
            </p:cNvSpPr>
            <p:nvPr/>
          </p:nvSpPr>
          <p:spPr bwMode="auto">
            <a:xfrm>
              <a:off x="3936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3" name="Line 51"/>
            <p:cNvSpPr>
              <a:spLocks noChangeShapeType="1"/>
            </p:cNvSpPr>
            <p:nvPr/>
          </p:nvSpPr>
          <p:spPr bwMode="auto">
            <a:xfrm>
              <a:off x="3936" y="225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4" name="Line 52"/>
            <p:cNvSpPr>
              <a:spLocks noChangeShapeType="1"/>
            </p:cNvSpPr>
            <p:nvPr/>
          </p:nvSpPr>
          <p:spPr bwMode="auto">
            <a:xfrm>
              <a:off x="3936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5" name="Line 53"/>
            <p:cNvSpPr>
              <a:spLocks noChangeShapeType="1"/>
            </p:cNvSpPr>
            <p:nvPr/>
          </p:nvSpPr>
          <p:spPr bwMode="auto">
            <a:xfrm>
              <a:off x="3792" y="25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6" name="Line 54"/>
            <p:cNvSpPr>
              <a:spLocks noChangeShapeType="1"/>
            </p:cNvSpPr>
            <p:nvPr/>
          </p:nvSpPr>
          <p:spPr bwMode="auto">
            <a:xfrm>
              <a:off x="3936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7" name="Line 55"/>
            <p:cNvSpPr>
              <a:spLocks noChangeShapeType="1"/>
            </p:cNvSpPr>
            <p:nvPr/>
          </p:nvSpPr>
          <p:spPr bwMode="auto">
            <a:xfrm>
              <a:off x="3936" y="28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8" name="Line 56"/>
            <p:cNvSpPr>
              <a:spLocks noChangeShapeType="1"/>
            </p:cNvSpPr>
            <p:nvPr/>
          </p:nvSpPr>
          <p:spPr bwMode="auto">
            <a:xfrm>
              <a:off x="3936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69" name="Line 57"/>
            <p:cNvSpPr>
              <a:spLocks noChangeShapeType="1"/>
            </p:cNvSpPr>
            <p:nvPr/>
          </p:nvSpPr>
          <p:spPr bwMode="auto">
            <a:xfrm>
              <a:off x="3936" y="31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70" name="Line 58"/>
            <p:cNvSpPr>
              <a:spLocks noChangeShapeType="1"/>
            </p:cNvSpPr>
            <p:nvPr/>
          </p:nvSpPr>
          <p:spPr bwMode="auto">
            <a:xfrm>
              <a:off x="3792" y="32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71" name="Line 59"/>
            <p:cNvSpPr>
              <a:spLocks noChangeShapeType="1"/>
            </p:cNvSpPr>
            <p:nvPr/>
          </p:nvSpPr>
          <p:spPr bwMode="auto">
            <a:xfrm>
              <a:off x="3936" y="34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72" name="Line 60"/>
            <p:cNvSpPr>
              <a:spLocks noChangeShapeType="1"/>
            </p:cNvSpPr>
            <p:nvPr/>
          </p:nvSpPr>
          <p:spPr bwMode="auto">
            <a:xfrm>
              <a:off x="3936" y="355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73" name="Line 61"/>
            <p:cNvSpPr>
              <a:spLocks noChangeShapeType="1"/>
            </p:cNvSpPr>
            <p:nvPr/>
          </p:nvSpPr>
          <p:spPr bwMode="auto">
            <a:xfrm>
              <a:off x="3936" y="36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74" name="Line 62"/>
            <p:cNvSpPr>
              <a:spLocks noChangeShapeType="1"/>
            </p:cNvSpPr>
            <p:nvPr/>
          </p:nvSpPr>
          <p:spPr bwMode="auto">
            <a:xfrm>
              <a:off x="393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75" name="Line 63"/>
            <p:cNvSpPr>
              <a:spLocks noChangeShapeType="1"/>
            </p:cNvSpPr>
            <p:nvPr/>
          </p:nvSpPr>
          <p:spPr bwMode="auto">
            <a:xfrm>
              <a:off x="3792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1376" name="Text Box 64"/>
          <p:cNvSpPr txBox="1">
            <a:spLocks noChangeArrowheads="1"/>
          </p:cNvSpPr>
          <p:nvPr/>
        </p:nvSpPr>
        <p:spPr bwMode="auto">
          <a:xfrm>
            <a:off x="4927600" y="61309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>
                <a:solidFill>
                  <a:schemeClr val="tx2"/>
                </a:solidFill>
                <a:latin typeface="Arial" charset="0"/>
              </a:rPr>
              <a:t>1000</a:t>
            </a:r>
          </a:p>
        </p:txBody>
      </p:sp>
      <p:sp>
        <p:nvSpPr>
          <p:cNvPr id="141377" name="Text Box 65"/>
          <p:cNvSpPr txBox="1">
            <a:spLocks noChangeArrowheads="1"/>
          </p:cNvSpPr>
          <p:nvPr/>
        </p:nvSpPr>
        <p:spPr bwMode="auto">
          <a:xfrm>
            <a:off x="4927600" y="38481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>
                <a:solidFill>
                  <a:schemeClr val="tx2"/>
                </a:solidFill>
                <a:latin typeface="Arial" charset="0"/>
              </a:rPr>
              <a:t>1010</a:t>
            </a:r>
          </a:p>
        </p:txBody>
      </p:sp>
      <p:sp>
        <p:nvSpPr>
          <p:cNvPr id="141378" name="Text Box 66"/>
          <p:cNvSpPr txBox="1">
            <a:spLocks noChangeArrowheads="1"/>
          </p:cNvSpPr>
          <p:nvPr/>
        </p:nvSpPr>
        <p:spPr bwMode="auto">
          <a:xfrm>
            <a:off x="4927600" y="1549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>
                <a:solidFill>
                  <a:schemeClr val="tx2"/>
                </a:solidFill>
                <a:latin typeface="Arial" charset="0"/>
              </a:rPr>
              <a:t>1020</a:t>
            </a:r>
          </a:p>
        </p:txBody>
      </p:sp>
      <p:sp>
        <p:nvSpPr>
          <p:cNvPr id="141379" name="Rectangle 67"/>
          <p:cNvSpPr>
            <a:spLocks noChangeArrowheads="1"/>
          </p:cNvSpPr>
          <p:nvPr/>
        </p:nvSpPr>
        <p:spPr bwMode="auto">
          <a:xfrm>
            <a:off x="6705600" y="3048000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3505200" y="2955925"/>
            <a:ext cx="1371600" cy="2835275"/>
            <a:chOff x="2208" y="1862"/>
            <a:chExt cx="864" cy="1786"/>
          </a:xfrm>
        </p:grpSpPr>
        <p:sp>
          <p:nvSpPr>
            <p:cNvPr id="141381" name="Text Box 69"/>
            <p:cNvSpPr txBox="1">
              <a:spLocks noChangeArrowheads="1"/>
            </p:cNvSpPr>
            <p:nvPr/>
          </p:nvSpPr>
          <p:spPr bwMode="auto">
            <a:xfrm>
              <a:off x="2208" y="1862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1012 g</a:t>
              </a:r>
            </a:p>
          </p:txBody>
        </p:sp>
        <p:sp>
          <p:nvSpPr>
            <p:cNvPr id="141382" name="Text Box 70"/>
            <p:cNvSpPr txBox="1">
              <a:spLocks noChangeArrowheads="1"/>
            </p:cNvSpPr>
            <p:nvPr/>
          </p:nvSpPr>
          <p:spPr bwMode="auto">
            <a:xfrm>
              <a:off x="2208" y="2054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1015 g</a:t>
              </a:r>
            </a:p>
          </p:txBody>
        </p:sp>
        <p:sp>
          <p:nvSpPr>
            <p:cNvPr id="141383" name="Text Box 71"/>
            <p:cNvSpPr txBox="1">
              <a:spLocks noChangeArrowheads="1"/>
            </p:cNvSpPr>
            <p:nvPr/>
          </p:nvSpPr>
          <p:spPr bwMode="auto">
            <a:xfrm>
              <a:off x="2208" y="224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1018 g</a:t>
              </a:r>
            </a:p>
          </p:txBody>
        </p:sp>
        <p:sp>
          <p:nvSpPr>
            <p:cNvPr id="141384" name="Text Box 72"/>
            <p:cNvSpPr txBox="1">
              <a:spLocks noChangeArrowheads="1"/>
            </p:cNvSpPr>
            <p:nvPr/>
          </p:nvSpPr>
          <p:spPr bwMode="auto">
            <a:xfrm>
              <a:off x="2208" y="243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1014 g</a:t>
              </a:r>
            </a:p>
          </p:txBody>
        </p:sp>
        <p:sp>
          <p:nvSpPr>
            <p:cNvPr id="141385" name="Text Box 73"/>
            <p:cNvSpPr txBox="1">
              <a:spLocks noChangeArrowheads="1"/>
            </p:cNvSpPr>
            <p:nvPr/>
          </p:nvSpPr>
          <p:spPr bwMode="auto">
            <a:xfrm>
              <a:off x="2208" y="2630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1015 g</a:t>
              </a:r>
            </a:p>
          </p:txBody>
        </p:sp>
        <p:sp>
          <p:nvSpPr>
            <p:cNvPr id="141386" name="Text Box 74"/>
            <p:cNvSpPr txBox="1">
              <a:spLocks noChangeArrowheads="1"/>
            </p:cNvSpPr>
            <p:nvPr/>
          </p:nvSpPr>
          <p:spPr bwMode="auto">
            <a:xfrm>
              <a:off x="2208" y="2822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1016 g</a:t>
              </a:r>
            </a:p>
          </p:txBody>
        </p:sp>
        <p:sp>
          <p:nvSpPr>
            <p:cNvPr id="141387" name="Text Box 75"/>
            <p:cNvSpPr txBox="1">
              <a:spLocks noChangeArrowheads="1"/>
            </p:cNvSpPr>
            <p:nvPr/>
          </p:nvSpPr>
          <p:spPr bwMode="auto">
            <a:xfrm>
              <a:off x="2208" y="3014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1013 g</a:t>
              </a:r>
            </a:p>
          </p:txBody>
        </p:sp>
        <p:sp>
          <p:nvSpPr>
            <p:cNvPr id="141388" name="Text Box 76"/>
            <p:cNvSpPr txBox="1">
              <a:spLocks noChangeArrowheads="1"/>
            </p:cNvSpPr>
            <p:nvPr/>
          </p:nvSpPr>
          <p:spPr bwMode="auto">
            <a:xfrm>
              <a:off x="2208" y="320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1016 g</a:t>
              </a:r>
            </a:p>
          </p:txBody>
        </p:sp>
        <p:sp>
          <p:nvSpPr>
            <p:cNvPr id="141389" name="Text Box 77"/>
            <p:cNvSpPr txBox="1">
              <a:spLocks noChangeArrowheads="1"/>
            </p:cNvSpPr>
            <p:nvPr/>
          </p:nvSpPr>
          <p:spPr bwMode="auto">
            <a:xfrm>
              <a:off x="2208" y="339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1015 g</a:t>
              </a:r>
            </a:p>
          </p:txBody>
        </p:sp>
      </p:grpSp>
      <p:sp>
        <p:nvSpPr>
          <p:cNvPr id="141390" name="Text Box 78"/>
          <p:cNvSpPr txBox="1">
            <a:spLocks noChangeArrowheads="1"/>
          </p:cNvSpPr>
          <p:nvPr/>
        </p:nvSpPr>
        <p:spPr bwMode="auto">
          <a:xfrm>
            <a:off x="1219200" y="4572000"/>
            <a:ext cx="1447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400">
                <a:solidFill>
                  <a:schemeClr val="accent2"/>
                </a:solidFill>
                <a:latin typeface="Arial Black" pitchFamily="34" charset="0"/>
              </a:rPr>
              <a:t>1015 g</a:t>
            </a:r>
            <a:endParaRPr lang="pt-BR" sz="2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1391" name="Text Box 79"/>
          <p:cNvSpPr txBox="1">
            <a:spLocks noChangeArrowheads="1"/>
          </p:cNvSpPr>
          <p:nvPr/>
        </p:nvSpPr>
        <p:spPr bwMode="auto">
          <a:xfrm>
            <a:off x="3505200" y="23463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>
                <a:solidFill>
                  <a:schemeClr val="tx2"/>
                </a:solidFill>
                <a:latin typeface="Arial" charset="0"/>
              </a:rPr>
              <a:t>1015 g</a:t>
            </a:r>
          </a:p>
        </p:txBody>
      </p:sp>
      <p:sp>
        <p:nvSpPr>
          <p:cNvPr id="141392" name="Rectangle 80"/>
          <p:cNvSpPr>
            <a:spLocks noChangeArrowheads="1"/>
          </p:cNvSpPr>
          <p:nvPr/>
        </p:nvSpPr>
        <p:spPr bwMode="auto">
          <a:xfrm>
            <a:off x="6705600" y="2819400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1393" name="Text Box 81"/>
          <p:cNvSpPr txBox="1">
            <a:spLocks noChangeArrowheads="1"/>
          </p:cNvSpPr>
          <p:nvPr/>
        </p:nvSpPr>
        <p:spPr bwMode="auto">
          <a:xfrm>
            <a:off x="1219200" y="4572000"/>
            <a:ext cx="1447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400">
                <a:solidFill>
                  <a:schemeClr val="accent2"/>
                </a:solidFill>
                <a:latin typeface="Arial Black" pitchFamily="34" charset="0"/>
              </a:rPr>
              <a:t>1017 g</a:t>
            </a:r>
            <a:endParaRPr lang="pt-BR" sz="24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1394" name="Text Box 82"/>
          <p:cNvSpPr txBox="1">
            <a:spLocks noChangeArrowheads="1"/>
          </p:cNvSpPr>
          <p:nvPr/>
        </p:nvSpPr>
        <p:spPr bwMode="auto">
          <a:xfrm>
            <a:off x="3505200" y="26511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000">
                <a:solidFill>
                  <a:schemeClr val="tx2"/>
                </a:solidFill>
                <a:latin typeface="Arial" charset="0"/>
              </a:rPr>
              <a:t>1017 g</a:t>
            </a:r>
          </a:p>
        </p:txBody>
      </p:sp>
      <p:sp>
        <p:nvSpPr>
          <p:cNvPr id="141395" name="Rectangle 83"/>
          <p:cNvSpPr>
            <a:spLocks noChangeArrowheads="1"/>
          </p:cNvSpPr>
          <p:nvPr/>
        </p:nvSpPr>
        <p:spPr bwMode="auto">
          <a:xfrm>
            <a:off x="6705600" y="2362200"/>
            <a:ext cx="2286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" name="Group 84"/>
          <p:cNvGrpSpPr>
            <a:grpSpLocks/>
          </p:cNvGrpSpPr>
          <p:nvPr/>
        </p:nvGrpSpPr>
        <p:grpSpPr bwMode="auto">
          <a:xfrm>
            <a:off x="6705600" y="2133600"/>
            <a:ext cx="1143000" cy="1524000"/>
            <a:chOff x="4224" y="1344"/>
            <a:chExt cx="720" cy="960"/>
          </a:xfrm>
        </p:grpSpPr>
        <p:sp>
          <p:nvSpPr>
            <p:cNvPr id="141397" name="Rectangle 85"/>
            <p:cNvSpPr>
              <a:spLocks noChangeArrowheads="1"/>
            </p:cNvSpPr>
            <p:nvPr/>
          </p:nvSpPr>
          <p:spPr bwMode="auto">
            <a:xfrm>
              <a:off x="4224" y="2208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98" name="Rectangle 86"/>
            <p:cNvSpPr>
              <a:spLocks noChangeArrowheads="1"/>
            </p:cNvSpPr>
            <p:nvPr/>
          </p:nvSpPr>
          <p:spPr bwMode="auto">
            <a:xfrm>
              <a:off x="4416" y="1776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399" name="Rectangle 87"/>
            <p:cNvSpPr>
              <a:spLocks noChangeArrowheads="1"/>
            </p:cNvSpPr>
            <p:nvPr/>
          </p:nvSpPr>
          <p:spPr bwMode="auto">
            <a:xfrm>
              <a:off x="4224" y="1344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00" name="Rectangle 88"/>
            <p:cNvSpPr>
              <a:spLocks noChangeArrowheads="1"/>
            </p:cNvSpPr>
            <p:nvPr/>
          </p:nvSpPr>
          <p:spPr bwMode="auto">
            <a:xfrm>
              <a:off x="4416" y="1920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01" name="Rectangle 89"/>
            <p:cNvSpPr>
              <a:spLocks noChangeArrowheads="1"/>
            </p:cNvSpPr>
            <p:nvPr/>
          </p:nvSpPr>
          <p:spPr bwMode="auto">
            <a:xfrm>
              <a:off x="4608" y="1776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02" name="Rectangle 90"/>
            <p:cNvSpPr>
              <a:spLocks noChangeArrowheads="1"/>
            </p:cNvSpPr>
            <p:nvPr/>
          </p:nvSpPr>
          <p:spPr bwMode="auto">
            <a:xfrm>
              <a:off x="4224" y="1632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03" name="Rectangle 91"/>
            <p:cNvSpPr>
              <a:spLocks noChangeArrowheads="1"/>
            </p:cNvSpPr>
            <p:nvPr/>
          </p:nvSpPr>
          <p:spPr bwMode="auto">
            <a:xfrm>
              <a:off x="4224" y="2064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04" name="Rectangle 92"/>
            <p:cNvSpPr>
              <a:spLocks noChangeArrowheads="1"/>
            </p:cNvSpPr>
            <p:nvPr/>
          </p:nvSpPr>
          <p:spPr bwMode="auto">
            <a:xfrm>
              <a:off x="4416" y="1632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05" name="Rectangle 93"/>
            <p:cNvSpPr>
              <a:spLocks noChangeArrowheads="1"/>
            </p:cNvSpPr>
            <p:nvPr/>
          </p:nvSpPr>
          <p:spPr bwMode="auto">
            <a:xfrm>
              <a:off x="4800" y="1776"/>
              <a:ext cx="144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1406" name="Freeform 94"/>
          <p:cNvSpPr>
            <a:spLocks/>
          </p:cNvSpPr>
          <p:nvPr/>
        </p:nvSpPr>
        <p:spPr bwMode="auto">
          <a:xfrm rot="5400000">
            <a:off x="6353969" y="2180431"/>
            <a:ext cx="1981200" cy="1430338"/>
          </a:xfrm>
          <a:custGeom>
            <a:avLst/>
            <a:gdLst/>
            <a:ahLst/>
            <a:cxnLst>
              <a:cxn ang="0">
                <a:pos x="0" y="231"/>
              </a:cxn>
              <a:cxn ang="0">
                <a:pos x="15" y="229"/>
              </a:cxn>
              <a:cxn ang="0">
                <a:pos x="30" y="225"/>
              </a:cxn>
              <a:cxn ang="0">
                <a:pos x="45" y="220"/>
              </a:cxn>
              <a:cxn ang="0">
                <a:pos x="60" y="213"/>
              </a:cxn>
              <a:cxn ang="0">
                <a:pos x="75" y="202"/>
              </a:cxn>
              <a:cxn ang="0">
                <a:pos x="90" y="187"/>
              </a:cxn>
              <a:cxn ang="0">
                <a:pos x="105" y="168"/>
              </a:cxn>
              <a:cxn ang="0">
                <a:pos x="120" y="146"/>
              </a:cxn>
              <a:cxn ang="0">
                <a:pos x="135" y="120"/>
              </a:cxn>
              <a:cxn ang="0">
                <a:pos x="150" y="92"/>
              </a:cxn>
              <a:cxn ang="0">
                <a:pos x="165" y="64"/>
              </a:cxn>
              <a:cxn ang="0">
                <a:pos x="180" y="38"/>
              </a:cxn>
              <a:cxn ang="0">
                <a:pos x="195" y="18"/>
              </a:cxn>
              <a:cxn ang="0">
                <a:pos x="210" y="4"/>
              </a:cxn>
              <a:cxn ang="0">
                <a:pos x="225" y="0"/>
              </a:cxn>
              <a:cxn ang="0">
                <a:pos x="240" y="4"/>
              </a:cxn>
              <a:cxn ang="0">
                <a:pos x="255" y="18"/>
              </a:cxn>
              <a:cxn ang="0">
                <a:pos x="270" y="38"/>
              </a:cxn>
              <a:cxn ang="0">
                <a:pos x="285" y="64"/>
              </a:cxn>
              <a:cxn ang="0">
                <a:pos x="300" y="92"/>
              </a:cxn>
              <a:cxn ang="0">
                <a:pos x="315" y="120"/>
              </a:cxn>
              <a:cxn ang="0">
                <a:pos x="330" y="146"/>
              </a:cxn>
              <a:cxn ang="0">
                <a:pos x="345" y="168"/>
              </a:cxn>
              <a:cxn ang="0">
                <a:pos x="360" y="187"/>
              </a:cxn>
              <a:cxn ang="0">
                <a:pos x="375" y="202"/>
              </a:cxn>
              <a:cxn ang="0">
                <a:pos x="390" y="213"/>
              </a:cxn>
              <a:cxn ang="0">
                <a:pos x="405" y="220"/>
              </a:cxn>
              <a:cxn ang="0">
                <a:pos x="420" y="225"/>
              </a:cxn>
              <a:cxn ang="0">
                <a:pos x="435" y="229"/>
              </a:cxn>
              <a:cxn ang="0">
                <a:pos x="450" y="231"/>
              </a:cxn>
            </a:cxnLst>
            <a:rect l="0" t="0" r="r" b="b"/>
            <a:pathLst>
              <a:path w="450" h="231">
                <a:moveTo>
                  <a:pt x="0" y="231"/>
                </a:moveTo>
                <a:lnTo>
                  <a:pt x="15" y="229"/>
                </a:lnTo>
                <a:lnTo>
                  <a:pt x="30" y="225"/>
                </a:lnTo>
                <a:lnTo>
                  <a:pt x="45" y="220"/>
                </a:lnTo>
                <a:lnTo>
                  <a:pt x="60" y="213"/>
                </a:lnTo>
                <a:lnTo>
                  <a:pt x="75" y="202"/>
                </a:lnTo>
                <a:lnTo>
                  <a:pt x="90" y="187"/>
                </a:lnTo>
                <a:lnTo>
                  <a:pt x="105" y="168"/>
                </a:lnTo>
                <a:lnTo>
                  <a:pt x="120" y="146"/>
                </a:lnTo>
                <a:lnTo>
                  <a:pt x="135" y="120"/>
                </a:lnTo>
                <a:lnTo>
                  <a:pt x="150" y="92"/>
                </a:lnTo>
                <a:lnTo>
                  <a:pt x="165" y="64"/>
                </a:lnTo>
                <a:lnTo>
                  <a:pt x="180" y="38"/>
                </a:lnTo>
                <a:lnTo>
                  <a:pt x="195" y="18"/>
                </a:lnTo>
                <a:lnTo>
                  <a:pt x="210" y="4"/>
                </a:lnTo>
                <a:lnTo>
                  <a:pt x="225" y="0"/>
                </a:lnTo>
                <a:lnTo>
                  <a:pt x="240" y="4"/>
                </a:lnTo>
                <a:lnTo>
                  <a:pt x="255" y="18"/>
                </a:lnTo>
                <a:lnTo>
                  <a:pt x="270" y="38"/>
                </a:lnTo>
                <a:lnTo>
                  <a:pt x="285" y="64"/>
                </a:lnTo>
                <a:lnTo>
                  <a:pt x="300" y="92"/>
                </a:lnTo>
                <a:lnTo>
                  <a:pt x="315" y="120"/>
                </a:lnTo>
                <a:lnTo>
                  <a:pt x="330" y="146"/>
                </a:lnTo>
                <a:lnTo>
                  <a:pt x="345" y="168"/>
                </a:lnTo>
                <a:lnTo>
                  <a:pt x="360" y="187"/>
                </a:lnTo>
                <a:lnTo>
                  <a:pt x="375" y="202"/>
                </a:lnTo>
                <a:lnTo>
                  <a:pt x="390" y="213"/>
                </a:lnTo>
                <a:lnTo>
                  <a:pt x="405" y="220"/>
                </a:lnTo>
                <a:lnTo>
                  <a:pt x="420" y="225"/>
                </a:lnTo>
                <a:lnTo>
                  <a:pt x="435" y="229"/>
                </a:lnTo>
                <a:lnTo>
                  <a:pt x="450" y="231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6705600" y="2895600"/>
            <a:ext cx="1752600" cy="3429000"/>
            <a:chOff x="4224" y="1824"/>
            <a:chExt cx="1104" cy="2160"/>
          </a:xfrm>
        </p:grpSpPr>
        <p:grpSp>
          <p:nvGrpSpPr>
            <p:cNvPr id="16" name="Group 96"/>
            <p:cNvGrpSpPr>
              <a:grpSpLocks/>
            </p:cNvGrpSpPr>
            <p:nvPr/>
          </p:nvGrpSpPr>
          <p:grpSpPr bwMode="auto">
            <a:xfrm>
              <a:off x="4224" y="1824"/>
              <a:ext cx="1104" cy="2160"/>
              <a:chOff x="4224" y="1824"/>
              <a:chExt cx="1104" cy="2160"/>
            </a:xfrm>
          </p:grpSpPr>
          <p:sp>
            <p:nvSpPr>
              <p:cNvPr id="141409" name="AutoShape 97"/>
              <p:cNvSpPr>
                <a:spLocks noChangeArrowheads="1"/>
              </p:cNvSpPr>
              <p:nvPr/>
            </p:nvSpPr>
            <p:spPr bwMode="auto">
              <a:xfrm>
                <a:off x="5040" y="1824"/>
                <a:ext cx="288" cy="2160"/>
              </a:xfrm>
              <a:prstGeom prst="upArrow">
                <a:avLst>
                  <a:gd name="adj1" fmla="val 50000"/>
                  <a:gd name="adj2" fmla="val 119097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1410" name="Line 98"/>
              <p:cNvSpPr>
                <a:spLocks noChangeShapeType="1"/>
              </p:cNvSpPr>
              <p:nvPr/>
            </p:nvSpPr>
            <p:spPr bwMode="auto">
              <a:xfrm>
                <a:off x="4224" y="3984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1411" name="Line 99"/>
              <p:cNvSpPr>
                <a:spLocks noChangeShapeType="1"/>
              </p:cNvSpPr>
              <p:nvPr/>
            </p:nvSpPr>
            <p:spPr bwMode="auto">
              <a:xfrm>
                <a:off x="4224" y="182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41412" name="Text Box 100"/>
            <p:cNvSpPr txBox="1">
              <a:spLocks noChangeArrowheads="1"/>
            </p:cNvSpPr>
            <p:nvPr/>
          </p:nvSpPr>
          <p:spPr bwMode="auto">
            <a:xfrm rot="-5400000">
              <a:off x="4008" y="2808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>
                  <a:latin typeface="Arial" charset="0"/>
                </a:rPr>
                <a:t>erro médio</a:t>
              </a:r>
            </a:p>
          </p:txBody>
        </p:sp>
      </p:grpSp>
      <p:grpSp>
        <p:nvGrpSpPr>
          <p:cNvPr id="17" name="Group 101"/>
          <p:cNvGrpSpPr>
            <a:grpSpLocks/>
          </p:cNvGrpSpPr>
          <p:nvPr/>
        </p:nvGrpSpPr>
        <p:grpSpPr bwMode="auto">
          <a:xfrm>
            <a:off x="5283200" y="1363663"/>
            <a:ext cx="1879600" cy="2971800"/>
            <a:chOff x="3328" y="859"/>
            <a:chExt cx="1184" cy="1872"/>
          </a:xfrm>
        </p:grpSpPr>
        <p:sp>
          <p:nvSpPr>
            <p:cNvPr id="141414" name="AutoShape 102"/>
            <p:cNvSpPr>
              <a:spLocks noChangeArrowheads="1"/>
            </p:cNvSpPr>
            <p:nvPr/>
          </p:nvSpPr>
          <p:spPr bwMode="auto">
            <a:xfrm>
              <a:off x="3600" y="1248"/>
              <a:ext cx="240" cy="1152"/>
            </a:xfrm>
            <a:prstGeom prst="upDownArrow">
              <a:avLst>
                <a:gd name="adj1" fmla="val 50000"/>
                <a:gd name="adj2" fmla="val 96000"/>
              </a:avLst>
            </a:prstGeom>
            <a:gradFill rotWithShape="0">
              <a:gsLst>
                <a:gs pos="0">
                  <a:srgbClr val="FF0000"/>
                </a:gs>
                <a:gs pos="50000">
                  <a:srgbClr val="FF0000">
                    <a:gamma/>
                    <a:tint val="0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15" name="Line 103"/>
            <p:cNvSpPr>
              <a:spLocks noChangeShapeType="1"/>
            </p:cNvSpPr>
            <p:nvPr/>
          </p:nvSpPr>
          <p:spPr bwMode="auto">
            <a:xfrm flipH="1">
              <a:off x="3648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16" name="Line 104"/>
            <p:cNvSpPr>
              <a:spLocks noChangeShapeType="1"/>
            </p:cNvSpPr>
            <p:nvPr/>
          </p:nvSpPr>
          <p:spPr bwMode="auto">
            <a:xfrm flipH="1">
              <a:off x="3648" y="124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1417" name="Text Box 105"/>
            <p:cNvSpPr txBox="1">
              <a:spLocks noChangeArrowheads="1"/>
            </p:cNvSpPr>
            <p:nvPr/>
          </p:nvSpPr>
          <p:spPr bwMode="auto">
            <a:xfrm rot="-5400000">
              <a:off x="2536" y="1651"/>
              <a:ext cx="18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2400">
                  <a:latin typeface="Arial" charset="0"/>
                </a:rPr>
                <a:t>dispersão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52" grpId="0" autoUpdateAnimBg="0"/>
      <p:bldP spid="141379" grpId="0" animBg="1"/>
      <p:bldP spid="141390" grpId="0" animBg="1" autoUpdateAnimBg="0"/>
      <p:bldP spid="141391" grpId="0" autoUpdateAnimBg="0"/>
      <p:bldP spid="141392" grpId="0" animBg="1"/>
      <p:bldP spid="141393" grpId="0" animBg="1" autoUpdateAnimBg="0"/>
      <p:bldP spid="141394" grpId="0" autoUpdateAnimBg="0"/>
      <p:bldP spid="141395" grpId="0" animBg="1"/>
      <p:bldP spid="14140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Quanto ao erro de medição ...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685800" y="16764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Repetitividade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faixa dentro da qual é esperado o erro aleatório em medições repetidas realizadas nas mesmas condições.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Reprodutibilidade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</a:pPr>
            <a:r>
              <a:rPr lang="pt-B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faixa dentro da qual é esperado o erro aleatório em medições repetidas realizadas em condições variadas.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Estimativa da repetitividade</a:t>
            </a:r>
            <a:br>
              <a:rPr lang="pt-BR"/>
            </a:br>
            <a:r>
              <a:rPr lang="pt-BR" sz="3200">
                <a:effectLst/>
              </a:rPr>
              <a:t>(para 95,45 % de probabildiade)</a:t>
            </a:r>
            <a:endParaRPr lang="pt-B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81400"/>
            <a:ext cx="3657600" cy="1219200"/>
            <a:chOff x="864" y="1440"/>
            <a:chExt cx="2304" cy="768"/>
          </a:xfrm>
        </p:grpSpPr>
        <p:sp>
          <p:nvSpPr>
            <p:cNvPr id="164868" name="Text Box 4"/>
            <p:cNvSpPr txBox="1">
              <a:spLocks noChangeArrowheads="1"/>
            </p:cNvSpPr>
            <p:nvPr/>
          </p:nvSpPr>
          <p:spPr bwMode="auto">
            <a:xfrm>
              <a:off x="864" y="1440"/>
              <a:ext cx="2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solidFill>
                    <a:schemeClr val="tx2"/>
                  </a:solidFill>
                  <a:latin typeface="Arial" charset="0"/>
                </a:rPr>
                <a:t>Para amostras infinitas:</a:t>
              </a:r>
            </a:p>
          </p:txBody>
        </p:sp>
        <p:sp>
          <p:nvSpPr>
            <p:cNvPr id="164869" name="Text Box 5"/>
            <p:cNvSpPr txBox="1">
              <a:spLocks noChangeArrowheads="1"/>
            </p:cNvSpPr>
            <p:nvPr/>
          </p:nvSpPr>
          <p:spPr bwMode="auto">
            <a:xfrm>
              <a:off x="1248" y="1920"/>
              <a:ext cx="12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solidFill>
                    <a:schemeClr val="tx2"/>
                  </a:solidFill>
                  <a:latin typeface="Arial" charset="0"/>
                </a:rPr>
                <a:t>Re = 2 . </a:t>
              </a:r>
              <a:r>
                <a:rPr lang="pt-BR" sz="2400">
                  <a:solidFill>
                    <a:schemeClr val="tx2"/>
                  </a:solidFill>
                  <a:latin typeface="Arial" charset="0"/>
                  <a:sym typeface="Symbol" pitchFamily="18" charset="2"/>
                </a:rPr>
                <a:t></a:t>
              </a:r>
              <a:endParaRPr lang="pt-BR" sz="24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76800" y="3581400"/>
            <a:ext cx="3429000" cy="1219200"/>
            <a:chOff x="864" y="2448"/>
            <a:chExt cx="2160" cy="768"/>
          </a:xfrm>
        </p:grpSpPr>
        <p:sp>
          <p:nvSpPr>
            <p:cNvPr id="164871" name="Text Box 7"/>
            <p:cNvSpPr txBox="1">
              <a:spLocks noChangeArrowheads="1"/>
            </p:cNvSpPr>
            <p:nvPr/>
          </p:nvSpPr>
          <p:spPr bwMode="auto">
            <a:xfrm>
              <a:off x="864" y="2448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FFFF00"/>
                  </a:solidFill>
                  <a:latin typeface="Arial" charset="0"/>
                </a:rPr>
                <a:t>Para amostras finitas:</a:t>
              </a:r>
            </a:p>
          </p:txBody>
        </p:sp>
        <p:sp>
          <p:nvSpPr>
            <p:cNvPr id="164872" name="Text Box 8"/>
            <p:cNvSpPr txBox="1">
              <a:spLocks noChangeArrowheads="1"/>
            </p:cNvSpPr>
            <p:nvPr/>
          </p:nvSpPr>
          <p:spPr bwMode="auto">
            <a:xfrm>
              <a:off x="1248" y="2928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2400">
                  <a:solidFill>
                    <a:srgbClr val="FFFF00"/>
                  </a:solidFill>
                  <a:latin typeface="Arial" charset="0"/>
                </a:rPr>
                <a:t>Re = t . </a:t>
              </a:r>
              <a:r>
                <a:rPr lang="pt-BR" sz="240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u</a:t>
              </a:r>
              <a:endParaRPr lang="pt-BR" sz="2400">
                <a:solidFill>
                  <a:srgbClr val="FFFF00"/>
                </a:solidFill>
                <a:latin typeface="Arial" charset="0"/>
              </a:endParaRPr>
            </a:p>
          </p:txBody>
        </p:sp>
      </p:grp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1371600" y="52578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 dirty="0">
                <a:latin typeface="Arial" charset="0"/>
              </a:rPr>
              <a:t>Sendo “</a:t>
            </a:r>
            <a:r>
              <a:rPr lang="pt-BR" sz="2400" dirty="0">
                <a:solidFill>
                  <a:srgbClr val="FFFF00"/>
                </a:solidFill>
                <a:latin typeface="Arial" charset="0"/>
              </a:rPr>
              <a:t>t</a:t>
            </a:r>
            <a:r>
              <a:rPr lang="pt-BR" sz="2400" dirty="0">
                <a:latin typeface="Arial" charset="0"/>
              </a:rPr>
              <a:t>” o coeficiente de </a:t>
            </a:r>
            <a:r>
              <a:rPr lang="pt-BR" sz="2400" dirty="0" err="1">
                <a:latin typeface="Arial" charset="0"/>
              </a:rPr>
              <a:t>Student</a:t>
            </a:r>
            <a:r>
              <a:rPr lang="pt-BR" sz="2400" dirty="0">
                <a:latin typeface="Arial" charset="0"/>
              </a:rPr>
              <a:t> para </a:t>
            </a:r>
            <a:r>
              <a:rPr lang="pt-BR" sz="2400" dirty="0">
                <a:latin typeface="Arial" charset="0"/>
                <a:sym typeface="Symbol" pitchFamily="18" charset="2"/>
              </a:rPr>
              <a:t> = n - 1 graus de liberdade.</a:t>
            </a:r>
            <a:endParaRPr lang="pt-BR" sz="2400" dirty="0">
              <a:latin typeface="Arial" charset="0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1219200" y="21336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" charset="0"/>
              </a:rPr>
              <a:t>A repetitividade define a faixa dentro da qual, para uma dada probabilidade, o erro aleatório é esperado. </a:t>
            </a:r>
            <a:endParaRPr lang="pt-BR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3" grpId="0" autoUpdateAnimBg="0"/>
      <p:bldP spid="16487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Exemplo de estimativa da repetitividade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4191000"/>
            <a:ext cx="2514600" cy="1182688"/>
            <a:chOff x="384" y="2640"/>
            <a:chExt cx="1584" cy="745"/>
          </a:xfrm>
        </p:grpSpPr>
        <p:sp>
          <p:nvSpPr>
            <p:cNvPr id="166916" name="Rectangle 4"/>
            <p:cNvSpPr>
              <a:spLocks noChangeArrowheads="1"/>
            </p:cNvSpPr>
            <p:nvPr/>
          </p:nvSpPr>
          <p:spPr bwMode="auto">
            <a:xfrm>
              <a:off x="384" y="2640"/>
              <a:ext cx="1491" cy="47"/>
            </a:xfrm>
            <a:prstGeom prst="rect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917" name="Rectangle 5"/>
            <p:cNvSpPr>
              <a:spLocks noChangeArrowheads="1"/>
            </p:cNvSpPr>
            <p:nvPr/>
          </p:nvSpPr>
          <p:spPr bwMode="auto">
            <a:xfrm>
              <a:off x="384" y="2733"/>
              <a:ext cx="1491" cy="605"/>
            </a:xfrm>
            <a:prstGeom prst="rect">
              <a:avLst/>
            </a:prstGeom>
            <a:gradFill rotWithShape="0">
              <a:gsLst>
                <a:gs pos="0">
                  <a:schemeClr val="hlink">
                    <a:gamma/>
                    <a:tint val="24314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918" name="Text Box 6"/>
            <p:cNvSpPr txBox="1">
              <a:spLocks noChangeArrowheads="1"/>
            </p:cNvSpPr>
            <p:nvPr/>
          </p:nvSpPr>
          <p:spPr bwMode="auto">
            <a:xfrm>
              <a:off x="758" y="2842"/>
              <a:ext cx="970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54000" tIns="10800" rIns="54000" bIns="10800"/>
            <a:lstStyle/>
            <a:p>
              <a:pPr algn="r" eaLnBrk="0" hangingPunct="0"/>
              <a:r>
                <a:rPr lang="pt-BR" sz="1000" b="1">
                  <a:latin typeface="Arial Black" pitchFamily="34" charset="0"/>
                </a:rPr>
                <a:t>1014</a:t>
              </a:r>
            </a:p>
          </p:txBody>
        </p:sp>
        <p:sp>
          <p:nvSpPr>
            <p:cNvPr id="166919" name="Text Box 7"/>
            <p:cNvSpPr txBox="1">
              <a:spLocks noChangeArrowheads="1"/>
            </p:cNvSpPr>
            <p:nvPr/>
          </p:nvSpPr>
          <p:spPr bwMode="auto">
            <a:xfrm>
              <a:off x="1595" y="2873"/>
              <a:ext cx="37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1000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477" y="3338"/>
              <a:ext cx="94" cy="4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921" name="Rectangle 9"/>
            <p:cNvSpPr>
              <a:spLocks noChangeArrowheads="1"/>
            </p:cNvSpPr>
            <p:nvPr/>
          </p:nvSpPr>
          <p:spPr bwMode="auto">
            <a:xfrm>
              <a:off x="1688" y="3338"/>
              <a:ext cx="93" cy="4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66922" name="Rectangle 10"/>
            <p:cNvSpPr>
              <a:spLocks noChangeArrowheads="1"/>
            </p:cNvSpPr>
            <p:nvPr/>
          </p:nvSpPr>
          <p:spPr bwMode="auto">
            <a:xfrm>
              <a:off x="524" y="2687"/>
              <a:ext cx="1211" cy="4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923" name="Rectangle 11"/>
            <p:cNvSpPr>
              <a:spLocks noChangeArrowheads="1"/>
            </p:cNvSpPr>
            <p:nvPr/>
          </p:nvSpPr>
          <p:spPr bwMode="auto">
            <a:xfrm>
              <a:off x="477" y="2919"/>
              <a:ext cx="47" cy="4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924" name="Rectangle 12"/>
            <p:cNvSpPr>
              <a:spLocks noChangeArrowheads="1"/>
            </p:cNvSpPr>
            <p:nvPr/>
          </p:nvSpPr>
          <p:spPr bwMode="auto">
            <a:xfrm>
              <a:off x="477" y="3013"/>
              <a:ext cx="47" cy="4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925" name="Rectangle 13"/>
            <p:cNvSpPr>
              <a:spLocks noChangeArrowheads="1"/>
            </p:cNvSpPr>
            <p:nvPr/>
          </p:nvSpPr>
          <p:spPr bwMode="auto">
            <a:xfrm>
              <a:off x="477" y="3106"/>
              <a:ext cx="47" cy="4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960" y="288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400">
                  <a:solidFill>
                    <a:schemeClr val="accent2"/>
                  </a:solidFill>
                  <a:latin typeface="Arial Black" pitchFamily="34" charset="0"/>
                </a:rPr>
                <a:t>0 g</a:t>
              </a:r>
              <a:endParaRPr lang="pt-BR" sz="24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66927" name="Text Box 15"/>
          <p:cNvSpPr txBox="1">
            <a:spLocks noChangeArrowheads="1"/>
          </p:cNvSpPr>
          <p:nvPr/>
        </p:nvSpPr>
        <p:spPr bwMode="auto">
          <a:xfrm>
            <a:off x="1219200" y="4572000"/>
            <a:ext cx="1447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400">
                <a:solidFill>
                  <a:schemeClr val="accent2"/>
                </a:solidFill>
                <a:latin typeface="Arial Black" pitchFamily="34" charset="0"/>
              </a:rPr>
              <a:t>1014 g</a:t>
            </a:r>
            <a:endParaRPr lang="pt-BR" sz="240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762000" y="2895600"/>
            <a:ext cx="2011363" cy="1279525"/>
            <a:chOff x="912" y="1296"/>
            <a:chExt cx="2112" cy="1344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652" y="1632"/>
              <a:ext cx="543" cy="1008"/>
              <a:chOff x="1652" y="1632"/>
              <a:chExt cx="543" cy="1008"/>
            </a:xfrm>
          </p:grpSpPr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1652" y="1632"/>
                <a:ext cx="543" cy="1008"/>
                <a:chOff x="5928" y="2394"/>
                <a:chExt cx="684" cy="1083"/>
              </a:xfrm>
            </p:grpSpPr>
            <p:sp>
              <p:nvSpPr>
                <p:cNvPr id="166931" name="Rectangle 19"/>
                <p:cNvSpPr>
                  <a:spLocks noChangeArrowheads="1"/>
                </p:cNvSpPr>
                <p:nvPr/>
              </p:nvSpPr>
              <p:spPr bwMode="auto">
                <a:xfrm>
                  <a:off x="6156" y="2451"/>
                  <a:ext cx="228" cy="34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6932" name="Rectangle 20"/>
                <p:cNvSpPr>
                  <a:spLocks noChangeArrowheads="1"/>
                </p:cNvSpPr>
                <p:nvPr/>
              </p:nvSpPr>
              <p:spPr bwMode="auto">
                <a:xfrm>
                  <a:off x="5928" y="2679"/>
                  <a:ext cx="684" cy="79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66933" name="Oval 21"/>
                <p:cNvSpPr>
                  <a:spLocks noChangeArrowheads="1"/>
                </p:cNvSpPr>
                <p:nvPr/>
              </p:nvSpPr>
              <p:spPr bwMode="auto">
                <a:xfrm>
                  <a:off x="6042" y="2394"/>
                  <a:ext cx="456" cy="11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66934" name="Text Box 22"/>
              <p:cNvSpPr txBox="1">
                <a:spLocks noChangeArrowheads="1"/>
              </p:cNvSpPr>
              <p:nvPr/>
            </p:nvSpPr>
            <p:spPr bwMode="auto">
              <a:xfrm>
                <a:off x="1752" y="2040"/>
                <a:ext cx="337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t-BR" sz="2400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Black" pitchFamily="34" charset="0"/>
                  </a:rPr>
                  <a:t>1</a:t>
                </a:r>
                <a:endParaRPr lang="pt-BR" sz="24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</p:grpSp>
        <p:sp>
          <p:nvSpPr>
            <p:cNvPr id="166935" name="Text Box 23"/>
            <p:cNvSpPr txBox="1">
              <a:spLocks noChangeArrowheads="1"/>
            </p:cNvSpPr>
            <p:nvPr/>
          </p:nvSpPr>
          <p:spPr bwMode="auto">
            <a:xfrm>
              <a:off x="912" y="1296"/>
              <a:ext cx="2112" cy="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600">
                  <a:solidFill>
                    <a:schemeClr val="hlink"/>
                  </a:solidFill>
                  <a:latin typeface="Arial" charset="0"/>
                </a:rPr>
                <a:t>(1000,00 ± 0,01) g</a:t>
              </a:r>
              <a:endParaRPr lang="pt-BR" sz="2400">
                <a:solidFill>
                  <a:schemeClr val="hlink"/>
                </a:solidFill>
                <a:latin typeface="Arial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971800" y="2057400"/>
            <a:ext cx="1371600" cy="3733800"/>
            <a:chOff x="1872" y="1296"/>
            <a:chExt cx="864" cy="2352"/>
          </a:xfrm>
        </p:grpSpPr>
        <p:sp>
          <p:nvSpPr>
            <p:cNvPr id="166937" name="Text Box 25"/>
            <p:cNvSpPr txBox="1">
              <a:spLocks noChangeArrowheads="1"/>
            </p:cNvSpPr>
            <p:nvPr/>
          </p:nvSpPr>
          <p:spPr bwMode="auto">
            <a:xfrm>
              <a:off x="1872" y="129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folHlink"/>
                  </a:solidFill>
                  <a:latin typeface="Arial" charset="0"/>
                </a:rPr>
                <a:t>1014 g</a:t>
              </a:r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872" y="1862"/>
              <a:ext cx="864" cy="1786"/>
              <a:chOff x="2208" y="1862"/>
              <a:chExt cx="864" cy="1786"/>
            </a:xfrm>
          </p:grpSpPr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2208" y="1862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1012 g</a:t>
                </a:r>
              </a:p>
            </p:txBody>
          </p:sp>
          <p:sp>
            <p:nvSpPr>
              <p:cNvPr id="166940" name="Text Box 28"/>
              <p:cNvSpPr txBox="1">
                <a:spLocks noChangeArrowheads="1"/>
              </p:cNvSpPr>
              <p:nvPr/>
            </p:nvSpPr>
            <p:spPr bwMode="auto">
              <a:xfrm>
                <a:off x="2208" y="2054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1015 g</a:t>
                </a:r>
              </a:p>
            </p:txBody>
          </p:sp>
          <p:sp>
            <p:nvSpPr>
              <p:cNvPr id="166941" name="Text Box 29"/>
              <p:cNvSpPr txBox="1">
                <a:spLocks noChangeArrowheads="1"/>
              </p:cNvSpPr>
              <p:nvPr/>
            </p:nvSpPr>
            <p:spPr bwMode="auto">
              <a:xfrm>
                <a:off x="2208" y="2246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1018 g</a:t>
                </a:r>
              </a:p>
            </p:txBody>
          </p:sp>
          <p:sp>
            <p:nvSpPr>
              <p:cNvPr id="166942" name="Text Box 30"/>
              <p:cNvSpPr txBox="1">
                <a:spLocks noChangeArrowheads="1"/>
              </p:cNvSpPr>
              <p:nvPr/>
            </p:nvSpPr>
            <p:spPr bwMode="auto">
              <a:xfrm>
                <a:off x="2208" y="2438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1014 g</a:t>
                </a:r>
              </a:p>
            </p:txBody>
          </p:sp>
          <p:sp>
            <p:nvSpPr>
              <p:cNvPr id="166943" name="Text Box 31"/>
              <p:cNvSpPr txBox="1">
                <a:spLocks noChangeArrowheads="1"/>
              </p:cNvSpPr>
              <p:nvPr/>
            </p:nvSpPr>
            <p:spPr bwMode="auto">
              <a:xfrm>
                <a:off x="2208" y="2630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1015 g</a:t>
                </a:r>
              </a:p>
            </p:txBody>
          </p:sp>
          <p:sp>
            <p:nvSpPr>
              <p:cNvPr id="166944" name="Text Box 32"/>
              <p:cNvSpPr txBox="1">
                <a:spLocks noChangeArrowheads="1"/>
              </p:cNvSpPr>
              <p:nvPr/>
            </p:nvSpPr>
            <p:spPr bwMode="auto">
              <a:xfrm>
                <a:off x="2208" y="2822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1016 g</a:t>
                </a:r>
              </a:p>
            </p:txBody>
          </p:sp>
          <p:sp>
            <p:nvSpPr>
              <p:cNvPr id="166945" name="Text Box 33"/>
              <p:cNvSpPr txBox="1">
                <a:spLocks noChangeArrowheads="1"/>
              </p:cNvSpPr>
              <p:nvPr/>
            </p:nvSpPr>
            <p:spPr bwMode="auto">
              <a:xfrm>
                <a:off x="2208" y="3014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1013 g</a:t>
                </a:r>
              </a:p>
            </p:txBody>
          </p:sp>
          <p:sp>
            <p:nvSpPr>
              <p:cNvPr id="166946" name="Text Box 34"/>
              <p:cNvSpPr txBox="1">
                <a:spLocks noChangeArrowheads="1"/>
              </p:cNvSpPr>
              <p:nvPr/>
            </p:nvSpPr>
            <p:spPr bwMode="auto">
              <a:xfrm>
                <a:off x="2208" y="3206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1016 g</a:t>
                </a:r>
              </a:p>
            </p:txBody>
          </p:sp>
          <p:sp>
            <p:nvSpPr>
              <p:cNvPr id="166947" name="Text Box 35"/>
              <p:cNvSpPr txBox="1">
                <a:spLocks noChangeArrowheads="1"/>
              </p:cNvSpPr>
              <p:nvPr/>
            </p:nvSpPr>
            <p:spPr bwMode="auto">
              <a:xfrm>
                <a:off x="2208" y="3398"/>
                <a:ext cx="86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 eaLnBrk="0" hangingPunct="0">
                  <a:spcBef>
                    <a:spcPct val="50000"/>
                  </a:spcBef>
                </a:pPr>
                <a:r>
                  <a:rPr lang="pt-BR" sz="2000">
                    <a:solidFill>
                      <a:schemeClr val="folHlink"/>
                    </a:solidFill>
                    <a:latin typeface="Arial" charset="0"/>
                  </a:rPr>
                  <a:t>1015 g</a:t>
                </a:r>
              </a:p>
            </p:txBody>
          </p:sp>
        </p:grpSp>
        <p:sp>
          <p:nvSpPr>
            <p:cNvPr id="166948" name="Text Box 36"/>
            <p:cNvSpPr txBox="1">
              <a:spLocks noChangeArrowheads="1"/>
            </p:cNvSpPr>
            <p:nvPr/>
          </p:nvSpPr>
          <p:spPr bwMode="auto">
            <a:xfrm>
              <a:off x="1872" y="147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folHlink"/>
                  </a:solidFill>
                  <a:latin typeface="Arial" charset="0"/>
                </a:rPr>
                <a:t>1015 g</a:t>
              </a:r>
            </a:p>
          </p:txBody>
        </p:sp>
        <p:sp>
          <p:nvSpPr>
            <p:cNvPr id="166949" name="Text Box 37"/>
            <p:cNvSpPr txBox="1">
              <a:spLocks noChangeArrowheads="1"/>
            </p:cNvSpPr>
            <p:nvPr/>
          </p:nvSpPr>
          <p:spPr bwMode="auto">
            <a:xfrm>
              <a:off x="1872" y="1670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000">
                  <a:solidFill>
                    <a:schemeClr val="folHlink"/>
                  </a:solidFill>
                  <a:latin typeface="Arial" charset="0"/>
                </a:rPr>
                <a:t>1017 g</a:t>
              </a:r>
            </a:p>
          </p:txBody>
        </p:sp>
      </p:grpSp>
      <p:graphicFrame>
        <p:nvGraphicFramePr>
          <p:cNvPr id="166950" name="Object 38"/>
          <p:cNvGraphicFramePr>
            <a:graphicFrameLocks noChangeAspect="1"/>
          </p:cNvGraphicFramePr>
          <p:nvPr/>
        </p:nvGraphicFramePr>
        <p:xfrm>
          <a:off x="5105400" y="1981200"/>
          <a:ext cx="3138488" cy="1584325"/>
        </p:xfrm>
        <a:graphic>
          <a:graphicData uri="http://schemas.openxmlformats.org/presentationml/2006/ole">
            <p:oleObj spid="_x0000_s288770" name="Equação" r:id="rId3" imgW="1307880" imgH="660240" progId="Equation.3">
              <p:embed/>
            </p:oleObj>
          </a:graphicData>
        </a:graphic>
      </p:graphicFrame>
      <p:sp>
        <p:nvSpPr>
          <p:cNvPr id="166951" name="Text Box 39"/>
          <p:cNvSpPr txBox="1">
            <a:spLocks noChangeArrowheads="1"/>
          </p:cNvSpPr>
          <p:nvPr/>
        </p:nvSpPr>
        <p:spPr bwMode="auto">
          <a:xfrm>
            <a:off x="1828800" y="5791200"/>
            <a:ext cx="2438400" cy="4667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400">
                <a:latin typeface="Arial" charset="0"/>
              </a:rPr>
              <a:t>média: 1015 g</a:t>
            </a:r>
          </a:p>
        </p:txBody>
      </p:sp>
      <p:sp>
        <p:nvSpPr>
          <p:cNvPr id="166952" name="Text Box 40"/>
          <p:cNvSpPr txBox="1">
            <a:spLocks noChangeArrowheads="1"/>
          </p:cNvSpPr>
          <p:nvPr/>
        </p:nvSpPr>
        <p:spPr bwMode="auto">
          <a:xfrm>
            <a:off x="5105400" y="36576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" charset="0"/>
              </a:rPr>
              <a:t>u = 1,65 g</a:t>
            </a:r>
          </a:p>
        </p:txBody>
      </p:sp>
      <p:sp>
        <p:nvSpPr>
          <p:cNvPr id="166953" name="Text Box 41"/>
          <p:cNvSpPr txBox="1">
            <a:spLocks noChangeArrowheads="1"/>
          </p:cNvSpPr>
          <p:nvPr/>
        </p:nvSpPr>
        <p:spPr bwMode="auto">
          <a:xfrm>
            <a:off x="5105400" y="4191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" charset="0"/>
                <a:sym typeface="Symbol" pitchFamily="18" charset="2"/>
              </a:rPr>
              <a:t></a:t>
            </a:r>
            <a:r>
              <a:rPr lang="pt-BR" sz="2400">
                <a:latin typeface="Arial" charset="0"/>
              </a:rPr>
              <a:t> = 12 - 1 = 11</a:t>
            </a:r>
          </a:p>
        </p:txBody>
      </p:sp>
      <p:sp>
        <p:nvSpPr>
          <p:cNvPr id="166954" name="Text Box 42"/>
          <p:cNvSpPr txBox="1">
            <a:spLocks noChangeArrowheads="1"/>
          </p:cNvSpPr>
          <p:nvPr/>
        </p:nvSpPr>
        <p:spPr bwMode="auto">
          <a:xfrm>
            <a:off x="5105400" y="47244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" charset="0"/>
                <a:sym typeface="Symbol" pitchFamily="18" charset="2"/>
              </a:rPr>
              <a:t>t</a:t>
            </a:r>
            <a:r>
              <a:rPr lang="pt-BR" sz="2400">
                <a:latin typeface="Arial" charset="0"/>
              </a:rPr>
              <a:t> = 2,255</a:t>
            </a:r>
          </a:p>
        </p:txBody>
      </p:sp>
      <p:sp>
        <p:nvSpPr>
          <p:cNvPr id="166955" name="Text Box 43"/>
          <p:cNvSpPr txBox="1">
            <a:spLocks noChangeArrowheads="1"/>
          </p:cNvSpPr>
          <p:nvPr/>
        </p:nvSpPr>
        <p:spPr bwMode="auto">
          <a:xfrm>
            <a:off x="5105400" y="5334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" charset="0"/>
                <a:sym typeface="Symbol" pitchFamily="18" charset="2"/>
              </a:rPr>
              <a:t>Re</a:t>
            </a:r>
            <a:r>
              <a:rPr lang="pt-BR" sz="2400">
                <a:latin typeface="Arial" charset="0"/>
              </a:rPr>
              <a:t> = 2,255 . 1,65</a:t>
            </a:r>
          </a:p>
        </p:txBody>
      </p:sp>
      <p:sp>
        <p:nvSpPr>
          <p:cNvPr id="166956" name="Text Box 44"/>
          <p:cNvSpPr txBox="1">
            <a:spLocks noChangeArrowheads="1"/>
          </p:cNvSpPr>
          <p:nvPr/>
        </p:nvSpPr>
        <p:spPr bwMode="auto">
          <a:xfrm>
            <a:off x="5105400" y="5867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400">
                <a:latin typeface="Arial" charset="0"/>
                <a:sym typeface="Symbol" pitchFamily="18" charset="2"/>
              </a:rPr>
              <a:t>Re</a:t>
            </a:r>
            <a:r>
              <a:rPr lang="pt-BR" sz="2400">
                <a:latin typeface="Arial" charset="0"/>
              </a:rPr>
              <a:t> = 3,72 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7" grpId="0" animBg="1" autoUpdateAnimBg="0"/>
      <p:bldP spid="166951" grpId="0" animBg="1"/>
      <p:bldP spid="166952" grpId="0"/>
      <p:bldP spid="166953" grpId="0"/>
      <p:bldP spid="166954" grpId="0"/>
      <p:bldP spid="166955" grpId="0"/>
      <p:bldP spid="16695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pt-BR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Quanto ao erro de medição ...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85800" y="16764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pt-BR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Erro de linearidade</a:t>
            </a:r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 flipV="1">
            <a:off x="1181100" y="2241550"/>
            <a:ext cx="0" cy="4067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>
            <a:off x="1214438" y="6308725"/>
            <a:ext cx="63881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 flipV="1">
            <a:off x="1190625" y="2346325"/>
            <a:ext cx="6202363" cy="3649663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67" name="Freeform 7"/>
          <p:cNvSpPr>
            <a:spLocks/>
          </p:cNvSpPr>
          <p:nvPr/>
        </p:nvSpPr>
        <p:spPr bwMode="auto">
          <a:xfrm>
            <a:off x="1606550" y="2711450"/>
            <a:ext cx="4692650" cy="3389313"/>
          </a:xfrm>
          <a:custGeom>
            <a:avLst/>
            <a:gdLst/>
            <a:ahLst/>
            <a:cxnLst>
              <a:cxn ang="0">
                <a:pos x="0" y="3705"/>
              </a:cxn>
              <a:cxn ang="0">
                <a:pos x="1637" y="1938"/>
              </a:cxn>
              <a:cxn ang="0">
                <a:pos x="3923" y="1425"/>
              </a:cxn>
              <a:cxn ang="0">
                <a:pos x="5130" y="0"/>
              </a:cxn>
            </a:cxnLst>
            <a:rect l="0" t="0" r="r" b="b"/>
            <a:pathLst>
              <a:path w="5130" h="3705">
                <a:moveTo>
                  <a:pt x="0" y="3705"/>
                </a:moveTo>
                <a:cubicBezTo>
                  <a:pt x="491" y="3011"/>
                  <a:pt x="983" y="2318"/>
                  <a:pt x="1637" y="1938"/>
                </a:cubicBezTo>
                <a:cubicBezTo>
                  <a:pt x="2291" y="1558"/>
                  <a:pt x="3341" y="1748"/>
                  <a:pt x="3923" y="1425"/>
                </a:cubicBezTo>
                <a:cubicBezTo>
                  <a:pt x="4505" y="1102"/>
                  <a:pt x="4817" y="551"/>
                  <a:pt x="513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 flipV="1">
            <a:off x="1309688" y="2711450"/>
            <a:ext cx="6083300" cy="3597275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V="1">
            <a:off x="1190625" y="1981200"/>
            <a:ext cx="6202363" cy="3597275"/>
          </a:xfrm>
          <a:prstGeom prst="line">
            <a:avLst/>
          </a:prstGeom>
          <a:noFill/>
          <a:ln w="9525">
            <a:solidFill>
              <a:schemeClr val="folHlink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6329363" y="5838825"/>
            <a:ext cx="1481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000">
                <a:latin typeface="Arial" charset="0"/>
              </a:rPr>
              <a:t>estímulo</a:t>
            </a: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990600" y="2451100"/>
            <a:ext cx="148113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000">
                <a:latin typeface="Arial" charset="0"/>
              </a:rPr>
              <a:t>resposta</a:t>
            </a:r>
          </a:p>
        </p:txBody>
      </p:sp>
      <p:grpSp>
        <p:nvGrpSpPr>
          <p:cNvPr id="245772" name="Group 12"/>
          <p:cNvGrpSpPr>
            <a:grpSpLocks/>
          </p:cNvGrpSpPr>
          <p:nvPr/>
        </p:nvGrpSpPr>
        <p:grpSpPr bwMode="auto">
          <a:xfrm>
            <a:off x="6611938" y="2241550"/>
            <a:ext cx="833437" cy="1408113"/>
            <a:chOff x="4165" y="1412"/>
            <a:chExt cx="525" cy="887"/>
          </a:xfrm>
        </p:grpSpPr>
        <p:sp>
          <p:nvSpPr>
            <p:cNvPr id="245773" name="Line 13"/>
            <p:cNvSpPr>
              <a:spLocks noChangeShapeType="1"/>
            </p:cNvSpPr>
            <p:nvPr/>
          </p:nvSpPr>
          <p:spPr bwMode="auto">
            <a:xfrm>
              <a:off x="4395" y="1412"/>
              <a:ext cx="0" cy="23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774" name="Line 14"/>
            <p:cNvSpPr>
              <a:spLocks noChangeShapeType="1"/>
            </p:cNvSpPr>
            <p:nvPr/>
          </p:nvSpPr>
          <p:spPr bwMode="auto">
            <a:xfrm>
              <a:off x="4395" y="1872"/>
              <a:ext cx="0" cy="23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775" name="Text Box 15"/>
            <p:cNvSpPr txBox="1">
              <a:spLocks noChangeArrowheads="1"/>
            </p:cNvSpPr>
            <p:nvPr/>
          </p:nvSpPr>
          <p:spPr bwMode="auto">
            <a:xfrm>
              <a:off x="4165" y="2069"/>
              <a:ext cx="52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>
                  <a:solidFill>
                    <a:schemeClr val="folHlink"/>
                  </a:solidFill>
                  <a:latin typeface="Arial" charset="0"/>
                </a:rPr>
                <a:t>d</a:t>
              </a:r>
              <a:r>
                <a:rPr lang="pt-BR" sz="200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  <a:endParaRPr lang="pt-BR" sz="200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245776" name="Group 16"/>
          <p:cNvGrpSpPr>
            <a:grpSpLocks/>
          </p:cNvGrpSpPr>
          <p:nvPr/>
        </p:nvGrpSpPr>
        <p:grpSpPr bwMode="auto">
          <a:xfrm>
            <a:off x="6037263" y="2138363"/>
            <a:ext cx="835025" cy="1511300"/>
            <a:chOff x="3803" y="1347"/>
            <a:chExt cx="526" cy="952"/>
          </a:xfrm>
        </p:grpSpPr>
        <p:sp>
          <p:nvSpPr>
            <p:cNvPr id="245777" name="Line 17"/>
            <p:cNvSpPr>
              <a:spLocks noChangeShapeType="1"/>
            </p:cNvSpPr>
            <p:nvPr/>
          </p:nvSpPr>
          <p:spPr bwMode="auto">
            <a:xfrm>
              <a:off x="4066" y="1347"/>
              <a:ext cx="0" cy="229"/>
            </a:xfrm>
            <a:prstGeom prst="line">
              <a:avLst/>
            </a:prstGeom>
            <a:noFill/>
            <a:ln w="9525">
              <a:solidFill>
                <a:srgbClr val="CCFF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778" name="Line 18"/>
            <p:cNvSpPr>
              <a:spLocks noChangeShapeType="1"/>
            </p:cNvSpPr>
            <p:nvPr/>
          </p:nvSpPr>
          <p:spPr bwMode="auto">
            <a:xfrm>
              <a:off x="4066" y="1839"/>
              <a:ext cx="0" cy="230"/>
            </a:xfrm>
            <a:prstGeom prst="line">
              <a:avLst/>
            </a:prstGeom>
            <a:noFill/>
            <a:ln w="9525">
              <a:solidFill>
                <a:srgbClr val="CCFFCC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779" name="Text Box 19"/>
            <p:cNvSpPr txBox="1">
              <a:spLocks noChangeArrowheads="1"/>
            </p:cNvSpPr>
            <p:nvPr/>
          </p:nvSpPr>
          <p:spPr bwMode="auto">
            <a:xfrm>
              <a:off x="3803" y="2069"/>
              <a:ext cx="52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>
                  <a:solidFill>
                    <a:schemeClr val="folHlink"/>
                  </a:solidFill>
                  <a:latin typeface="Arial" charset="0"/>
                </a:rPr>
                <a:t>d</a:t>
              </a:r>
              <a:r>
                <a:rPr lang="pt-BR" sz="20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  <a:endParaRPr lang="pt-BR" sz="200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245780" name="Group 20"/>
          <p:cNvGrpSpPr>
            <a:grpSpLocks/>
          </p:cNvGrpSpPr>
          <p:nvPr/>
        </p:nvGrpSpPr>
        <p:grpSpPr bwMode="auto">
          <a:xfrm>
            <a:off x="2819400" y="3024188"/>
            <a:ext cx="2624138" cy="468312"/>
            <a:chOff x="1776" y="1905"/>
            <a:chExt cx="1653" cy="295"/>
          </a:xfrm>
        </p:grpSpPr>
        <p:sp>
          <p:nvSpPr>
            <p:cNvPr id="245781" name="Text Box 21"/>
            <p:cNvSpPr txBox="1">
              <a:spLocks noChangeArrowheads="1"/>
            </p:cNvSpPr>
            <p:nvPr/>
          </p:nvSpPr>
          <p:spPr bwMode="auto">
            <a:xfrm>
              <a:off x="1776" y="1905"/>
              <a:ext cx="93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2000">
                  <a:solidFill>
                    <a:schemeClr val="tx2"/>
                  </a:solidFill>
                  <a:latin typeface="Arial" charset="0"/>
                </a:rPr>
                <a:t>reta MMQ</a:t>
              </a:r>
            </a:p>
          </p:txBody>
        </p:sp>
        <p:sp>
          <p:nvSpPr>
            <p:cNvPr id="245782" name="Line 22"/>
            <p:cNvSpPr>
              <a:spLocks noChangeShapeType="1"/>
            </p:cNvSpPr>
            <p:nvPr/>
          </p:nvSpPr>
          <p:spPr bwMode="auto">
            <a:xfrm>
              <a:off x="2628" y="2069"/>
              <a:ext cx="801" cy="13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45783" name="Text Box 23"/>
          <p:cNvSpPr txBox="1">
            <a:spLocks noChangeArrowheads="1"/>
          </p:cNvSpPr>
          <p:nvPr/>
        </p:nvSpPr>
        <p:spPr bwMode="auto">
          <a:xfrm>
            <a:off x="5410200" y="4562475"/>
            <a:ext cx="2819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sz="2400">
                <a:latin typeface="Arial" charset="0"/>
              </a:rPr>
              <a:t>EL = máx(</a:t>
            </a:r>
            <a:r>
              <a:rPr lang="pt-BR" sz="240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t-BR" sz="2400" baseline="-25000">
                <a:solidFill>
                  <a:schemeClr val="folHlink"/>
                </a:solidFill>
                <a:latin typeface="Arial" charset="0"/>
              </a:rPr>
              <a:t>1</a:t>
            </a:r>
            <a:r>
              <a:rPr lang="pt-BR" sz="2400">
                <a:latin typeface="Arial" charset="0"/>
              </a:rPr>
              <a:t>,</a:t>
            </a:r>
            <a:r>
              <a:rPr lang="pt-BR" sz="2400">
                <a:solidFill>
                  <a:schemeClr val="tx2"/>
                </a:solidFill>
                <a:latin typeface="Arial" charset="0"/>
              </a:rPr>
              <a:t> </a:t>
            </a:r>
            <a:r>
              <a:rPr lang="pt-BR" sz="240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pt-BR" sz="2400" baseline="-2500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pt-BR" sz="240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6" grpId="0" animBg="1"/>
      <p:bldP spid="245767" grpId="0" animBg="1"/>
      <p:bldP spid="245768" grpId="0" animBg="1"/>
      <p:bldP spid="245769" grpId="0" animBg="1"/>
      <p:bldP spid="245783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Quanto ao erro de medição ...</a:t>
            </a:r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sz="3200">
                <a:solidFill>
                  <a:schemeClr val="tx2"/>
                </a:solidFill>
                <a:latin typeface="Arial" charset="0"/>
              </a:rPr>
              <a:t>Erro máximo:</a:t>
            </a:r>
          </a:p>
        </p:txBody>
      </p:sp>
      <p:sp>
        <p:nvSpPr>
          <p:cNvPr id="246789" name="Freeform 5" descr="Diagonal para cima clara"/>
          <p:cNvSpPr>
            <a:spLocks/>
          </p:cNvSpPr>
          <p:nvPr/>
        </p:nvSpPr>
        <p:spPr bwMode="auto">
          <a:xfrm>
            <a:off x="1371600" y="2486025"/>
            <a:ext cx="6000750" cy="3449638"/>
          </a:xfrm>
          <a:custGeom>
            <a:avLst/>
            <a:gdLst/>
            <a:ahLst/>
            <a:cxnLst>
              <a:cxn ang="0">
                <a:pos x="0" y="2850"/>
              </a:cxn>
              <a:cxn ang="0">
                <a:pos x="342" y="2451"/>
              </a:cxn>
              <a:cxn ang="0">
                <a:pos x="684" y="2109"/>
              </a:cxn>
              <a:cxn ang="0">
                <a:pos x="938" y="1899"/>
              </a:cxn>
              <a:cxn ang="0">
                <a:pos x="1313" y="1734"/>
              </a:cxn>
              <a:cxn ang="0">
                <a:pos x="1596" y="1710"/>
              </a:cxn>
              <a:cxn ang="0">
                <a:pos x="1824" y="1767"/>
              </a:cxn>
              <a:cxn ang="0">
                <a:pos x="2318" y="2019"/>
              </a:cxn>
              <a:cxn ang="0">
                <a:pos x="2850" y="2337"/>
              </a:cxn>
              <a:cxn ang="0">
                <a:pos x="3192" y="2451"/>
              </a:cxn>
              <a:cxn ang="0">
                <a:pos x="3534" y="2451"/>
              </a:cxn>
              <a:cxn ang="0">
                <a:pos x="3968" y="2334"/>
              </a:cxn>
              <a:cxn ang="0">
                <a:pos x="4389" y="2166"/>
              </a:cxn>
              <a:cxn ang="0">
                <a:pos x="4959" y="1824"/>
              </a:cxn>
              <a:cxn ang="0">
                <a:pos x="4959" y="0"/>
              </a:cxn>
              <a:cxn ang="0">
                <a:pos x="4446" y="399"/>
              </a:cxn>
              <a:cxn ang="0">
                <a:pos x="4047" y="684"/>
              </a:cxn>
              <a:cxn ang="0">
                <a:pos x="3591" y="912"/>
              </a:cxn>
              <a:cxn ang="0">
                <a:pos x="3249" y="969"/>
              </a:cxn>
              <a:cxn ang="0">
                <a:pos x="2964" y="969"/>
              </a:cxn>
              <a:cxn ang="0">
                <a:pos x="2223" y="627"/>
              </a:cxn>
              <a:cxn ang="0">
                <a:pos x="1853" y="489"/>
              </a:cxn>
              <a:cxn ang="0">
                <a:pos x="1538" y="429"/>
              </a:cxn>
              <a:cxn ang="0">
                <a:pos x="1298" y="489"/>
              </a:cxn>
              <a:cxn ang="0">
                <a:pos x="1073" y="609"/>
              </a:cxn>
              <a:cxn ang="0">
                <a:pos x="743" y="864"/>
              </a:cxn>
              <a:cxn ang="0">
                <a:pos x="513" y="1140"/>
              </a:cxn>
              <a:cxn ang="0">
                <a:pos x="173" y="1569"/>
              </a:cxn>
              <a:cxn ang="0">
                <a:pos x="0" y="1881"/>
              </a:cxn>
              <a:cxn ang="0">
                <a:pos x="0" y="2850"/>
              </a:cxn>
            </a:cxnLst>
            <a:rect l="0" t="0" r="r" b="b"/>
            <a:pathLst>
              <a:path w="4959" h="2850">
                <a:moveTo>
                  <a:pt x="0" y="2850"/>
                </a:moveTo>
                <a:lnTo>
                  <a:pt x="342" y="2451"/>
                </a:lnTo>
                <a:lnTo>
                  <a:pt x="684" y="2109"/>
                </a:lnTo>
                <a:lnTo>
                  <a:pt x="938" y="1899"/>
                </a:lnTo>
                <a:lnTo>
                  <a:pt x="1313" y="1734"/>
                </a:lnTo>
                <a:lnTo>
                  <a:pt x="1596" y="1710"/>
                </a:lnTo>
                <a:lnTo>
                  <a:pt x="1824" y="1767"/>
                </a:lnTo>
                <a:lnTo>
                  <a:pt x="2318" y="2019"/>
                </a:lnTo>
                <a:lnTo>
                  <a:pt x="2850" y="2337"/>
                </a:lnTo>
                <a:lnTo>
                  <a:pt x="3192" y="2451"/>
                </a:lnTo>
                <a:lnTo>
                  <a:pt x="3534" y="2451"/>
                </a:lnTo>
                <a:lnTo>
                  <a:pt x="3968" y="2334"/>
                </a:lnTo>
                <a:lnTo>
                  <a:pt x="4389" y="2166"/>
                </a:lnTo>
                <a:lnTo>
                  <a:pt x="4959" y="1824"/>
                </a:lnTo>
                <a:lnTo>
                  <a:pt x="4959" y="0"/>
                </a:lnTo>
                <a:lnTo>
                  <a:pt x="4446" y="399"/>
                </a:lnTo>
                <a:lnTo>
                  <a:pt x="4047" y="684"/>
                </a:lnTo>
                <a:lnTo>
                  <a:pt x="3591" y="912"/>
                </a:lnTo>
                <a:lnTo>
                  <a:pt x="3249" y="969"/>
                </a:lnTo>
                <a:lnTo>
                  <a:pt x="2964" y="969"/>
                </a:lnTo>
                <a:lnTo>
                  <a:pt x="2223" y="627"/>
                </a:lnTo>
                <a:lnTo>
                  <a:pt x="1853" y="489"/>
                </a:lnTo>
                <a:lnTo>
                  <a:pt x="1538" y="429"/>
                </a:lnTo>
                <a:lnTo>
                  <a:pt x="1298" y="489"/>
                </a:lnTo>
                <a:lnTo>
                  <a:pt x="1073" y="609"/>
                </a:lnTo>
                <a:lnTo>
                  <a:pt x="743" y="864"/>
                </a:lnTo>
                <a:lnTo>
                  <a:pt x="513" y="1140"/>
                </a:lnTo>
                <a:lnTo>
                  <a:pt x="173" y="1569"/>
                </a:lnTo>
                <a:lnTo>
                  <a:pt x="0" y="1881"/>
                </a:lnTo>
                <a:lnTo>
                  <a:pt x="0" y="2850"/>
                </a:lnTo>
                <a:close/>
              </a:path>
            </a:pathLst>
          </a:custGeom>
          <a:pattFill prst="ltUpDiag">
            <a:fgClr>
              <a:schemeClr val="folHlink"/>
            </a:fgClr>
            <a:bgClr>
              <a:schemeClr val="bg1"/>
            </a:bgClr>
          </a:pattFill>
          <a:ln w="28575" cmpd="sng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46790" name="Group 6"/>
          <p:cNvGrpSpPr>
            <a:grpSpLocks/>
          </p:cNvGrpSpPr>
          <p:nvPr/>
        </p:nvGrpSpPr>
        <p:grpSpPr bwMode="auto">
          <a:xfrm>
            <a:off x="1371600" y="2209800"/>
            <a:ext cx="8001000" cy="4208463"/>
            <a:chOff x="576" y="1392"/>
            <a:chExt cx="5040" cy="2651"/>
          </a:xfrm>
        </p:grpSpPr>
        <p:sp>
          <p:nvSpPr>
            <p:cNvPr id="246791" name="Line 7"/>
            <p:cNvSpPr>
              <a:spLocks noChangeShapeType="1"/>
            </p:cNvSpPr>
            <p:nvPr/>
          </p:nvSpPr>
          <p:spPr bwMode="auto">
            <a:xfrm flipV="1">
              <a:off x="576" y="1392"/>
              <a:ext cx="0" cy="265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792" name="Line 8"/>
            <p:cNvSpPr>
              <a:spLocks noChangeShapeType="1"/>
            </p:cNvSpPr>
            <p:nvPr/>
          </p:nvSpPr>
          <p:spPr bwMode="auto">
            <a:xfrm>
              <a:off x="576" y="2783"/>
              <a:ext cx="438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793" name="Text Box 9"/>
            <p:cNvSpPr txBox="1">
              <a:spLocks noChangeArrowheads="1"/>
            </p:cNvSpPr>
            <p:nvPr/>
          </p:nvSpPr>
          <p:spPr bwMode="auto">
            <a:xfrm>
              <a:off x="624" y="1728"/>
              <a:ext cx="652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>
                  <a:latin typeface="Arial" charset="0"/>
                </a:rPr>
                <a:t>Erro</a:t>
              </a:r>
            </a:p>
          </p:txBody>
        </p:sp>
        <p:sp>
          <p:nvSpPr>
            <p:cNvPr id="246794" name="Text Box 10"/>
            <p:cNvSpPr txBox="1">
              <a:spLocks noChangeArrowheads="1"/>
            </p:cNvSpPr>
            <p:nvPr/>
          </p:nvSpPr>
          <p:spPr bwMode="auto">
            <a:xfrm>
              <a:off x="4530" y="2826"/>
              <a:ext cx="108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>
                  <a:latin typeface="Arial" charset="0"/>
                </a:rPr>
                <a:t>Indicação</a:t>
              </a:r>
            </a:p>
          </p:txBody>
        </p:sp>
      </p:grpSp>
      <p:sp>
        <p:nvSpPr>
          <p:cNvPr id="246795" name="Freeform 11"/>
          <p:cNvSpPr>
            <a:spLocks/>
          </p:cNvSpPr>
          <p:nvPr/>
        </p:nvSpPr>
        <p:spPr bwMode="auto">
          <a:xfrm>
            <a:off x="1371600" y="3589338"/>
            <a:ext cx="6000750" cy="1725612"/>
          </a:xfrm>
          <a:custGeom>
            <a:avLst/>
            <a:gdLst/>
            <a:ahLst/>
            <a:cxnLst>
              <a:cxn ang="0">
                <a:pos x="0" y="1425"/>
              </a:cxn>
              <a:cxn ang="0">
                <a:pos x="1425" y="171"/>
              </a:cxn>
              <a:cxn ang="0">
                <a:pos x="3306" y="798"/>
              </a:cxn>
              <a:cxn ang="0">
                <a:pos x="4959" y="0"/>
              </a:cxn>
            </a:cxnLst>
            <a:rect l="0" t="0" r="r" b="b"/>
            <a:pathLst>
              <a:path w="4959" h="1425">
                <a:moveTo>
                  <a:pt x="0" y="1425"/>
                </a:moveTo>
                <a:cubicBezTo>
                  <a:pt x="437" y="850"/>
                  <a:pt x="874" y="275"/>
                  <a:pt x="1425" y="171"/>
                </a:cubicBezTo>
                <a:cubicBezTo>
                  <a:pt x="1976" y="67"/>
                  <a:pt x="2717" y="826"/>
                  <a:pt x="3306" y="798"/>
                </a:cubicBezTo>
                <a:cubicBezTo>
                  <a:pt x="3895" y="770"/>
                  <a:pt x="4617" y="142"/>
                  <a:pt x="4959" y="0"/>
                </a:cubicBezTo>
              </a:path>
            </a:pathLst>
          </a:custGeom>
          <a:noFill/>
          <a:ln w="57150" cmpd="sng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46796" name="Group 12"/>
          <p:cNvGrpSpPr>
            <a:grpSpLocks/>
          </p:cNvGrpSpPr>
          <p:nvPr/>
        </p:nvGrpSpPr>
        <p:grpSpPr bwMode="auto">
          <a:xfrm>
            <a:off x="2743201" y="3797300"/>
            <a:ext cx="758825" cy="620713"/>
            <a:chOff x="1440" y="2392"/>
            <a:chExt cx="478" cy="391"/>
          </a:xfrm>
        </p:grpSpPr>
        <p:sp>
          <p:nvSpPr>
            <p:cNvPr id="246797" name="Line 13"/>
            <p:cNvSpPr>
              <a:spLocks noChangeShapeType="1"/>
            </p:cNvSpPr>
            <p:nvPr/>
          </p:nvSpPr>
          <p:spPr bwMode="auto">
            <a:xfrm flipV="1">
              <a:off x="1728" y="2392"/>
              <a:ext cx="0" cy="39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798" name="Text Box 14"/>
            <p:cNvSpPr txBox="1">
              <a:spLocks noChangeArrowheads="1"/>
            </p:cNvSpPr>
            <p:nvPr/>
          </p:nvSpPr>
          <p:spPr bwMode="auto">
            <a:xfrm>
              <a:off x="1440" y="2478"/>
              <a:ext cx="478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b="1" dirty="0" err="1">
                  <a:solidFill>
                    <a:schemeClr val="tx2"/>
                  </a:solidFill>
                  <a:latin typeface="Arial" charset="0"/>
                </a:rPr>
                <a:t>Es</a:t>
              </a:r>
              <a:endParaRPr lang="pt-BR" sz="20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246799" name="Group 15"/>
          <p:cNvGrpSpPr>
            <a:grpSpLocks/>
          </p:cNvGrpSpPr>
          <p:nvPr/>
        </p:nvGrpSpPr>
        <p:grpSpPr bwMode="auto">
          <a:xfrm>
            <a:off x="6251575" y="4279900"/>
            <a:ext cx="758825" cy="965200"/>
            <a:chOff x="3650" y="2696"/>
            <a:chExt cx="478" cy="608"/>
          </a:xfrm>
        </p:grpSpPr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 flipV="1">
              <a:off x="3661" y="2696"/>
              <a:ext cx="0" cy="60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801" name="Text Box 17"/>
            <p:cNvSpPr txBox="1">
              <a:spLocks noChangeArrowheads="1"/>
            </p:cNvSpPr>
            <p:nvPr/>
          </p:nvSpPr>
          <p:spPr bwMode="auto">
            <a:xfrm>
              <a:off x="3650" y="2870"/>
              <a:ext cx="47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b="1">
                  <a:solidFill>
                    <a:schemeClr val="tx2"/>
                  </a:solidFill>
                  <a:latin typeface="Arial" charset="0"/>
                </a:rPr>
                <a:t>Re</a:t>
              </a:r>
              <a:endParaRPr lang="pt-BR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grpSp>
        <p:nvGrpSpPr>
          <p:cNvPr id="246802" name="Group 18"/>
          <p:cNvGrpSpPr>
            <a:grpSpLocks/>
          </p:cNvGrpSpPr>
          <p:nvPr/>
        </p:nvGrpSpPr>
        <p:grpSpPr bwMode="auto">
          <a:xfrm>
            <a:off x="6251575" y="3313113"/>
            <a:ext cx="758825" cy="896937"/>
            <a:chOff x="3650" y="2087"/>
            <a:chExt cx="478" cy="565"/>
          </a:xfrm>
        </p:grpSpPr>
        <p:sp>
          <p:nvSpPr>
            <p:cNvPr id="246803" name="Line 19"/>
            <p:cNvSpPr>
              <a:spLocks noChangeShapeType="1"/>
            </p:cNvSpPr>
            <p:nvPr/>
          </p:nvSpPr>
          <p:spPr bwMode="auto">
            <a:xfrm flipV="1">
              <a:off x="3661" y="2087"/>
              <a:ext cx="0" cy="565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804" name="Text Box 20"/>
            <p:cNvSpPr txBox="1">
              <a:spLocks noChangeArrowheads="1"/>
            </p:cNvSpPr>
            <p:nvPr/>
          </p:nvSpPr>
          <p:spPr bwMode="auto">
            <a:xfrm>
              <a:off x="3650" y="2218"/>
              <a:ext cx="478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pt-BR" sz="2000" b="1">
                  <a:solidFill>
                    <a:schemeClr val="tx2"/>
                  </a:solidFill>
                  <a:latin typeface="Arial" charset="0"/>
                </a:rPr>
                <a:t>Re</a:t>
              </a:r>
              <a:endParaRPr lang="pt-BR" sz="200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246805" name="Freeform 21"/>
          <p:cNvSpPr>
            <a:spLocks/>
          </p:cNvSpPr>
          <p:nvPr/>
        </p:nvSpPr>
        <p:spPr bwMode="auto">
          <a:xfrm>
            <a:off x="1371600" y="2514600"/>
            <a:ext cx="6000750" cy="2173288"/>
          </a:xfrm>
          <a:custGeom>
            <a:avLst/>
            <a:gdLst/>
            <a:ahLst/>
            <a:cxnLst>
              <a:cxn ang="0">
                <a:pos x="0" y="1369"/>
              </a:cxn>
              <a:cxn ang="0">
                <a:pos x="1021" y="343"/>
              </a:cxn>
              <a:cxn ang="0">
                <a:pos x="2518" y="701"/>
              </a:cxn>
              <a:cxn ang="0">
                <a:pos x="3780" y="0"/>
              </a:cxn>
            </a:cxnLst>
            <a:rect l="0" t="0" r="r" b="b"/>
            <a:pathLst>
              <a:path w="3780" h="1369">
                <a:moveTo>
                  <a:pt x="0" y="1369"/>
                </a:moveTo>
                <a:cubicBezTo>
                  <a:pt x="170" y="1198"/>
                  <a:pt x="601" y="454"/>
                  <a:pt x="1021" y="343"/>
                </a:cubicBezTo>
                <a:cubicBezTo>
                  <a:pt x="1441" y="232"/>
                  <a:pt x="2058" y="758"/>
                  <a:pt x="2518" y="701"/>
                </a:cubicBezTo>
                <a:cubicBezTo>
                  <a:pt x="2978" y="644"/>
                  <a:pt x="3517" y="146"/>
                  <a:pt x="3780" y="0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6806" name="Freeform 22"/>
          <p:cNvSpPr>
            <a:spLocks/>
          </p:cNvSpPr>
          <p:nvPr/>
        </p:nvSpPr>
        <p:spPr bwMode="auto">
          <a:xfrm>
            <a:off x="1371600" y="4495800"/>
            <a:ext cx="5988050" cy="1431925"/>
          </a:xfrm>
          <a:custGeom>
            <a:avLst/>
            <a:gdLst/>
            <a:ahLst/>
            <a:cxnLst>
              <a:cxn ang="0">
                <a:pos x="0" y="902"/>
              </a:cxn>
              <a:cxn ang="0">
                <a:pos x="1060" y="49"/>
              </a:cxn>
              <a:cxn ang="0">
                <a:pos x="2502" y="610"/>
              </a:cxn>
              <a:cxn ang="0">
                <a:pos x="3367" y="361"/>
              </a:cxn>
              <a:cxn ang="0">
                <a:pos x="3772" y="111"/>
              </a:cxn>
            </a:cxnLst>
            <a:rect l="0" t="0" r="r" b="b"/>
            <a:pathLst>
              <a:path w="3772" h="902">
                <a:moveTo>
                  <a:pt x="0" y="902"/>
                </a:moveTo>
                <a:cubicBezTo>
                  <a:pt x="177" y="760"/>
                  <a:pt x="643" y="98"/>
                  <a:pt x="1060" y="49"/>
                </a:cubicBezTo>
                <a:cubicBezTo>
                  <a:pt x="1477" y="0"/>
                  <a:pt x="2118" y="558"/>
                  <a:pt x="2502" y="610"/>
                </a:cubicBezTo>
                <a:cubicBezTo>
                  <a:pt x="2886" y="662"/>
                  <a:pt x="3155" y="444"/>
                  <a:pt x="3367" y="361"/>
                </a:cubicBezTo>
                <a:cubicBezTo>
                  <a:pt x="3579" y="278"/>
                  <a:pt x="3688" y="163"/>
                  <a:pt x="3772" y="111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6807" name="Line 23"/>
          <p:cNvSpPr>
            <a:spLocks noChangeShapeType="1"/>
          </p:cNvSpPr>
          <p:nvPr/>
        </p:nvSpPr>
        <p:spPr bwMode="auto">
          <a:xfrm flipH="1">
            <a:off x="1371600" y="2514600"/>
            <a:ext cx="6248400" cy="0"/>
          </a:xfrm>
          <a:prstGeom prst="line">
            <a:avLst/>
          </a:prstGeom>
          <a:noFill/>
          <a:ln w="9525">
            <a:solidFill>
              <a:srgbClr val="CCFFC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46808" name="Line 24"/>
          <p:cNvSpPr>
            <a:spLocks noChangeShapeType="1"/>
          </p:cNvSpPr>
          <p:nvPr/>
        </p:nvSpPr>
        <p:spPr bwMode="auto">
          <a:xfrm flipH="1">
            <a:off x="1371600" y="5943600"/>
            <a:ext cx="6248400" cy="0"/>
          </a:xfrm>
          <a:prstGeom prst="line">
            <a:avLst/>
          </a:prstGeom>
          <a:noFill/>
          <a:ln w="9525">
            <a:solidFill>
              <a:srgbClr val="CCFFCC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46809" name="Group 25"/>
          <p:cNvGrpSpPr>
            <a:grpSpLocks/>
          </p:cNvGrpSpPr>
          <p:nvPr/>
        </p:nvGrpSpPr>
        <p:grpSpPr bwMode="auto">
          <a:xfrm>
            <a:off x="152400" y="2133600"/>
            <a:ext cx="1219200" cy="4038600"/>
            <a:chOff x="96" y="1344"/>
            <a:chExt cx="768" cy="2544"/>
          </a:xfrm>
        </p:grpSpPr>
        <p:sp>
          <p:nvSpPr>
            <p:cNvPr id="246810" name="Text Box 26"/>
            <p:cNvSpPr txBox="1">
              <a:spLocks noChangeArrowheads="1"/>
            </p:cNvSpPr>
            <p:nvPr/>
          </p:nvSpPr>
          <p:spPr bwMode="auto">
            <a:xfrm>
              <a:off x="96" y="1344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400">
                  <a:solidFill>
                    <a:srgbClr val="CCFFCC"/>
                  </a:solidFill>
                  <a:latin typeface="Arial" charset="0"/>
                </a:rPr>
                <a:t>E</a:t>
              </a:r>
              <a:r>
                <a:rPr lang="pt-BR" sz="2400" baseline="-25000">
                  <a:solidFill>
                    <a:srgbClr val="CCFFCC"/>
                  </a:solidFill>
                  <a:latin typeface="Arial" charset="0"/>
                </a:rPr>
                <a:t>máx</a:t>
              </a:r>
              <a:endParaRPr lang="pt-BR" sz="2400">
                <a:latin typeface="Arial" charset="0"/>
              </a:endParaRPr>
            </a:p>
          </p:txBody>
        </p:sp>
        <p:sp>
          <p:nvSpPr>
            <p:cNvPr id="246811" name="Text Box 27"/>
            <p:cNvSpPr txBox="1">
              <a:spLocks noChangeArrowheads="1"/>
            </p:cNvSpPr>
            <p:nvPr/>
          </p:nvSpPr>
          <p:spPr bwMode="auto">
            <a:xfrm>
              <a:off x="144" y="360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pt-BR" sz="2400" dirty="0">
                  <a:solidFill>
                    <a:srgbClr val="CCFFCC"/>
                  </a:solidFill>
                  <a:latin typeface="Arial" charset="0"/>
                </a:rPr>
                <a:t>- </a:t>
              </a:r>
              <a:r>
                <a:rPr lang="pt-BR" sz="2400" dirty="0" err="1">
                  <a:solidFill>
                    <a:srgbClr val="CCFFCC"/>
                  </a:solidFill>
                  <a:latin typeface="Arial" charset="0"/>
                </a:rPr>
                <a:t>E</a:t>
              </a:r>
              <a:r>
                <a:rPr lang="pt-BR" sz="2400" baseline="-25000" dirty="0" err="1">
                  <a:solidFill>
                    <a:srgbClr val="CCFFCC"/>
                  </a:solidFill>
                  <a:latin typeface="Arial" charset="0"/>
                </a:rPr>
                <a:t>máx</a:t>
              </a:r>
              <a:endParaRPr lang="pt-BR" sz="240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9" grpId="0" animBg="1"/>
      <p:bldP spid="246795" grpId="0" animBg="1"/>
      <p:bldP spid="246805" grpId="0" animBg="1"/>
      <p:bldP spid="246806" grpId="0" animBg="1"/>
      <p:bldP spid="246807" grpId="0" animBg="1"/>
      <p:bldP spid="2468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Quanto a erros de medição ...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648200"/>
          </a:xfrm>
        </p:spPr>
        <p:txBody>
          <a:bodyPr/>
          <a:lstStyle/>
          <a:p>
            <a:r>
              <a:rPr lang="pt-BR"/>
              <a:t>Precisão e exatidão</a:t>
            </a:r>
          </a:p>
          <a:p>
            <a:pPr lvl="1"/>
            <a:r>
              <a:rPr lang="pt-BR"/>
              <a:t>são termos apenas </a:t>
            </a:r>
            <a:r>
              <a:rPr lang="pt-BR" u="sng"/>
              <a:t>qualitativos</a:t>
            </a:r>
            <a:r>
              <a:rPr lang="pt-BR"/>
              <a:t>. Não podem ser associados a números.</a:t>
            </a:r>
          </a:p>
          <a:p>
            <a:pPr lvl="1"/>
            <a:r>
              <a:rPr lang="pt-BR" u="sng"/>
              <a:t>Precisão</a:t>
            </a:r>
            <a:r>
              <a:rPr lang="pt-BR"/>
              <a:t> significa </a:t>
            </a:r>
            <a:r>
              <a:rPr lang="pt-BR" u="sng"/>
              <a:t>pouca dispersão</a:t>
            </a:r>
            <a:r>
              <a:rPr lang="pt-BR"/>
              <a:t>. Está associado ao baixo nível de erros aleatórios.</a:t>
            </a:r>
          </a:p>
          <a:p>
            <a:pPr lvl="1"/>
            <a:r>
              <a:rPr lang="pt-BR" u="sng"/>
              <a:t>Exatidão</a:t>
            </a:r>
            <a:r>
              <a:rPr lang="pt-BR"/>
              <a:t> é sinônimo de “</a:t>
            </a:r>
            <a:r>
              <a:rPr lang="pt-BR" u="sng"/>
              <a:t>sem erros</a:t>
            </a:r>
            <a:r>
              <a:rPr lang="pt-BR"/>
              <a:t>”. Um sistema de medição com grande exatidão apresenta pequenos erros sistemáticos e aleatórios.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 bldLvl="2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exemplo de erros...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Teste de precisão de tiro de canhões:</a:t>
            </a:r>
          </a:p>
          <a:p>
            <a:pPr lvl="1"/>
            <a:r>
              <a:rPr lang="pt-BR"/>
              <a:t>Canhão situado a 500 m de alvo fixo;</a:t>
            </a:r>
          </a:p>
          <a:p>
            <a:pPr lvl="1"/>
            <a:r>
              <a:rPr lang="pt-BR"/>
              <a:t>Mirar apenas uma vez;</a:t>
            </a:r>
          </a:p>
          <a:p>
            <a:pPr lvl="1"/>
            <a:r>
              <a:rPr lang="pt-BR"/>
              <a:t>Disparar 20 tiros sem nova chance para refazer a mira;</a:t>
            </a:r>
          </a:p>
          <a:p>
            <a:pPr lvl="1"/>
            <a:r>
              <a:rPr lang="pt-BR"/>
              <a:t>Distribuição dos tiros no alvo é usada para qualificar canhões.</a:t>
            </a:r>
          </a:p>
          <a:p>
            <a:r>
              <a:rPr lang="pt-BR"/>
              <a:t>Quatro concorrentes: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tx1"/>
                </a:solidFill>
                <a:latin typeface="Arial" charset="0"/>
              </a:rPr>
              <a:t>Aplicações de instrumentos de medida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19400"/>
          </a:xfrm>
        </p:spPr>
        <p:txBody>
          <a:bodyPr/>
          <a:lstStyle/>
          <a:p>
            <a:pPr marL="228600" indent="-457200" algn="ctr" eaLnBrk="0" hangingPunct="0">
              <a:buSzPct val="100000"/>
              <a:buNone/>
              <a:tabLst>
                <a:tab pos="676275" algn="l"/>
              </a:tabLst>
            </a:pPr>
            <a:r>
              <a:rPr lang="pt-BR" sz="2800" dirty="0" smtClean="0">
                <a:solidFill>
                  <a:srgbClr val="FFFF00"/>
                </a:solidFill>
                <a:latin typeface="Arial" charset="0"/>
                <a:cs typeface="Tahoma" pitchFamily="34" charset="0"/>
              </a:rPr>
              <a:t>Por que medir?</a:t>
            </a:r>
          </a:p>
          <a:p>
            <a:pPr marL="228600" indent="-457200" eaLnBrk="0" hangingPunct="0">
              <a:buSzPct val="100000"/>
              <a:buFont typeface="Wingdings" pitchFamily="2" charset="2"/>
              <a:buChar char="§"/>
              <a:tabLst>
                <a:tab pos="676275" algn="l"/>
              </a:tabLst>
            </a:pPr>
            <a:r>
              <a:rPr lang="pt-BR" sz="2800" dirty="0" smtClean="0">
                <a:latin typeface="Arial" charset="0"/>
                <a:cs typeface="Tahoma" pitchFamily="34" charset="0"/>
              </a:rPr>
              <a:t>As aplicações que precisam de medidores são:</a:t>
            </a:r>
            <a:endParaRPr lang="en-US" sz="2800" dirty="0">
              <a:latin typeface="Arial" charset="0"/>
              <a:cs typeface="Tahoma" pitchFamily="34" charset="0"/>
            </a:endParaRPr>
          </a:p>
          <a:p>
            <a:pPr marL="1028700" lvl="2" indent="-457200" eaLnBrk="0" hangingPunct="0">
              <a:tabLst>
                <a:tab pos="676275" algn="l"/>
              </a:tabLst>
            </a:pPr>
            <a:r>
              <a:rPr lang="pt-BR" sz="2800" dirty="0" smtClean="0">
                <a:latin typeface="Arial" charset="0"/>
                <a:cs typeface="Tahoma" pitchFamily="34" charset="0"/>
              </a:rPr>
              <a:t>Monitoramento de processos e operações</a:t>
            </a:r>
            <a:endParaRPr lang="en-US" sz="2800" dirty="0">
              <a:latin typeface="Arial" charset="0"/>
              <a:cs typeface="Arial" charset="0"/>
            </a:endParaRPr>
          </a:p>
          <a:p>
            <a:pPr marL="1028700" lvl="2" indent="-457200" eaLnBrk="0" hangingPunct="0">
              <a:tabLst>
                <a:tab pos="676275" algn="l"/>
              </a:tabLst>
            </a:pPr>
            <a:r>
              <a:rPr lang="pt-BR" sz="2800" dirty="0" smtClean="0">
                <a:latin typeface="Arial" charset="0"/>
                <a:cs typeface="Tahoma" pitchFamily="34" charset="0"/>
              </a:rPr>
              <a:t>Experimentos em geral</a:t>
            </a:r>
            <a:endParaRPr lang="pt-BR" sz="2800" dirty="0" smtClean="0">
              <a:latin typeface="Arial" charset="0"/>
              <a:cs typeface="Arial" charset="0"/>
            </a:endParaRPr>
          </a:p>
          <a:p>
            <a:pPr marL="1028700" lvl="2" indent="-457200" eaLnBrk="0" hangingPunct="0">
              <a:tabLst>
                <a:tab pos="676275" algn="l"/>
              </a:tabLst>
            </a:pPr>
            <a:r>
              <a:rPr lang="pt-BR" sz="2800" dirty="0" smtClean="0">
                <a:latin typeface="Arial" charset="0"/>
                <a:cs typeface="Arial" charset="0"/>
              </a:rPr>
              <a:t>Controle de processos e operações</a:t>
            </a:r>
            <a:r>
              <a:rPr lang="pt-BR" sz="2800" dirty="0" smtClean="0">
                <a:latin typeface="Arial" charset="0"/>
              </a:rPr>
              <a:t> </a:t>
            </a:r>
          </a:p>
          <a:p>
            <a:pPr>
              <a:buNone/>
            </a:pPr>
            <a:endParaRPr lang="pt-BR" sz="2800" dirty="0"/>
          </a:p>
        </p:txBody>
      </p:sp>
      <p:pic>
        <p:nvPicPr>
          <p:cNvPr id="4" name="Imagem 3" descr="micrometro10.jpg"/>
          <p:cNvPicPr>
            <a:picLocks noChangeAspect="1"/>
          </p:cNvPicPr>
          <p:nvPr/>
        </p:nvPicPr>
        <p:blipFill>
          <a:blip r:embed="rId2" cstate="print"/>
          <a:srcRect l="3704" r="3704" b="33911"/>
          <a:stretch>
            <a:fillRect/>
          </a:stretch>
        </p:blipFill>
        <p:spPr>
          <a:xfrm>
            <a:off x="5234683" y="4284437"/>
            <a:ext cx="3452117" cy="236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transmisso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3973" y="4285023"/>
            <a:ext cx="138615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cpag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4266614"/>
            <a:ext cx="2419350" cy="239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533400"/>
            <a:ext cx="2667000" cy="2667000"/>
            <a:chOff x="912" y="432"/>
            <a:chExt cx="1680" cy="1680"/>
          </a:xfrm>
        </p:grpSpPr>
        <p:sp>
          <p:nvSpPr>
            <p:cNvPr id="135171" name="Oval 3"/>
            <p:cNvSpPr>
              <a:spLocks noChangeArrowheads="1"/>
            </p:cNvSpPr>
            <p:nvPr/>
          </p:nvSpPr>
          <p:spPr bwMode="auto">
            <a:xfrm>
              <a:off x="1680" y="1200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72" name="Oval 4"/>
            <p:cNvSpPr>
              <a:spLocks noChangeArrowheads="1"/>
            </p:cNvSpPr>
            <p:nvPr/>
          </p:nvSpPr>
          <p:spPr bwMode="auto">
            <a:xfrm>
              <a:off x="1584" y="110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73" name="Oval 5"/>
            <p:cNvSpPr>
              <a:spLocks noChangeArrowheads="1"/>
            </p:cNvSpPr>
            <p:nvPr/>
          </p:nvSpPr>
          <p:spPr bwMode="auto">
            <a:xfrm>
              <a:off x="1488" y="1008"/>
              <a:ext cx="528" cy="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74" name="Oval 6"/>
            <p:cNvSpPr>
              <a:spLocks noChangeArrowheads="1"/>
            </p:cNvSpPr>
            <p:nvPr/>
          </p:nvSpPr>
          <p:spPr bwMode="auto">
            <a:xfrm>
              <a:off x="1392" y="91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75" name="Oval 7"/>
            <p:cNvSpPr>
              <a:spLocks noChangeArrowheads="1"/>
            </p:cNvSpPr>
            <p:nvPr/>
          </p:nvSpPr>
          <p:spPr bwMode="auto">
            <a:xfrm>
              <a:off x="1296" y="816"/>
              <a:ext cx="912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76" name="Oval 8"/>
            <p:cNvSpPr>
              <a:spLocks noChangeArrowheads="1"/>
            </p:cNvSpPr>
            <p:nvPr/>
          </p:nvSpPr>
          <p:spPr bwMode="auto">
            <a:xfrm>
              <a:off x="1200" y="720"/>
              <a:ext cx="1104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77" name="Oval 9"/>
            <p:cNvSpPr>
              <a:spLocks noChangeArrowheads="1"/>
            </p:cNvSpPr>
            <p:nvPr/>
          </p:nvSpPr>
          <p:spPr bwMode="auto">
            <a:xfrm>
              <a:off x="1104" y="624"/>
              <a:ext cx="1296" cy="12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78" name="Oval 10"/>
            <p:cNvSpPr>
              <a:spLocks noChangeArrowheads="1"/>
            </p:cNvSpPr>
            <p:nvPr/>
          </p:nvSpPr>
          <p:spPr bwMode="auto">
            <a:xfrm>
              <a:off x="1008" y="528"/>
              <a:ext cx="1488" cy="14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79" name="Oval 11"/>
            <p:cNvSpPr>
              <a:spLocks noChangeArrowheads="1"/>
            </p:cNvSpPr>
            <p:nvPr/>
          </p:nvSpPr>
          <p:spPr bwMode="auto">
            <a:xfrm>
              <a:off x="912" y="432"/>
              <a:ext cx="1680" cy="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80" name="Line 12"/>
            <p:cNvSpPr>
              <a:spLocks noChangeShapeType="1"/>
            </p:cNvSpPr>
            <p:nvPr/>
          </p:nvSpPr>
          <p:spPr bwMode="auto">
            <a:xfrm>
              <a:off x="912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 rot="-5400000">
              <a:off x="904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57800" y="533400"/>
            <a:ext cx="2667000" cy="2667000"/>
            <a:chOff x="912" y="432"/>
            <a:chExt cx="1680" cy="1680"/>
          </a:xfrm>
        </p:grpSpPr>
        <p:sp>
          <p:nvSpPr>
            <p:cNvPr id="135183" name="Oval 15"/>
            <p:cNvSpPr>
              <a:spLocks noChangeArrowheads="1"/>
            </p:cNvSpPr>
            <p:nvPr/>
          </p:nvSpPr>
          <p:spPr bwMode="auto">
            <a:xfrm>
              <a:off x="1680" y="1200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84" name="Oval 16"/>
            <p:cNvSpPr>
              <a:spLocks noChangeArrowheads="1"/>
            </p:cNvSpPr>
            <p:nvPr/>
          </p:nvSpPr>
          <p:spPr bwMode="auto">
            <a:xfrm>
              <a:off x="1584" y="110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85" name="Oval 17"/>
            <p:cNvSpPr>
              <a:spLocks noChangeArrowheads="1"/>
            </p:cNvSpPr>
            <p:nvPr/>
          </p:nvSpPr>
          <p:spPr bwMode="auto">
            <a:xfrm>
              <a:off x="1488" y="1008"/>
              <a:ext cx="528" cy="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86" name="Oval 18"/>
            <p:cNvSpPr>
              <a:spLocks noChangeArrowheads="1"/>
            </p:cNvSpPr>
            <p:nvPr/>
          </p:nvSpPr>
          <p:spPr bwMode="auto">
            <a:xfrm>
              <a:off x="1392" y="91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87" name="Oval 19"/>
            <p:cNvSpPr>
              <a:spLocks noChangeArrowheads="1"/>
            </p:cNvSpPr>
            <p:nvPr/>
          </p:nvSpPr>
          <p:spPr bwMode="auto">
            <a:xfrm>
              <a:off x="1296" y="816"/>
              <a:ext cx="912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88" name="Oval 20"/>
            <p:cNvSpPr>
              <a:spLocks noChangeArrowheads="1"/>
            </p:cNvSpPr>
            <p:nvPr/>
          </p:nvSpPr>
          <p:spPr bwMode="auto">
            <a:xfrm>
              <a:off x="1200" y="720"/>
              <a:ext cx="1104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89" name="Oval 21"/>
            <p:cNvSpPr>
              <a:spLocks noChangeArrowheads="1"/>
            </p:cNvSpPr>
            <p:nvPr/>
          </p:nvSpPr>
          <p:spPr bwMode="auto">
            <a:xfrm>
              <a:off x="1104" y="624"/>
              <a:ext cx="1296" cy="12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90" name="Oval 22"/>
            <p:cNvSpPr>
              <a:spLocks noChangeArrowheads="1"/>
            </p:cNvSpPr>
            <p:nvPr/>
          </p:nvSpPr>
          <p:spPr bwMode="auto">
            <a:xfrm>
              <a:off x="1008" y="528"/>
              <a:ext cx="1488" cy="14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91" name="Oval 23"/>
            <p:cNvSpPr>
              <a:spLocks noChangeArrowheads="1"/>
            </p:cNvSpPr>
            <p:nvPr/>
          </p:nvSpPr>
          <p:spPr bwMode="auto">
            <a:xfrm>
              <a:off x="912" y="432"/>
              <a:ext cx="1680" cy="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92" name="Line 24"/>
            <p:cNvSpPr>
              <a:spLocks noChangeShapeType="1"/>
            </p:cNvSpPr>
            <p:nvPr/>
          </p:nvSpPr>
          <p:spPr bwMode="auto">
            <a:xfrm>
              <a:off x="912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93" name="Line 25"/>
            <p:cNvSpPr>
              <a:spLocks noChangeShapeType="1"/>
            </p:cNvSpPr>
            <p:nvPr/>
          </p:nvSpPr>
          <p:spPr bwMode="auto">
            <a:xfrm rot="-5400000">
              <a:off x="904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066800" y="3581400"/>
            <a:ext cx="2667000" cy="2667000"/>
            <a:chOff x="912" y="432"/>
            <a:chExt cx="1680" cy="1680"/>
          </a:xfrm>
        </p:grpSpPr>
        <p:sp>
          <p:nvSpPr>
            <p:cNvPr id="135195" name="Oval 27"/>
            <p:cNvSpPr>
              <a:spLocks noChangeArrowheads="1"/>
            </p:cNvSpPr>
            <p:nvPr/>
          </p:nvSpPr>
          <p:spPr bwMode="auto">
            <a:xfrm>
              <a:off x="1680" y="1200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96" name="Oval 28"/>
            <p:cNvSpPr>
              <a:spLocks noChangeArrowheads="1"/>
            </p:cNvSpPr>
            <p:nvPr/>
          </p:nvSpPr>
          <p:spPr bwMode="auto">
            <a:xfrm>
              <a:off x="1584" y="110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97" name="Oval 29"/>
            <p:cNvSpPr>
              <a:spLocks noChangeArrowheads="1"/>
            </p:cNvSpPr>
            <p:nvPr/>
          </p:nvSpPr>
          <p:spPr bwMode="auto">
            <a:xfrm>
              <a:off x="1488" y="1008"/>
              <a:ext cx="528" cy="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98" name="Oval 30"/>
            <p:cNvSpPr>
              <a:spLocks noChangeArrowheads="1"/>
            </p:cNvSpPr>
            <p:nvPr/>
          </p:nvSpPr>
          <p:spPr bwMode="auto">
            <a:xfrm>
              <a:off x="1392" y="91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199" name="Oval 31"/>
            <p:cNvSpPr>
              <a:spLocks noChangeArrowheads="1"/>
            </p:cNvSpPr>
            <p:nvPr/>
          </p:nvSpPr>
          <p:spPr bwMode="auto">
            <a:xfrm>
              <a:off x="1296" y="816"/>
              <a:ext cx="912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00" name="Oval 32"/>
            <p:cNvSpPr>
              <a:spLocks noChangeArrowheads="1"/>
            </p:cNvSpPr>
            <p:nvPr/>
          </p:nvSpPr>
          <p:spPr bwMode="auto">
            <a:xfrm>
              <a:off x="1200" y="720"/>
              <a:ext cx="1104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01" name="Oval 33"/>
            <p:cNvSpPr>
              <a:spLocks noChangeArrowheads="1"/>
            </p:cNvSpPr>
            <p:nvPr/>
          </p:nvSpPr>
          <p:spPr bwMode="auto">
            <a:xfrm>
              <a:off x="1104" y="624"/>
              <a:ext cx="1296" cy="12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02" name="Oval 34"/>
            <p:cNvSpPr>
              <a:spLocks noChangeArrowheads="1"/>
            </p:cNvSpPr>
            <p:nvPr/>
          </p:nvSpPr>
          <p:spPr bwMode="auto">
            <a:xfrm>
              <a:off x="1008" y="528"/>
              <a:ext cx="1488" cy="14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03" name="Oval 35"/>
            <p:cNvSpPr>
              <a:spLocks noChangeArrowheads="1"/>
            </p:cNvSpPr>
            <p:nvPr/>
          </p:nvSpPr>
          <p:spPr bwMode="auto">
            <a:xfrm>
              <a:off x="912" y="432"/>
              <a:ext cx="1680" cy="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04" name="Line 36"/>
            <p:cNvSpPr>
              <a:spLocks noChangeShapeType="1"/>
            </p:cNvSpPr>
            <p:nvPr/>
          </p:nvSpPr>
          <p:spPr bwMode="auto">
            <a:xfrm>
              <a:off x="912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05" name="Line 37"/>
            <p:cNvSpPr>
              <a:spLocks noChangeShapeType="1"/>
            </p:cNvSpPr>
            <p:nvPr/>
          </p:nvSpPr>
          <p:spPr bwMode="auto">
            <a:xfrm rot="-5400000">
              <a:off x="904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257800" y="3581400"/>
            <a:ext cx="2667000" cy="2667000"/>
            <a:chOff x="912" y="432"/>
            <a:chExt cx="1680" cy="1680"/>
          </a:xfrm>
        </p:grpSpPr>
        <p:sp>
          <p:nvSpPr>
            <p:cNvPr id="135207" name="Oval 39"/>
            <p:cNvSpPr>
              <a:spLocks noChangeArrowheads="1"/>
            </p:cNvSpPr>
            <p:nvPr/>
          </p:nvSpPr>
          <p:spPr bwMode="auto">
            <a:xfrm>
              <a:off x="1680" y="1200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08" name="Oval 40"/>
            <p:cNvSpPr>
              <a:spLocks noChangeArrowheads="1"/>
            </p:cNvSpPr>
            <p:nvPr/>
          </p:nvSpPr>
          <p:spPr bwMode="auto">
            <a:xfrm>
              <a:off x="1584" y="110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09" name="Oval 41"/>
            <p:cNvSpPr>
              <a:spLocks noChangeArrowheads="1"/>
            </p:cNvSpPr>
            <p:nvPr/>
          </p:nvSpPr>
          <p:spPr bwMode="auto">
            <a:xfrm>
              <a:off x="1488" y="1008"/>
              <a:ext cx="528" cy="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10" name="Oval 42"/>
            <p:cNvSpPr>
              <a:spLocks noChangeArrowheads="1"/>
            </p:cNvSpPr>
            <p:nvPr/>
          </p:nvSpPr>
          <p:spPr bwMode="auto">
            <a:xfrm>
              <a:off x="1392" y="91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11" name="Oval 43"/>
            <p:cNvSpPr>
              <a:spLocks noChangeArrowheads="1"/>
            </p:cNvSpPr>
            <p:nvPr/>
          </p:nvSpPr>
          <p:spPr bwMode="auto">
            <a:xfrm>
              <a:off x="1296" y="816"/>
              <a:ext cx="912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12" name="Oval 44"/>
            <p:cNvSpPr>
              <a:spLocks noChangeArrowheads="1"/>
            </p:cNvSpPr>
            <p:nvPr/>
          </p:nvSpPr>
          <p:spPr bwMode="auto">
            <a:xfrm>
              <a:off x="1200" y="720"/>
              <a:ext cx="1104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13" name="Oval 45"/>
            <p:cNvSpPr>
              <a:spLocks noChangeArrowheads="1"/>
            </p:cNvSpPr>
            <p:nvPr/>
          </p:nvSpPr>
          <p:spPr bwMode="auto">
            <a:xfrm>
              <a:off x="1104" y="624"/>
              <a:ext cx="1296" cy="12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14" name="Oval 46"/>
            <p:cNvSpPr>
              <a:spLocks noChangeArrowheads="1"/>
            </p:cNvSpPr>
            <p:nvPr/>
          </p:nvSpPr>
          <p:spPr bwMode="auto">
            <a:xfrm>
              <a:off x="1008" y="528"/>
              <a:ext cx="1488" cy="14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15" name="Oval 47"/>
            <p:cNvSpPr>
              <a:spLocks noChangeArrowheads="1"/>
            </p:cNvSpPr>
            <p:nvPr/>
          </p:nvSpPr>
          <p:spPr bwMode="auto">
            <a:xfrm>
              <a:off x="912" y="432"/>
              <a:ext cx="1680" cy="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16" name="Line 48"/>
            <p:cNvSpPr>
              <a:spLocks noChangeShapeType="1"/>
            </p:cNvSpPr>
            <p:nvPr/>
          </p:nvSpPr>
          <p:spPr bwMode="auto">
            <a:xfrm>
              <a:off x="912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217" name="Line 49"/>
            <p:cNvSpPr>
              <a:spLocks noChangeShapeType="1"/>
            </p:cNvSpPr>
            <p:nvPr/>
          </p:nvSpPr>
          <p:spPr bwMode="auto">
            <a:xfrm rot="-5400000">
              <a:off x="904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5218" name="Oval 50"/>
          <p:cNvSpPr>
            <a:spLocks noChangeArrowheads="1"/>
          </p:cNvSpPr>
          <p:nvPr/>
        </p:nvSpPr>
        <p:spPr bwMode="auto">
          <a:xfrm>
            <a:off x="3048000" y="762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19" name="Oval 51"/>
          <p:cNvSpPr>
            <a:spLocks noChangeArrowheads="1"/>
          </p:cNvSpPr>
          <p:nvPr/>
        </p:nvSpPr>
        <p:spPr bwMode="auto">
          <a:xfrm>
            <a:off x="3124200" y="83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0" name="Oval 52"/>
          <p:cNvSpPr>
            <a:spLocks noChangeArrowheads="1"/>
          </p:cNvSpPr>
          <p:nvPr/>
        </p:nvSpPr>
        <p:spPr bwMode="auto">
          <a:xfrm>
            <a:off x="3048000" y="914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1" name="Oval 53"/>
          <p:cNvSpPr>
            <a:spLocks noChangeArrowheads="1"/>
          </p:cNvSpPr>
          <p:nvPr/>
        </p:nvSpPr>
        <p:spPr bwMode="auto">
          <a:xfrm>
            <a:off x="2895600" y="762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2" name="Oval 54"/>
          <p:cNvSpPr>
            <a:spLocks noChangeArrowheads="1"/>
          </p:cNvSpPr>
          <p:nvPr/>
        </p:nvSpPr>
        <p:spPr bwMode="auto">
          <a:xfrm>
            <a:off x="2895600" y="83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3" name="Oval 55"/>
          <p:cNvSpPr>
            <a:spLocks noChangeArrowheads="1"/>
          </p:cNvSpPr>
          <p:nvPr/>
        </p:nvSpPr>
        <p:spPr bwMode="auto">
          <a:xfrm>
            <a:off x="2971800" y="914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4" name="Oval 56"/>
          <p:cNvSpPr>
            <a:spLocks noChangeArrowheads="1"/>
          </p:cNvSpPr>
          <p:nvPr/>
        </p:nvSpPr>
        <p:spPr bwMode="auto">
          <a:xfrm>
            <a:off x="2971800" y="762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5" name="Oval 57"/>
          <p:cNvSpPr>
            <a:spLocks noChangeArrowheads="1"/>
          </p:cNvSpPr>
          <p:nvPr/>
        </p:nvSpPr>
        <p:spPr bwMode="auto">
          <a:xfrm>
            <a:off x="2895600" y="990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6" name="Oval 58"/>
          <p:cNvSpPr>
            <a:spLocks noChangeArrowheads="1"/>
          </p:cNvSpPr>
          <p:nvPr/>
        </p:nvSpPr>
        <p:spPr bwMode="auto">
          <a:xfrm>
            <a:off x="2895600" y="914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7" name="Oval 59"/>
          <p:cNvSpPr>
            <a:spLocks noChangeArrowheads="1"/>
          </p:cNvSpPr>
          <p:nvPr/>
        </p:nvSpPr>
        <p:spPr bwMode="auto">
          <a:xfrm>
            <a:off x="3005138" y="804863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8" name="Oval 60"/>
          <p:cNvSpPr>
            <a:spLocks noChangeArrowheads="1"/>
          </p:cNvSpPr>
          <p:nvPr/>
        </p:nvSpPr>
        <p:spPr bwMode="auto">
          <a:xfrm>
            <a:off x="2971800" y="83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29" name="Oval 61"/>
          <p:cNvSpPr>
            <a:spLocks noChangeArrowheads="1"/>
          </p:cNvSpPr>
          <p:nvPr/>
        </p:nvSpPr>
        <p:spPr bwMode="auto">
          <a:xfrm>
            <a:off x="3048000" y="990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0" name="Oval 62"/>
          <p:cNvSpPr>
            <a:spLocks noChangeArrowheads="1"/>
          </p:cNvSpPr>
          <p:nvPr/>
        </p:nvSpPr>
        <p:spPr bwMode="auto">
          <a:xfrm>
            <a:off x="3124200" y="914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1" name="Oval 63"/>
          <p:cNvSpPr>
            <a:spLocks noChangeArrowheads="1"/>
          </p:cNvSpPr>
          <p:nvPr/>
        </p:nvSpPr>
        <p:spPr bwMode="auto">
          <a:xfrm>
            <a:off x="3048000" y="83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2" name="Oval 64"/>
          <p:cNvSpPr>
            <a:spLocks noChangeArrowheads="1"/>
          </p:cNvSpPr>
          <p:nvPr/>
        </p:nvSpPr>
        <p:spPr bwMode="auto">
          <a:xfrm>
            <a:off x="2971800" y="83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3" name="Oval 65"/>
          <p:cNvSpPr>
            <a:spLocks noChangeArrowheads="1"/>
          </p:cNvSpPr>
          <p:nvPr/>
        </p:nvSpPr>
        <p:spPr bwMode="auto">
          <a:xfrm>
            <a:off x="3124200" y="762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4" name="Oval 66"/>
          <p:cNvSpPr>
            <a:spLocks noChangeArrowheads="1"/>
          </p:cNvSpPr>
          <p:nvPr/>
        </p:nvSpPr>
        <p:spPr bwMode="auto">
          <a:xfrm>
            <a:off x="3200400" y="83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5" name="Oval 67"/>
          <p:cNvSpPr>
            <a:spLocks noChangeArrowheads="1"/>
          </p:cNvSpPr>
          <p:nvPr/>
        </p:nvSpPr>
        <p:spPr bwMode="auto">
          <a:xfrm>
            <a:off x="3014663" y="87153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6" name="Oval 68"/>
          <p:cNvSpPr>
            <a:spLocks noChangeArrowheads="1"/>
          </p:cNvSpPr>
          <p:nvPr/>
        </p:nvSpPr>
        <p:spPr bwMode="auto">
          <a:xfrm>
            <a:off x="2971800" y="685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7" name="Oval 69"/>
          <p:cNvSpPr>
            <a:spLocks noChangeArrowheads="1"/>
          </p:cNvSpPr>
          <p:nvPr/>
        </p:nvSpPr>
        <p:spPr bwMode="auto">
          <a:xfrm>
            <a:off x="2819400" y="838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8" name="Oval 70"/>
          <p:cNvSpPr>
            <a:spLocks noChangeArrowheads="1"/>
          </p:cNvSpPr>
          <p:nvPr/>
        </p:nvSpPr>
        <p:spPr bwMode="auto">
          <a:xfrm>
            <a:off x="6629400" y="2362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39" name="Oval 71"/>
          <p:cNvSpPr>
            <a:spLocks noChangeArrowheads="1"/>
          </p:cNvSpPr>
          <p:nvPr/>
        </p:nvSpPr>
        <p:spPr bwMode="auto">
          <a:xfrm>
            <a:off x="6477000" y="1981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0" name="Oval 72"/>
          <p:cNvSpPr>
            <a:spLocks noChangeArrowheads="1"/>
          </p:cNvSpPr>
          <p:nvPr/>
        </p:nvSpPr>
        <p:spPr bwMode="auto">
          <a:xfrm>
            <a:off x="6400800" y="2209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1" name="Oval 73"/>
          <p:cNvSpPr>
            <a:spLocks noChangeArrowheads="1"/>
          </p:cNvSpPr>
          <p:nvPr/>
        </p:nvSpPr>
        <p:spPr bwMode="auto">
          <a:xfrm>
            <a:off x="7162800" y="1828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2" name="Oval 74"/>
          <p:cNvSpPr>
            <a:spLocks noChangeArrowheads="1"/>
          </p:cNvSpPr>
          <p:nvPr/>
        </p:nvSpPr>
        <p:spPr bwMode="auto">
          <a:xfrm>
            <a:off x="6477000" y="1828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3" name="Oval 75"/>
          <p:cNvSpPr>
            <a:spLocks noChangeArrowheads="1"/>
          </p:cNvSpPr>
          <p:nvPr/>
        </p:nvSpPr>
        <p:spPr bwMode="auto">
          <a:xfrm>
            <a:off x="6934200" y="2133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4" name="Oval 76"/>
          <p:cNvSpPr>
            <a:spLocks noChangeArrowheads="1"/>
          </p:cNvSpPr>
          <p:nvPr/>
        </p:nvSpPr>
        <p:spPr bwMode="auto">
          <a:xfrm>
            <a:off x="7010400" y="1524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5" name="Oval 77"/>
          <p:cNvSpPr>
            <a:spLocks noChangeArrowheads="1"/>
          </p:cNvSpPr>
          <p:nvPr/>
        </p:nvSpPr>
        <p:spPr bwMode="auto">
          <a:xfrm>
            <a:off x="6705600" y="2133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6" name="Oval 78"/>
          <p:cNvSpPr>
            <a:spLocks noChangeArrowheads="1"/>
          </p:cNvSpPr>
          <p:nvPr/>
        </p:nvSpPr>
        <p:spPr bwMode="auto">
          <a:xfrm>
            <a:off x="6172200" y="1981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7" name="Oval 79"/>
          <p:cNvSpPr>
            <a:spLocks noChangeArrowheads="1"/>
          </p:cNvSpPr>
          <p:nvPr/>
        </p:nvSpPr>
        <p:spPr bwMode="auto">
          <a:xfrm>
            <a:off x="6781800" y="1600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8" name="Oval 80"/>
          <p:cNvSpPr>
            <a:spLocks noChangeArrowheads="1"/>
          </p:cNvSpPr>
          <p:nvPr/>
        </p:nvSpPr>
        <p:spPr bwMode="auto">
          <a:xfrm>
            <a:off x="6324600" y="1371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49" name="Oval 81"/>
          <p:cNvSpPr>
            <a:spLocks noChangeArrowheads="1"/>
          </p:cNvSpPr>
          <p:nvPr/>
        </p:nvSpPr>
        <p:spPr bwMode="auto">
          <a:xfrm>
            <a:off x="67818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0" name="Oval 82"/>
          <p:cNvSpPr>
            <a:spLocks noChangeArrowheads="1"/>
          </p:cNvSpPr>
          <p:nvPr/>
        </p:nvSpPr>
        <p:spPr bwMode="auto">
          <a:xfrm>
            <a:off x="6705600" y="1905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1" name="Oval 83"/>
          <p:cNvSpPr>
            <a:spLocks noChangeArrowheads="1"/>
          </p:cNvSpPr>
          <p:nvPr/>
        </p:nvSpPr>
        <p:spPr bwMode="auto">
          <a:xfrm>
            <a:off x="6553200" y="1600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2" name="Oval 84"/>
          <p:cNvSpPr>
            <a:spLocks noChangeArrowheads="1"/>
          </p:cNvSpPr>
          <p:nvPr/>
        </p:nvSpPr>
        <p:spPr bwMode="auto">
          <a:xfrm>
            <a:off x="6553200" y="1295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3" name="Oval 85"/>
          <p:cNvSpPr>
            <a:spLocks noChangeArrowheads="1"/>
          </p:cNvSpPr>
          <p:nvPr/>
        </p:nvSpPr>
        <p:spPr bwMode="auto">
          <a:xfrm>
            <a:off x="6781800" y="1371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4" name="Oval 86"/>
          <p:cNvSpPr>
            <a:spLocks noChangeArrowheads="1"/>
          </p:cNvSpPr>
          <p:nvPr/>
        </p:nvSpPr>
        <p:spPr bwMode="auto">
          <a:xfrm>
            <a:off x="6324600" y="1600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5" name="Oval 87"/>
          <p:cNvSpPr>
            <a:spLocks noChangeArrowheads="1"/>
          </p:cNvSpPr>
          <p:nvPr/>
        </p:nvSpPr>
        <p:spPr bwMode="auto">
          <a:xfrm>
            <a:off x="6096000" y="1524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6" name="Oval 88"/>
          <p:cNvSpPr>
            <a:spLocks noChangeArrowheads="1"/>
          </p:cNvSpPr>
          <p:nvPr/>
        </p:nvSpPr>
        <p:spPr bwMode="auto">
          <a:xfrm>
            <a:off x="5943600" y="175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7" name="Oval 89"/>
          <p:cNvSpPr>
            <a:spLocks noChangeArrowheads="1"/>
          </p:cNvSpPr>
          <p:nvPr/>
        </p:nvSpPr>
        <p:spPr bwMode="auto">
          <a:xfrm>
            <a:off x="6172200" y="2209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8" name="Oval 90"/>
          <p:cNvSpPr>
            <a:spLocks noChangeArrowheads="1"/>
          </p:cNvSpPr>
          <p:nvPr/>
        </p:nvSpPr>
        <p:spPr bwMode="auto">
          <a:xfrm>
            <a:off x="5867400" y="6096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59" name="Oval 91"/>
          <p:cNvSpPr>
            <a:spLocks noChangeArrowheads="1"/>
          </p:cNvSpPr>
          <p:nvPr/>
        </p:nvSpPr>
        <p:spPr bwMode="auto">
          <a:xfrm>
            <a:off x="5715000" y="5791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0" name="Oval 92"/>
          <p:cNvSpPr>
            <a:spLocks noChangeArrowheads="1"/>
          </p:cNvSpPr>
          <p:nvPr/>
        </p:nvSpPr>
        <p:spPr bwMode="auto">
          <a:xfrm>
            <a:off x="5562600" y="6019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1" name="Oval 93"/>
          <p:cNvSpPr>
            <a:spLocks noChangeArrowheads="1"/>
          </p:cNvSpPr>
          <p:nvPr/>
        </p:nvSpPr>
        <p:spPr bwMode="auto">
          <a:xfrm>
            <a:off x="6324600" y="5638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2" name="Oval 94"/>
          <p:cNvSpPr>
            <a:spLocks noChangeArrowheads="1"/>
          </p:cNvSpPr>
          <p:nvPr/>
        </p:nvSpPr>
        <p:spPr bwMode="auto">
          <a:xfrm>
            <a:off x="5791200" y="5181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3" name="Oval 95"/>
          <p:cNvSpPr>
            <a:spLocks noChangeArrowheads="1"/>
          </p:cNvSpPr>
          <p:nvPr/>
        </p:nvSpPr>
        <p:spPr bwMode="auto">
          <a:xfrm>
            <a:off x="6172200" y="5943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4" name="Oval 96"/>
          <p:cNvSpPr>
            <a:spLocks noChangeArrowheads="1"/>
          </p:cNvSpPr>
          <p:nvPr/>
        </p:nvSpPr>
        <p:spPr bwMode="auto">
          <a:xfrm>
            <a:off x="6248400" y="5334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5" name="Oval 97"/>
          <p:cNvSpPr>
            <a:spLocks noChangeArrowheads="1"/>
          </p:cNvSpPr>
          <p:nvPr/>
        </p:nvSpPr>
        <p:spPr bwMode="auto">
          <a:xfrm>
            <a:off x="5562600" y="5638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6" name="Oval 98"/>
          <p:cNvSpPr>
            <a:spLocks noChangeArrowheads="1"/>
          </p:cNvSpPr>
          <p:nvPr/>
        </p:nvSpPr>
        <p:spPr bwMode="auto">
          <a:xfrm>
            <a:off x="5410200" y="5791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7" name="Oval 99"/>
          <p:cNvSpPr>
            <a:spLocks noChangeArrowheads="1"/>
          </p:cNvSpPr>
          <p:nvPr/>
        </p:nvSpPr>
        <p:spPr bwMode="auto">
          <a:xfrm>
            <a:off x="6096000" y="5334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8" name="Oval 100"/>
          <p:cNvSpPr>
            <a:spLocks noChangeArrowheads="1"/>
          </p:cNvSpPr>
          <p:nvPr/>
        </p:nvSpPr>
        <p:spPr bwMode="auto">
          <a:xfrm>
            <a:off x="5562600" y="5181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69" name="Oval 101"/>
          <p:cNvSpPr>
            <a:spLocks noChangeArrowheads="1"/>
          </p:cNvSpPr>
          <p:nvPr/>
        </p:nvSpPr>
        <p:spPr bwMode="auto">
          <a:xfrm>
            <a:off x="6019800" y="556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0" name="Oval 102"/>
          <p:cNvSpPr>
            <a:spLocks noChangeArrowheads="1"/>
          </p:cNvSpPr>
          <p:nvPr/>
        </p:nvSpPr>
        <p:spPr bwMode="auto">
          <a:xfrm>
            <a:off x="5943600" y="5715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1" name="Oval 103"/>
          <p:cNvSpPr>
            <a:spLocks noChangeArrowheads="1"/>
          </p:cNvSpPr>
          <p:nvPr/>
        </p:nvSpPr>
        <p:spPr bwMode="auto">
          <a:xfrm>
            <a:off x="5791200" y="5410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2" name="Oval 104"/>
          <p:cNvSpPr>
            <a:spLocks noChangeArrowheads="1"/>
          </p:cNvSpPr>
          <p:nvPr/>
        </p:nvSpPr>
        <p:spPr bwMode="auto">
          <a:xfrm>
            <a:off x="6172200" y="5791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3" name="Oval 105"/>
          <p:cNvSpPr>
            <a:spLocks noChangeArrowheads="1"/>
          </p:cNvSpPr>
          <p:nvPr/>
        </p:nvSpPr>
        <p:spPr bwMode="auto">
          <a:xfrm>
            <a:off x="6019800" y="5181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4" name="Oval 106"/>
          <p:cNvSpPr>
            <a:spLocks noChangeArrowheads="1"/>
          </p:cNvSpPr>
          <p:nvPr/>
        </p:nvSpPr>
        <p:spPr bwMode="auto">
          <a:xfrm>
            <a:off x="5562600" y="5410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5" name="Oval 107"/>
          <p:cNvSpPr>
            <a:spLocks noChangeArrowheads="1"/>
          </p:cNvSpPr>
          <p:nvPr/>
        </p:nvSpPr>
        <p:spPr bwMode="auto">
          <a:xfrm>
            <a:off x="5334000" y="5334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6" name="Oval 108"/>
          <p:cNvSpPr>
            <a:spLocks noChangeArrowheads="1"/>
          </p:cNvSpPr>
          <p:nvPr/>
        </p:nvSpPr>
        <p:spPr bwMode="auto">
          <a:xfrm>
            <a:off x="5181600" y="5562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7" name="Oval 109"/>
          <p:cNvSpPr>
            <a:spLocks noChangeArrowheads="1"/>
          </p:cNvSpPr>
          <p:nvPr/>
        </p:nvSpPr>
        <p:spPr bwMode="auto">
          <a:xfrm>
            <a:off x="5257800" y="5943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8" name="Oval 110"/>
          <p:cNvSpPr>
            <a:spLocks noChangeArrowheads="1"/>
          </p:cNvSpPr>
          <p:nvPr/>
        </p:nvSpPr>
        <p:spPr bwMode="auto">
          <a:xfrm>
            <a:off x="2374900" y="4800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79" name="Oval 111"/>
          <p:cNvSpPr>
            <a:spLocks noChangeArrowheads="1"/>
          </p:cNvSpPr>
          <p:nvPr/>
        </p:nvSpPr>
        <p:spPr bwMode="auto">
          <a:xfrm>
            <a:off x="2451100" y="4876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0" name="Oval 112"/>
          <p:cNvSpPr>
            <a:spLocks noChangeArrowheads="1"/>
          </p:cNvSpPr>
          <p:nvPr/>
        </p:nvSpPr>
        <p:spPr bwMode="auto">
          <a:xfrm>
            <a:off x="2374900" y="4953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1" name="Oval 113"/>
          <p:cNvSpPr>
            <a:spLocks noChangeArrowheads="1"/>
          </p:cNvSpPr>
          <p:nvPr/>
        </p:nvSpPr>
        <p:spPr bwMode="auto">
          <a:xfrm>
            <a:off x="2222500" y="4800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2" name="Oval 114"/>
          <p:cNvSpPr>
            <a:spLocks noChangeArrowheads="1"/>
          </p:cNvSpPr>
          <p:nvPr/>
        </p:nvSpPr>
        <p:spPr bwMode="auto">
          <a:xfrm>
            <a:off x="2222500" y="4876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3" name="Oval 115"/>
          <p:cNvSpPr>
            <a:spLocks noChangeArrowheads="1"/>
          </p:cNvSpPr>
          <p:nvPr/>
        </p:nvSpPr>
        <p:spPr bwMode="auto">
          <a:xfrm>
            <a:off x="2298700" y="4953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4" name="Oval 116"/>
          <p:cNvSpPr>
            <a:spLocks noChangeArrowheads="1"/>
          </p:cNvSpPr>
          <p:nvPr/>
        </p:nvSpPr>
        <p:spPr bwMode="auto">
          <a:xfrm>
            <a:off x="2298700" y="4800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5" name="Oval 117"/>
          <p:cNvSpPr>
            <a:spLocks noChangeArrowheads="1"/>
          </p:cNvSpPr>
          <p:nvPr/>
        </p:nvSpPr>
        <p:spPr bwMode="auto">
          <a:xfrm>
            <a:off x="2336800" y="483393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6" name="Oval 118"/>
          <p:cNvSpPr>
            <a:spLocks noChangeArrowheads="1"/>
          </p:cNvSpPr>
          <p:nvPr/>
        </p:nvSpPr>
        <p:spPr bwMode="auto">
          <a:xfrm>
            <a:off x="2222500" y="4953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7" name="Oval 119"/>
          <p:cNvSpPr>
            <a:spLocks noChangeArrowheads="1"/>
          </p:cNvSpPr>
          <p:nvPr/>
        </p:nvSpPr>
        <p:spPr bwMode="auto">
          <a:xfrm>
            <a:off x="2417763" y="48387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8" name="Oval 120"/>
          <p:cNvSpPr>
            <a:spLocks noChangeArrowheads="1"/>
          </p:cNvSpPr>
          <p:nvPr/>
        </p:nvSpPr>
        <p:spPr bwMode="auto">
          <a:xfrm>
            <a:off x="2298700" y="4876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89" name="Oval 121"/>
          <p:cNvSpPr>
            <a:spLocks noChangeArrowheads="1"/>
          </p:cNvSpPr>
          <p:nvPr/>
        </p:nvSpPr>
        <p:spPr bwMode="auto">
          <a:xfrm>
            <a:off x="2374900" y="50292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0" name="Oval 122"/>
          <p:cNvSpPr>
            <a:spLocks noChangeArrowheads="1"/>
          </p:cNvSpPr>
          <p:nvPr/>
        </p:nvSpPr>
        <p:spPr bwMode="auto">
          <a:xfrm>
            <a:off x="2451100" y="49530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1" name="Oval 123"/>
          <p:cNvSpPr>
            <a:spLocks noChangeArrowheads="1"/>
          </p:cNvSpPr>
          <p:nvPr/>
        </p:nvSpPr>
        <p:spPr bwMode="auto">
          <a:xfrm>
            <a:off x="2374900" y="4876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2" name="Oval 124"/>
          <p:cNvSpPr>
            <a:spLocks noChangeArrowheads="1"/>
          </p:cNvSpPr>
          <p:nvPr/>
        </p:nvSpPr>
        <p:spPr bwMode="auto">
          <a:xfrm>
            <a:off x="2298700" y="4876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3" name="Oval 125"/>
          <p:cNvSpPr>
            <a:spLocks noChangeArrowheads="1"/>
          </p:cNvSpPr>
          <p:nvPr/>
        </p:nvSpPr>
        <p:spPr bwMode="auto">
          <a:xfrm>
            <a:off x="2451100" y="48006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4" name="Oval 126"/>
          <p:cNvSpPr>
            <a:spLocks noChangeArrowheads="1"/>
          </p:cNvSpPr>
          <p:nvPr/>
        </p:nvSpPr>
        <p:spPr bwMode="auto">
          <a:xfrm>
            <a:off x="2527300" y="48768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5" name="Oval 127"/>
          <p:cNvSpPr>
            <a:spLocks noChangeArrowheads="1"/>
          </p:cNvSpPr>
          <p:nvPr/>
        </p:nvSpPr>
        <p:spPr bwMode="auto">
          <a:xfrm>
            <a:off x="2400300" y="4910138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6" name="Oval 128"/>
          <p:cNvSpPr>
            <a:spLocks noChangeArrowheads="1"/>
          </p:cNvSpPr>
          <p:nvPr/>
        </p:nvSpPr>
        <p:spPr bwMode="auto">
          <a:xfrm>
            <a:off x="2298700" y="47244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7" name="Oval 129"/>
          <p:cNvSpPr>
            <a:spLocks noChangeArrowheads="1"/>
          </p:cNvSpPr>
          <p:nvPr/>
        </p:nvSpPr>
        <p:spPr bwMode="auto">
          <a:xfrm>
            <a:off x="2327275" y="491490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298" name="Text Box 130"/>
          <p:cNvSpPr txBox="1">
            <a:spLocks noChangeArrowheads="1"/>
          </p:cNvSpPr>
          <p:nvPr/>
        </p:nvSpPr>
        <p:spPr bwMode="auto">
          <a:xfrm>
            <a:off x="3429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135299" name="Text Box 131"/>
          <p:cNvSpPr txBox="1">
            <a:spLocks noChangeArrowheads="1"/>
          </p:cNvSpPr>
          <p:nvPr/>
        </p:nvSpPr>
        <p:spPr bwMode="auto">
          <a:xfrm>
            <a:off x="51054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B</a:t>
            </a:r>
          </a:p>
        </p:txBody>
      </p:sp>
      <p:sp>
        <p:nvSpPr>
          <p:cNvPr id="135300" name="Text Box 132"/>
          <p:cNvSpPr txBox="1">
            <a:spLocks noChangeArrowheads="1"/>
          </p:cNvSpPr>
          <p:nvPr/>
        </p:nvSpPr>
        <p:spPr bwMode="auto">
          <a:xfrm>
            <a:off x="5105400" y="3505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135301" name="Text Box 133"/>
          <p:cNvSpPr txBox="1">
            <a:spLocks noChangeArrowheads="1"/>
          </p:cNvSpPr>
          <p:nvPr/>
        </p:nvSpPr>
        <p:spPr bwMode="auto">
          <a:xfrm>
            <a:off x="3429000" y="3505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5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5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5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5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5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0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5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5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80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5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35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9000"/>
                            </p:stCondLst>
                            <p:childTnLst>
                              <p:par>
                                <p:cTn id="1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5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50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5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5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35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35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35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500"/>
                            </p:stCondLst>
                            <p:childTnLst>
                              <p:par>
                                <p:cTn id="2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35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35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500"/>
                            </p:stCondLst>
                            <p:childTnLst>
                              <p:par>
                                <p:cTn id="2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5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4000"/>
                            </p:stCondLst>
                            <p:childTnLst>
                              <p:par>
                                <p:cTn id="2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35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500"/>
                            </p:stCondLst>
                            <p:childTnLst>
                              <p:par>
                                <p:cTn id="2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35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0"/>
                            </p:stCondLst>
                            <p:childTnLst>
                              <p:par>
                                <p:cTn id="2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35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500"/>
                            </p:stCondLst>
                            <p:childTnLst>
                              <p:par>
                                <p:cTn id="2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35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"/>
                            </p:stCondLst>
                            <p:childTnLst>
                              <p:par>
                                <p:cTn id="2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35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35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6500"/>
                            </p:stCondLst>
                            <p:childTnLst>
                              <p:par>
                                <p:cTn id="2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35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35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35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35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500"/>
                            </p:stCondLst>
                            <p:childTnLst>
                              <p:par>
                                <p:cTn id="28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35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00"/>
                            </p:stCondLst>
                            <p:childTnLst>
                              <p:par>
                                <p:cTn id="2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35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35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500"/>
                            </p:stCondLst>
                            <p:childTnLst>
                              <p:par>
                                <p:cTn id="2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35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35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000"/>
                            </p:stCondLst>
                            <p:childTnLst>
                              <p:par>
                                <p:cTn id="2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3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3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500"/>
                            </p:stCondLst>
                            <p:childTnLst>
                              <p:par>
                                <p:cTn id="3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35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35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35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35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35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35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00"/>
                            </p:stCondLst>
                            <p:childTnLst>
                              <p:par>
                                <p:cTn id="3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35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35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3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3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35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35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13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500"/>
                            </p:stCondLst>
                            <p:childTnLst>
                              <p:par>
                                <p:cTn id="3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3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000"/>
                            </p:stCondLst>
                            <p:childTnLst>
                              <p:par>
                                <p:cTn id="3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3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4500"/>
                            </p:stCondLst>
                            <p:childTnLst>
                              <p:par>
                                <p:cTn id="3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3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000"/>
                            </p:stCondLst>
                            <p:childTnLst>
                              <p:par>
                                <p:cTn id="3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3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5500"/>
                            </p:stCondLst>
                            <p:childTnLst>
                              <p:par>
                                <p:cTn id="3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3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6000"/>
                            </p:stCondLst>
                            <p:childTnLst>
                              <p:par>
                                <p:cTn id="3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135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6500"/>
                            </p:stCondLst>
                            <p:childTnLst>
                              <p:par>
                                <p:cTn id="3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13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7000"/>
                            </p:stCondLst>
                            <p:childTnLst>
                              <p:par>
                                <p:cTn id="3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7500"/>
                            </p:stCondLst>
                            <p:childTnLst>
                              <p:par>
                                <p:cTn id="3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35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135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35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500"/>
                            </p:stCondLst>
                            <p:childTnLst>
                              <p:par>
                                <p:cTn id="3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13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3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9000"/>
                            </p:stCondLst>
                            <p:childTnLst>
                              <p:par>
                                <p:cTn id="3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3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9500"/>
                            </p:stCondLst>
                            <p:childTnLst>
                              <p:par>
                                <p:cTn id="40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135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135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18" grpId="0" animBg="1"/>
      <p:bldP spid="135219" grpId="0" animBg="1"/>
      <p:bldP spid="135220" grpId="0" animBg="1"/>
      <p:bldP spid="135221" grpId="0" animBg="1"/>
      <p:bldP spid="135222" grpId="0" animBg="1"/>
      <p:bldP spid="135223" grpId="0" animBg="1"/>
      <p:bldP spid="135224" grpId="0" animBg="1"/>
      <p:bldP spid="135225" grpId="0" animBg="1"/>
      <p:bldP spid="135226" grpId="0" animBg="1"/>
      <p:bldP spid="135227" grpId="0" animBg="1"/>
      <p:bldP spid="135228" grpId="0" animBg="1"/>
      <p:bldP spid="135229" grpId="0" animBg="1"/>
      <p:bldP spid="135230" grpId="0" animBg="1"/>
      <p:bldP spid="135231" grpId="0" animBg="1"/>
      <p:bldP spid="135232" grpId="0" animBg="1"/>
      <p:bldP spid="135233" grpId="0" animBg="1"/>
      <p:bldP spid="135234" grpId="0" animBg="1"/>
      <p:bldP spid="135235" grpId="0" animBg="1"/>
      <p:bldP spid="135236" grpId="0" animBg="1"/>
      <p:bldP spid="135237" grpId="0" animBg="1"/>
      <p:bldP spid="135238" grpId="0" animBg="1"/>
      <p:bldP spid="135239" grpId="0" animBg="1"/>
      <p:bldP spid="135240" grpId="0" animBg="1"/>
      <p:bldP spid="135241" grpId="0" animBg="1"/>
      <p:bldP spid="135242" grpId="0" animBg="1"/>
      <p:bldP spid="135243" grpId="0" animBg="1"/>
      <p:bldP spid="135244" grpId="0" animBg="1"/>
      <p:bldP spid="135245" grpId="0" animBg="1"/>
      <p:bldP spid="135246" grpId="0" animBg="1"/>
      <p:bldP spid="135247" grpId="0" animBg="1"/>
      <p:bldP spid="135248" grpId="0" animBg="1"/>
      <p:bldP spid="135249" grpId="0" animBg="1"/>
      <p:bldP spid="135250" grpId="0" animBg="1"/>
      <p:bldP spid="135251" grpId="0" animBg="1"/>
      <p:bldP spid="135252" grpId="0" animBg="1"/>
      <p:bldP spid="135253" grpId="0" animBg="1"/>
      <p:bldP spid="135254" grpId="0" animBg="1"/>
      <p:bldP spid="135255" grpId="0" animBg="1"/>
      <p:bldP spid="135256" grpId="0" animBg="1"/>
      <p:bldP spid="135257" grpId="0" animBg="1"/>
      <p:bldP spid="135258" grpId="0" animBg="1"/>
      <p:bldP spid="135259" grpId="0" animBg="1"/>
      <p:bldP spid="135260" grpId="0" animBg="1"/>
      <p:bldP spid="135261" grpId="0" animBg="1"/>
      <p:bldP spid="135262" grpId="0" animBg="1"/>
      <p:bldP spid="135263" grpId="0" animBg="1"/>
      <p:bldP spid="135264" grpId="0" animBg="1"/>
      <p:bldP spid="135265" grpId="0" animBg="1"/>
      <p:bldP spid="135266" grpId="0" animBg="1"/>
      <p:bldP spid="135267" grpId="0" animBg="1"/>
      <p:bldP spid="135268" grpId="0" animBg="1"/>
      <p:bldP spid="135269" grpId="0" animBg="1"/>
      <p:bldP spid="135270" grpId="0" animBg="1"/>
      <p:bldP spid="135271" grpId="0" animBg="1"/>
      <p:bldP spid="135272" grpId="0" animBg="1"/>
      <p:bldP spid="135273" grpId="0" animBg="1"/>
      <p:bldP spid="135274" grpId="0" animBg="1"/>
      <p:bldP spid="135275" grpId="0" animBg="1"/>
      <p:bldP spid="135276" grpId="0" animBg="1"/>
      <p:bldP spid="135277" grpId="0" animBg="1"/>
      <p:bldP spid="135278" grpId="0" animBg="1"/>
      <p:bldP spid="135279" grpId="0" animBg="1"/>
      <p:bldP spid="135280" grpId="0" animBg="1"/>
      <p:bldP spid="135281" grpId="0" animBg="1"/>
      <p:bldP spid="135282" grpId="0" animBg="1"/>
      <p:bldP spid="135283" grpId="0" animBg="1"/>
      <p:bldP spid="135284" grpId="0" animBg="1"/>
      <p:bldP spid="135285" grpId="0" animBg="1"/>
      <p:bldP spid="135286" grpId="0" animBg="1"/>
      <p:bldP spid="135287" grpId="0" animBg="1"/>
      <p:bldP spid="135288" grpId="0" animBg="1"/>
      <p:bldP spid="135289" grpId="0" animBg="1"/>
      <p:bldP spid="135290" grpId="0" animBg="1"/>
      <p:bldP spid="135291" grpId="0" animBg="1"/>
      <p:bldP spid="135292" grpId="0" animBg="1"/>
      <p:bldP spid="135293" grpId="0" animBg="1"/>
      <p:bldP spid="135294" grpId="0" animBg="1"/>
      <p:bldP spid="135295" grpId="0" animBg="1"/>
      <p:bldP spid="135296" grpId="0" animBg="1"/>
      <p:bldP spid="13529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533400"/>
            <a:ext cx="2667000" cy="2667000"/>
            <a:chOff x="912" y="432"/>
            <a:chExt cx="1680" cy="1680"/>
          </a:xfrm>
        </p:grpSpPr>
        <p:sp>
          <p:nvSpPr>
            <p:cNvPr id="136195" name="Oval 3"/>
            <p:cNvSpPr>
              <a:spLocks noChangeArrowheads="1"/>
            </p:cNvSpPr>
            <p:nvPr/>
          </p:nvSpPr>
          <p:spPr bwMode="auto">
            <a:xfrm>
              <a:off x="1680" y="1200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196" name="Oval 4"/>
            <p:cNvSpPr>
              <a:spLocks noChangeArrowheads="1"/>
            </p:cNvSpPr>
            <p:nvPr/>
          </p:nvSpPr>
          <p:spPr bwMode="auto">
            <a:xfrm>
              <a:off x="1584" y="110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197" name="Oval 5"/>
            <p:cNvSpPr>
              <a:spLocks noChangeArrowheads="1"/>
            </p:cNvSpPr>
            <p:nvPr/>
          </p:nvSpPr>
          <p:spPr bwMode="auto">
            <a:xfrm>
              <a:off x="1488" y="1008"/>
              <a:ext cx="528" cy="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198" name="Oval 6"/>
            <p:cNvSpPr>
              <a:spLocks noChangeArrowheads="1"/>
            </p:cNvSpPr>
            <p:nvPr/>
          </p:nvSpPr>
          <p:spPr bwMode="auto">
            <a:xfrm>
              <a:off x="1392" y="91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199" name="Oval 7"/>
            <p:cNvSpPr>
              <a:spLocks noChangeArrowheads="1"/>
            </p:cNvSpPr>
            <p:nvPr/>
          </p:nvSpPr>
          <p:spPr bwMode="auto">
            <a:xfrm>
              <a:off x="1296" y="816"/>
              <a:ext cx="912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0" name="Oval 8"/>
            <p:cNvSpPr>
              <a:spLocks noChangeArrowheads="1"/>
            </p:cNvSpPr>
            <p:nvPr/>
          </p:nvSpPr>
          <p:spPr bwMode="auto">
            <a:xfrm>
              <a:off x="1200" y="720"/>
              <a:ext cx="1104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1" name="Oval 9"/>
            <p:cNvSpPr>
              <a:spLocks noChangeArrowheads="1"/>
            </p:cNvSpPr>
            <p:nvPr/>
          </p:nvSpPr>
          <p:spPr bwMode="auto">
            <a:xfrm>
              <a:off x="1104" y="624"/>
              <a:ext cx="1296" cy="12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2" name="Oval 10"/>
            <p:cNvSpPr>
              <a:spLocks noChangeArrowheads="1"/>
            </p:cNvSpPr>
            <p:nvPr/>
          </p:nvSpPr>
          <p:spPr bwMode="auto">
            <a:xfrm>
              <a:off x="1008" y="528"/>
              <a:ext cx="1488" cy="14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3" name="Oval 11"/>
            <p:cNvSpPr>
              <a:spLocks noChangeArrowheads="1"/>
            </p:cNvSpPr>
            <p:nvPr/>
          </p:nvSpPr>
          <p:spPr bwMode="auto">
            <a:xfrm>
              <a:off x="912" y="432"/>
              <a:ext cx="1680" cy="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4" name="Line 12"/>
            <p:cNvSpPr>
              <a:spLocks noChangeShapeType="1"/>
            </p:cNvSpPr>
            <p:nvPr/>
          </p:nvSpPr>
          <p:spPr bwMode="auto">
            <a:xfrm>
              <a:off x="912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5" name="Line 13"/>
            <p:cNvSpPr>
              <a:spLocks noChangeShapeType="1"/>
            </p:cNvSpPr>
            <p:nvPr/>
          </p:nvSpPr>
          <p:spPr bwMode="auto">
            <a:xfrm rot="-5400000">
              <a:off x="904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57800" y="533400"/>
            <a:ext cx="2667000" cy="2667000"/>
            <a:chOff x="912" y="432"/>
            <a:chExt cx="1680" cy="1680"/>
          </a:xfrm>
        </p:grpSpPr>
        <p:sp>
          <p:nvSpPr>
            <p:cNvPr id="136207" name="Oval 15"/>
            <p:cNvSpPr>
              <a:spLocks noChangeArrowheads="1"/>
            </p:cNvSpPr>
            <p:nvPr/>
          </p:nvSpPr>
          <p:spPr bwMode="auto">
            <a:xfrm>
              <a:off x="1680" y="1200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8" name="Oval 16"/>
            <p:cNvSpPr>
              <a:spLocks noChangeArrowheads="1"/>
            </p:cNvSpPr>
            <p:nvPr/>
          </p:nvSpPr>
          <p:spPr bwMode="auto">
            <a:xfrm>
              <a:off x="1584" y="110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09" name="Oval 17"/>
            <p:cNvSpPr>
              <a:spLocks noChangeArrowheads="1"/>
            </p:cNvSpPr>
            <p:nvPr/>
          </p:nvSpPr>
          <p:spPr bwMode="auto">
            <a:xfrm>
              <a:off x="1488" y="1008"/>
              <a:ext cx="528" cy="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10" name="Oval 18"/>
            <p:cNvSpPr>
              <a:spLocks noChangeArrowheads="1"/>
            </p:cNvSpPr>
            <p:nvPr/>
          </p:nvSpPr>
          <p:spPr bwMode="auto">
            <a:xfrm>
              <a:off x="1392" y="91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11" name="Oval 19"/>
            <p:cNvSpPr>
              <a:spLocks noChangeArrowheads="1"/>
            </p:cNvSpPr>
            <p:nvPr/>
          </p:nvSpPr>
          <p:spPr bwMode="auto">
            <a:xfrm>
              <a:off x="1296" y="816"/>
              <a:ext cx="912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12" name="Oval 20"/>
            <p:cNvSpPr>
              <a:spLocks noChangeArrowheads="1"/>
            </p:cNvSpPr>
            <p:nvPr/>
          </p:nvSpPr>
          <p:spPr bwMode="auto">
            <a:xfrm>
              <a:off x="1200" y="720"/>
              <a:ext cx="1104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13" name="Oval 21"/>
            <p:cNvSpPr>
              <a:spLocks noChangeArrowheads="1"/>
            </p:cNvSpPr>
            <p:nvPr/>
          </p:nvSpPr>
          <p:spPr bwMode="auto">
            <a:xfrm>
              <a:off x="1104" y="624"/>
              <a:ext cx="1296" cy="12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14" name="Oval 22"/>
            <p:cNvSpPr>
              <a:spLocks noChangeArrowheads="1"/>
            </p:cNvSpPr>
            <p:nvPr/>
          </p:nvSpPr>
          <p:spPr bwMode="auto">
            <a:xfrm>
              <a:off x="1008" y="528"/>
              <a:ext cx="1488" cy="14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15" name="Oval 23"/>
            <p:cNvSpPr>
              <a:spLocks noChangeArrowheads="1"/>
            </p:cNvSpPr>
            <p:nvPr/>
          </p:nvSpPr>
          <p:spPr bwMode="auto">
            <a:xfrm>
              <a:off x="912" y="432"/>
              <a:ext cx="1680" cy="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16" name="Line 24"/>
            <p:cNvSpPr>
              <a:spLocks noChangeShapeType="1"/>
            </p:cNvSpPr>
            <p:nvPr/>
          </p:nvSpPr>
          <p:spPr bwMode="auto">
            <a:xfrm>
              <a:off x="912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17" name="Line 25"/>
            <p:cNvSpPr>
              <a:spLocks noChangeShapeType="1"/>
            </p:cNvSpPr>
            <p:nvPr/>
          </p:nvSpPr>
          <p:spPr bwMode="auto">
            <a:xfrm rot="-5400000">
              <a:off x="904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066800" y="3581400"/>
            <a:ext cx="2667000" cy="2667000"/>
            <a:chOff x="912" y="432"/>
            <a:chExt cx="1680" cy="1680"/>
          </a:xfrm>
        </p:grpSpPr>
        <p:sp>
          <p:nvSpPr>
            <p:cNvPr id="136219" name="Oval 27"/>
            <p:cNvSpPr>
              <a:spLocks noChangeArrowheads="1"/>
            </p:cNvSpPr>
            <p:nvPr/>
          </p:nvSpPr>
          <p:spPr bwMode="auto">
            <a:xfrm>
              <a:off x="1680" y="1200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0" name="Oval 28"/>
            <p:cNvSpPr>
              <a:spLocks noChangeArrowheads="1"/>
            </p:cNvSpPr>
            <p:nvPr/>
          </p:nvSpPr>
          <p:spPr bwMode="auto">
            <a:xfrm>
              <a:off x="1584" y="110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1" name="Oval 29"/>
            <p:cNvSpPr>
              <a:spLocks noChangeArrowheads="1"/>
            </p:cNvSpPr>
            <p:nvPr/>
          </p:nvSpPr>
          <p:spPr bwMode="auto">
            <a:xfrm>
              <a:off x="1488" y="1008"/>
              <a:ext cx="528" cy="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2" name="Oval 30"/>
            <p:cNvSpPr>
              <a:spLocks noChangeArrowheads="1"/>
            </p:cNvSpPr>
            <p:nvPr/>
          </p:nvSpPr>
          <p:spPr bwMode="auto">
            <a:xfrm>
              <a:off x="1392" y="91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3" name="Oval 31"/>
            <p:cNvSpPr>
              <a:spLocks noChangeArrowheads="1"/>
            </p:cNvSpPr>
            <p:nvPr/>
          </p:nvSpPr>
          <p:spPr bwMode="auto">
            <a:xfrm>
              <a:off x="1296" y="816"/>
              <a:ext cx="912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4" name="Oval 32"/>
            <p:cNvSpPr>
              <a:spLocks noChangeArrowheads="1"/>
            </p:cNvSpPr>
            <p:nvPr/>
          </p:nvSpPr>
          <p:spPr bwMode="auto">
            <a:xfrm>
              <a:off x="1200" y="720"/>
              <a:ext cx="1104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5" name="Oval 33"/>
            <p:cNvSpPr>
              <a:spLocks noChangeArrowheads="1"/>
            </p:cNvSpPr>
            <p:nvPr/>
          </p:nvSpPr>
          <p:spPr bwMode="auto">
            <a:xfrm>
              <a:off x="1104" y="624"/>
              <a:ext cx="1296" cy="12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6" name="Oval 34"/>
            <p:cNvSpPr>
              <a:spLocks noChangeArrowheads="1"/>
            </p:cNvSpPr>
            <p:nvPr/>
          </p:nvSpPr>
          <p:spPr bwMode="auto">
            <a:xfrm>
              <a:off x="1008" y="528"/>
              <a:ext cx="1488" cy="14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7" name="Oval 35"/>
            <p:cNvSpPr>
              <a:spLocks noChangeArrowheads="1"/>
            </p:cNvSpPr>
            <p:nvPr/>
          </p:nvSpPr>
          <p:spPr bwMode="auto">
            <a:xfrm>
              <a:off x="912" y="432"/>
              <a:ext cx="1680" cy="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8" name="Line 36"/>
            <p:cNvSpPr>
              <a:spLocks noChangeShapeType="1"/>
            </p:cNvSpPr>
            <p:nvPr/>
          </p:nvSpPr>
          <p:spPr bwMode="auto">
            <a:xfrm>
              <a:off x="912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29" name="Line 37"/>
            <p:cNvSpPr>
              <a:spLocks noChangeShapeType="1"/>
            </p:cNvSpPr>
            <p:nvPr/>
          </p:nvSpPr>
          <p:spPr bwMode="auto">
            <a:xfrm rot="-5400000">
              <a:off x="904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257800" y="3581400"/>
            <a:ext cx="2667000" cy="2667000"/>
            <a:chOff x="912" y="432"/>
            <a:chExt cx="1680" cy="1680"/>
          </a:xfrm>
        </p:grpSpPr>
        <p:sp>
          <p:nvSpPr>
            <p:cNvPr id="136231" name="Oval 39"/>
            <p:cNvSpPr>
              <a:spLocks noChangeArrowheads="1"/>
            </p:cNvSpPr>
            <p:nvPr/>
          </p:nvSpPr>
          <p:spPr bwMode="auto">
            <a:xfrm>
              <a:off x="1680" y="1200"/>
              <a:ext cx="144" cy="14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32" name="Oval 40"/>
            <p:cNvSpPr>
              <a:spLocks noChangeArrowheads="1"/>
            </p:cNvSpPr>
            <p:nvPr/>
          </p:nvSpPr>
          <p:spPr bwMode="auto">
            <a:xfrm>
              <a:off x="1584" y="1104"/>
              <a:ext cx="336" cy="33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33" name="Oval 41"/>
            <p:cNvSpPr>
              <a:spLocks noChangeArrowheads="1"/>
            </p:cNvSpPr>
            <p:nvPr/>
          </p:nvSpPr>
          <p:spPr bwMode="auto">
            <a:xfrm>
              <a:off x="1488" y="1008"/>
              <a:ext cx="528" cy="5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34" name="Oval 42"/>
            <p:cNvSpPr>
              <a:spLocks noChangeArrowheads="1"/>
            </p:cNvSpPr>
            <p:nvPr/>
          </p:nvSpPr>
          <p:spPr bwMode="auto">
            <a:xfrm>
              <a:off x="1392" y="912"/>
              <a:ext cx="720" cy="72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35" name="Oval 43"/>
            <p:cNvSpPr>
              <a:spLocks noChangeArrowheads="1"/>
            </p:cNvSpPr>
            <p:nvPr/>
          </p:nvSpPr>
          <p:spPr bwMode="auto">
            <a:xfrm>
              <a:off x="1296" y="816"/>
              <a:ext cx="912" cy="9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36" name="Oval 44"/>
            <p:cNvSpPr>
              <a:spLocks noChangeArrowheads="1"/>
            </p:cNvSpPr>
            <p:nvPr/>
          </p:nvSpPr>
          <p:spPr bwMode="auto">
            <a:xfrm>
              <a:off x="1200" y="720"/>
              <a:ext cx="1104" cy="110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37" name="Oval 45"/>
            <p:cNvSpPr>
              <a:spLocks noChangeArrowheads="1"/>
            </p:cNvSpPr>
            <p:nvPr/>
          </p:nvSpPr>
          <p:spPr bwMode="auto">
            <a:xfrm>
              <a:off x="1104" y="624"/>
              <a:ext cx="1296" cy="12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38" name="Oval 46"/>
            <p:cNvSpPr>
              <a:spLocks noChangeArrowheads="1"/>
            </p:cNvSpPr>
            <p:nvPr/>
          </p:nvSpPr>
          <p:spPr bwMode="auto">
            <a:xfrm>
              <a:off x="1008" y="528"/>
              <a:ext cx="1488" cy="14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39" name="Oval 47"/>
            <p:cNvSpPr>
              <a:spLocks noChangeArrowheads="1"/>
            </p:cNvSpPr>
            <p:nvPr/>
          </p:nvSpPr>
          <p:spPr bwMode="auto">
            <a:xfrm>
              <a:off x="912" y="432"/>
              <a:ext cx="1680" cy="168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0" name="Line 48"/>
            <p:cNvSpPr>
              <a:spLocks noChangeShapeType="1"/>
            </p:cNvSpPr>
            <p:nvPr/>
          </p:nvSpPr>
          <p:spPr bwMode="auto">
            <a:xfrm>
              <a:off x="912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1" name="Line 49"/>
            <p:cNvSpPr>
              <a:spLocks noChangeShapeType="1"/>
            </p:cNvSpPr>
            <p:nvPr/>
          </p:nvSpPr>
          <p:spPr bwMode="auto">
            <a:xfrm rot="-5400000">
              <a:off x="904" y="1272"/>
              <a:ext cx="1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2819400" y="685800"/>
            <a:ext cx="457200" cy="381000"/>
            <a:chOff x="1872" y="528"/>
            <a:chExt cx="288" cy="240"/>
          </a:xfrm>
          <a:solidFill>
            <a:srgbClr val="FFFF00"/>
          </a:solidFill>
        </p:grpSpPr>
        <p:sp>
          <p:nvSpPr>
            <p:cNvPr id="136243" name="Oval 51"/>
            <p:cNvSpPr>
              <a:spLocks noChangeArrowheads="1"/>
            </p:cNvSpPr>
            <p:nvPr/>
          </p:nvSpPr>
          <p:spPr bwMode="auto">
            <a:xfrm>
              <a:off x="2016" y="57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4" name="Oval 52"/>
            <p:cNvSpPr>
              <a:spLocks noChangeArrowheads="1"/>
            </p:cNvSpPr>
            <p:nvPr/>
          </p:nvSpPr>
          <p:spPr bwMode="auto">
            <a:xfrm>
              <a:off x="2064" y="62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5" name="Oval 53"/>
            <p:cNvSpPr>
              <a:spLocks noChangeArrowheads="1"/>
            </p:cNvSpPr>
            <p:nvPr/>
          </p:nvSpPr>
          <p:spPr bwMode="auto">
            <a:xfrm>
              <a:off x="2016" y="672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6" name="Oval 54"/>
            <p:cNvSpPr>
              <a:spLocks noChangeArrowheads="1"/>
            </p:cNvSpPr>
            <p:nvPr/>
          </p:nvSpPr>
          <p:spPr bwMode="auto">
            <a:xfrm>
              <a:off x="1920" y="57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7" name="Oval 55"/>
            <p:cNvSpPr>
              <a:spLocks noChangeArrowheads="1"/>
            </p:cNvSpPr>
            <p:nvPr/>
          </p:nvSpPr>
          <p:spPr bwMode="auto">
            <a:xfrm>
              <a:off x="1920" y="62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8" name="Oval 56"/>
            <p:cNvSpPr>
              <a:spLocks noChangeArrowheads="1"/>
            </p:cNvSpPr>
            <p:nvPr/>
          </p:nvSpPr>
          <p:spPr bwMode="auto">
            <a:xfrm>
              <a:off x="1968" y="672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49" name="Oval 57"/>
            <p:cNvSpPr>
              <a:spLocks noChangeArrowheads="1"/>
            </p:cNvSpPr>
            <p:nvPr/>
          </p:nvSpPr>
          <p:spPr bwMode="auto">
            <a:xfrm>
              <a:off x="1968" y="57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0" name="Oval 58"/>
            <p:cNvSpPr>
              <a:spLocks noChangeArrowheads="1"/>
            </p:cNvSpPr>
            <p:nvPr/>
          </p:nvSpPr>
          <p:spPr bwMode="auto">
            <a:xfrm>
              <a:off x="1920" y="72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1" name="Oval 59"/>
            <p:cNvSpPr>
              <a:spLocks noChangeArrowheads="1"/>
            </p:cNvSpPr>
            <p:nvPr/>
          </p:nvSpPr>
          <p:spPr bwMode="auto">
            <a:xfrm>
              <a:off x="1920" y="672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2" name="Oval 60"/>
            <p:cNvSpPr>
              <a:spLocks noChangeArrowheads="1"/>
            </p:cNvSpPr>
            <p:nvPr/>
          </p:nvSpPr>
          <p:spPr bwMode="auto">
            <a:xfrm>
              <a:off x="1989" y="603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3" name="Oval 61"/>
            <p:cNvSpPr>
              <a:spLocks noChangeArrowheads="1"/>
            </p:cNvSpPr>
            <p:nvPr/>
          </p:nvSpPr>
          <p:spPr bwMode="auto">
            <a:xfrm>
              <a:off x="1968" y="62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4" name="Oval 62"/>
            <p:cNvSpPr>
              <a:spLocks noChangeArrowheads="1"/>
            </p:cNvSpPr>
            <p:nvPr/>
          </p:nvSpPr>
          <p:spPr bwMode="auto">
            <a:xfrm>
              <a:off x="2016" y="72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5" name="Oval 63"/>
            <p:cNvSpPr>
              <a:spLocks noChangeArrowheads="1"/>
            </p:cNvSpPr>
            <p:nvPr/>
          </p:nvSpPr>
          <p:spPr bwMode="auto">
            <a:xfrm>
              <a:off x="2064" y="672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6" name="Oval 64"/>
            <p:cNvSpPr>
              <a:spLocks noChangeArrowheads="1"/>
            </p:cNvSpPr>
            <p:nvPr/>
          </p:nvSpPr>
          <p:spPr bwMode="auto">
            <a:xfrm>
              <a:off x="2016" y="62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7" name="Oval 65"/>
            <p:cNvSpPr>
              <a:spLocks noChangeArrowheads="1"/>
            </p:cNvSpPr>
            <p:nvPr/>
          </p:nvSpPr>
          <p:spPr bwMode="auto">
            <a:xfrm>
              <a:off x="1968" y="62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8" name="Oval 66"/>
            <p:cNvSpPr>
              <a:spLocks noChangeArrowheads="1"/>
            </p:cNvSpPr>
            <p:nvPr/>
          </p:nvSpPr>
          <p:spPr bwMode="auto">
            <a:xfrm>
              <a:off x="2064" y="57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59" name="Oval 67"/>
            <p:cNvSpPr>
              <a:spLocks noChangeArrowheads="1"/>
            </p:cNvSpPr>
            <p:nvPr/>
          </p:nvSpPr>
          <p:spPr bwMode="auto">
            <a:xfrm>
              <a:off x="2112" y="62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0" name="Oval 68"/>
            <p:cNvSpPr>
              <a:spLocks noChangeArrowheads="1"/>
            </p:cNvSpPr>
            <p:nvPr/>
          </p:nvSpPr>
          <p:spPr bwMode="auto">
            <a:xfrm>
              <a:off x="1995" y="645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1" name="Oval 69"/>
            <p:cNvSpPr>
              <a:spLocks noChangeArrowheads="1"/>
            </p:cNvSpPr>
            <p:nvPr/>
          </p:nvSpPr>
          <p:spPr bwMode="auto">
            <a:xfrm>
              <a:off x="1968" y="52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2" name="Oval 70"/>
            <p:cNvSpPr>
              <a:spLocks noChangeArrowheads="1"/>
            </p:cNvSpPr>
            <p:nvPr/>
          </p:nvSpPr>
          <p:spPr bwMode="auto">
            <a:xfrm>
              <a:off x="1872" y="62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5943600" y="1295400"/>
            <a:ext cx="1295400" cy="1143000"/>
            <a:chOff x="3840" y="912"/>
            <a:chExt cx="816" cy="720"/>
          </a:xfrm>
          <a:solidFill>
            <a:srgbClr val="FFFF00"/>
          </a:solidFill>
        </p:grpSpPr>
        <p:sp>
          <p:nvSpPr>
            <p:cNvPr id="136264" name="Oval 72"/>
            <p:cNvSpPr>
              <a:spLocks noChangeArrowheads="1"/>
            </p:cNvSpPr>
            <p:nvPr/>
          </p:nvSpPr>
          <p:spPr bwMode="auto">
            <a:xfrm>
              <a:off x="4272" y="158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5" name="Oval 73"/>
            <p:cNvSpPr>
              <a:spLocks noChangeArrowheads="1"/>
            </p:cNvSpPr>
            <p:nvPr/>
          </p:nvSpPr>
          <p:spPr bwMode="auto">
            <a:xfrm>
              <a:off x="4176" y="134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6" name="Oval 74"/>
            <p:cNvSpPr>
              <a:spLocks noChangeArrowheads="1"/>
            </p:cNvSpPr>
            <p:nvPr/>
          </p:nvSpPr>
          <p:spPr bwMode="auto">
            <a:xfrm>
              <a:off x="4128" y="148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7" name="Oval 75"/>
            <p:cNvSpPr>
              <a:spLocks noChangeArrowheads="1"/>
            </p:cNvSpPr>
            <p:nvPr/>
          </p:nvSpPr>
          <p:spPr bwMode="auto">
            <a:xfrm>
              <a:off x="4608" y="124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8" name="Oval 76"/>
            <p:cNvSpPr>
              <a:spLocks noChangeArrowheads="1"/>
            </p:cNvSpPr>
            <p:nvPr/>
          </p:nvSpPr>
          <p:spPr bwMode="auto">
            <a:xfrm>
              <a:off x="4176" y="124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69" name="Oval 77"/>
            <p:cNvSpPr>
              <a:spLocks noChangeArrowheads="1"/>
            </p:cNvSpPr>
            <p:nvPr/>
          </p:nvSpPr>
          <p:spPr bwMode="auto">
            <a:xfrm>
              <a:off x="4464" y="144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0" name="Oval 78"/>
            <p:cNvSpPr>
              <a:spLocks noChangeArrowheads="1"/>
            </p:cNvSpPr>
            <p:nvPr/>
          </p:nvSpPr>
          <p:spPr bwMode="auto">
            <a:xfrm>
              <a:off x="4512" y="105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1" name="Oval 79"/>
            <p:cNvSpPr>
              <a:spLocks noChangeArrowheads="1"/>
            </p:cNvSpPr>
            <p:nvPr/>
          </p:nvSpPr>
          <p:spPr bwMode="auto">
            <a:xfrm>
              <a:off x="4320" y="144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2" name="Oval 80"/>
            <p:cNvSpPr>
              <a:spLocks noChangeArrowheads="1"/>
            </p:cNvSpPr>
            <p:nvPr/>
          </p:nvSpPr>
          <p:spPr bwMode="auto">
            <a:xfrm>
              <a:off x="3984" y="134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3" name="Oval 81"/>
            <p:cNvSpPr>
              <a:spLocks noChangeArrowheads="1"/>
            </p:cNvSpPr>
            <p:nvPr/>
          </p:nvSpPr>
          <p:spPr bwMode="auto">
            <a:xfrm>
              <a:off x="4368" y="110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4" name="Oval 82"/>
            <p:cNvSpPr>
              <a:spLocks noChangeArrowheads="1"/>
            </p:cNvSpPr>
            <p:nvPr/>
          </p:nvSpPr>
          <p:spPr bwMode="auto">
            <a:xfrm>
              <a:off x="4080" y="96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5" name="Oval 83"/>
            <p:cNvSpPr>
              <a:spLocks noChangeArrowheads="1"/>
            </p:cNvSpPr>
            <p:nvPr/>
          </p:nvSpPr>
          <p:spPr bwMode="auto">
            <a:xfrm>
              <a:off x="4368" y="120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6" name="Oval 84"/>
            <p:cNvSpPr>
              <a:spLocks noChangeArrowheads="1"/>
            </p:cNvSpPr>
            <p:nvPr/>
          </p:nvSpPr>
          <p:spPr bwMode="auto">
            <a:xfrm>
              <a:off x="4320" y="129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7" name="Oval 85"/>
            <p:cNvSpPr>
              <a:spLocks noChangeArrowheads="1"/>
            </p:cNvSpPr>
            <p:nvPr/>
          </p:nvSpPr>
          <p:spPr bwMode="auto">
            <a:xfrm>
              <a:off x="4224" y="110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8" name="Oval 86"/>
            <p:cNvSpPr>
              <a:spLocks noChangeArrowheads="1"/>
            </p:cNvSpPr>
            <p:nvPr/>
          </p:nvSpPr>
          <p:spPr bwMode="auto">
            <a:xfrm>
              <a:off x="4224" y="912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79" name="Oval 87"/>
            <p:cNvSpPr>
              <a:spLocks noChangeArrowheads="1"/>
            </p:cNvSpPr>
            <p:nvPr/>
          </p:nvSpPr>
          <p:spPr bwMode="auto">
            <a:xfrm>
              <a:off x="4368" y="96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0" name="Oval 88"/>
            <p:cNvSpPr>
              <a:spLocks noChangeArrowheads="1"/>
            </p:cNvSpPr>
            <p:nvPr/>
          </p:nvSpPr>
          <p:spPr bwMode="auto">
            <a:xfrm>
              <a:off x="4080" y="110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1" name="Oval 89"/>
            <p:cNvSpPr>
              <a:spLocks noChangeArrowheads="1"/>
            </p:cNvSpPr>
            <p:nvPr/>
          </p:nvSpPr>
          <p:spPr bwMode="auto">
            <a:xfrm>
              <a:off x="3936" y="105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2" name="Oval 90"/>
            <p:cNvSpPr>
              <a:spLocks noChangeArrowheads="1"/>
            </p:cNvSpPr>
            <p:nvPr/>
          </p:nvSpPr>
          <p:spPr bwMode="auto">
            <a:xfrm>
              <a:off x="3840" y="120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3" name="Oval 91"/>
            <p:cNvSpPr>
              <a:spLocks noChangeArrowheads="1"/>
            </p:cNvSpPr>
            <p:nvPr/>
          </p:nvSpPr>
          <p:spPr bwMode="auto">
            <a:xfrm>
              <a:off x="3984" y="148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5181600" y="5183188"/>
            <a:ext cx="1219200" cy="989012"/>
            <a:chOff x="3360" y="3361"/>
            <a:chExt cx="768" cy="623"/>
          </a:xfrm>
          <a:solidFill>
            <a:srgbClr val="FFFF00"/>
          </a:solidFill>
        </p:grpSpPr>
        <p:sp>
          <p:nvSpPr>
            <p:cNvPr id="136285" name="Oval 93"/>
            <p:cNvSpPr>
              <a:spLocks noChangeArrowheads="1"/>
            </p:cNvSpPr>
            <p:nvPr/>
          </p:nvSpPr>
          <p:spPr bwMode="auto">
            <a:xfrm>
              <a:off x="3792" y="3937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6" name="Oval 94"/>
            <p:cNvSpPr>
              <a:spLocks noChangeArrowheads="1"/>
            </p:cNvSpPr>
            <p:nvPr/>
          </p:nvSpPr>
          <p:spPr bwMode="auto">
            <a:xfrm>
              <a:off x="3696" y="374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7" name="Oval 95"/>
            <p:cNvSpPr>
              <a:spLocks noChangeArrowheads="1"/>
            </p:cNvSpPr>
            <p:nvPr/>
          </p:nvSpPr>
          <p:spPr bwMode="auto">
            <a:xfrm>
              <a:off x="3600" y="3889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8" name="Oval 96"/>
            <p:cNvSpPr>
              <a:spLocks noChangeArrowheads="1"/>
            </p:cNvSpPr>
            <p:nvPr/>
          </p:nvSpPr>
          <p:spPr bwMode="auto">
            <a:xfrm>
              <a:off x="4080" y="3649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89" name="Oval 97"/>
            <p:cNvSpPr>
              <a:spLocks noChangeArrowheads="1"/>
            </p:cNvSpPr>
            <p:nvPr/>
          </p:nvSpPr>
          <p:spPr bwMode="auto">
            <a:xfrm>
              <a:off x="3744" y="3361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0" name="Oval 98"/>
            <p:cNvSpPr>
              <a:spLocks noChangeArrowheads="1"/>
            </p:cNvSpPr>
            <p:nvPr/>
          </p:nvSpPr>
          <p:spPr bwMode="auto">
            <a:xfrm>
              <a:off x="3984" y="3841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1" name="Oval 99"/>
            <p:cNvSpPr>
              <a:spLocks noChangeArrowheads="1"/>
            </p:cNvSpPr>
            <p:nvPr/>
          </p:nvSpPr>
          <p:spPr bwMode="auto">
            <a:xfrm>
              <a:off x="4032" y="3457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2" name="Oval 100"/>
            <p:cNvSpPr>
              <a:spLocks noChangeArrowheads="1"/>
            </p:cNvSpPr>
            <p:nvPr/>
          </p:nvSpPr>
          <p:spPr bwMode="auto">
            <a:xfrm>
              <a:off x="3600" y="3649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3" name="Oval 101"/>
            <p:cNvSpPr>
              <a:spLocks noChangeArrowheads="1"/>
            </p:cNvSpPr>
            <p:nvPr/>
          </p:nvSpPr>
          <p:spPr bwMode="auto">
            <a:xfrm>
              <a:off x="3504" y="3745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4" name="Oval 102"/>
            <p:cNvSpPr>
              <a:spLocks noChangeArrowheads="1"/>
            </p:cNvSpPr>
            <p:nvPr/>
          </p:nvSpPr>
          <p:spPr bwMode="auto">
            <a:xfrm>
              <a:off x="3936" y="3457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5" name="Oval 103"/>
            <p:cNvSpPr>
              <a:spLocks noChangeArrowheads="1"/>
            </p:cNvSpPr>
            <p:nvPr/>
          </p:nvSpPr>
          <p:spPr bwMode="auto">
            <a:xfrm>
              <a:off x="3600" y="3361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6" name="Oval 104"/>
            <p:cNvSpPr>
              <a:spLocks noChangeArrowheads="1"/>
            </p:cNvSpPr>
            <p:nvPr/>
          </p:nvSpPr>
          <p:spPr bwMode="auto">
            <a:xfrm>
              <a:off x="3888" y="3601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7" name="Oval 105"/>
            <p:cNvSpPr>
              <a:spLocks noChangeArrowheads="1"/>
            </p:cNvSpPr>
            <p:nvPr/>
          </p:nvSpPr>
          <p:spPr bwMode="auto">
            <a:xfrm>
              <a:off x="3840" y="3697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8" name="Oval 106"/>
            <p:cNvSpPr>
              <a:spLocks noChangeArrowheads="1"/>
            </p:cNvSpPr>
            <p:nvPr/>
          </p:nvSpPr>
          <p:spPr bwMode="auto">
            <a:xfrm>
              <a:off x="3744" y="3505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299" name="Oval 107"/>
            <p:cNvSpPr>
              <a:spLocks noChangeArrowheads="1"/>
            </p:cNvSpPr>
            <p:nvPr/>
          </p:nvSpPr>
          <p:spPr bwMode="auto">
            <a:xfrm>
              <a:off x="3984" y="3745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00" name="Oval 108"/>
            <p:cNvSpPr>
              <a:spLocks noChangeArrowheads="1"/>
            </p:cNvSpPr>
            <p:nvPr/>
          </p:nvSpPr>
          <p:spPr bwMode="auto">
            <a:xfrm>
              <a:off x="3888" y="3361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01" name="Oval 109"/>
            <p:cNvSpPr>
              <a:spLocks noChangeArrowheads="1"/>
            </p:cNvSpPr>
            <p:nvPr/>
          </p:nvSpPr>
          <p:spPr bwMode="auto">
            <a:xfrm>
              <a:off x="3600" y="3505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02" name="Oval 110"/>
            <p:cNvSpPr>
              <a:spLocks noChangeArrowheads="1"/>
            </p:cNvSpPr>
            <p:nvPr/>
          </p:nvSpPr>
          <p:spPr bwMode="auto">
            <a:xfrm>
              <a:off x="3456" y="3457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03" name="Oval 111"/>
            <p:cNvSpPr>
              <a:spLocks noChangeArrowheads="1"/>
            </p:cNvSpPr>
            <p:nvPr/>
          </p:nvSpPr>
          <p:spPr bwMode="auto">
            <a:xfrm>
              <a:off x="3360" y="3601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04" name="Oval 112"/>
            <p:cNvSpPr>
              <a:spLocks noChangeArrowheads="1"/>
            </p:cNvSpPr>
            <p:nvPr/>
          </p:nvSpPr>
          <p:spPr bwMode="auto">
            <a:xfrm>
              <a:off x="3408" y="3841"/>
              <a:ext cx="48" cy="47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2222500" y="4724400"/>
            <a:ext cx="381000" cy="381000"/>
            <a:chOff x="1496" y="3072"/>
            <a:chExt cx="240" cy="240"/>
          </a:xfrm>
          <a:solidFill>
            <a:srgbClr val="FFFF00"/>
          </a:solidFill>
        </p:grpSpPr>
        <p:sp>
          <p:nvSpPr>
            <p:cNvPr id="136306" name="Oval 114"/>
            <p:cNvSpPr>
              <a:spLocks noChangeArrowheads="1"/>
            </p:cNvSpPr>
            <p:nvPr/>
          </p:nvSpPr>
          <p:spPr bwMode="auto">
            <a:xfrm>
              <a:off x="1592" y="312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07" name="Oval 115"/>
            <p:cNvSpPr>
              <a:spLocks noChangeArrowheads="1"/>
            </p:cNvSpPr>
            <p:nvPr/>
          </p:nvSpPr>
          <p:spPr bwMode="auto">
            <a:xfrm>
              <a:off x="1640" y="316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08" name="Oval 116"/>
            <p:cNvSpPr>
              <a:spLocks noChangeArrowheads="1"/>
            </p:cNvSpPr>
            <p:nvPr/>
          </p:nvSpPr>
          <p:spPr bwMode="auto">
            <a:xfrm>
              <a:off x="1592" y="321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09" name="Oval 117"/>
            <p:cNvSpPr>
              <a:spLocks noChangeArrowheads="1"/>
            </p:cNvSpPr>
            <p:nvPr/>
          </p:nvSpPr>
          <p:spPr bwMode="auto">
            <a:xfrm>
              <a:off x="1496" y="312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0" name="Oval 118"/>
            <p:cNvSpPr>
              <a:spLocks noChangeArrowheads="1"/>
            </p:cNvSpPr>
            <p:nvPr/>
          </p:nvSpPr>
          <p:spPr bwMode="auto">
            <a:xfrm>
              <a:off x="1496" y="316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1" name="Oval 119"/>
            <p:cNvSpPr>
              <a:spLocks noChangeArrowheads="1"/>
            </p:cNvSpPr>
            <p:nvPr/>
          </p:nvSpPr>
          <p:spPr bwMode="auto">
            <a:xfrm>
              <a:off x="1544" y="321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2" name="Oval 120"/>
            <p:cNvSpPr>
              <a:spLocks noChangeArrowheads="1"/>
            </p:cNvSpPr>
            <p:nvPr/>
          </p:nvSpPr>
          <p:spPr bwMode="auto">
            <a:xfrm>
              <a:off x="1544" y="312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3" name="Oval 121"/>
            <p:cNvSpPr>
              <a:spLocks noChangeArrowheads="1"/>
            </p:cNvSpPr>
            <p:nvPr/>
          </p:nvSpPr>
          <p:spPr bwMode="auto">
            <a:xfrm>
              <a:off x="1568" y="3141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4" name="Oval 122"/>
            <p:cNvSpPr>
              <a:spLocks noChangeArrowheads="1"/>
            </p:cNvSpPr>
            <p:nvPr/>
          </p:nvSpPr>
          <p:spPr bwMode="auto">
            <a:xfrm>
              <a:off x="1496" y="321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5" name="Oval 123"/>
            <p:cNvSpPr>
              <a:spLocks noChangeArrowheads="1"/>
            </p:cNvSpPr>
            <p:nvPr/>
          </p:nvSpPr>
          <p:spPr bwMode="auto">
            <a:xfrm>
              <a:off x="1619" y="314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6" name="Oval 124"/>
            <p:cNvSpPr>
              <a:spLocks noChangeArrowheads="1"/>
            </p:cNvSpPr>
            <p:nvPr/>
          </p:nvSpPr>
          <p:spPr bwMode="auto">
            <a:xfrm>
              <a:off x="1544" y="316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7" name="Oval 125"/>
            <p:cNvSpPr>
              <a:spLocks noChangeArrowheads="1"/>
            </p:cNvSpPr>
            <p:nvPr/>
          </p:nvSpPr>
          <p:spPr bwMode="auto">
            <a:xfrm>
              <a:off x="1592" y="3264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8" name="Oval 126"/>
            <p:cNvSpPr>
              <a:spLocks noChangeArrowheads="1"/>
            </p:cNvSpPr>
            <p:nvPr/>
          </p:nvSpPr>
          <p:spPr bwMode="auto">
            <a:xfrm>
              <a:off x="1640" y="3216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19" name="Oval 127"/>
            <p:cNvSpPr>
              <a:spLocks noChangeArrowheads="1"/>
            </p:cNvSpPr>
            <p:nvPr/>
          </p:nvSpPr>
          <p:spPr bwMode="auto">
            <a:xfrm>
              <a:off x="1592" y="316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20" name="Oval 128"/>
            <p:cNvSpPr>
              <a:spLocks noChangeArrowheads="1"/>
            </p:cNvSpPr>
            <p:nvPr/>
          </p:nvSpPr>
          <p:spPr bwMode="auto">
            <a:xfrm>
              <a:off x="1544" y="316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21" name="Oval 129"/>
            <p:cNvSpPr>
              <a:spLocks noChangeArrowheads="1"/>
            </p:cNvSpPr>
            <p:nvPr/>
          </p:nvSpPr>
          <p:spPr bwMode="auto">
            <a:xfrm>
              <a:off x="1640" y="3120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22" name="Oval 130"/>
            <p:cNvSpPr>
              <a:spLocks noChangeArrowheads="1"/>
            </p:cNvSpPr>
            <p:nvPr/>
          </p:nvSpPr>
          <p:spPr bwMode="auto">
            <a:xfrm>
              <a:off x="1688" y="3168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23" name="Oval 131"/>
            <p:cNvSpPr>
              <a:spLocks noChangeArrowheads="1"/>
            </p:cNvSpPr>
            <p:nvPr/>
          </p:nvSpPr>
          <p:spPr bwMode="auto">
            <a:xfrm>
              <a:off x="1608" y="3189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24" name="Oval 132"/>
            <p:cNvSpPr>
              <a:spLocks noChangeArrowheads="1"/>
            </p:cNvSpPr>
            <p:nvPr/>
          </p:nvSpPr>
          <p:spPr bwMode="auto">
            <a:xfrm>
              <a:off x="1544" y="3072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6325" name="Oval 133"/>
            <p:cNvSpPr>
              <a:spLocks noChangeArrowheads="1"/>
            </p:cNvSpPr>
            <p:nvPr/>
          </p:nvSpPr>
          <p:spPr bwMode="auto">
            <a:xfrm>
              <a:off x="1562" y="3192"/>
              <a:ext cx="48" cy="48"/>
            </a:xfrm>
            <a:prstGeom prst="ellipse">
              <a:avLst/>
            </a:prstGeom>
            <a:grpFill/>
            <a:ln w="952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6326" name="Oval 134"/>
          <p:cNvSpPr>
            <a:spLocks noChangeArrowheads="1"/>
          </p:cNvSpPr>
          <p:nvPr/>
        </p:nvSpPr>
        <p:spPr bwMode="auto">
          <a:xfrm>
            <a:off x="2786063" y="6096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327" name="Oval 135"/>
          <p:cNvSpPr>
            <a:spLocks noChangeArrowheads="1"/>
          </p:cNvSpPr>
          <p:nvPr/>
        </p:nvSpPr>
        <p:spPr bwMode="auto">
          <a:xfrm>
            <a:off x="2133600" y="46482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328" name="Oval 136"/>
          <p:cNvSpPr>
            <a:spLocks noChangeArrowheads="1"/>
          </p:cNvSpPr>
          <p:nvPr/>
        </p:nvSpPr>
        <p:spPr bwMode="auto">
          <a:xfrm>
            <a:off x="5943600" y="1219200"/>
            <a:ext cx="1295400" cy="1295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329" name="Oval 137"/>
          <p:cNvSpPr>
            <a:spLocks noChangeArrowheads="1"/>
          </p:cNvSpPr>
          <p:nvPr/>
        </p:nvSpPr>
        <p:spPr bwMode="auto">
          <a:xfrm>
            <a:off x="5133975" y="5014913"/>
            <a:ext cx="12954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330" name="AutoShape 138"/>
          <p:cNvSpPr>
            <a:spLocks noChangeArrowheads="1"/>
          </p:cNvSpPr>
          <p:nvPr/>
        </p:nvSpPr>
        <p:spPr bwMode="auto">
          <a:xfrm rot="-3343037">
            <a:off x="2105025" y="1219200"/>
            <a:ext cx="1295400" cy="228600"/>
          </a:xfrm>
          <a:prstGeom prst="rightArrow">
            <a:avLst>
              <a:gd name="adj1" fmla="val 50000"/>
              <a:gd name="adj2" fmla="val 141667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331" name="AutoShape 139"/>
          <p:cNvSpPr>
            <a:spLocks noChangeArrowheads="1"/>
          </p:cNvSpPr>
          <p:nvPr/>
        </p:nvSpPr>
        <p:spPr bwMode="auto">
          <a:xfrm rot="-13464441">
            <a:off x="5616575" y="5203825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332" name="Text Box 140"/>
          <p:cNvSpPr txBox="1">
            <a:spLocks noChangeArrowheads="1"/>
          </p:cNvSpPr>
          <p:nvPr/>
        </p:nvSpPr>
        <p:spPr bwMode="auto">
          <a:xfrm>
            <a:off x="3429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A</a:t>
            </a:r>
          </a:p>
        </p:txBody>
      </p:sp>
      <p:sp>
        <p:nvSpPr>
          <p:cNvPr id="136333" name="Text Box 141"/>
          <p:cNvSpPr txBox="1">
            <a:spLocks noChangeArrowheads="1"/>
          </p:cNvSpPr>
          <p:nvPr/>
        </p:nvSpPr>
        <p:spPr bwMode="auto">
          <a:xfrm>
            <a:off x="51054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B</a:t>
            </a:r>
          </a:p>
        </p:txBody>
      </p:sp>
      <p:sp>
        <p:nvSpPr>
          <p:cNvPr id="136334" name="Text Box 142"/>
          <p:cNvSpPr txBox="1">
            <a:spLocks noChangeArrowheads="1"/>
          </p:cNvSpPr>
          <p:nvPr/>
        </p:nvSpPr>
        <p:spPr bwMode="auto">
          <a:xfrm>
            <a:off x="5105400" y="3505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sp>
        <p:nvSpPr>
          <p:cNvPr id="136335" name="Text Box 143"/>
          <p:cNvSpPr txBox="1">
            <a:spLocks noChangeArrowheads="1"/>
          </p:cNvSpPr>
          <p:nvPr/>
        </p:nvSpPr>
        <p:spPr bwMode="auto">
          <a:xfrm>
            <a:off x="3429000" y="3505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04800" y="1219200"/>
            <a:ext cx="609600" cy="457200"/>
            <a:chOff x="192" y="768"/>
            <a:chExt cx="384" cy="288"/>
          </a:xfrm>
        </p:grpSpPr>
        <p:sp>
          <p:nvSpPr>
            <p:cNvPr id="136337" name="Text Box 145"/>
            <p:cNvSpPr txBox="1">
              <a:spLocks noChangeArrowheads="1"/>
            </p:cNvSpPr>
            <p:nvPr/>
          </p:nvSpPr>
          <p:spPr bwMode="auto">
            <a:xfrm>
              <a:off x="192" y="7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Ea</a:t>
              </a:r>
            </a:p>
          </p:txBody>
        </p:sp>
        <p:sp>
          <p:nvSpPr>
            <p:cNvPr id="136338" name="Line 146"/>
            <p:cNvSpPr>
              <a:spLocks noChangeShapeType="1"/>
            </p:cNvSpPr>
            <p:nvPr/>
          </p:nvSpPr>
          <p:spPr bwMode="auto">
            <a:xfrm>
              <a:off x="576" y="816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47"/>
          <p:cNvGrpSpPr>
            <a:grpSpLocks/>
          </p:cNvGrpSpPr>
          <p:nvPr/>
        </p:nvGrpSpPr>
        <p:grpSpPr bwMode="auto">
          <a:xfrm>
            <a:off x="304800" y="1905000"/>
            <a:ext cx="609600" cy="457200"/>
            <a:chOff x="192" y="1200"/>
            <a:chExt cx="384" cy="288"/>
          </a:xfrm>
        </p:grpSpPr>
        <p:sp>
          <p:nvSpPr>
            <p:cNvPr id="136340" name="Text Box 148"/>
            <p:cNvSpPr txBox="1">
              <a:spLocks noChangeArrowheads="1"/>
            </p:cNvSpPr>
            <p:nvPr/>
          </p:nvSpPr>
          <p:spPr bwMode="auto">
            <a:xfrm>
              <a:off x="192" y="120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FF00"/>
                  </a:solidFill>
                  <a:latin typeface="Arial" charset="0"/>
                </a:rPr>
                <a:t>Es</a:t>
              </a:r>
            </a:p>
          </p:txBody>
        </p:sp>
        <p:sp>
          <p:nvSpPr>
            <p:cNvPr id="136341" name="Line 149"/>
            <p:cNvSpPr>
              <a:spLocks noChangeShapeType="1"/>
            </p:cNvSpPr>
            <p:nvPr/>
          </p:nvSpPr>
          <p:spPr bwMode="auto">
            <a:xfrm>
              <a:off x="576" y="1248"/>
              <a:ext cx="0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50"/>
          <p:cNvGrpSpPr>
            <a:grpSpLocks/>
          </p:cNvGrpSpPr>
          <p:nvPr/>
        </p:nvGrpSpPr>
        <p:grpSpPr bwMode="auto">
          <a:xfrm>
            <a:off x="304800" y="4343400"/>
            <a:ext cx="609600" cy="457200"/>
            <a:chOff x="192" y="2736"/>
            <a:chExt cx="384" cy="288"/>
          </a:xfrm>
        </p:grpSpPr>
        <p:sp>
          <p:nvSpPr>
            <p:cNvPr id="136343" name="Text Box 151"/>
            <p:cNvSpPr txBox="1">
              <a:spLocks noChangeArrowheads="1"/>
            </p:cNvSpPr>
            <p:nvPr/>
          </p:nvSpPr>
          <p:spPr bwMode="auto">
            <a:xfrm>
              <a:off x="192" y="273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Ea</a:t>
              </a:r>
            </a:p>
          </p:txBody>
        </p:sp>
        <p:sp>
          <p:nvSpPr>
            <p:cNvPr id="136344" name="Line 152"/>
            <p:cNvSpPr>
              <a:spLocks noChangeShapeType="1"/>
            </p:cNvSpPr>
            <p:nvPr/>
          </p:nvSpPr>
          <p:spPr bwMode="auto">
            <a:xfrm>
              <a:off x="576" y="278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53"/>
          <p:cNvGrpSpPr>
            <a:grpSpLocks/>
          </p:cNvGrpSpPr>
          <p:nvPr/>
        </p:nvGrpSpPr>
        <p:grpSpPr bwMode="auto">
          <a:xfrm>
            <a:off x="304800" y="5029200"/>
            <a:ext cx="609600" cy="457200"/>
            <a:chOff x="192" y="3168"/>
            <a:chExt cx="384" cy="288"/>
          </a:xfrm>
        </p:grpSpPr>
        <p:sp>
          <p:nvSpPr>
            <p:cNvPr id="136346" name="Text Box 154"/>
            <p:cNvSpPr txBox="1">
              <a:spLocks noChangeArrowheads="1"/>
            </p:cNvSpPr>
            <p:nvPr/>
          </p:nvSpPr>
          <p:spPr bwMode="auto">
            <a:xfrm>
              <a:off x="192" y="31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FF00"/>
                  </a:solidFill>
                  <a:latin typeface="Arial" charset="0"/>
                </a:rPr>
                <a:t>Es</a:t>
              </a:r>
            </a:p>
          </p:txBody>
        </p:sp>
        <p:sp>
          <p:nvSpPr>
            <p:cNvPr id="136347" name="Line 155"/>
            <p:cNvSpPr>
              <a:spLocks noChangeShapeType="1"/>
            </p:cNvSpPr>
            <p:nvPr/>
          </p:nvSpPr>
          <p:spPr bwMode="auto">
            <a:xfrm>
              <a:off x="576" y="3216"/>
              <a:ext cx="0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156"/>
          <p:cNvGrpSpPr>
            <a:grpSpLocks/>
          </p:cNvGrpSpPr>
          <p:nvPr/>
        </p:nvGrpSpPr>
        <p:grpSpPr bwMode="auto">
          <a:xfrm>
            <a:off x="8153400" y="4343400"/>
            <a:ext cx="609600" cy="457200"/>
            <a:chOff x="5136" y="2736"/>
            <a:chExt cx="384" cy="288"/>
          </a:xfrm>
        </p:grpSpPr>
        <p:sp>
          <p:nvSpPr>
            <p:cNvPr id="136349" name="Text Box 157"/>
            <p:cNvSpPr txBox="1">
              <a:spLocks noChangeArrowheads="1"/>
            </p:cNvSpPr>
            <p:nvPr/>
          </p:nvSpPr>
          <p:spPr bwMode="auto">
            <a:xfrm>
              <a:off x="5136" y="273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Ea</a:t>
              </a:r>
            </a:p>
          </p:txBody>
        </p:sp>
        <p:sp>
          <p:nvSpPr>
            <p:cNvPr id="136350" name="Line 158"/>
            <p:cNvSpPr>
              <a:spLocks noChangeShapeType="1"/>
            </p:cNvSpPr>
            <p:nvPr/>
          </p:nvSpPr>
          <p:spPr bwMode="auto">
            <a:xfrm>
              <a:off x="5520" y="278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none" w="med" len="lg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159"/>
          <p:cNvGrpSpPr>
            <a:grpSpLocks/>
          </p:cNvGrpSpPr>
          <p:nvPr/>
        </p:nvGrpSpPr>
        <p:grpSpPr bwMode="auto">
          <a:xfrm>
            <a:off x="8153400" y="5029200"/>
            <a:ext cx="609600" cy="457200"/>
            <a:chOff x="5136" y="3168"/>
            <a:chExt cx="384" cy="288"/>
          </a:xfrm>
        </p:grpSpPr>
        <p:sp>
          <p:nvSpPr>
            <p:cNvPr id="136352" name="Text Box 160"/>
            <p:cNvSpPr txBox="1">
              <a:spLocks noChangeArrowheads="1"/>
            </p:cNvSpPr>
            <p:nvPr/>
          </p:nvSpPr>
          <p:spPr bwMode="auto">
            <a:xfrm>
              <a:off x="5136" y="316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FF00"/>
                  </a:solidFill>
                  <a:latin typeface="Arial" charset="0"/>
                </a:rPr>
                <a:t>Es</a:t>
              </a:r>
            </a:p>
          </p:txBody>
        </p:sp>
        <p:sp>
          <p:nvSpPr>
            <p:cNvPr id="136353" name="Line 161"/>
            <p:cNvSpPr>
              <a:spLocks noChangeShapeType="1"/>
            </p:cNvSpPr>
            <p:nvPr/>
          </p:nvSpPr>
          <p:spPr bwMode="auto">
            <a:xfrm>
              <a:off x="5520" y="3216"/>
              <a:ext cx="0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162"/>
          <p:cNvGrpSpPr>
            <a:grpSpLocks/>
          </p:cNvGrpSpPr>
          <p:nvPr/>
        </p:nvGrpSpPr>
        <p:grpSpPr bwMode="auto">
          <a:xfrm>
            <a:off x="8153400" y="1295400"/>
            <a:ext cx="609600" cy="457200"/>
            <a:chOff x="5136" y="816"/>
            <a:chExt cx="384" cy="288"/>
          </a:xfrm>
        </p:grpSpPr>
        <p:sp>
          <p:nvSpPr>
            <p:cNvPr id="136355" name="Text Box 163"/>
            <p:cNvSpPr txBox="1">
              <a:spLocks noChangeArrowheads="1"/>
            </p:cNvSpPr>
            <p:nvPr/>
          </p:nvSpPr>
          <p:spPr bwMode="auto">
            <a:xfrm>
              <a:off x="5136" y="81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Ea</a:t>
              </a:r>
            </a:p>
          </p:txBody>
        </p:sp>
        <p:sp>
          <p:nvSpPr>
            <p:cNvPr id="136356" name="Line 164"/>
            <p:cNvSpPr>
              <a:spLocks noChangeShapeType="1"/>
            </p:cNvSpPr>
            <p:nvPr/>
          </p:nvSpPr>
          <p:spPr bwMode="auto">
            <a:xfrm>
              <a:off x="5520" y="864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7" name="Group 165"/>
          <p:cNvGrpSpPr>
            <a:grpSpLocks/>
          </p:cNvGrpSpPr>
          <p:nvPr/>
        </p:nvGrpSpPr>
        <p:grpSpPr bwMode="auto">
          <a:xfrm>
            <a:off x="8153400" y="1981200"/>
            <a:ext cx="609600" cy="457200"/>
            <a:chOff x="5136" y="1248"/>
            <a:chExt cx="384" cy="288"/>
          </a:xfrm>
        </p:grpSpPr>
        <p:sp>
          <p:nvSpPr>
            <p:cNvPr id="136358" name="Text Box 166"/>
            <p:cNvSpPr txBox="1">
              <a:spLocks noChangeArrowheads="1"/>
            </p:cNvSpPr>
            <p:nvPr/>
          </p:nvSpPr>
          <p:spPr bwMode="auto">
            <a:xfrm>
              <a:off x="5136" y="124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rgbClr val="00FF00"/>
                  </a:solidFill>
                  <a:latin typeface="Arial" charset="0"/>
                </a:rPr>
                <a:t>Es</a:t>
              </a:r>
            </a:p>
          </p:txBody>
        </p:sp>
        <p:sp>
          <p:nvSpPr>
            <p:cNvPr id="136359" name="Line 167"/>
            <p:cNvSpPr>
              <a:spLocks noChangeShapeType="1"/>
            </p:cNvSpPr>
            <p:nvPr/>
          </p:nvSpPr>
          <p:spPr bwMode="auto">
            <a:xfrm>
              <a:off x="5520" y="1296"/>
              <a:ext cx="0" cy="192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med" len="lg"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326" grpId="0" animBg="1"/>
      <p:bldP spid="136327" grpId="0" animBg="1"/>
      <p:bldP spid="136328" grpId="0" animBg="1"/>
      <p:bldP spid="136329" grpId="0" animBg="1"/>
      <p:bldP spid="136330" grpId="0" animBg="1"/>
      <p:bldP spid="1363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Tipos de erros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Erro sistemático</a:t>
            </a:r>
            <a:r>
              <a:rPr lang="en-US"/>
              <a:t>: </a:t>
            </a:r>
            <a:r>
              <a:rPr lang="pt-BR"/>
              <a:t>é a parcela previsível do erro. Corresponde ao erro médio.</a:t>
            </a:r>
          </a:p>
          <a:p>
            <a:pPr>
              <a:buFont typeface="Wingdings" pitchFamily="2" charset="2"/>
              <a:buNone/>
            </a:pPr>
            <a:endParaRPr lang="pt-BR"/>
          </a:p>
          <a:p>
            <a:r>
              <a:rPr lang="pt-BR">
                <a:solidFill>
                  <a:schemeClr val="folHlink"/>
                </a:solidFill>
              </a:rPr>
              <a:t>Erro aleatório</a:t>
            </a:r>
            <a:r>
              <a:rPr lang="pt-BR"/>
              <a:t>: é a parcela imprevisível do erro. É o agente que faz com que medições repetidas levem a distintas indicações.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Precisão &amp; Exatidão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São parâmetros </a:t>
            </a:r>
            <a:r>
              <a:rPr lang="pt-BR" u="sng"/>
              <a:t>qualitativos</a:t>
            </a:r>
            <a:r>
              <a:rPr lang="pt-BR"/>
              <a:t> associados ao desempenho de um sistema.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/>
              <a:t> </a:t>
            </a:r>
          </a:p>
          <a:p>
            <a:pPr>
              <a:lnSpc>
                <a:spcPct val="90000"/>
              </a:lnSpc>
            </a:pPr>
            <a:r>
              <a:rPr lang="pt-BR"/>
              <a:t>Um sistema com ótima </a:t>
            </a:r>
            <a:r>
              <a:rPr lang="pt-BR" u="sng"/>
              <a:t>precisão</a:t>
            </a:r>
            <a:r>
              <a:rPr lang="pt-BR"/>
              <a:t> repete bem, com </a:t>
            </a:r>
            <a:r>
              <a:rPr lang="pt-BR" u="sng"/>
              <a:t>pequena dispersão</a:t>
            </a:r>
            <a:r>
              <a:rPr lang="pt-BR"/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Um sistema com excelente </a:t>
            </a:r>
            <a:r>
              <a:rPr lang="pt-BR" u="sng"/>
              <a:t>exatidão</a:t>
            </a:r>
            <a:r>
              <a:rPr lang="pt-BR"/>
              <a:t> praticamente </a:t>
            </a:r>
            <a:r>
              <a:rPr lang="pt-BR" u="sng"/>
              <a:t>não apresenta erros</a:t>
            </a:r>
            <a:r>
              <a:rPr lang="pt-BR"/>
              <a:t>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400" dirty="0" smtClean="0"/>
              <a:t>Representação absoluta e relativa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Representação absoluta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Parâmetros expressos na unidade do mensurando:</a:t>
            </a:r>
          </a:p>
          <a:p>
            <a:pPr lvl="1"/>
            <a:r>
              <a:rPr lang="pt-BR"/>
              <a:t>E</a:t>
            </a:r>
            <a:r>
              <a:rPr lang="pt-BR" baseline="-25000"/>
              <a:t>máx</a:t>
            </a:r>
            <a:r>
              <a:rPr lang="pt-BR"/>
              <a:t> = 0,003 V</a:t>
            </a:r>
          </a:p>
          <a:p>
            <a:pPr lvl="1"/>
            <a:r>
              <a:rPr lang="pt-BR"/>
              <a:t>Re = 1,5 K</a:t>
            </a:r>
          </a:p>
          <a:p>
            <a:pPr lvl="1"/>
            <a:r>
              <a:rPr lang="pt-BR"/>
              <a:t>Sb = 0,040 mm/N</a:t>
            </a:r>
          </a:p>
          <a:p>
            <a:r>
              <a:rPr lang="pt-BR"/>
              <a:t>É de percepção mais fácil.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build="p" bldLvl="2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Representação relativa ou fiducial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Parâmetro é expresso como um percentual de um valor de referência</a:t>
            </a:r>
          </a:p>
          <a:p>
            <a:pPr lvl="1"/>
            <a:r>
              <a:rPr lang="pt-BR"/>
              <a:t>Em relação ao valor final de escala (VFE)</a:t>
            </a:r>
          </a:p>
          <a:p>
            <a:pPr lvl="2"/>
            <a:r>
              <a:rPr lang="pt-BR"/>
              <a:t>E</a:t>
            </a:r>
            <a:r>
              <a:rPr lang="pt-BR" baseline="-25000"/>
              <a:t>máx</a:t>
            </a:r>
            <a:r>
              <a:rPr lang="pt-BR"/>
              <a:t> = 1% do VFE</a:t>
            </a:r>
          </a:p>
          <a:p>
            <a:pPr lvl="2"/>
            <a:r>
              <a:rPr lang="pt-BR"/>
              <a:t>EL = 0,1% (do VFE)</a:t>
            </a:r>
          </a:p>
          <a:p>
            <a:pPr lvl="1"/>
            <a:r>
              <a:rPr lang="pt-BR"/>
              <a:t>Em relação à faixa de indicação</a:t>
            </a:r>
          </a:p>
          <a:p>
            <a:pPr lvl="1"/>
            <a:r>
              <a:rPr lang="pt-BR"/>
              <a:t>Em relação ao valor nominal (medidas materializadas)</a:t>
            </a:r>
          </a:p>
          <a:p>
            <a:r>
              <a:rPr lang="pt-BR"/>
              <a:t>Facilita comparações entre SM distintos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/>
          <a:lstStyle/>
          <a:p>
            <a:pPr indent="-228600" eaLnBrk="0" hangingPunct="0"/>
            <a:r>
              <a:rPr lang="pt-BR" sz="2400" dirty="0" smtClean="0">
                <a:latin typeface="Arial" charset="0"/>
                <a:cs typeface="Tahoma" pitchFamily="34" charset="0"/>
              </a:rPr>
              <a:t>Algumas aplicações de instrumentos de medida podem ser caracterizadas como sendo de simples monitoramento de grandezas, exemplos: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400" dirty="0" smtClean="0">
                <a:latin typeface="Arial" charset="0"/>
                <a:cs typeface="Tahoma" pitchFamily="34" charset="0"/>
              </a:rPr>
              <a:t>  </a:t>
            </a:r>
            <a:r>
              <a:rPr lang="pt-BR" sz="2400" dirty="0" smtClean="0">
                <a:latin typeface="Arial" charset="0"/>
                <a:cs typeface="Tahoma" pitchFamily="34" charset="0"/>
              </a:rPr>
              <a:t>Medição de pressão atmosférica - barômetro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400" dirty="0" smtClean="0">
                <a:latin typeface="Arial" charset="0"/>
                <a:cs typeface="Tahoma" pitchFamily="34" charset="0"/>
              </a:rPr>
              <a:t>  </a:t>
            </a:r>
            <a:r>
              <a:rPr lang="pt-BR" sz="2400" dirty="0" smtClean="0">
                <a:latin typeface="Arial" charset="0"/>
                <a:cs typeface="Tahoma" pitchFamily="34" charset="0"/>
              </a:rPr>
              <a:t>Medição de temperatura - termômetro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0" hangingPunct="0">
              <a:buFontTx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  </a:t>
            </a:r>
            <a:r>
              <a:rPr lang="pt-BR" sz="2400" dirty="0" smtClean="0">
                <a:latin typeface="Arial" charset="0"/>
                <a:cs typeface="Arial" charset="0"/>
              </a:rPr>
              <a:t>Medição de velocidade do ar - anemômetro</a:t>
            </a:r>
            <a:r>
              <a:rPr lang="pt-BR" sz="2400" dirty="0" smtClean="0">
                <a:latin typeface="Arial" charset="0"/>
              </a:rPr>
              <a:t> </a:t>
            </a:r>
          </a:p>
          <a:p>
            <a:endParaRPr lang="pt-BR" sz="2400" dirty="0"/>
          </a:p>
        </p:txBody>
      </p:sp>
      <p:pic>
        <p:nvPicPr>
          <p:cNvPr id="4" name="Imagem 3" descr="anemome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5800" y="4114800"/>
            <a:ext cx="1535191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barome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152900"/>
            <a:ext cx="3200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 descr="termometro.jpg"/>
          <p:cNvPicPr>
            <a:picLocks noChangeAspect="1"/>
          </p:cNvPicPr>
          <p:nvPr/>
        </p:nvPicPr>
        <p:blipFill>
          <a:blip r:embed="rId4" cstate="print"/>
          <a:srcRect l="12525" r="6065"/>
          <a:stretch>
            <a:fillRect/>
          </a:stretch>
        </p:blipFill>
        <p:spPr>
          <a:xfrm>
            <a:off x="3048000" y="4155300"/>
            <a:ext cx="1981200" cy="24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Monitoramento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pPr indent="-228600">
              <a:spcBef>
                <a:spcPts val="0"/>
              </a:spcBef>
              <a:tabLst>
                <a:tab pos="457200" algn="l"/>
              </a:tabLst>
            </a:pPr>
            <a:r>
              <a:rPr lang="pt-BR" sz="2200" dirty="0" smtClean="0">
                <a:latin typeface="Arial" charset="0"/>
                <a:cs typeface="Tahoma" pitchFamily="34" charset="0"/>
              </a:rPr>
              <a:t>O monitoramento de alguma grandeza (atmosférica, industrial, doméstica) terá sempre alguma utilidade para as pessoas e suas atividades. Exemplos :</a:t>
            </a:r>
          </a:p>
          <a:p>
            <a:pPr indent="-228600">
              <a:spcBef>
                <a:spcPts val="0"/>
              </a:spcBef>
              <a:buNone/>
              <a:tabLst>
                <a:tab pos="457200" algn="l"/>
              </a:tabLst>
            </a:pPr>
            <a:endParaRPr lang="en-US" sz="2200" dirty="0" smtClean="0">
              <a:latin typeface="Arial" charset="0"/>
              <a:cs typeface="Arial" charset="0"/>
            </a:endParaRPr>
          </a:p>
          <a:p>
            <a:pPr indent="-22860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pt-BR" sz="2200" dirty="0" smtClean="0">
                <a:latin typeface="Arial" charset="0"/>
                <a:cs typeface="Tahoma" pitchFamily="34" charset="0"/>
              </a:rPr>
              <a:t>Previsão de tempo-clima</a:t>
            </a:r>
            <a:r>
              <a:rPr lang="en-US" sz="2200" dirty="0" smtClean="0">
                <a:latin typeface="Arial" charset="0"/>
                <a:cs typeface="Tahoma" pitchFamily="34" charset="0"/>
              </a:rPr>
              <a:t> 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- Termômetros , </a:t>
            </a:r>
            <a:r>
              <a:rPr lang="pt-BR" sz="2200" dirty="0" err="1" smtClean="0">
                <a:latin typeface="Arial" charset="0"/>
                <a:cs typeface="Tahoma" pitchFamily="34" charset="0"/>
              </a:rPr>
              <a:t>higrógrafos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 , </a:t>
            </a:r>
            <a:r>
              <a:rPr lang="pt-BR" sz="2200" dirty="0" err="1" smtClean="0">
                <a:latin typeface="Arial" charset="0"/>
                <a:cs typeface="Tahoma" pitchFamily="34" charset="0"/>
              </a:rPr>
              <a:t>etc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 ..</a:t>
            </a:r>
            <a:endParaRPr lang="pt-BR" sz="2200" dirty="0" smtClean="0">
              <a:latin typeface="Arial" charset="0"/>
              <a:cs typeface="Arial" charset="0"/>
            </a:endParaRPr>
          </a:p>
          <a:p>
            <a:pPr indent="-228600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pt-BR" sz="2200" dirty="0" smtClean="0">
                <a:latin typeface="Arial" charset="0"/>
                <a:cs typeface="Tahoma" pitchFamily="34" charset="0"/>
              </a:rPr>
              <a:t>Previsão de terremotos</a:t>
            </a:r>
            <a:r>
              <a:rPr lang="en-US" sz="2200" dirty="0" smtClean="0">
                <a:latin typeface="Arial" charset="0"/>
                <a:cs typeface="Tahoma" pitchFamily="34" charset="0"/>
              </a:rPr>
              <a:t> 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- Sismógrafos , </a:t>
            </a:r>
            <a:r>
              <a:rPr lang="pt-BR" sz="2200" dirty="0" err="1" smtClean="0">
                <a:latin typeface="Arial" charset="0"/>
                <a:cs typeface="Tahoma" pitchFamily="34" charset="0"/>
              </a:rPr>
              <a:t>etc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 ..</a:t>
            </a:r>
            <a:endParaRPr lang="pt-BR" sz="2200" dirty="0" smtClean="0">
              <a:latin typeface="Arial" charset="0"/>
              <a:cs typeface="Arial" charset="0"/>
            </a:endParaRPr>
          </a:p>
          <a:p>
            <a:pPr indent="-228600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pt-BR" sz="2200" dirty="0" smtClean="0">
                <a:latin typeface="Arial" charset="0"/>
                <a:cs typeface="Tahoma" pitchFamily="34" charset="0"/>
              </a:rPr>
              <a:t>Previsão de enchentes</a:t>
            </a:r>
            <a:r>
              <a:rPr lang="en-US" sz="2200" dirty="0" smtClean="0">
                <a:latin typeface="Arial" charset="0"/>
                <a:cs typeface="Tahoma" pitchFamily="34" charset="0"/>
              </a:rPr>
              <a:t> 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-</a:t>
            </a:r>
            <a:r>
              <a:rPr lang="en-US" sz="2200" dirty="0" smtClean="0">
                <a:latin typeface="Arial" charset="0"/>
                <a:cs typeface="Tahoma" pitchFamily="34" charset="0"/>
              </a:rPr>
              <a:t> P</a:t>
            </a:r>
            <a:r>
              <a:rPr lang="pt-BR" sz="2200" dirty="0" err="1" smtClean="0">
                <a:latin typeface="Arial" charset="0"/>
                <a:cs typeface="Tahoma" pitchFamily="34" charset="0"/>
              </a:rPr>
              <a:t>ostos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 pluviométricos e </a:t>
            </a:r>
            <a:r>
              <a:rPr lang="pt-BR" sz="2200" dirty="0" err="1" smtClean="0">
                <a:latin typeface="Arial" charset="0"/>
                <a:cs typeface="Tahoma" pitchFamily="34" charset="0"/>
              </a:rPr>
              <a:t>fluviométricos</a:t>
            </a:r>
            <a:endParaRPr lang="pt-BR" sz="2200" dirty="0" smtClean="0">
              <a:latin typeface="Arial" charset="0"/>
              <a:cs typeface="Arial" charset="0"/>
            </a:endParaRPr>
          </a:p>
          <a:p>
            <a:pPr indent="-228600" eaLnBrk="0" hangingPunct="0">
              <a:spcBef>
                <a:spcPts val="0"/>
              </a:spcBef>
              <a:buFontTx/>
              <a:buChar char="•"/>
              <a:tabLst>
                <a:tab pos="457200" algn="l"/>
              </a:tabLst>
            </a:pPr>
            <a:r>
              <a:rPr lang="pt-BR" sz="2200" dirty="0" smtClean="0">
                <a:latin typeface="Arial" charset="0"/>
                <a:cs typeface="Tahoma" pitchFamily="34" charset="0"/>
              </a:rPr>
              <a:t>Consumo de produtos</a:t>
            </a:r>
            <a:r>
              <a:rPr lang="en-US" sz="2200" dirty="0" smtClean="0">
                <a:latin typeface="Arial" charset="0"/>
                <a:cs typeface="Tahoma" pitchFamily="34" charset="0"/>
              </a:rPr>
              <a:t> 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- Wattímetro , hidrômetro e </a:t>
            </a:r>
            <a:r>
              <a:rPr lang="pt-BR" sz="2200" dirty="0" err="1" smtClean="0">
                <a:latin typeface="Arial" charset="0"/>
                <a:cs typeface="Tahoma" pitchFamily="34" charset="0"/>
              </a:rPr>
              <a:t>etc</a:t>
            </a:r>
            <a:r>
              <a:rPr lang="pt-BR" sz="2200" dirty="0" smtClean="0">
                <a:latin typeface="Arial" charset="0"/>
                <a:cs typeface="Tahoma" pitchFamily="34" charset="0"/>
              </a:rPr>
              <a:t> ..</a:t>
            </a:r>
          </a:p>
          <a:p>
            <a:pPr indent="-228600" eaLnBrk="0" hangingPunct="0">
              <a:spcBef>
                <a:spcPts val="0"/>
              </a:spcBef>
              <a:buNone/>
              <a:tabLst>
                <a:tab pos="457200" algn="l"/>
              </a:tabLst>
            </a:pPr>
            <a:endParaRPr lang="pt-BR" sz="2200" dirty="0" smtClean="0">
              <a:latin typeface="Arial" charset="0"/>
              <a:cs typeface="Arial" charset="0"/>
            </a:endParaRPr>
          </a:p>
          <a:p>
            <a:pPr indent="-228600" eaLnBrk="0" hangingPunct="0">
              <a:spcBef>
                <a:spcPts val="0"/>
              </a:spcBef>
              <a:tabLst>
                <a:tab pos="457200" algn="l"/>
              </a:tabLst>
            </a:pPr>
            <a:r>
              <a:rPr lang="pt-BR" sz="2200" dirty="0" smtClean="0">
                <a:latin typeface="Arial" charset="0"/>
                <a:cs typeface="Arial" charset="0"/>
              </a:rPr>
              <a:t>	O monitoramento de consumo de produtos tais como energia, água, gás, combustíveis e outros são realizados por medidores que fornecerão quantidades a serem cobradas dos usuários dos produtos pelos fornecedores.</a:t>
            </a:r>
            <a:r>
              <a:rPr lang="pt-BR" sz="2200" dirty="0" smtClean="0">
                <a:latin typeface="Arial" charset="0"/>
              </a:rPr>
              <a:t> </a:t>
            </a:r>
          </a:p>
          <a:p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  <a:latin typeface="Arial" charset="0"/>
              </a:rPr>
              <a:t>Experimentos em engenharia e outras áreas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1447801"/>
            <a:ext cx="8839200" cy="2514600"/>
          </a:xfrm>
        </p:spPr>
        <p:txBody>
          <a:bodyPr/>
          <a:lstStyle/>
          <a:p>
            <a:pPr indent="-228600" eaLnBrk="0" hangingPunct="0"/>
            <a:r>
              <a:rPr lang="pt-BR" sz="2400" dirty="0" smtClean="0">
                <a:latin typeface="Arial" charset="0"/>
                <a:cs typeface="Tahoma" pitchFamily="34" charset="0"/>
              </a:rPr>
              <a:t>As atividades de pesquisa e desenvolvimento estão normalmente associadas à sistemas de medição, em diversos níveis de complexidade. </a:t>
            </a:r>
            <a:r>
              <a:rPr lang="en-US" sz="2400" dirty="0">
                <a:latin typeface="Arial" charset="0"/>
                <a:cs typeface="Tahoma" pitchFamily="34" charset="0"/>
              </a:rPr>
              <a:t> </a:t>
            </a:r>
            <a:r>
              <a:rPr lang="pt-BR" sz="2400" dirty="0" smtClean="0">
                <a:latin typeface="Arial" charset="0"/>
                <a:cs typeface="Tahoma" pitchFamily="34" charset="0"/>
              </a:rPr>
              <a:t>Bancadas e experimentos podem ser montados com objetivos diversos, tais como:</a:t>
            </a:r>
            <a:endParaRPr lang="pt-BR" sz="2400" dirty="0" smtClean="0">
              <a:latin typeface="Arial" charset="0"/>
              <a:cs typeface="Arial" charset="0"/>
            </a:endParaRPr>
          </a:p>
          <a:p>
            <a:pPr indent="-228600" eaLnBrk="0" hangingPunct="0">
              <a:buNone/>
            </a:pPr>
            <a:r>
              <a:rPr lang="pt-BR" sz="2400" dirty="0" smtClean="0">
                <a:latin typeface="Arial" charset="0"/>
                <a:cs typeface="Tahoma" pitchFamily="34" charset="0"/>
              </a:rPr>
              <a:t> </a:t>
            </a:r>
            <a:r>
              <a:rPr lang="pt-BR" sz="2400" dirty="0" smtClean="0">
                <a:latin typeface="Arial" charset="0"/>
                <a:cs typeface="Arial" charset="0"/>
              </a:rPr>
              <a:t>		- </a:t>
            </a:r>
            <a:r>
              <a:rPr lang="pt-BR" sz="2400" dirty="0" smtClean="0">
                <a:latin typeface="Arial" charset="0"/>
                <a:cs typeface="Tahoma" pitchFamily="34" charset="0"/>
              </a:rPr>
              <a:t>Validação experimental de modelos teóricos </a:t>
            </a:r>
            <a:endParaRPr lang="en-US" sz="2400" dirty="0">
              <a:latin typeface="Arial" charset="0"/>
              <a:cs typeface="Arial" charset="0"/>
            </a:endParaRPr>
          </a:p>
          <a:p>
            <a:pPr indent="-228600" eaLnBrk="0" hangingPunct="0"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		</a:t>
            </a:r>
            <a:r>
              <a:rPr lang="pt-BR" sz="2400" dirty="0" smtClean="0">
                <a:latin typeface="Arial" charset="0"/>
                <a:cs typeface="Arial" charset="0"/>
              </a:rPr>
              <a:t>- Formulação de relações empíricas</a:t>
            </a:r>
            <a:r>
              <a:rPr lang="pt-BR" sz="2400" dirty="0" smtClean="0">
                <a:latin typeface="Arial" charset="0"/>
              </a:rPr>
              <a:t> </a:t>
            </a:r>
          </a:p>
        </p:txBody>
      </p:sp>
      <p:pic>
        <p:nvPicPr>
          <p:cNvPr id="4" name="Imagem 3" descr="ept_bancad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160944"/>
            <a:ext cx="3604053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 descr="figur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00" y="4114800"/>
            <a:ext cx="3456800" cy="259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" y="1371600"/>
            <a:ext cx="4191000" cy="5257800"/>
          </a:xfrm>
        </p:spPr>
        <p:txBody>
          <a:bodyPr/>
          <a:lstStyle/>
          <a:p>
            <a:pPr eaLnBrk="0" hangingPunct="0"/>
            <a:r>
              <a:rPr lang="pt-BR" sz="2100" dirty="0" smtClean="0">
                <a:latin typeface="Arial" charset="0"/>
                <a:cs typeface="Arial" charset="0"/>
              </a:rPr>
              <a:t>A automação depende de instrumentos de medida para modificar as variáveis do processo. Quanto mais precisos e rápidos forem os resultados das medidas, mais precisos </a:t>
            </a:r>
            <a:r>
              <a:rPr lang="en-US" sz="2100" dirty="0" smtClean="0">
                <a:latin typeface="Arial" charset="0"/>
                <a:cs typeface="Arial" charset="0"/>
              </a:rPr>
              <a:t>poder</a:t>
            </a:r>
            <a:r>
              <a:rPr lang="pt-BR" sz="2100" dirty="0" err="1" smtClean="0">
                <a:latin typeface="Arial" charset="0"/>
                <a:cs typeface="Arial" charset="0"/>
              </a:rPr>
              <a:t>ão</a:t>
            </a:r>
            <a:r>
              <a:rPr lang="pt-BR" sz="2100" dirty="0" smtClean="0">
                <a:latin typeface="Arial" charset="0"/>
                <a:cs typeface="Arial" charset="0"/>
              </a:rPr>
              <a:t> </a:t>
            </a:r>
            <a:r>
              <a:rPr lang="en-US" sz="2100" dirty="0" smtClean="0">
                <a:latin typeface="Arial" charset="0"/>
                <a:cs typeface="Arial" charset="0"/>
              </a:rPr>
              <a:t>ser </a:t>
            </a:r>
            <a:r>
              <a:rPr lang="pt-BR" sz="2100" dirty="0" smtClean="0">
                <a:latin typeface="Arial" charset="0"/>
                <a:cs typeface="Arial" charset="0"/>
              </a:rPr>
              <a:t>os ajustes feitos pelo </a:t>
            </a:r>
            <a:r>
              <a:rPr lang="en-US" sz="2100" dirty="0" smtClean="0">
                <a:latin typeface="Arial" charset="0"/>
                <a:cs typeface="Arial" charset="0"/>
              </a:rPr>
              <a:t>controlador </a:t>
            </a:r>
            <a:r>
              <a:rPr lang="pt-BR" sz="2100" dirty="0" smtClean="0">
                <a:latin typeface="Arial" charset="0"/>
                <a:cs typeface="Arial" charset="0"/>
              </a:rPr>
              <a:t>do processo. </a:t>
            </a:r>
            <a:endParaRPr lang="en-US" sz="2100" dirty="0" smtClean="0">
              <a:latin typeface="Arial" charset="0"/>
              <a:cs typeface="Arial" charset="0"/>
            </a:endParaRPr>
          </a:p>
          <a:p>
            <a:pPr eaLnBrk="0" hangingPunct="0"/>
            <a:r>
              <a:rPr lang="pt-BR" sz="2100" dirty="0" smtClean="0">
                <a:latin typeface="Arial" charset="0"/>
                <a:cs typeface="Arial" charset="0"/>
              </a:rPr>
              <a:t>Atualmente com a utilização dos computadores pode-se controlar uma planta inteira de um determinado processo com poucas pessoas e obter altos níveis de eficiência e baixo custo.</a:t>
            </a:r>
            <a:r>
              <a:rPr lang="pt-BR" sz="2100" dirty="0" smtClean="0">
                <a:latin typeface="Arial" charset="0"/>
              </a:rPr>
              <a:t> </a:t>
            </a:r>
          </a:p>
          <a:p>
            <a:pPr>
              <a:buNone/>
            </a:pPr>
            <a:endParaRPr lang="pt-BR" sz="2100" dirty="0"/>
          </a:p>
        </p:txBody>
      </p:sp>
      <p:pic>
        <p:nvPicPr>
          <p:cNvPr id="4" name="Imagem 3" descr="controle pla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388" y="1914144"/>
            <a:ext cx="4706212" cy="326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ça">
  <a:themeElements>
    <a:clrScheme name="Balanç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ç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ç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ç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Balança</Template>
  <TotalTime>1312</TotalTime>
  <Words>1884</Words>
  <Application>Microsoft Office PowerPoint</Application>
  <PresentationFormat>Apresentação na tela (4:3)</PresentationFormat>
  <Paragraphs>435</Paragraphs>
  <Slides>56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8" baseType="lpstr">
      <vt:lpstr>Balança</vt:lpstr>
      <vt:lpstr>Equação</vt:lpstr>
      <vt:lpstr>  Sistemas de Medição</vt:lpstr>
      <vt:lpstr>Capítulo 1 -  Introdução</vt:lpstr>
      <vt:lpstr>Definição de instrumento de medida</vt:lpstr>
      <vt:lpstr>Definições</vt:lpstr>
      <vt:lpstr>Aplicações de instrumentos de medida</vt:lpstr>
      <vt:lpstr>Monitoramento</vt:lpstr>
      <vt:lpstr>Monitoramento</vt:lpstr>
      <vt:lpstr>Experimentos em engenharia e outras áreas</vt:lpstr>
      <vt:lpstr>Controle</vt:lpstr>
      <vt:lpstr>Métodos básicos de medição</vt:lpstr>
      <vt:lpstr>Método da comparação</vt:lpstr>
      <vt:lpstr>Definição</vt:lpstr>
      <vt:lpstr>Método da indicação</vt:lpstr>
      <vt:lpstr>Medição diferencial</vt:lpstr>
      <vt:lpstr>Medição diferencial</vt:lpstr>
      <vt:lpstr>Medição diferencial</vt:lpstr>
      <vt:lpstr>Análise comparativa</vt:lpstr>
      <vt:lpstr>Módulos básicos de um sistema de medição</vt:lpstr>
      <vt:lpstr>Módulos básicos de um SM</vt:lpstr>
      <vt:lpstr>Módulos de um SM</vt:lpstr>
      <vt:lpstr>Transdutor ou sensor</vt:lpstr>
      <vt:lpstr>Módulos de um SM</vt:lpstr>
      <vt:lpstr>Condicionador de sinais</vt:lpstr>
      <vt:lpstr>Módulos de um SM</vt:lpstr>
      <vt:lpstr>Mostrador</vt:lpstr>
      <vt:lpstr>Fonte de energia</vt:lpstr>
      <vt:lpstr>Elementos de um sistema de medição  </vt:lpstr>
      <vt:lpstr>Sensores</vt:lpstr>
      <vt:lpstr>Sensores </vt:lpstr>
      <vt:lpstr>Características metrológicas dos sistemas de medição</vt:lpstr>
      <vt:lpstr>Quanto à faixa de utilização...</vt:lpstr>
      <vt:lpstr>Slide 32</vt:lpstr>
      <vt:lpstr>Slide 33</vt:lpstr>
      <vt:lpstr>Quanto à indicação ...</vt:lpstr>
      <vt:lpstr>Quanto à indicação ...</vt:lpstr>
      <vt:lpstr>Slide 36</vt:lpstr>
      <vt:lpstr>Relação estímulo/resposta</vt:lpstr>
      <vt:lpstr>Relação estímulo/resposta</vt:lpstr>
      <vt:lpstr>Relação estímulo/resposta</vt:lpstr>
      <vt:lpstr>Relação estímulo/resposta</vt:lpstr>
      <vt:lpstr>Quanto ao erro de medição ...</vt:lpstr>
      <vt:lpstr>Slide 42</vt:lpstr>
      <vt:lpstr>Slide 43</vt:lpstr>
      <vt:lpstr>Estimativa da repetitividade (para 95,45 % de probabildiade)</vt:lpstr>
      <vt:lpstr>Exemplo de estimativa da repetitividade</vt:lpstr>
      <vt:lpstr>Slide 46</vt:lpstr>
      <vt:lpstr>Quanto ao erro de medição ...</vt:lpstr>
      <vt:lpstr>Quanto a erros de medição ...</vt:lpstr>
      <vt:lpstr>Um exemplo de erros...</vt:lpstr>
      <vt:lpstr>Slide 50</vt:lpstr>
      <vt:lpstr>Slide 51</vt:lpstr>
      <vt:lpstr>Tipos de erros</vt:lpstr>
      <vt:lpstr>Precisão &amp; Exatidão</vt:lpstr>
      <vt:lpstr>Representação absoluta e relativa</vt:lpstr>
      <vt:lpstr>Representação absoluta</vt:lpstr>
      <vt:lpstr>Representação relativa ou fiducial</vt:lpstr>
    </vt:vector>
  </TitlesOfParts>
  <Company>Photonita Ltda.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Photonita</dc:creator>
  <cp:lastModifiedBy>HELIO</cp:lastModifiedBy>
  <cp:revision>48</cp:revision>
  <dcterms:created xsi:type="dcterms:W3CDTF">2006-01-01T12:15:11Z</dcterms:created>
  <dcterms:modified xsi:type="dcterms:W3CDTF">2010-08-17T17:18:10Z</dcterms:modified>
</cp:coreProperties>
</file>