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50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2" name="Group 2"/>
          <p:cNvGrpSpPr>
            <a:grpSpLocks/>
          </p:cNvGrpSpPr>
          <p:nvPr/>
        </p:nvGrpSpPr>
        <p:grpSpPr bwMode="auto">
          <a:xfrm>
            <a:off x="3800475" y="1789113"/>
            <a:ext cx="5340350" cy="5056187"/>
            <a:chOff x="2394" y="1127"/>
            <a:chExt cx="3364" cy="3185"/>
          </a:xfrm>
        </p:grpSpPr>
        <p:sp>
          <p:nvSpPr>
            <p:cNvPr id="4403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pt-BR"/>
            </a:p>
          </p:txBody>
        </p:sp>
        <p:sp>
          <p:nvSpPr>
            <p:cNvPr id="4403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pt-BR"/>
            </a:p>
          </p:txBody>
        </p:sp>
        <p:sp>
          <p:nvSpPr>
            <p:cNvPr id="4403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pt-BR"/>
            </a:p>
          </p:txBody>
        </p:sp>
        <p:sp>
          <p:nvSpPr>
            <p:cNvPr id="4403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pt-BR"/>
            </a:p>
          </p:txBody>
        </p:sp>
        <p:sp>
          <p:nvSpPr>
            <p:cNvPr id="4403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pt-BR"/>
            </a:p>
          </p:txBody>
        </p:sp>
        <p:sp>
          <p:nvSpPr>
            <p:cNvPr id="4404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pt-BR"/>
            </a:p>
          </p:txBody>
        </p:sp>
        <p:sp>
          <p:nvSpPr>
            <p:cNvPr id="4404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pt-BR"/>
            </a:p>
          </p:txBody>
        </p:sp>
        <p:sp>
          <p:nvSpPr>
            <p:cNvPr id="4404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pt-BR"/>
            </a:p>
          </p:txBody>
        </p:sp>
        <p:sp>
          <p:nvSpPr>
            <p:cNvPr id="4404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pt-BR"/>
            </a:p>
          </p:txBody>
        </p:sp>
        <p:sp>
          <p:nvSpPr>
            <p:cNvPr id="4404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pt-BR"/>
            </a:p>
          </p:txBody>
        </p:sp>
        <p:sp>
          <p:nvSpPr>
            <p:cNvPr id="4404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pt-BR"/>
            </a:p>
          </p:txBody>
        </p:sp>
        <p:sp>
          <p:nvSpPr>
            <p:cNvPr id="4404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endParaRPr lang="pt-BR"/>
            </a:p>
          </p:txBody>
        </p:sp>
        <p:sp>
          <p:nvSpPr>
            <p:cNvPr id="4404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pt-BR"/>
            </a:p>
          </p:txBody>
        </p:sp>
        <p:sp>
          <p:nvSpPr>
            <p:cNvPr id="4404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pt-BR"/>
            </a:p>
          </p:txBody>
        </p:sp>
        <p:sp>
          <p:nvSpPr>
            <p:cNvPr id="4404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pt-BR"/>
            </a:p>
          </p:txBody>
        </p:sp>
        <p:sp>
          <p:nvSpPr>
            <p:cNvPr id="4405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pt-BR"/>
            </a:p>
          </p:txBody>
        </p:sp>
        <p:sp>
          <p:nvSpPr>
            <p:cNvPr id="4405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pt-BR"/>
            </a:p>
          </p:txBody>
        </p:sp>
        <p:sp>
          <p:nvSpPr>
            <p:cNvPr id="4405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pt-BR"/>
            </a:p>
          </p:txBody>
        </p:sp>
        <p:sp>
          <p:nvSpPr>
            <p:cNvPr id="4405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pt-BR"/>
            </a:p>
          </p:txBody>
        </p:sp>
        <p:sp>
          <p:nvSpPr>
            <p:cNvPr id="4405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pt-BR"/>
            </a:p>
          </p:txBody>
        </p:sp>
        <p:sp>
          <p:nvSpPr>
            <p:cNvPr id="4405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pt-BR"/>
            </a:p>
          </p:txBody>
        </p:sp>
        <p:sp>
          <p:nvSpPr>
            <p:cNvPr id="4405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pt-BR"/>
            </a:p>
          </p:txBody>
        </p:sp>
        <p:sp>
          <p:nvSpPr>
            <p:cNvPr id="4405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pt-BR"/>
            </a:p>
          </p:txBody>
        </p:sp>
        <p:sp>
          <p:nvSpPr>
            <p:cNvPr id="4405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pt-BR"/>
            </a:p>
          </p:txBody>
        </p:sp>
        <p:sp>
          <p:nvSpPr>
            <p:cNvPr id="4405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endParaRPr lang="pt-BR"/>
            </a:p>
          </p:txBody>
        </p:sp>
        <p:sp>
          <p:nvSpPr>
            <p:cNvPr id="4406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pt-BR"/>
            </a:p>
          </p:txBody>
        </p:sp>
        <p:sp>
          <p:nvSpPr>
            <p:cNvPr id="4406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endParaRPr lang="pt-BR"/>
            </a:p>
          </p:txBody>
        </p:sp>
        <p:sp>
          <p:nvSpPr>
            <p:cNvPr id="4406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pt-BR"/>
            </a:p>
          </p:txBody>
        </p:sp>
        <p:sp>
          <p:nvSpPr>
            <p:cNvPr id="4406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pt-BR"/>
            </a:p>
          </p:txBody>
        </p:sp>
        <p:sp>
          <p:nvSpPr>
            <p:cNvPr id="4406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endParaRPr lang="pt-BR"/>
            </a:p>
          </p:txBody>
        </p:sp>
        <p:sp>
          <p:nvSpPr>
            <p:cNvPr id="4406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pt-BR"/>
            </a:p>
          </p:txBody>
        </p:sp>
        <p:sp>
          <p:nvSpPr>
            <p:cNvPr id="4406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pt-BR"/>
            </a:p>
          </p:txBody>
        </p:sp>
        <p:sp>
          <p:nvSpPr>
            <p:cNvPr id="4406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endParaRPr lang="pt-BR"/>
            </a:p>
          </p:txBody>
        </p:sp>
        <p:sp>
          <p:nvSpPr>
            <p:cNvPr id="4406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pt-BR"/>
            </a:p>
          </p:txBody>
        </p:sp>
      </p:grpSp>
      <p:sp>
        <p:nvSpPr>
          <p:cNvPr id="44071"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pt-BR" smtClean="0"/>
              <a:t>Clique para editar o estilo do subtítulo mestre</a:t>
            </a:r>
            <a:endParaRPr lang="en-US"/>
          </a:p>
        </p:txBody>
      </p:sp>
      <p:sp>
        <p:nvSpPr>
          <p:cNvPr id="44072"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pt-BR" smtClean="0"/>
              <a:t>Clique para editar o estilo do título mestre</a:t>
            </a: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7813"/>
            <a:ext cx="2057400" cy="5853112"/>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7813"/>
            <a:ext cx="6019800" cy="5853112"/>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800475" y="1789113"/>
            <a:ext cx="5340350" cy="5056187"/>
            <a:chOff x="2394" y="1127"/>
            <a:chExt cx="3364" cy="3185"/>
          </a:xfrm>
        </p:grpSpPr>
        <p:sp>
          <p:nvSpPr>
            <p:cNvPr id="43011"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pt-BR"/>
            </a:p>
          </p:txBody>
        </p:sp>
        <p:sp>
          <p:nvSpPr>
            <p:cNvPr id="43012"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pt-BR"/>
            </a:p>
          </p:txBody>
        </p:sp>
        <p:sp>
          <p:nvSpPr>
            <p:cNvPr id="43013"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pt-BR"/>
            </a:p>
          </p:txBody>
        </p:sp>
        <p:sp>
          <p:nvSpPr>
            <p:cNvPr id="43014"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pt-BR"/>
            </a:p>
          </p:txBody>
        </p:sp>
        <p:sp>
          <p:nvSpPr>
            <p:cNvPr id="43015"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pt-BR"/>
            </a:p>
          </p:txBody>
        </p:sp>
        <p:sp>
          <p:nvSpPr>
            <p:cNvPr id="43016"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pt-BR"/>
            </a:p>
          </p:txBody>
        </p:sp>
        <p:sp>
          <p:nvSpPr>
            <p:cNvPr id="43017"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pt-BR"/>
            </a:p>
          </p:txBody>
        </p:sp>
        <p:sp>
          <p:nvSpPr>
            <p:cNvPr id="43018"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pt-BR"/>
            </a:p>
          </p:txBody>
        </p:sp>
        <p:sp>
          <p:nvSpPr>
            <p:cNvPr id="43019"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pt-BR"/>
            </a:p>
          </p:txBody>
        </p:sp>
        <p:sp>
          <p:nvSpPr>
            <p:cNvPr id="43020"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pt-BR"/>
            </a:p>
          </p:txBody>
        </p:sp>
        <p:sp>
          <p:nvSpPr>
            <p:cNvPr id="43021"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pt-BR"/>
            </a:p>
          </p:txBody>
        </p:sp>
        <p:sp>
          <p:nvSpPr>
            <p:cNvPr id="43022"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endParaRPr lang="pt-BR"/>
            </a:p>
          </p:txBody>
        </p:sp>
        <p:sp>
          <p:nvSpPr>
            <p:cNvPr id="43023"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pt-BR"/>
            </a:p>
          </p:txBody>
        </p:sp>
        <p:sp>
          <p:nvSpPr>
            <p:cNvPr id="43024"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pt-BR"/>
            </a:p>
          </p:txBody>
        </p:sp>
        <p:sp>
          <p:nvSpPr>
            <p:cNvPr id="43025"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pt-BR"/>
            </a:p>
          </p:txBody>
        </p:sp>
        <p:sp>
          <p:nvSpPr>
            <p:cNvPr id="43026"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pt-BR"/>
            </a:p>
          </p:txBody>
        </p:sp>
        <p:sp>
          <p:nvSpPr>
            <p:cNvPr id="43027"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pt-BR"/>
            </a:p>
          </p:txBody>
        </p:sp>
        <p:sp>
          <p:nvSpPr>
            <p:cNvPr id="43028"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pt-BR"/>
            </a:p>
          </p:txBody>
        </p:sp>
        <p:sp>
          <p:nvSpPr>
            <p:cNvPr id="43029"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pt-BR"/>
            </a:p>
          </p:txBody>
        </p:sp>
        <p:sp>
          <p:nvSpPr>
            <p:cNvPr id="43030"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pt-BR"/>
            </a:p>
          </p:txBody>
        </p:sp>
        <p:sp>
          <p:nvSpPr>
            <p:cNvPr id="43031"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pt-BR"/>
            </a:p>
          </p:txBody>
        </p:sp>
        <p:sp>
          <p:nvSpPr>
            <p:cNvPr id="43032"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pt-BR"/>
            </a:p>
          </p:txBody>
        </p:sp>
        <p:sp>
          <p:nvSpPr>
            <p:cNvPr id="43033"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pt-BR"/>
            </a:p>
          </p:txBody>
        </p:sp>
        <p:sp>
          <p:nvSpPr>
            <p:cNvPr id="43034"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pt-BR"/>
            </a:p>
          </p:txBody>
        </p:sp>
        <p:sp>
          <p:nvSpPr>
            <p:cNvPr id="43035"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endParaRPr lang="pt-BR"/>
            </a:p>
          </p:txBody>
        </p:sp>
        <p:sp>
          <p:nvSpPr>
            <p:cNvPr id="43036"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pt-BR"/>
            </a:p>
          </p:txBody>
        </p:sp>
        <p:sp>
          <p:nvSpPr>
            <p:cNvPr id="43037"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endParaRPr lang="pt-BR"/>
            </a:p>
          </p:txBody>
        </p:sp>
        <p:sp>
          <p:nvSpPr>
            <p:cNvPr id="43038"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pt-BR"/>
            </a:p>
          </p:txBody>
        </p:sp>
        <p:sp>
          <p:nvSpPr>
            <p:cNvPr id="43039"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pt-BR"/>
            </a:p>
          </p:txBody>
        </p:sp>
        <p:sp>
          <p:nvSpPr>
            <p:cNvPr id="43040"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endParaRPr lang="pt-BR"/>
            </a:p>
          </p:txBody>
        </p:sp>
        <p:sp>
          <p:nvSpPr>
            <p:cNvPr id="43041"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pt-BR"/>
            </a:p>
          </p:txBody>
        </p:sp>
        <p:sp>
          <p:nvSpPr>
            <p:cNvPr id="43042"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pt-BR"/>
            </a:p>
          </p:txBody>
        </p:sp>
        <p:sp>
          <p:nvSpPr>
            <p:cNvPr id="43043"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endParaRPr lang="pt-BR"/>
            </a:p>
          </p:txBody>
        </p:sp>
        <p:sp>
          <p:nvSpPr>
            <p:cNvPr id="43044"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pt-BR"/>
            </a:p>
          </p:txBody>
        </p:sp>
      </p:grpSp>
      <p:sp>
        <p:nvSpPr>
          <p:cNvPr id="43045"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Clique para editar o estilo do título mestre</a:t>
            </a:r>
          </a:p>
        </p:txBody>
      </p:sp>
      <p:sp>
        <p:nvSpPr>
          <p:cNvPr id="43046"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Clique para editar os estilos do texto mestre</a:t>
            </a:r>
          </a:p>
          <a:p>
            <a:pPr lvl="1"/>
            <a:r>
              <a:rPr lang="en-US" smtClean="0"/>
              <a:t>Segundo nível</a:t>
            </a:r>
          </a:p>
          <a:p>
            <a:pPr lvl="2"/>
            <a:r>
              <a:rPr lang="en-US" smtClean="0"/>
              <a:t>Terceiro nível</a:t>
            </a:r>
          </a:p>
          <a:p>
            <a:pPr lvl="3"/>
            <a:r>
              <a:rPr lang="en-US" smtClean="0"/>
              <a:t>Quarto nível</a:t>
            </a:r>
          </a:p>
          <a:p>
            <a:pPr lvl="4"/>
            <a:r>
              <a:rPr lang="en-US" smtClean="0"/>
              <a:t>Quinto nível</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hyperlink" Target="../Voltimetro.ckt"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hyperlink" Target="../Amper&#237;metro.ckt"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wheatstone.ckt"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371600" y="3886200"/>
            <a:ext cx="6400800" cy="828684"/>
          </a:xfrm>
        </p:spPr>
        <p:txBody>
          <a:bodyPr/>
          <a:lstStyle/>
          <a:p>
            <a:r>
              <a:rPr lang="pt-BR" dirty="0" smtClean="0"/>
              <a:t>Hélio Padilha</a:t>
            </a:r>
            <a:endParaRPr lang="pt-BR" dirty="0"/>
          </a:p>
        </p:txBody>
      </p:sp>
      <p:sp>
        <p:nvSpPr>
          <p:cNvPr id="4" name="Título 1"/>
          <p:cNvSpPr>
            <a:spLocks noGrp="1"/>
          </p:cNvSpPr>
          <p:nvPr>
            <p:ph type="ctrTitle"/>
          </p:nvPr>
        </p:nvSpPr>
        <p:spPr bwMode="auto"/>
        <p:txBody>
          <a:bodyPr wrap="square" tIns="45720" bIns="45720" numCol="1" anchorCtr="0" compatLnSpc="1">
            <a:prstTxWarp prst="textNoShape">
              <a:avLst/>
            </a:prstTxWarp>
          </a:bodyPr>
          <a:lstStyle/>
          <a:p>
            <a:r>
              <a:rPr lang="pt-BR" dirty="0" smtClean="0"/>
              <a:t>Circuitos e medições elétricas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Outros resistores - RTD</a:t>
            </a:r>
            <a:endParaRPr lang="pt-BR" dirty="0"/>
          </a:p>
        </p:txBody>
      </p:sp>
      <p:sp>
        <p:nvSpPr>
          <p:cNvPr id="3" name="Espaço Reservado para Conteúdo 2"/>
          <p:cNvSpPr>
            <a:spLocks noGrp="1"/>
          </p:cNvSpPr>
          <p:nvPr>
            <p:ph idx="1"/>
          </p:nvPr>
        </p:nvSpPr>
        <p:spPr>
          <a:xfrm>
            <a:off x="71406" y="1357298"/>
            <a:ext cx="3786214" cy="4673601"/>
          </a:xfrm>
        </p:spPr>
        <p:txBody>
          <a:bodyPr/>
          <a:lstStyle/>
          <a:p>
            <a:r>
              <a:rPr lang="pt-BR" sz="2000" dirty="0" smtClean="0"/>
              <a:t>O metal mais utilizado na construção de </a:t>
            </a:r>
            <a:r>
              <a:rPr lang="pt-BR" sz="2000" dirty="0" err="1" smtClean="0"/>
              <a:t>termo-resistências</a:t>
            </a:r>
            <a:r>
              <a:rPr lang="pt-BR" sz="2000" dirty="0" smtClean="0"/>
              <a:t> é a Platina, sendo encapsulados em bulbos cerâmicos ou de vidro. Os modelos mais utilizados atualmente são: </a:t>
            </a:r>
            <a:r>
              <a:rPr lang="pt-BR" sz="2000" dirty="0" err="1" smtClean="0"/>
              <a:t>Pt</a:t>
            </a:r>
            <a:r>
              <a:rPr lang="pt-BR" sz="2000" dirty="0" smtClean="0"/>
              <a:t>- 25,5 Ω, </a:t>
            </a:r>
            <a:r>
              <a:rPr lang="pt-BR" sz="2000" dirty="0" err="1" smtClean="0"/>
              <a:t>Pt</a:t>
            </a:r>
            <a:r>
              <a:rPr lang="pt-BR" sz="2000" dirty="0" smtClean="0"/>
              <a:t>-100 Ω, </a:t>
            </a:r>
            <a:r>
              <a:rPr lang="pt-BR" sz="2000" dirty="0" err="1" smtClean="0"/>
              <a:t>Pt</a:t>
            </a:r>
            <a:r>
              <a:rPr lang="pt-BR" sz="2000" dirty="0" smtClean="0"/>
              <a:t>-120 Ω, </a:t>
            </a:r>
            <a:r>
              <a:rPr lang="pt-BR" sz="2000" dirty="0" err="1" smtClean="0"/>
              <a:t>Pt</a:t>
            </a:r>
            <a:r>
              <a:rPr lang="pt-BR" sz="2000" dirty="0" smtClean="0"/>
              <a:t>-130 Ω e </a:t>
            </a:r>
            <a:r>
              <a:rPr lang="pt-BR" sz="2000" dirty="0" err="1" smtClean="0"/>
              <a:t>Pt</a:t>
            </a:r>
            <a:r>
              <a:rPr lang="pt-BR" sz="2000" dirty="0" smtClean="0"/>
              <a:t>-500 Ω, sendo que na indústria o mais conhecido e utilizado é o </a:t>
            </a:r>
            <a:r>
              <a:rPr lang="pt-BR" sz="2000" dirty="0" err="1" smtClean="0"/>
              <a:t>Pt</a:t>
            </a:r>
            <a:r>
              <a:rPr lang="pt-BR" sz="2000" dirty="0" smtClean="0"/>
              <a:t>-100 Ω (a 0 °C). Uma liga composta de cobre e níquel também é utilizada na construção de detectores de temperatura por variação de resistência elétrica (RTD). </a:t>
            </a:r>
            <a:br>
              <a:rPr lang="pt-BR" sz="2000" dirty="0" smtClean="0"/>
            </a:br>
            <a:endParaRPr lang="pt-BR" sz="2000" dirty="0"/>
          </a:p>
        </p:txBody>
      </p:sp>
      <p:pic>
        <p:nvPicPr>
          <p:cNvPr id="4" name="Imagem 3" descr="tpr1_rtd_term.gif"/>
          <p:cNvPicPr>
            <a:picLocks noChangeAspect="1"/>
          </p:cNvPicPr>
          <p:nvPr/>
        </p:nvPicPr>
        <p:blipFill>
          <a:blip r:embed="rId2" cstate="print"/>
          <a:stretch>
            <a:fillRect/>
          </a:stretch>
        </p:blipFill>
        <p:spPr>
          <a:xfrm>
            <a:off x="5041964" y="1428736"/>
            <a:ext cx="3387688" cy="2071702"/>
          </a:xfrm>
          <a:prstGeom prst="rect">
            <a:avLst/>
          </a:prstGeom>
        </p:spPr>
      </p:pic>
      <p:pic>
        <p:nvPicPr>
          <p:cNvPr id="5" name="Imagem 4" descr="RTD.jpg"/>
          <p:cNvPicPr>
            <a:picLocks noChangeAspect="1"/>
          </p:cNvPicPr>
          <p:nvPr/>
        </p:nvPicPr>
        <p:blipFill>
          <a:blip r:embed="rId3" cstate="print"/>
          <a:stretch>
            <a:fillRect/>
          </a:stretch>
        </p:blipFill>
        <p:spPr>
          <a:xfrm>
            <a:off x="4357686" y="3743347"/>
            <a:ext cx="4610100" cy="282892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Capacitor</a:t>
            </a:r>
            <a:endParaRPr lang="pt-BR" dirty="0"/>
          </a:p>
        </p:txBody>
      </p:sp>
      <p:sp>
        <p:nvSpPr>
          <p:cNvPr id="3" name="Espaço Reservado para Conteúdo 2"/>
          <p:cNvSpPr>
            <a:spLocks noGrp="1"/>
          </p:cNvSpPr>
          <p:nvPr>
            <p:ph idx="1"/>
          </p:nvPr>
        </p:nvSpPr>
        <p:spPr/>
        <p:txBody>
          <a:bodyPr/>
          <a:lstStyle/>
          <a:p>
            <a:pPr marL="420624" indent="-384048" fontAlgn="auto">
              <a:lnSpc>
                <a:spcPct val="120000"/>
              </a:lnSpc>
              <a:spcAft>
                <a:spcPts val="0"/>
              </a:spcAft>
              <a:buFont typeface="Wingdings 2"/>
              <a:buChar char=""/>
              <a:defRPr/>
            </a:pPr>
            <a:r>
              <a:rPr lang="pt-BR" sz="2400" dirty="0" smtClean="0"/>
              <a:t>É um componente constituído por dois condutores separados por um isolante: os condutores são chamados armaduras (ou placas) do capacitor e o isolante é o dielétrico do capacitor. Costuma-se dar nome a esses aparelhos de acordo com a forma de suas armaduras. Assim temos capacitor plano, capacitor cilíndrico, capacitor esférico etc. </a:t>
            </a:r>
          </a:p>
          <a:p>
            <a:pPr marL="420624" indent="-384048" fontAlgn="auto">
              <a:lnSpc>
                <a:spcPct val="120000"/>
              </a:lnSpc>
              <a:spcAft>
                <a:spcPts val="0"/>
              </a:spcAft>
              <a:buFont typeface="Wingdings 2"/>
              <a:buChar char=""/>
              <a:defRPr/>
            </a:pPr>
            <a:r>
              <a:rPr lang="pt-BR" sz="2400" dirty="0" smtClean="0"/>
              <a:t>O dielétrico pode ser um isolante qualquer como o vidro, a parafina, o papel e muitas vezes é o próprio ar. </a:t>
            </a:r>
            <a:endParaRPr lang="en-US" sz="2400" dirty="0" smtClean="0"/>
          </a:p>
          <a:p>
            <a:endParaRPr lang="pt-BR"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Capacitor</a:t>
            </a:r>
            <a:endParaRPr lang="pt-BR" dirty="0"/>
          </a:p>
        </p:txBody>
      </p:sp>
      <p:sp>
        <p:nvSpPr>
          <p:cNvPr id="3" name="Espaço Reservado para Conteúdo 2"/>
          <p:cNvSpPr>
            <a:spLocks noGrp="1"/>
          </p:cNvSpPr>
          <p:nvPr>
            <p:ph idx="1"/>
          </p:nvPr>
        </p:nvSpPr>
        <p:spPr>
          <a:xfrm>
            <a:off x="457200" y="1600201"/>
            <a:ext cx="8229600" cy="2114552"/>
          </a:xfrm>
        </p:spPr>
        <p:txBody>
          <a:bodyPr/>
          <a:lstStyle/>
          <a:p>
            <a:r>
              <a:rPr lang="pt-BR" sz="2200" dirty="0" smtClean="0"/>
              <a:t>É um componente constituído por dois condutores separados por um isolante: os condutores são chamados armaduras (ou placas) do capacitor e o isolante é o dielétrico do capacitor.</a:t>
            </a:r>
          </a:p>
          <a:p>
            <a:r>
              <a:rPr lang="pt-BR" sz="2200" dirty="0" smtClean="0"/>
              <a:t>O dielétrico pode ser um isolante qualquer como o vidro, a parafina, o papel e muitas vezes é o próprio ar. </a:t>
            </a:r>
            <a:endParaRPr lang="en-US" sz="2200" dirty="0" smtClean="0"/>
          </a:p>
          <a:p>
            <a:endParaRPr lang="pt-BR" sz="2200" dirty="0"/>
          </a:p>
        </p:txBody>
      </p:sp>
      <p:pic>
        <p:nvPicPr>
          <p:cNvPr id="4" name="Imagem 3" descr="capacitor radial.jpg"/>
          <p:cNvPicPr>
            <a:picLocks noChangeAspect="1"/>
          </p:cNvPicPr>
          <p:nvPr/>
        </p:nvPicPr>
        <p:blipFill>
          <a:blip r:embed="rId2" cstate="print"/>
          <a:srcRect l="10811" r="10810"/>
          <a:stretch>
            <a:fillRect/>
          </a:stretch>
        </p:blipFill>
        <p:spPr>
          <a:xfrm>
            <a:off x="7429520" y="4929198"/>
            <a:ext cx="1311897" cy="1673785"/>
          </a:xfrm>
          <a:prstGeom prst="rect">
            <a:avLst/>
          </a:prstGeom>
          <a:ln>
            <a:noFill/>
          </a:ln>
          <a:effectLst>
            <a:outerShdw blurRad="292100" dist="139700" dir="2700000" algn="tl" rotWithShape="0">
              <a:srgbClr val="333333">
                <a:alpha val="65000"/>
              </a:srgbClr>
            </a:outerShdw>
          </a:effectLst>
        </p:spPr>
      </p:pic>
      <p:pic>
        <p:nvPicPr>
          <p:cNvPr id="5" name="Imagem 4" descr="capacitor smd.jpg"/>
          <p:cNvPicPr>
            <a:picLocks noChangeAspect="1"/>
          </p:cNvPicPr>
          <p:nvPr/>
        </p:nvPicPr>
        <p:blipFill>
          <a:blip r:embed="rId3" cstate="print"/>
          <a:srcRect t="8229" b="6354"/>
          <a:stretch>
            <a:fillRect/>
          </a:stretch>
        </p:blipFill>
        <p:spPr>
          <a:xfrm>
            <a:off x="5429256" y="3714752"/>
            <a:ext cx="1714512" cy="1464489"/>
          </a:xfrm>
          <a:prstGeom prst="rect">
            <a:avLst/>
          </a:prstGeom>
          <a:ln>
            <a:noFill/>
          </a:ln>
          <a:effectLst>
            <a:outerShdw blurRad="292100" dist="139700" dir="2700000" algn="tl" rotWithShape="0">
              <a:srgbClr val="333333">
                <a:alpha val="65000"/>
              </a:srgbClr>
            </a:outerShdw>
          </a:effectLst>
        </p:spPr>
      </p:pic>
      <p:pic>
        <p:nvPicPr>
          <p:cNvPr id="6" name="Imagem 5" descr="capacitor.jpg"/>
          <p:cNvPicPr>
            <a:picLocks noChangeAspect="1"/>
          </p:cNvPicPr>
          <p:nvPr/>
        </p:nvPicPr>
        <p:blipFill>
          <a:blip r:embed="rId4" cstate="print"/>
          <a:srcRect l="18672" t="2075" r="19086" b="4563"/>
          <a:stretch>
            <a:fillRect/>
          </a:stretch>
        </p:blipFill>
        <p:spPr>
          <a:xfrm>
            <a:off x="3714744" y="4500570"/>
            <a:ext cx="1357136" cy="2035703"/>
          </a:xfrm>
          <a:prstGeom prst="rect">
            <a:avLst/>
          </a:prstGeom>
          <a:ln>
            <a:noFill/>
          </a:ln>
          <a:effectLst>
            <a:outerShdw blurRad="292100" dist="139700" dir="2700000" algn="tl" rotWithShape="0">
              <a:srgbClr val="333333">
                <a:alpha val="65000"/>
              </a:srgbClr>
            </a:outerShdw>
          </a:effectLst>
        </p:spPr>
      </p:pic>
      <p:pic>
        <p:nvPicPr>
          <p:cNvPr id="7" name="Imagem 6" descr="Capacitor_schematic.png"/>
          <p:cNvPicPr>
            <a:picLocks noChangeAspect="1"/>
          </p:cNvPicPr>
          <p:nvPr/>
        </p:nvPicPr>
        <p:blipFill>
          <a:blip r:embed="rId5" cstate="print"/>
          <a:stretch>
            <a:fillRect/>
          </a:stretch>
        </p:blipFill>
        <p:spPr>
          <a:xfrm>
            <a:off x="857224" y="3714752"/>
            <a:ext cx="2357454" cy="2593199"/>
          </a:xfrm>
          <a:prstGeom prst="rect">
            <a:avLst/>
          </a:prstGeom>
          <a:solidFill>
            <a:schemeClr val="tx1"/>
          </a:solid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Capacitância</a:t>
            </a:r>
            <a:endParaRPr lang="pt-BR" dirty="0"/>
          </a:p>
        </p:txBody>
      </p:sp>
      <p:sp>
        <p:nvSpPr>
          <p:cNvPr id="3" name="Espaço Reservado para Conteúdo 2"/>
          <p:cNvSpPr>
            <a:spLocks noGrp="1"/>
          </p:cNvSpPr>
          <p:nvPr>
            <p:ph idx="1"/>
          </p:nvPr>
        </p:nvSpPr>
        <p:spPr/>
        <p:txBody>
          <a:bodyPr/>
          <a:lstStyle/>
          <a:p>
            <a:pPr algn="just"/>
            <a:r>
              <a:rPr lang="pt-BR" sz="2200" dirty="0" smtClean="0">
                <a:latin typeface="Tahoma" pitchFamily="34" charset="0"/>
              </a:rPr>
              <a:t>A capacitância para capacitores de placas paralelas, com área de superfície A, espaçamento l, é calculada pela equação:</a:t>
            </a:r>
          </a:p>
          <a:p>
            <a:pPr lvl="2" algn="just" eaLnBrk="0" hangingPunct="0"/>
            <a:r>
              <a:rPr lang="pt-BR" sz="2200" dirty="0" smtClean="0">
                <a:latin typeface="Tahoma" pitchFamily="34" charset="0"/>
                <a:cs typeface="Arial" charset="0"/>
              </a:rPr>
              <a:t>C = K </a:t>
            </a:r>
            <a:r>
              <a:rPr lang="pt-BR" sz="2200" dirty="0" smtClean="0">
                <a:latin typeface="Tahoma" pitchFamily="34" charset="0"/>
                <a:cs typeface="Arial" charset="0"/>
                <a:sym typeface="Symbol" pitchFamily="18" charset="2"/>
              </a:rPr>
              <a:t></a:t>
            </a:r>
            <a:r>
              <a:rPr lang="pt-BR" sz="2200" baseline="-30000" dirty="0" smtClean="0">
                <a:latin typeface="Tahoma" pitchFamily="34" charset="0"/>
                <a:cs typeface="Arial" charset="0"/>
              </a:rPr>
              <a:t>0</a:t>
            </a:r>
            <a:r>
              <a:rPr lang="pt-BR" sz="2200" dirty="0" smtClean="0">
                <a:latin typeface="Tahoma" pitchFamily="34" charset="0"/>
                <a:cs typeface="Arial" charset="0"/>
                <a:sym typeface="Symbol" pitchFamily="18" charset="2"/>
              </a:rPr>
              <a:t> A / l </a:t>
            </a:r>
          </a:p>
          <a:p>
            <a:pPr lvl="2" algn="just" eaLnBrk="0" hangingPunct="0"/>
            <a:r>
              <a:rPr lang="pt-BR" sz="2000" dirty="0" smtClean="0">
                <a:latin typeface="Tahoma" pitchFamily="34" charset="0"/>
                <a:sym typeface="Symbol" pitchFamily="18" charset="2"/>
              </a:rPr>
              <a:t>onde K é o coeficiente dielétrico do material entre placas e </a:t>
            </a:r>
            <a:r>
              <a:rPr lang="pt-BR" sz="2000" dirty="0" smtClean="0">
                <a:latin typeface="Tahoma" pitchFamily="34" charset="0"/>
                <a:cs typeface="Arial" charset="0"/>
                <a:sym typeface="Symbol" pitchFamily="18" charset="2"/>
              </a:rPr>
              <a:t></a:t>
            </a:r>
            <a:r>
              <a:rPr lang="pt-BR" sz="2000" baseline="-30000" dirty="0" smtClean="0">
                <a:latin typeface="Tahoma" pitchFamily="34" charset="0"/>
                <a:cs typeface="Arial" charset="0"/>
              </a:rPr>
              <a:t>0</a:t>
            </a:r>
            <a:r>
              <a:rPr lang="pt-BR" sz="2000" dirty="0" smtClean="0">
                <a:latin typeface="Tahoma" pitchFamily="34" charset="0"/>
                <a:cs typeface="Arial" charset="0"/>
                <a:sym typeface="Symbol" pitchFamily="18" charset="2"/>
              </a:rPr>
              <a:t> é uma constante obtida da lei de Coulomb:</a:t>
            </a:r>
            <a:endParaRPr lang="pt-BR" sz="2000" dirty="0" smtClean="0">
              <a:latin typeface="Tahoma" pitchFamily="34" charset="0"/>
              <a:sym typeface="Symbol" pitchFamily="18" charset="2"/>
            </a:endParaRPr>
          </a:p>
          <a:p>
            <a:pPr lvl="2" algn="just" eaLnBrk="0" hangingPunct="0"/>
            <a:r>
              <a:rPr lang="pt-BR" sz="2000" dirty="0" smtClean="0">
                <a:latin typeface="Tahoma" pitchFamily="34" charset="0"/>
                <a:cs typeface="Arial" charset="0"/>
                <a:sym typeface="Symbol" pitchFamily="18" charset="2"/>
              </a:rPr>
              <a:t></a:t>
            </a:r>
            <a:r>
              <a:rPr lang="pt-BR" sz="2000" baseline="-30000" dirty="0" smtClean="0">
                <a:latin typeface="Tahoma" pitchFamily="34" charset="0"/>
                <a:cs typeface="Arial" charset="0"/>
              </a:rPr>
              <a:t>0</a:t>
            </a:r>
            <a:r>
              <a:rPr lang="pt-BR" sz="2000" dirty="0" smtClean="0">
                <a:latin typeface="Tahoma" pitchFamily="34" charset="0"/>
                <a:cs typeface="Arial" charset="0"/>
                <a:sym typeface="Symbol" pitchFamily="18" charset="2"/>
              </a:rPr>
              <a:t> = 1 / 4</a:t>
            </a:r>
            <a:r>
              <a:rPr lang="pt-BR" sz="2000" dirty="0" smtClean="0">
                <a:latin typeface="Tahoma" pitchFamily="34" charset="0"/>
                <a:cs typeface="Arial" charset="0"/>
              </a:rPr>
              <a:t> k = 8,85 x 10</a:t>
            </a:r>
            <a:r>
              <a:rPr lang="pt-BR" sz="2000" baseline="30000" dirty="0" smtClean="0">
                <a:latin typeface="Tahoma" pitchFamily="34" charset="0"/>
                <a:cs typeface="Arial" charset="0"/>
                <a:sym typeface="Symbol" pitchFamily="18" charset="2"/>
              </a:rPr>
              <a:t>-12</a:t>
            </a:r>
            <a:r>
              <a:rPr lang="pt-BR" sz="2000" dirty="0" smtClean="0">
                <a:latin typeface="Tahoma" pitchFamily="34" charset="0"/>
                <a:cs typeface="Arial" charset="0"/>
                <a:sym typeface="Symbol" pitchFamily="18" charset="2"/>
              </a:rPr>
              <a:t>	[C</a:t>
            </a:r>
            <a:r>
              <a:rPr lang="pt-BR" sz="2000" baseline="30000" dirty="0" smtClean="0">
                <a:latin typeface="Tahoma" pitchFamily="34" charset="0"/>
                <a:cs typeface="Arial" charset="0"/>
                <a:sym typeface="Symbol" pitchFamily="18" charset="2"/>
              </a:rPr>
              <a:t>2</a:t>
            </a:r>
            <a:r>
              <a:rPr lang="pt-BR" sz="2000" dirty="0" smtClean="0">
                <a:latin typeface="Tahoma" pitchFamily="34" charset="0"/>
                <a:cs typeface="Arial" charset="0"/>
                <a:sym typeface="Symbol" pitchFamily="18" charset="2"/>
              </a:rPr>
              <a:t>/Nm</a:t>
            </a:r>
            <a:r>
              <a:rPr lang="pt-BR" sz="2000" baseline="30000" dirty="0" smtClean="0">
                <a:latin typeface="Tahoma" pitchFamily="34" charset="0"/>
                <a:cs typeface="Arial" charset="0"/>
                <a:sym typeface="Symbol" pitchFamily="18" charset="2"/>
              </a:rPr>
              <a:t>2</a:t>
            </a:r>
            <a:r>
              <a:rPr lang="pt-BR" sz="2000" dirty="0" smtClean="0">
                <a:latin typeface="Tahoma" pitchFamily="34" charset="0"/>
                <a:cs typeface="Arial" charset="0"/>
                <a:sym typeface="Symbol" pitchFamily="18" charset="2"/>
              </a:rPr>
              <a:t>]</a:t>
            </a:r>
            <a:r>
              <a:rPr lang="en-US" sz="2000" dirty="0" smtClean="0">
                <a:latin typeface="Tahoma" pitchFamily="34" charset="0"/>
                <a:cs typeface="Arial" charset="0"/>
                <a:sym typeface="Symbol" pitchFamily="18" charset="2"/>
              </a:rPr>
              <a:t> 			</a:t>
            </a:r>
            <a:r>
              <a:rPr lang="pt-BR" sz="2000" dirty="0" smtClean="0">
                <a:latin typeface="Tahoma" pitchFamily="34" charset="0"/>
                <a:sym typeface="Symbol" pitchFamily="18" charset="2"/>
              </a:rPr>
              <a:t>k = Constante de Coulomb</a:t>
            </a:r>
          </a:p>
          <a:p>
            <a:pPr lvl="2" algn="just" eaLnBrk="0" hangingPunct="0"/>
            <a:endParaRPr lang="pt-BR" sz="2000" dirty="0" smtClean="0">
              <a:latin typeface="Tahoma" pitchFamily="34" charset="0"/>
              <a:sym typeface="Symbol" pitchFamily="18" charset="2"/>
            </a:endParaRPr>
          </a:p>
          <a:p>
            <a:pPr algn="just" eaLnBrk="0" hangingPunct="0"/>
            <a:endParaRPr lang="pt-BR" sz="3000" dirty="0" smtClean="0">
              <a:latin typeface="Tahoma" pitchFamily="34" charset="0"/>
              <a:cs typeface="Arial" charset="0"/>
              <a:sym typeface="Symbol" pitchFamily="18" charset="2"/>
            </a:endParaRPr>
          </a:p>
          <a:p>
            <a:endParaRPr lang="pt-BR" sz="2200" dirty="0"/>
          </a:p>
        </p:txBody>
      </p:sp>
      <p:graphicFrame>
        <p:nvGraphicFramePr>
          <p:cNvPr id="4" name="Tabela 3"/>
          <p:cNvGraphicFramePr>
            <a:graphicFrameLocks noGrp="1"/>
          </p:cNvGraphicFramePr>
          <p:nvPr/>
        </p:nvGraphicFramePr>
        <p:xfrm>
          <a:off x="2143108" y="4286256"/>
          <a:ext cx="5143536" cy="2225040"/>
        </p:xfrm>
        <a:graphic>
          <a:graphicData uri="http://schemas.openxmlformats.org/drawingml/2006/table">
            <a:tbl>
              <a:tblPr firstRow="1" bandRow="1">
                <a:tableStyleId>{5C22544A-7EE6-4342-B048-85BDC9FD1C3A}</a:tableStyleId>
              </a:tblPr>
              <a:tblGrid>
                <a:gridCol w="2571768"/>
                <a:gridCol w="2571768"/>
              </a:tblGrid>
              <a:tr h="370840">
                <a:tc gridSpan="2">
                  <a:txBody>
                    <a:bodyPr/>
                    <a:lstStyle/>
                    <a:p>
                      <a:pPr algn="ctr"/>
                      <a:r>
                        <a:rPr lang="pt-BR" b="0" dirty="0" smtClean="0">
                          <a:solidFill>
                            <a:srgbClr val="FFFF00"/>
                          </a:solidFill>
                        </a:rPr>
                        <a:t>Constante dielétrica para alguns materiais</a:t>
                      </a:r>
                      <a:endParaRPr lang="pt-BR" b="0" dirty="0">
                        <a:solidFill>
                          <a:srgbClr val="FFFF00"/>
                        </a:solidFill>
                      </a:endParaRPr>
                    </a:p>
                  </a:txBody>
                  <a:tcPr/>
                </a:tc>
                <a:tc hMerge="1">
                  <a:txBody>
                    <a:bodyPr/>
                    <a:lstStyle/>
                    <a:p>
                      <a:endParaRPr lang="pt-BR" dirty="0"/>
                    </a:p>
                  </a:txBody>
                  <a:tcPr/>
                </a:tc>
              </a:tr>
              <a:tr h="370840">
                <a:tc>
                  <a:txBody>
                    <a:bodyPr/>
                    <a:lstStyle/>
                    <a:p>
                      <a:pPr algn="ctr"/>
                      <a:r>
                        <a:rPr lang="pt-BR" b="0" dirty="0" smtClean="0"/>
                        <a:t>Material</a:t>
                      </a:r>
                      <a:endParaRPr lang="pt-BR" b="0" dirty="0"/>
                    </a:p>
                  </a:txBody>
                  <a:tcPr/>
                </a:tc>
                <a:tc>
                  <a:txBody>
                    <a:bodyPr/>
                    <a:lstStyle/>
                    <a:p>
                      <a:pPr algn="ctr"/>
                      <a:r>
                        <a:rPr lang="pt-BR" b="0" dirty="0" smtClean="0"/>
                        <a:t>K</a:t>
                      </a:r>
                      <a:r>
                        <a:rPr lang="pt-BR" b="0" baseline="0" dirty="0" smtClean="0"/>
                        <a:t> </a:t>
                      </a:r>
                      <a:endParaRPr lang="pt-BR" b="0" dirty="0"/>
                    </a:p>
                  </a:txBody>
                  <a:tcPr/>
                </a:tc>
              </a:tr>
              <a:tr h="370840">
                <a:tc>
                  <a:txBody>
                    <a:bodyPr/>
                    <a:lstStyle/>
                    <a:p>
                      <a:pPr algn="ctr"/>
                      <a:r>
                        <a:rPr lang="pt-BR" b="0" dirty="0" smtClean="0"/>
                        <a:t>Vácuo</a:t>
                      </a:r>
                      <a:endParaRPr lang="pt-BR" b="0" dirty="0"/>
                    </a:p>
                  </a:txBody>
                  <a:tcPr/>
                </a:tc>
                <a:tc>
                  <a:txBody>
                    <a:bodyPr/>
                    <a:lstStyle/>
                    <a:p>
                      <a:pPr algn="ctr"/>
                      <a:r>
                        <a:rPr lang="pt-BR" b="0" dirty="0" smtClean="0"/>
                        <a:t>1</a:t>
                      </a:r>
                      <a:endParaRPr lang="pt-BR" b="0" dirty="0"/>
                    </a:p>
                  </a:txBody>
                  <a:tcPr/>
                </a:tc>
              </a:tr>
              <a:tr h="370840">
                <a:tc>
                  <a:txBody>
                    <a:bodyPr/>
                    <a:lstStyle/>
                    <a:p>
                      <a:pPr algn="ctr"/>
                      <a:r>
                        <a:rPr lang="pt-BR" b="0" dirty="0" smtClean="0"/>
                        <a:t>Ar (1 </a:t>
                      </a:r>
                      <a:r>
                        <a:rPr lang="pt-BR" b="0" dirty="0" err="1" smtClean="0"/>
                        <a:t>atm</a:t>
                      </a:r>
                      <a:r>
                        <a:rPr lang="pt-BR" b="0" dirty="0" smtClean="0"/>
                        <a:t>)</a:t>
                      </a:r>
                      <a:endParaRPr lang="pt-BR" b="0" dirty="0"/>
                    </a:p>
                  </a:txBody>
                  <a:tcPr/>
                </a:tc>
                <a:tc>
                  <a:txBody>
                    <a:bodyPr/>
                    <a:lstStyle/>
                    <a:p>
                      <a:pPr algn="ctr"/>
                      <a:r>
                        <a:rPr lang="pt-BR" b="0" dirty="0" smtClean="0"/>
                        <a:t>1,00059</a:t>
                      </a:r>
                      <a:endParaRPr lang="pt-BR" b="0" dirty="0"/>
                    </a:p>
                  </a:txBody>
                  <a:tcPr/>
                </a:tc>
              </a:tr>
              <a:tr h="370840">
                <a:tc>
                  <a:txBody>
                    <a:bodyPr/>
                    <a:lstStyle/>
                    <a:p>
                      <a:pPr algn="ctr"/>
                      <a:r>
                        <a:rPr lang="pt-BR" b="0" dirty="0" smtClean="0"/>
                        <a:t>Ar (100 </a:t>
                      </a:r>
                      <a:r>
                        <a:rPr lang="pt-BR" b="0" dirty="0" err="1" smtClean="0"/>
                        <a:t>atm</a:t>
                      </a:r>
                      <a:r>
                        <a:rPr lang="pt-BR" b="0" dirty="0" smtClean="0"/>
                        <a:t>)</a:t>
                      </a:r>
                      <a:endParaRPr lang="pt-BR" b="0" dirty="0"/>
                    </a:p>
                  </a:txBody>
                  <a:tcPr/>
                </a:tc>
                <a:tc>
                  <a:txBody>
                    <a:bodyPr/>
                    <a:lstStyle/>
                    <a:p>
                      <a:pPr algn="ctr"/>
                      <a:r>
                        <a:rPr lang="pt-BR" b="0" dirty="0" smtClean="0"/>
                        <a:t>1,054</a:t>
                      </a:r>
                      <a:endParaRPr lang="pt-BR" b="0" dirty="0"/>
                    </a:p>
                  </a:txBody>
                  <a:tcPr/>
                </a:tc>
              </a:tr>
              <a:tr h="370840">
                <a:tc>
                  <a:txBody>
                    <a:bodyPr/>
                    <a:lstStyle/>
                    <a:p>
                      <a:pPr algn="ctr"/>
                      <a:r>
                        <a:rPr lang="pt-BR" b="0" dirty="0" smtClean="0"/>
                        <a:t>Baquelite</a:t>
                      </a:r>
                      <a:endParaRPr lang="pt-BR" b="0" dirty="0"/>
                    </a:p>
                  </a:txBody>
                  <a:tcPr/>
                </a:tc>
                <a:tc>
                  <a:txBody>
                    <a:bodyPr/>
                    <a:lstStyle/>
                    <a:p>
                      <a:pPr algn="ctr"/>
                      <a:r>
                        <a:rPr lang="pt-BR" b="0" dirty="0" smtClean="0"/>
                        <a:t>5,5</a:t>
                      </a:r>
                      <a:endParaRPr lang="pt-BR" b="0" dirty="0"/>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4000" dirty="0" smtClean="0"/>
              <a:t>Fatores que influenciam na capacitância</a:t>
            </a:r>
            <a:endParaRPr lang="pt-BR" sz="4000" dirty="0"/>
          </a:p>
        </p:txBody>
      </p:sp>
      <p:sp>
        <p:nvSpPr>
          <p:cNvPr id="3" name="Espaço Reservado para Conteúdo 2"/>
          <p:cNvSpPr>
            <a:spLocks noGrp="1"/>
          </p:cNvSpPr>
          <p:nvPr>
            <p:ph idx="1"/>
          </p:nvPr>
        </p:nvSpPr>
        <p:spPr>
          <a:xfrm>
            <a:off x="457200" y="1827233"/>
            <a:ext cx="8229600" cy="4530725"/>
          </a:xfrm>
        </p:spPr>
        <p:txBody>
          <a:bodyPr/>
          <a:lstStyle/>
          <a:p>
            <a:pPr>
              <a:spcBef>
                <a:spcPts val="1200"/>
              </a:spcBef>
            </a:pPr>
            <a:r>
              <a:rPr lang="pt-BR" sz="2400" dirty="0" smtClean="0">
                <a:effectLst>
                  <a:outerShdw blurRad="38100" dist="38100" dir="2700000" algn="tl">
                    <a:srgbClr val="000000">
                      <a:alpha val="43137"/>
                    </a:srgbClr>
                  </a:outerShdw>
                </a:effectLst>
                <a:cs typeface="Times New Roman" pitchFamily="18" charset="0"/>
              </a:rPr>
              <a:t>A capacitância de um capacitor, é uma constante característica do componente, assim, ela vai depender de certos fatores próprios do capacitor.</a:t>
            </a:r>
          </a:p>
          <a:p>
            <a:pPr>
              <a:spcBef>
                <a:spcPts val="1200"/>
              </a:spcBef>
            </a:pPr>
            <a:r>
              <a:rPr lang="pt-BR" sz="2400" dirty="0" smtClean="0">
                <a:effectLst>
                  <a:outerShdw blurRad="38100" dist="38100" dir="2700000" algn="tl">
                    <a:srgbClr val="000000">
                      <a:alpha val="43137"/>
                    </a:srgbClr>
                  </a:outerShdw>
                </a:effectLst>
                <a:cs typeface="Times New Roman" pitchFamily="18" charset="0"/>
              </a:rPr>
              <a:t>A área das armaduras, por exemplo, influi na capacitância, que é tanto maior quanto maior for o valor desta área.</a:t>
            </a:r>
          </a:p>
          <a:p>
            <a:pPr>
              <a:spcBef>
                <a:spcPts val="1200"/>
              </a:spcBef>
            </a:pPr>
            <a:r>
              <a:rPr lang="pt-BR" sz="2400" dirty="0" smtClean="0">
                <a:effectLst>
                  <a:outerShdw blurRad="38100" dist="38100" dir="2700000" algn="tl">
                    <a:srgbClr val="000000">
                      <a:alpha val="43137"/>
                    </a:srgbClr>
                  </a:outerShdw>
                </a:effectLst>
                <a:cs typeface="Times New Roman" pitchFamily="18" charset="0"/>
              </a:rPr>
              <a:t>A espessura do dielétrico é um outro fator que influi na capacitância. Verifica-se que quanto menor for a distância d entre as armaduras maior será a capacitância C do componente.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4000" dirty="0" smtClean="0"/>
              <a:t>Aplicações – sensor de pressão</a:t>
            </a:r>
            <a:endParaRPr lang="pt-BR" sz="4000" dirty="0"/>
          </a:p>
        </p:txBody>
      </p:sp>
      <p:sp>
        <p:nvSpPr>
          <p:cNvPr id="3" name="Espaço Reservado para Conteúdo 2"/>
          <p:cNvSpPr>
            <a:spLocks noGrp="1"/>
          </p:cNvSpPr>
          <p:nvPr>
            <p:ph idx="1"/>
          </p:nvPr>
        </p:nvSpPr>
        <p:spPr>
          <a:xfrm>
            <a:off x="457200" y="1600201"/>
            <a:ext cx="8229600" cy="1543048"/>
          </a:xfrm>
        </p:spPr>
        <p:txBody>
          <a:bodyPr/>
          <a:lstStyle/>
          <a:p>
            <a:r>
              <a:rPr lang="pt-BR" sz="2200" dirty="0" smtClean="0"/>
              <a:t>Este tipo de sensor resume-se na deformação, diretamente pelo processo de uma das armaduras do capacitor. Tal deformação altera o valor da capacitância total que é medida por um circuito eletrônico.</a:t>
            </a:r>
          </a:p>
          <a:p>
            <a:endParaRPr lang="pt-BR" sz="2200" dirty="0"/>
          </a:p>
        </p:txBody>
      </p:sp>
      <p:pic>
        <p:nvPicPr>
          <p:cNvPr id="4" name="Imagem 8" descr="transmissor4.jpg"/>
          <p:cNvPicPr>
            <a:picLocks noChangeAspect="1"/>
          </p:cNvPicPr>
          <p:nvPr/>
        </p:nvPicPr>
        <p:blipFill>
          <a:blip r:embed="rId2" cstate="print"/>
          <a:srcRect/>
          <a:stretch>
            <a:fillRect/>
          </a:stretch>
        </p:blipFill>
        <p:spPr bwMode="auto">
          <a:xfrm>
            <a:off x="1056840" y="3236117"/>
            <a:ext cx="2655467" cy="3343276"/>
          </a:xfrm>
          <a:prstGeom prst="rect">
            <a:avLst/>
          </a:prstGeom>
          <a:ln>
            <a:noFill/>
          </a:ln>
          <a:effectLst>
            <a:outerShdw blurRad="292100" dist="139700" dir="2700000" algn="tl" rotWithShape="0">
              <a:srgbClr val="333333">
                <a:alpha val="65000"/>
              </a:srgbClr>
            </a:outerShdw>
          </a:effectLst>
        </p:spPr>
      </p:pic>
      <p:pic>
        <p:nvPicPr>
          <p:cNvPr id="5" name="Imagem 9" descr="transmissor2.jpg"/>
          <p:cNvPicPr>
            <a:picLocks noChangeAspect="1"/>
          </p:cNvPicPr>
          <p:nvPr/>
        </p:nvPicPr>
        <p:blipFill>
          <a:blip r:embed="rId3" cstate="print"/>
          <a:srcRect/>
          <a:stretch>
            <a:fillRect/>
          </a:stretch>
        </p:blipFill>
        <p:spPr bwMode="auto">
          <a:xfrm>
            <a:off x="4263478" y="3227076"/>
            <a:ext cx="4232822" cy="336135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4000" dirty="0" smtClean="0">
                <a:solidFill>
                  <a:schemeClr val="tx1"/>
                </a:solidFill>
                <a:latin typeface="Tahoma" pitchFamily="34" charset="0"/>
                <a:cs typeface="Arial" charset="0"/>
              </a:rPr>
              <a:t>Campo magnético, indutores e indutância</a:t>
            </a:r>
            <a:endParaRPr lang="pt-BR" sz="4000" dirty="0"/>
          </a:p>
        </p:txBody>
      </p:sp>
      <p:sp>
        <p:nvSpPr>
          <p:cNvPr id="3" name="Espaço Reservado para Conteúdo 2"/>
          <p:cNvSpPr>
            <a:spLocks noGrp="1"/>
          </p:cNvSpPr>
          <p:nvPr>
            <p:ph idx="1"/>
          </p:nvPr>
        </p:nvSpPr>
        <p:spPr/>
        <p:txBody>
          <a:bodyPr/>
          <a:lstStyle/>
          <a:p>
            <a:r>
              <a:rPr lang="pt-BR" dirty="0" smtClean="0">
                <a:latin typeface="Arial" charset="0"/>
              </a:rPr>
              <a:t>Um campo magnético é representado por linhas de indução, cuja direção em cada ponto é a do vetor indução magnética</a:t>
            </a:r>
            <a:r>
              <a:rPr lang="en-US" dirty="0" smtClean="0">
                <a:latin typeface="Arial" charset="0"/>
              </a:rPr>
              <a:t>:</a:t>
            </a:r>
          </a:p>
          <a:p>
            <a:endParaRPr lang="pt-BR" dirty="0"/>
          </a:p>
        </p:txBody>
      </p:sp>
      <p:grpSp>
        <p:nvGrpSpPr>
          <p:cNvPr id="4" name="Group 36"/>
          <p:cNvGrpSpPr>
            <a:grpSpLocks/>
          </p:cNvGrpSpPr>
          <p:nvPr/>
        </p:nvGrpSpPr>
        <p:grpSpPr bwMode="auto">
          <a:xfrm>
            <a:off x="571472" y="3429000"/>
            <a:ext cx="8229600" cy="2438400"/>
            <a:chOff x="336" y="1536"/>
            <a:chExt cx="5184" cy="1536"/>
          </a:xfrm>
          <a:solidFill>
            <a:schemeClr val="bg1"/>
          </a:solidFill>
        </p:grpSpPr>
        <p:sp>
          <p:nvSpPr>
            <p:cNvPr id="5" name="Rectangle 23"/>
            <p:cNvSpPr>
              <a:spLocks noChangeArrowheads="1"/>
            </p:cNvSpPr>
            <p:nvPr/>
          </p:nvSpPr>
          <p:spPr bwMode="auto">
            <a:xfrm>
              <a:off x="2784" y="1574"/>
              <a:ext cx="2736" cy="634"/>
            </a:xfrm>
            <a:prstGeom prst="rect">
              <a:avLst/>
            </a:prstGeom>
            <a:grpFill/>
            <a:ln w="9525">
              <a:noFill/>
              <a:miter lim="800000"/>
              <a:headEnd/>
              <a:tailEnd/>
            </a:ln>
            <a:effectLst/>
          </p:spPr>
          <p:txBody>
            <a:bodyPr>
              <a:spAutoFit/>
            </a:bodyPr>
            <a:lstStyle/>
            <a:p>
              <a:pPr algn="just"/>
              <a:r>
                <a:rPr lang="pt-BR" sz="2000" b="1">
                  <a:latin typeface="Arial" charset="0"/>
                </a:rPr>
                <a:t>B</a:t>
              </a:r>
              <a:r>
                <a:rPr lang="pt-BR" sz="2000">
                  <a:latin typeface="Arial" charset="0"/>
                </a:rPr>
                <a:t> = Vetor indução magnética </a:t>
              </a:r>
              <a:endParaRPr lang="en-US" sz="2000">
                <a:latin typeface="Arial" charset="0"/>
              </a:endParaRPr>
            </a:p>
            <a:p>
              <a:pPr algn="just"/>
              <a:r>
                <a:rPr lang="pt-BR" sz="2000">
                  <a:latin typeface="Arial" charset="0"/>
                  <a:sym typeface="Symbol" pitchFamily="18" charset="2"/>
                </a:rPr>
                <a:t></a:t>
              </a:r>
              <a:r>
                <a:rPr lang="pt-BR" sz="2000">
                  <a:latin typeface="Arial" charset="0"/>
                </a:rPr>
                <a:t> = Fluxo magnético (escalar)</a:t>
              </a:r>
              <a:endParaRPr lang="pt-BR" sz="2000">
                <a:latin typeface="Arial" charset="0"/>
                <a:sym typeface="Symbol" pitchFamily="18" charset="2"/>
              </a:endParaRPr>
            </a:p>
            <a:p>
              <a:pPr algn="just" eaLnBrk="0" hangingPunct="0"/>
              <a:r>
                <a:rPr lang="pt-BR" sz="2000">
                  <a:latin typeface="Arial" charset="0"/>
                  <a:sym typeface="Symbol" pitchFamily="18" charset="2"/>
                </a:rPr>
                <a:t></a:t>
              </a:r>
              <a:r>
                <a:rPr lang="pt-BR" sz="2000">
                  <a:latin typeface="Arial" charset="0"/>
                </a:rPr>
                <a:t> = </a:t>
              </a:r>
              <a:r>
                <a:rPr lang="pt-BR" sz="2000">
                  <a:latin typeface="Arial" charset="0"/>
                  <a:sym typeface="Symbol" pitchFamily="18" charset="2"/>
                </a:rPr>
                <a:t></a:t>
              </a:r>
              <a:r>
                <a:rPr lang="pt-BR" sz="2000">
                  <a:latin typeface="Arial" charset="0"/>
                </a:rPr>
                <a:t> </a:t>
              </a:r>
              <a:r>
                <a:rPr lang="pt-BR" sz="2000" b="1">
                  <a:latin typeface="Arial" charset="0"/>
                  <a:sym typeface="Symbol" pitchFamily="18" charset="2"/>
                </a:rPr>
                <a:t>B</a:t>
              </a:r>
              <a:r>
                <a:rPr lang="pt-BR" sz="2000">
                  <a:latin typeface="Arial" charset="0"/>
                  <a:sym typeface="Symbol" pitchFamily="18" charset="2"/>
                </a:rPr>
                <a:t>.d</a:t>
              </a:r>
              <a:r>
                <a:rPr lang="pt-BR" sz="2000" b="1">
                  <a:latin typeface="Arial" charset="0"/>
                  <a:sym typeface="Symbol" pitchFamily="18" charset="2"/>
                </a:rPr>
                <a:t>A</a:t>
              </a:r>
              <a:endParaRPr lang="pt-BR" sz="4000">
                <a:latin typeface="Arial" charset="0"/>
              </a:endParaRPr>
            </a:p>
          </p:txBody>
        </p:sp>
        <p:sp>
          <p:nvSpPr>
            <p:cNvPr id="6" name="Rectangle 28"/>
            <p:cNvSpPr>
              <a:spLocks noChangeArrowheads="1"/>
            </p:cNvSpPr>
            <p:nvPr/>
          </p:nvSpPr>
          <p:spPr bwMode="auto">
            <a:xfrm>
              <a:off x="336" y="1536"/>
              <a:ext cx="2160" cy="1536"/>
            </a:xfrm>
            <a:prstGeom prst="rect">
              <a:avLst/>
            </a:prstGeom>
            <a:solidFill>
              <a:schemeClr val="bg2"/>
            </a:solidFill>
            <a:ln w="9525">
              <a:solidFill>
                <a:schemeClr val="tx1"/>
              </a:solidFill>
              <a:miter lim="800000"/>
              <a:headEnd/>
              <a:tailEnd/>
            </a:ln>
            <a:effectLst/>
          </p:spPr>
          <p:txBody>
            <a:bodyPr wrap="none" anchor="ctr"/>
            <a:lstStyle/>
            <a:p>
              <a:endParaRPr lang="pt-BR"/>
            </a:p>
          </p:txBody>
        </p:sp>
        <p:sp>
          <p:nvSpPr>
            <p:cNvPr id="7" name="Oval 18"/>
            <p:cNvSpPr>
              <a:spLocks noChangeArrowheads="1"/>
            </p:cNvSpPr>
            <p:nvPr/>
          </p:nvSpPr>
          <p:spPr bwMode="auto">
            <a:xfrm>
              <a:off x="1315" y="1818"/>
              <a:ext cx="486" cy="936"/>
            </a:xfrm>
            <a:prstGeom prst="ellipse">
              <a:avLst/>
            </a:prstGeom>
            <a:grpFill/>
            <a:ln w="9525">
              <a:solidFill>
                <a:srgbClr val="000000"/>
              </a:solidFill>
              <a:round/>
              <a:headEnd/>
              <a:tailEnd/>
            </a:ln>
          </p:spPr>
          <p:txBody>
            <a:bodyPr/>
            <a:lstStyle/>
            <a:p>
              <a:endParaRPr lang="pt-BR"/>
            </a:p>
          </p:txBody>
        </p:sp>
        <p:sp>
          <p:nvSpPr>
            <p:cNvPr id="8" name="Oval 17"/>
            <p:cNvSpPr>
              <a:spLocks noChangeArrowheads="1"/>
            </p:cNvSpPr>
            <p:nvPr/>
          </p:nvSpPr>
          <p:spPr bwMode="auto">
            <a:xfrm>
              <a:off x="1266" y="1748"/>
              <a:ext cx="681" cy="1076"/>
            </a:xfrm>
            <a:prstGeom prst="ellipse">
              <a:avLst/>
            </a:prstGeom>
            <a:grpFill/>
            <a:ln w="9525">
              <a:solidFill>
                <a:srgbClr val="000000"/>
              </a:solidFill>
              <a:round/>
              <a:headEnd/>
              <a:tailEnd/>
            </a:ln>
          </p:spPr>
          <p:txBody>
            <a:bodyPr/>
            <a:lstStyle/>
            <a:p>
              <a:endParaRPr lang="pt-BR"/>
            </a:p>
          </p:txBody>
        </p:sp>
        <p:sp>
          <p:nvSpPr>
            <p:cNvPr id="9" name="Oval 16"/>
            <p:cNvSpPr>
              <a:spLocks noChangeArrowheads="1"/>
            </p:cNvSpPr>
            <p:nvPr/>
          </p:nvSpPr>
          <p:spPr bwMode="auto">
            <a:xfrm>
              <a:off x="1234" y="1644"/>
              <a:ext cx="842" cy="1284"/>
            </a:xfrm>
            <a:prstGeom prst="ellipse">
              <a:avLst/>
            </a:prstGeom>
            <a:grpFill/>
            <a:ln w="9525">
              <a:solidFill>
                <a:srgbClr val="000000"/>
              </a:solidFill>
              <a:round/>
              <a:headEnd/>
              <a:tailEnd/>
            </a:ln>
          </p:spPr>
          <p:txBody>
            <a:bodyPr/>
            <a:lstStyle/>
            <a:p>
              <a:endParaRPr lang="pt-BR"/>
            </a:p>
          </p:txBody>
        </p:sp>
        <p:grpSp>
          <p:nvGrpSpPr>
            <p:cNvPr id="10" name="Group 12"/>
            <p:cNvGrpSpPr>
              <a:grpSpLocks/>
            </p:cNvGrpSpPr>
            <p:nvPr/>
          </p:nvGrpSpPr>
          <p:grpSpPr bwMode="auto">
            <a:xfrm flipH="1">
              <a:off x="487" y="1644"/>
              <a:ext cx="842" cy="1284"/>
              <a:chOff x="3306" y="8272"/>
              <a:chExt cx="1482" cy="2109"/>
            </a:xfrm>
            <a:grpFill/>
          </p:grpSpPr>
          <p:sp>
            <p:nvSpPr>
              <p:cNvPr id="24" name="Oval 15"/>
              <p:cNvSpPr>
                <a:spLocks noChangeArrowheads="1"/>
              </p:cNvSpPr>
              <p:nvPr/>
            </p:nvSpPr>
            <p:spPr bwMode="auto">
              <a:xfrm>
                <a:off x="3448" y="8557"/>
                <a:ext cx="855" cy="1539"/>
              </a:xfrm>
              <a:prstGeom prst="ellipse">
                <a:avLst/>
              </a:prstGeom>
              <a:grpFill/>
              <a:ln w="9525">
                <a:solidFill>
                  <a:srgbClr val="000000"/>
                </a:solidFill>
                <a:round/>
                <a:headEnd/>
                <a:tailEnd/>
              </a:ln>
            </p:spPr>
            <p:txBody>
              <a:bodyPr/>
              <a:lstStyle/>
              <a:p>
                <a:endParaRPr lang="pt-BR"/>
              </a:p>
            </p:txBody>
          </p:sp>
          <p:sp>
            <p:nvSpPr>
              <p:cNvPr id="25" name="Oval 14"/>
              <p:cNvSpPr>
                <a:spLocks noChangeArrowheads="1"/>
              </p:cNvSpPr>
              <p:nvPr/>
            </p:nvSpPr>
            <p:spPr bwMode="auto">
              <a:xfrm>
                <a:off x="3363" y="8443"/>
                <a:ext cx="1197" cy="1767"/>
              </a:xfrm>
              <a:prstGeom prst="ellipse">
                <a:avLst/>
              </a:prstGeom>
              <a:grpFill/>
              <a:ln w="9525">
                <a:solidFill>
                  <a:srgbClr val="000000"/>
                </a:solidFill>
                <a:round/>
                <a:headEnd/>
                <a:tailEnd/>
              </a:ln>
            </p:spPr>
            <p:txBody>
              <a:bodyPr/>
              <a:lstStyle/>
              <a:p>
                <a:endParaRPr lang="pt-BR"/>
              </a:p>
            </p:txBody>
          </p:sp>
          <p:sp>
            <p:nvSpPr>
              <p:cNvPr id="26" name="Oval 13"/>
              <p:cNvSpPr>
                <a:spLocks noChangeArrowheads="1"/>
              </p:cNvSpPr>
              <p:nvPr/>
            </p:nvSpPr>
            <p:spPr bwMode="auto">
              <a:xfrm>
                <a:off x="3306" y="8272"/>
                <a:ext cx="1482" cy="2109"/>
              </a:xfrm>
              <a:prstGeom prst="ellipse">
                <a:avLst/>
              </a:prstGeom>
              <a:grpFill/>
              <a:ln w="9525">
                <a:solidFill>
                  <a:srgbClr val="000000"/>
                </a:solidFill>
                <a:round/>
                <a:headEnd/>
                <a:tailEnd/>
              </a:ln>
            </p:spPr>
            <p:txBody>
              <a:bodyPr/>
              <a:lstStyle/>
              <a:p>
                <a:endParaRPr lang="pt-BR"/>
              </a:p>
            </p:txBody>
          </p:sp>
        </p:grpSp>
        <p:sp>
          <p:nvSpPr>
            <p:cNvPr id="11" name="Rectangle 11"/>
            <p:cNvSpPr>
              <a:spLocks noChangeArrowheads="1"/>
            </p:cNvSpPr>
            <p:nvPr/>
          </p:nvSpPr>
          <p:spPr bwMode="auto">
            <a:xfrm>
              <a:off x="1169" y="1991"/>
              <a:ext cx="227" cy="590"/>
            </a:xfrm>
            <a:prstGeom prst="rect">
              <a:avLst/>
            </a:prstGeom>
            <a:grpFill/>
            <a:ln w="9525">
              <a:solidFill>
                <a:srgbClr val="000000"/>
              </a:solidFill>
              <a:miter lim="800000"/>
              <a:headEnd/>
              <a:tailEnd/>
            </a:ln>
          </p:spPr>
          <p:txBody>
            <a:bodyPr/>
            <a:lstStyle/>
            <a:p>
              <a:endParaRPr lang="pt-BR"/>
            </a:p>
          </p:txBody>
        </p:sp>
        <p:sp>
          <p:nvSpPr>
            <p:cNvPr id="12" name="Line 10"/>
            <p:cNvSpPr>
              <a:spLocks noChangeShapeType="1"/>
            </p:cNvSpPr>
            <p:nvPr/>
          </p:nvSpPr>
          <p:spPr bwMode="auto">
            <a:xfrm flipV="1">
              <a:off x="488" y="2234"/>
              <a:ext cx="1" cy="104"/>
            </a:xfrm>
            <a:prstGeom prst="line">
              <a:avLst/>
            </a:prstGeom>
            <a:grpFill/>
            <a:ln w="9525">
              <a:solidFill>
                <a:srgbClr val="000000"/>
              </a:solidFill>
              <a:round/>
              <a:headEnd/>
              <a:tailEnd type="triangle" w="med" len="med"/>
            </a:ln>
          </p:spPr>
          <p:txBody>
            <a:bodyPr/>
            <a:lstStyle/>
            <a:p>
              <a:endParaRPr lang="pt-BR"/>
            </a:p>
          </p:txBody>
        </p:sp>
        <p:sp>
          <p:nvSpPr>
            <p:cNvPr id="13" name="Line 9"/>
            <p:cNvSpPr>
              <a:spLocks noChangeShapeType="1"/>
            </p:cNvSpPr>
            <p:nvPr/>
          </p:nvSpPr>
          <p:spPr bwMode="auto">
            <a:xfrm flipH="1" flipV="1">
              <a:off x="619" y="2234"/>
              <a:ext cx="5" cy="104"/>
            </a:xfrm>
            <a:prstGeom prst="line">
              <a:avLst/>
            </a:prstGeom>
            <a:grpFill/>
            <a:ln w="9525">
              <a:solidFill>
                <a:srgbClr val="000000"/>
              </a:solidFill>
              <a:round/>
              <a:headEnd/>
              <a:tailEnd type="triangle" w="med" len="med"/>
            </a:ln>
          </p:spPr>
          <p:txBody>
            <a:bodyPr/>
            <a:lstStyle/>
            <a:p>
              <a:endParaRPr lang="pt-BR"/>
            </a:p>
          </p:txBody>
        </p:sp>
        <p:sp>
          <p:nvSpPr>
            <p:cNvPr id="14" name="Line 8"/>
            <p:cNvSpPr>
              <a:spLocks noChangeShapeType="1"/>
            </p:cNvSpPr>
            <p:nvPr/>
          </p:nvSpPr>
          <p:spPr bwMode="auto">
            <a:xfrm flipV="1">
              <a:off x="765" y="2240"/>
              <a:ext cx="1" cy="104"/>
            </a:xfrm>
            <a:prstGeom prst="line">
              <a:avLst/>
            </a:prstGeom>
            <a:grpFill/>
            <a:ln w="9525">
              <a:solidFill>
                <a:srgbClr val="000000"/>
              </a:solidFill>
              <a:round/>
              <a:headEnd/>
              <a:tailEnd type="triangle" w="med" len="med"/>
            </a:ln>
          </p:spPr>
          <p:txBody>
            <a:bodyPr/>
            <a:lstStyle/>
            <a:p>
              <a:endParaRPr lang="pt-BR"/>
            </a:p>
          </p:txBody>
        </p:sp>
        <p:sp>
          <p:nvSpPr>
            <p:cNvPr id="15" name="Text Box 7"/>
            <p:cNvSpPr txBox="1">
              <a:spLocks noChangeArrowheads="1"/>
            </p:cNvSpPr>
            <p:nvPr/>
          </p:nvSpPr>
          <p:spPr bwMode="auto">
            <a:xfrm>
              <a:off x="1219" y="2409"/>
              <a:ext cx="129" cy="143"/>
            </a:xfrm>
            <a:prstGeom prst="rect">
              <a:avLst/>
            </a:prstGeom>
            <a:grpFill/>
            <a:ln w="9525">
              <a:noFill/>
              <a:miter lim="800000"/>
              <a:headEnd/>
              <a:tailEnd/>
            </a:ln>
          </p:spPr>
          <p:txBody>
            <a:bodyPr lIns="0" tIns="0" rIns="0" bIns="0"/>
            <a:lstStyle/>
            <a:p>
              <a:pPr algn="ctr"/>
              <a:r>
                <a:rPr lang="en-US" sz="1200" b="1" dirty="0">
                  <a:latin typeface="Arial" charset="0"/>
                </a:rPr>
                <a:t>N</a:t>
              </a:r>
              <a:endParaRPr lang="pt-BR" sz="1200" b="1" dirty="0">
                <a:latin typeface="Arial" charset="0"/>
              </a:endParaRPr>
            </a:p>
            <a:p>
              <a:pPr eaLnBrk="0" hangingPunct="0"/>
              <a:endParaRPr lang="pt-BR" b="1" dirty="0"/>
            </a:p>
          </p:txBody>
        </p:sp>
        <p:sp>
          <p:nvSpPr>
            <p:cNvPr id="17" name="Oval 5"/>
            <p:cNvSpPr>
              <a:spLocks noChangeArrowheads="1"/>
            </p:cNvSpPr>
            <p:nvPr/>
          </p:nvSpPr>
          <p:spPr bwMode="auto">
            <a:xfrm>
              <a:off x="1710" y="2199"/>
              <a:ext cx="486" cy="139"/>
            </a:xfrm>
            <a:prstGeom prst="ellipse">
              <a:avLst/>
            </a:prstGeom>
            <a:grpFill/>
            <a:ln w="9525">
              <a:solidFill>
                <a:srgbClr val="000000"/>
              </a:solidFill>
              <a:round/>
              <a:headEnd/>
              <a:tailEnd/>
            </a:ln>
          </p:spPr>
          <p:txBody>
            <a:bodyPr/>
            <a:lstStyle/>
            <a:p>
              <a:endParaRPr lang="pt-BR"/>
            </a:p>
          </p:txBody>
        </p:sp>
        <p:sp>
          <p:nvSpPr>
            <p:cNvPr id="18" name="Text Box 4"/>
            <p:cNvSpPr txBox="1">
              <a:spLocks noChangeArrowheads="1"/>
            </p:cNvSpPr>
            <p:nvPr/>
          </p:nvSpPr>
          <p:spPr bwMode="auto">
            <a:xfrm>
              <a:off x="2173" y="2095"/>
              <a:ext cx="227" cy="174"/>
            </a:xfrm>
            <a:prstGeom prst="rect">
              <a:avLst/>
            </a:prstGeom>
            <a:grpFill/>
            <a:ln w="9525">
              <a:noFill/>
              <a:miter lim="800000"/>
              <a:headEnd/>
              <a:tailEnd/>
            </a:ln>
          </p:spPr>
          <p:txBody>
            <a:bodyPr lIns="0" tIns="0" rIns="0" bIns="0"/>
            <a:lstStyle/>
            <a:p>
              <a:pPr algn="ctr"/>
              <a:r>
                <a:rPr lang="en-US" sz="2000">
                  <a:latin typeface="Arial" charset="0"/>
                </a:rPr>
                <a:t>d</a:t>
              </a:r>
              <a:r>
                <a:rPr lang="en-US" sz="2000" b="1">
                  <a:latin typeface="Arial" charset="0"/>
                </a:rPr>
                <a:t>A</a:t>
              </a:r>
              <a:endParaRPr lang="pt-BR"/>
            </a:p>
          </p:txBody>
        </p:sp>
        <p:sp>
          <p:nvSpPr>
            <p:cNvPr id="19" name="Rectangle 27"/>
            <p:cNvSpPr>
              <a:spLocks noChangeArrowheads="1"/>
            </p:cNvSpPr>
            <p:nvPr/>
          </p:nvSpPr>
          <p:spPr bwMode="auto">
            <a:xfrm>
              <a:off x="2976" y="2450"/>
              <a:ext cx="2096" cy="404"/>
            </a:xfrm>
            <a:prstGeom prst="rect">
              <a:avLst/>
            </a:prstGeom>
            <a:grpFill/>
            <a:ln w="9525">
              <a:noFill/>
              <a:miter lim="800000"/>
              <a:headEnd/>
              <a:tailEnd/>
            </a:ln>
            <a:effectLst/>
          </p:spPr>
          <p:txBody>
            <a:bodyPr wrap="none">
              <a:spAutoFit/>
            </a:bodyPr>
            <a:lstStyle/>
            <a:p>
              <a:pPr eaLnBrk="0" hangingPunct="0"/>
              <a:r>
                <a:rPr lang="pt-BR" sz="1800">
                  <a:latin typeface="Arial" charset="0"/>
                  <a:sym typeface="Symbol" pitchFamily="18" charset="2"/>
                </a:rPr>
                <a:t>[B] = Tesla = N/m.A = N.s/C.m </a:t>
              </a:r>
              <a:endParaRPr lang="en-US" sz="1800">
                <a:latin typeface="Arial" charset="0"/>
                <a:sym typeface="Symbol" pitchFamily="18" charset="2"/>
              </a:endParaRPr>
            </a:p>
            <a:p>
              <a:pPr eaLnBrk="0" hangingPunct="0"/>
              <a:r>
                <a:rPr lang="pt-BR" sz="1800">
                  <a:latin typeface="Arial" charset="0"/>
                  <a:sym typeface="Symbol" pitchFamily="18" charset="2"/>
                </a:rPr>
                <a:t>[</a:t>
              </a:r>
              <a:r>
                <a:rPr lang="pt-BR" sz="1800">
                  <a:latin typeface="Arial" charset="0"/>
                </a:rPr>
                <a:t>] = Weber = N.m/A</a:t>
              </a:r>
            </a:p>
          </p:txBody>
        </p:sp>
        <p:sp>
          <p:nvSpPr>
            <p:cNvPr id="20" name="Line 31"/>
            <p:cNvSpPr>
              <a:spLocks noChangeShapeType="1"/>
            </p:cNvSpPr>
            <p:nvPr/>
          </p:nvSpPr>
          <p:spPr bwMode="auto">
            <a:xfrm flipV="1">
              <a:off x="1800" y="2179"/>
              <a:ext cx="1" cy="104"/>
            </a:xfrm>
            <a:prstGeom prst="line">
              <a:avLst/>
            </a:prstGeom>
            <a:grpFill/>
            <a:ln w="9525">
              <a:solidFill>
                <a:srgbClr val="000000"/>
              </a:solidFill>
              <a:round/>
              <a:headEnd/>
              <a:tailEnd type="triangle" w="med" len="med"/>
            </a:ln>
          </p:spPr>
          <p:txBody>
            <a:bodyPr/>
            <a:lstStyle/>
            <a:p>
              <a:endParaRPr lang="pt-BR"/>
            </a:p>
          </p:txBody>
        </p:sp>
        <p:sp>
          <p:nvSpPr>
            <p:cNvPr id="21" name="Line 32"/>
            <p:cNvSpPr>
              <a:spLocks noChangeShapeType="1"/>
            </p:cNvSpPr>
            <p:nvPr/>
          </p:nvSpPr>
          <p:spPr bwMode="auto">
            <a:xfrm flipH="1" flipV="1">
              <a:off x="1943" y="2179"/>
              <a:ext cx="5" cy="104"/>
            </a:xfrm>
            <a:prstGeom prst="line">
              <a:avLst/>
            </a:prstGeom>
            <a:grpFill/>
            <a:ln w="9525">
              <a:solidFill>
                <a:srgbClr val="000000"/>
              </a:solidFill>
              <a:round/>
              <a:headEnd/>
              <a:tailEnd type="triangle" w="med" len="med"/>
            </a:ln>
          </p:spPr>
          <p:txBody>
            <a:bodyPr/>
            <a:lstStyle/>
            <a:p>
              <a:endParaRPr lang="pt-BR"/>
            </a:p>
          </p:txBody>
        </p:sp>
        <p:sp>
          <p:nvSpPr>
            <p:cNvPr id="22" name="Line 33"/>
            <p:cNvSpPr>
              <a:spLocks noChangeShapeType="1"/>
            </p:cNvSpPr>
            <p:nvPr/>
          </p:nvSpPr>
          <p:spPr bwMode="auto">
            <a:xfrm flipV="1">
              <a:off x="2077" y="2185"/>
              <a:ext cx="1" cy="104"/>
            </a:xfrm>
            <a:prstGeom prst="line">
              <a:avLst/>
            </a:prstGeom>
            <a:grpFill/>
            <a:ln w="9525">
              <a:solidFill>
                <a:srgbClr val="000000"/>
              </a:solidFill>
              <a:round/>
              <a:headEnd/>
              <a:tailEnd type="triangle" w="med" len="med"/>
            </a:ln>
          </p:spPr>
          <p:txBody>
            <a:bodyPr/>
            <a:lstStyle/>
            <a:p>
              <a:endParaRPr lang="pt-BR"/>
            </a:p>
          </p:txBody>
        </p:sp>
        <p:sp>
          <p:nvSpPr>
            <p:cNvPr id="23" name="Text Box 34"/>
            <p:cNvSpPr txBox="1">
              <a:spLocks noChangeArrowheads="1"/>
            </p:cNvSpPr>
            <p:nvPr/>
          </p:nvSpPr>
          <p:spPr bwMode="auto">
            <a:xfrm>
              <a:off x="1536" y="2064"/>
              <a:ext cx="227" cy="174"/>
            </a:xfrm>
            <a:prstGeom prst="rect">
              <a:avLst/>
            </a:prstGeom>
            <a:grpFill/>
            <a:ln w="9525">
              <a:noFill/>
              <a:miter lim="800000"/>
              <a:headEnd/>
              <a:tailEnd/>
            </a:ln>
          </p:spPr>
          <p:txBody>
            <a:bodyPr lIns="0" tIns="0" rIns="0" bIns="0"/>
            <a:lstStyle/>
            <a:p>
              <a:pPr algn="ctr"/>
              <a:r>
                <a:rPr lang="en-US" sz="2000" b="1" dirty="0">
                  <a:latin typeface="Arial" charset="0"/>
                </a:rPr>
                <a:t>B</a:t>
              </a:r>
              <a:endParaRPr lang="pt-BR" dirty="0"/>
            </a:p>
          </p:txBody>
        </p:sp>
        <p:sp>
          <p:nvSpPr>
            <p:cNvPr id="16" name="Text Box 6"/>
            <p:cNvSpPr txBox="1">
              <a:spLocks noChangeArrowheads="1"/>
            </p:cNvSpPr>
            <p:nvPr/>
          </p:nvSpPr>
          <p:spPr bwMode="auto">
            <a:xfrm>
              <a:off x="1224" y="2031"/>
              <a:ext cx="147" cy="138"/>
            </a:xfrm>
            <a:prstGeom prst="rect">
              <a:avLst/>
            </a:prstGeom>
            <a:grpFill/>
            <a:ln w="9525">
              <a:noFill/>
              <a:miter lim="800000"/>
              <a:headEnd/>
              <a:tailEnd/>
            </a:ln>
          </p:spPr>
          <p:txBody>
            <a:bodyPr lIns="0" tIns="0" rIns="0" bIns="0"/>
            <a:lstStyle/>
            <a:p>
              <a:pPr algn="ctr"/>
              <a:r>
                <a:rPr lang="en-US" sz="1200" b="1" dirty="0">
                  <a:latin typeface="Arial" charset="0"/>
                </a:rPr>
                <a:t>S</a:t>
              </a:r>
              <a:endParaRPr lang="pt-BR" sz="1200" b="1" dirty="0">
                <a:latin typeface="Arial" charset="0"/>
              </a:endParaRPr>
            </a:p>
            <a:p>
              <a:pPr eaLnBrk="0" hangingPunct="0"/>
              <a:endParaRPr lang="pt-BR" b="1" dirty="0"/>
            </a:p>
          </p:txBody>
        </p:sp>
      </p:grpSp>
      <p:grpSp>
        <p:nvGrpSpPr>
          <p:cNvPr id="31" name="Grupo 30"/>
          <p:cNvGrpSpPr/>
          <p:nvPr/>
        </p:nvGrpSpPr>
        <p:grpSpPr>
          <a:xfrm>
            <a:off x="1000100" y="3786190"/>
            <a:ext cx="2143141" cy="1790696"/>
            <a:chOff x="1000100" y="3786190"/>
            <a:chExt cx="2143141" cy="1790696"/>
          </a:xfrm>
        </p:grpSpPr>
        <p:sp>
          <p:nvSpPr>
            <p:cNvPr id="27" name="Oval 16"/>
            <p:cNvSpPr>
              <a:spLocks noChangeArrowheads="1"/>
            </p:cNvSpPr>
            <p:nvPr/>
          </p:nvSpPr>
          <p:spPr bwMode="auto">
            <a:xfrm>
              <a:off x="2143109" y="3786190"/>
              <a:ext cx="1000132" cy="1790696"/>
            </a:xfrm>
            <a:prstGeom prst="ellipse">
              <a:avLst/>
            </a:prstGeom>
            <a:noFill/>
            <a:ln w="9525">
              <a:solidFill>
                <a:srgbClr val="000000"/>
              </a:solidFill>
              <a:round/>
              <a:headEnd/>
              <a:tailEnd/>
            </a:ln>
          </p:spPr>
          <p:txBody>
            <a:bodyPr/>
            <a:lstStyle/>
            <a:p>
              <a:endParaRPr lang="pt-BR"/>
            </a:p>
          </p:txBody>
        </p:sp>
        <p:sp>
          <p:nvSpPr>
            <p:cNvPr id="28" name="Oval 16"/>
            <p:cNvSpPr>
              <a:spLocks noChangeArrowheads="1"/>
            </p:cNvSpPr>
            <p:nvPr/>
          </p:nvSpPr>
          <p:spPr bwMode="auto">
            <a:xfrm>
              <a:off x="2214546" y="3857628"/>
              <a:ext cx="704855" cy="1514468"/>
            </a:xfrm>
            <a:prstGeom prst="ellipse">
              <a:avLst/>
            </a:prstGeom>
            <a:noFill/>
            <a:ln w="9525">
              <a:solidFill>
                <a:srgbClr val="000000"/>
              </a:solidFill>
              <a:round/>
              <a:headEnd/>
              <a:tailEnd/>
            </a:ln>
          </p:spPr>
          <p:txBody>
            <a:bodyPr/>
            <a:lstStyle/>
            <a:p>
              <a:endParaRPr lang="pt-BR"/>
            </a:p>
          </p:txBody>
        </p:sp>
        <p:sp>
          <p:nvSpPr>
            <p:cNvPr id="29" name="Oval 13"/>
            <p:cNvSpPr>
              <a:spLocks noChangeArrowheads="1"/>
            </p:cNvSpPr>
            <p:nvPr/>
          </p:nvSpPr>
          <p:spPr bwMode="auto">
            <a:xfrm flipH="1">
              <a:off x="1000100" y="3786190"/>
              <a:ext cx="1085846" cy="1647820"/>
            </a:xfrm>
            <a:prstGeom prst="ellipse">
              <a:avLst/>
            </a:prstGeom>
            <a:noFill/>
            <a:ln w="9525">
              <a:solidFill>
                <a:srgbClr val="000000"/>
              </a:solidFill>
              <a:round/>
              <a:headEnd/>
              <a:tailEnd/>
            </a:ln>
          </p:spPr>
          <p:txBody>
            <a:bodyPr/>
            <a:lstStyle/>
            <a:p>
              <a:endParaRPr lang="pt-BR"/>
            </a:p>
          </p:txBody>
        </p:sp>
        <p:sp>
          <p:nvSpPr>
            <p:cNvPr id="30" name="Oval 13"/>
            <p:cNvSpPr>
              <a:spLocks noChangeArrowheads="1"/>
            </p:cNvSpPr>
            <p:nvPr/>
          </p:nvSpPr>
          <p:spPr bwMode="auto">
            <a:xfrm flipH="1">
              <a:off x="1214414" y="3857628"/>
              <a:ext cx="809618" cy="1514468"/>
            </a:xfrm>
            <a:prstGeom prst="ellipse">
              <a:avLst/>
            </a:prstGeom>
            <a:noFill/>
            <a:ln w="9525">
              <a:solidFill>
                <a:srgbClr val="000000"/>
              </a:solidFill>
              <a:round/>
              <a:headEnd/>
              <a:tailEnd/>
            </a:ln>
          </p:spPr>
          <p:txBody>
            <a:bodyPr/>
            <a:lstStyle/>
            <a:p>
              <a:endParaRPr lang="pt-B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4000" dirty="0" smtClean="0">
                <a:latin typeface="Arial" charset="0"/>
              </a:rPr>
              <a:t>Campo magnético sobre carga elétrica em movimento</a:t>
            </a:r>
            <a:endParaRPr lang="pt-BR" sz="4000" dirty="0"/>
          </a:p>
        </p:txBody>
      </p:sp>
      <p:sp>
        <p:nvSpPr>
          <p:cNvPr id="3" name="Espaço Reservado para Conteúdo 2"/>
          <p:cNvSpPr>
            <a:spLocks noGrp="1"/>
          </p:cNvSpPr>
          <p:nvPr>
            <p:ph idx="1"/>
          </p:nvPr>
        </p:nvSpPr>
        <p:spPr>
          <a:xfrm>
            <a:off x="457200" y="1600201"/>
            <a:ext cx="8229600" cy="1828800"/>
          </a:xfrm>
        </p:spPr>
        <p:txBody>
          <a:bodyPr/>
          <a:lstStyle/>
          <a:p>
            <a:r>
              <a:rPr lang="pt-BR" sz="2200" dirty="0" smtClean="0">
                <a:latin typeface="Tahoma" pitchFamily="34" charset="0"/>
              </a:rPr>
              <a:t>Sobre qualquer carga elétrica (positiva ou negativa) em movimento, dentro de um campo magnético (representado pelo vetor B - indução magnética) atua uma força F.</a:t>
            </a:r>
            <a:endParaRPr lang="pt-BR" sz="2200" dirty="0"/>
          </a:p>
        </p:txBody>
      </p:sp>
      <p:grpSp>
        <p:nvGrpSpPr>
          <p:cNvPr id="4" name="Group 30"/>
          <p:cNvGrpSpPr>
            <a:grpSpLocks/>
          </p:cNvGrpSpPr>
          <p:nvPr/>
        </p:nvGrpSpPr>
        <p:grpSpPr bwMode="auto">
          <a:xfrm>
            <a:off x="571472" y="3429000"/>
            <a:ext cx="4786346" cy="2209800"/>
            <a:chOff x="528" y="1824"/>
            <a:chExt cx="4320" cy="1680"/>
          </a:xfrm>
        </p:grpSpPr>
        <p:grpSp>
          <p:nvGrpSpPr>
            <p:cNvPr id="5" name="Group 28"/>
            <p:cNvGrpSpPr>
              <a:grpSpLocks/>
            </p:cNvGrpSpPr>
            <p:nvPr/>
          </p:nvGrpSpPr>
          <p:grpSpPr bwMode="auto">
            <a:xfrm>
              <a:off x="720" y="1872"/>
              <a:ext cx="4014" cy="1433"/>
              <a:chOff x="720" y="2167"/>
              <a:chExt cx="4014" cy="1433"/>
            </a:xfrm>
          </p:grpSpPr>
          <p:sp>
            <p:nvSpPr>
              <p:cNvPr id="7" name="Text Box 11"/>
              <p:cNvSpPr txBox="1">
                <a:spLocks noChangeArrowheads="1"/>
              </p:cNvSpPr>
              <p:nvPr/>
            </p:nvSpPr>
            <p:spPr bwMode="auto">
              <a:xfrm>
                <a:off x="2496" y="2304"/>
                <a:ext cx="205" cy="288"/>
              </a:xfrm>
              <a:prstGeom prst="rect">
                <a:avLst/>
              </a:prstGeom>
              <a:noFill/>
              <a:ln w="9525">
                <a:noFill/>
                <a:miter lim="800000"/>
                <a:headEnd/>
                <a:tailEnd/>
              </a:ln>
            </p:spPr>
            <p:txBody>
              <a:bodyPr lIns="0" tIns="0" rIns="0" bIns="0"/>
              <a:lstStyle/>
              <a:p>
                <a:pPr algn="ctr"/>
                <a:r>
                  <a:rPr lang="en-US" sz="1400" b="1">
                    <a:latin typeface="Arial" charset="0"/>
                  </a:rPr>
                  <a:t>B</a:t>
                </a:r>
                <a:endParaRPr lang="pt-BR" sz="1400">
                  <a:latin typeface="Arial" charset="0"/>
                </a:endParaRPr>
              </a:p>
              <a:p>
                <a:pPr eaLnBrk="0" hangingPunct="0"/>
                <a:endParaRPr lang="pt-BR" sz="1400"/>
              </a:p>
            </p:txBody>
          </p:sp>
          <p:sp>
            <p:nvSpPr>
              <p:cNvPr id="8" name="Text Box 9"/>
              <p:cNvSpPr txBox="1">
                <a:spLocks noChangeArrowheads="1"/>
              </p:cNvSpPr>
              <p:nvPr/>
            </p:nvSpPr>
            <p:spPr bwMode="auto">
              <a:xfrm>
                <a:off x="3456" y="3216"/>
                <a:ext cx="1278" cy="240"/>
              </a:xfrm>
              <a:prstGeom prst="rect">
                <a:avLst/>
              </a:prstGeom>
              <a:noFill/>
              <a:ln w="9525">
                <a:noFill/>
                <a:miter lim="800000"/>
                <a:headEnd/>
                <a:tailEnd/>
              </a:ln>
            </p:spPr>
            <p:txBody>
              <a:bodyPr lIns="0" tIns="0" rIns="0" bIns="0"/>
              <a:lstStyle/>
              <a:p>
                <a:r>
                  <a:rPr lang="en-US" sz="1400" b="1">
                    <a:latin typeface="Arial" charset="0"/>
                  </a:rPr>
                  <a:t>V    </a:t>
                </a:r>
                <a:r>
                  <a:rPr lang="en-US" sz="1400">
                    <a:latin typeface="Arial" charset="0"/>
                  </a:rPr>
                  <a:t>Velocidade</a:t>
                </a:r>
                <a:endParaRPr lang="pt-BR" sz="1400">
                  <a:latin typeface="Arial" charset="0"/>
                </a:endParaRPr>
              </a:p>
            </p:txBody>
          </p:sp>
          <p:sp>
            <p:nvSpPr>
              <p:cNvPr id="9" name="Text Box 7"/>
              <p:cNvSpPr txBox="1">
                <a:spLocks noChangeArrowheads="1"/>
              </p:cNvSpPr>
              <p:nvPr/>
            </p:nvSpPr>
            <p:spPr bwMode="auto">
              <a:xfrm>
                <a:off x="1344" y="3264"/>
                <a:ext cx="720" cy="192"/>
              </a:xfrm>
              <a:prstGeom prst="rect">
                <a:avLst/>
              </a:prstGeom>
              <a:noFill/>
              <a:ln w="9525">
                <a:noFill/>
                <a:miter lim="800000"/>
                <a:headEnd/>
                <a:tailEnd/>
              </a:ln>
            </p:spPr>
            <p:txBody>
              <a:bodyPr lIns="0" tIns="0" rIns="0" bIns="0"/>
              <a:lstStyle/>
              <a:p>
                <a:pPr algn="ctr"/>
                <a:r>
                  <a:rPr lang="en-US" sz="1400">
                    <a:latin typeface="Tahoma" pitchFamily="34" charset="0"/>
                  </a:rPr>
                  <a:t>Força</a:t>
                </a:r>
                <a:r>
                  <a:rPr lang="en-US" sz="1400" b="1">
                    <a:latin typeface="Tahoma" pitchFamily="34" charset="0"/>
                  </a:rPr>
                  <a:t> F</a:t>
                </a:r>
                <a:endParaRPr lang="pt-BR" sz="1400">
                  <a:latin typeface="Tahoma" pitchFamily="34" charset="0"/>
                </a:endParaRPr>
              </a:p>
            </p:txBody>
          </p:sp>
          <p:sp>
            <p:nvSpPr>
              <p:cNvPr id="10" name="Text Box 6"/>
              <p:cNvSpPr txBox="1">
                <a:spLocks noChangeArrowheads="1"/>
              </p:cNvSpPr>
              <p:nvPr/>
            </p:nvSpPr>
            <p:spPr bwMode="auto">
              <a:xfrm>
                <a:off x="720" y="3456"/>
                <a:ext cx="1104" cy="144"/>
              </a:xfrm>
              <a:prstGeom prst="rect">
                <a:avLst/>
              </a:prstGeom>
              <a:noFill/>
              <a:ln w="9525">
                <a:noFill/>
                <a:miter lim="800000"/>
                <a:headEnd/>
                <a:tailEnd/>
              </a:ln>
            </p:spPr>
            <p:txBody>
              <a:bodyPr lIns="0" tIns="0" rIns="0" bIns="0"/>
              <a:lstStyle/>
              <a:p>
                <a:pPr algn="ctr"/>
                <a:r>
                  <a:rPr lang="en-US" sz="1400">
                    <a:latin typeface="Arial" charset="0"/>
                  </a:rPr>
                  <a:t>(Carga positiva)</a:t>
                </a:r>
                <a:endParaRPr lang="pt-BR" sz="1400"/>
              </a:p>
            </p:txBody>
          </p:sp>
          <p:grpSp>
            <p:nvGrpSpPr>
              <p:cNvPr id="11" name="Group 25"/>
              <p:cNvGrpSpPr>
                <a:grpSpLocks/>
              </p:cNvGrpSpPr>
              <p:nvPr/>
            </p:nvGrpSpPr>
            <p:grpSpPr bwMode="auto">
              <a:xfrm>
                <a:off x="1885" y="2503"/>
                <a:ext cx="1642" cy="985"/>
                <a:chOff x="1869" y="2516"/>
                <a:chExt cx="821" cy="596"/>
              </a:xfrm>
            </p:grpSpPr>
            <p:sp>
              <p:nvSpPr>
                <p:cNvPr id="15" name="Oval 13"/>
                <p:cNvSpPr>
                  <a:spLocks noChangeArrowheads="1"/>
                </p:cNvSpPr>
                <p:nvPr/>
              </p:nvSpPr>
              <p:spPr bwMode="auto">
                <a:xfrm>
                  <a:off x="2211" y="2861"/>
                  <a:ext cx="46" cy="46"/>
                </a:xfrm>
                <a:prstGeom prst="ellipse">
                  <a:avLst/>
                </a:prstGeom>
                <a:solidFill>
                  <a:schemeClr val="bg1"/>
                </a:solidFill>
                <a:ln w="9525">
                  <a:solidFill>
                    <a:schemeClr val="bg1"/>
                  </a:solidFill>
                  <a:round/>
                  <a:headEnd/>
                  <a:tailEnd/>
                </a:ln>
              </p:spPr>
              <p:txBody>
                <a:bodyPr/>
                <a:lstStyle/>
                <a:p>
                  <a:endParaRPr lang="pt-BR" sz="1400"/>
                </a:p>
              </p:txBody>
            </p:sp>
            <p:sp>
              <p:nvSpPr>
                <p:cNvPr id="16" name="Line 12"/>
                <p:cNvSpPr>
                  <a:spLocks noChangeShapeType="1"/>
                </p:cNvSpPr>
                <p:nvPr/>
              </p:nvSpPr>
              <p:spPr bwMode="auto">
                <a:xfrm flipV="1">
                  <a:off x="2233" y="2516"/>
                  <a:ext cx="0" cy="364"/>
                </a:xfrm>
                <a:prstGeom prst="line">
                  <a:avLst/>
                </a:prstGeom>
                <a:noFill/>
                <a:ln w="9525">
                  <a:solidFill>
                    <a:schemeClr val="tx1"/>
                  </a:solidFill>
                  <a:round/>
                  <a:headEnd/>
                  <a:tailEnd type="triangle" w="med" len="med"/>
                </a:ln>
              </p:spPr>
              <p:txBody>
                <a:bodyPr/>
                <a:lstStyle/>
                <a:p>
                  <a:endParaRPr lang="pt-BR" sz="1400"/>
                </a:p>
              </p:txBody>
            </p:sp>
            <p:sp>
              <p:nvSpPr>
                <p:cNvPr id="17" name="Line 10"/>
                <p:cNvSpPr>
                  <a:spLocks noChangeShapeType="1"/>
                </p:cNvSpPr>
                <p:nvPr/>
              </p:nvSpPr>
              <p:spPr bwMode="auto">
                <a:xfrm>
                  <a:off x="2234" y="2884"/>
                  <a:ext cx="456" cy="205"/>
                </a:xfrm>
                <a:prstGeom prst="line">
                  <a:avLst/>
                </a:prstGeom>
                <a:noFill/>
                <a:ln w="9525">
                  <a:solidFill>
                    <a:schemeClr val="tx1"/>
                  </a:solidFill>
                  <a:round/>
                  <a:headEnd/>
                  <a:tailEnd type="triangle" w="med" len="med"/>
                </a:ln>
              </p:spPr>
              <p:txBody>
                <a:bodyPr/>
                <a:lstStyle/>
                <a:p>
                  <a:endParaRPr lang="pt-BR" sz="1400"/>
                </a:p>
              </p:txBody>
            </p:sp>
            <p:sp>
              <p:nvSpPr>
                <p:cNvPr id="18" name="Line 8"/>
                <p:cNvSpPr>
                  <a:spLocks noChangeShapeType="1"/>
                </p:cNvSpPr>
                <p:nvPr/>
              </p:nvSpPr>
              <p:spPr bwMode="auto">
                <a:xfrm flipH="1">
                  <a:off x="1869" y="2884"/>
                  <a:ext cx="365" cy="228"/>
                </a:xfrm>
                <a:prstGeom prst="line">
                  <a:avLst/>
                </a:prstGeom>
                <a:noFill/>
                <a:ln w="9525">
                  <a:solidFill>
                    <a:schemeClr val="tx1"/>
                  </a:solidFill>
                  <a:round/>
                  <a:headEnd/>
                  <a:tailEnd type="triangle" w="med" len="med"/>
                </a:ln>
              </p:spPr>
              <p:txBody>
                <a:bodyPr/>
                <a:lstStyle/>
                <a:p>
                  <a:endParaRPr lang="pt-BR" sz="1400"/>
                </a:p>
              </p:txBody>
            </p:sp>
            <p:sp>
              <p:nvSpPr>
                <p:cNvPr id="19" name="Line 5"/>
                <p:cNvSpPr>
                  <a:spLocks noChangeShapeType="1"/>
                </p:cNvSpPr>
                <p:nvPr/>
              </p:nvSpPr>
              <p:spPr bwMode="auto">
                <a:xfrm flipV="1">
                  <a:off x="2234" y="2654"/>
                  <a:ext cx="365" cy="228"/>
                </a:xfrm>
                <a:prstGeom prst="line">
                  <a:avLst/>
                </a:prstGeom>
                <a:noFill/>
                <a:ln w="9525">
                  <a:solidFill>
                    <a:schemeClr val="tx1"/>
                  </a:solidFill>
                  <a:prstDash val="dash"/>
                  <a:round/>
                  <a:headEnd/>
                  <a:tailEnd type="triangle" w="med" len="med"/>
                </a:ln>
              </p:spPr>
              <p:txBody>
                <a:bodyPr/>
                <a:lstStyle/>
                <a:p>
                  <a:endParaRPr lang="pt-BR" sz="1400"/>
                </a:p>
              </p:txBody>
            </p:sp>
          </p:grpSp>
          <p:sp>
            <p:nvSpPr>
              <p:cNvPr id="12" name="Text Box 2"/>
              <p:cNvSpPr txBox="1">
                <a:spLocks noChangeArrowheads="1"/>
              </p:cNvSpPr>
              <p:nvPr/>
            </p:nvSpPr>
            <p:spPr bwMode="auto">
              <a:xfrm>
                <a:off x="1700" y="2167"/>
                <a:ext cx="844" cy="473"/>
              </a:xfrm>
              <a:prstGeom prst="rect">
                <a:avLst/>
              </a:prstGeom>
              <a:noFill/>
              <a:ln w="9525">
                <a:noFill/>
                <a:miter lim="800000"/>
                <a:headEnd/>
                <a:tailEnd/>
              </a:ln>
            </p:spPr>
            <p:txBody>
              <a:bodyPr lIns="0" tIns="0" rIns="0" bIns="0"/>
              <a:lstStyle/>
              <a:p>
                <a:pPr algn="ctr"/>
                <a:r>
                  <a:rPr lang="en-US" sz="1400" dirty="0">
                    <a:latin typeface="Tahoma" pitchFamily="34" charset="0"/>
                  </a:rPr>
                  <a:t>(</a:t>
                </a:r>
                <a:r>
                  <a:rPr lang="en-US" sz="1400" dirty="0" err="1">
                    <a:latin typeface="Tahoma" pitchFamily="34" charset="0"/>
                  </a:rPr>
                  <a:t>Indução</a:t>
                </a:r>
                <a:r>
                  <a:rPr lang="en-US" sz="1400" dirty="0">
                    <a:latin typeface="Tahoma" pitchFamily="34" charset="0"/>
                  </a:rPr>
                  <a:t> </a:t>
                </a:r>
                <a:r>
                  <a:rPr lang="en-US" sz="1400" dirty="0" err="1">
                    <a:latin typeface="Tahoma" pitchFamily="34" charset="0"/>
                  </a:rPr>
                  <a:t>magnética</a:t>
                </a:r>
                <a:r>
                  <a:rPr lang="en-US" sz="1400" dirty="0">
                    <a:latin typeface="Tahoma" pitchFamily="34" charset="0"/>
                  </a:rPr>
                  <a:t>)</a:t>
                </a:r>
                <a:endParaRPr lang="pt-BR" sz="1400" dirty="0">
                  <a:latin typeface="Tahoma" pitchFamily="34" charset="0"/>
                </a:endParaRPr>
              </a:p>
            </p:txBody>
          </p:sp>
          <p:sp>
            <p:nvSpPr>
              <p:cNvPr id="13" name="Text Box 26"/>
              <p:cNvSpPr txBox="1">
                <a:spLocks noChangeArrowheads="1"/>
              </p:cNvSpPr>
              <p:nvPr/>
            </p:nvSpPr>
            <p:spPr bwMode="auto">
              <a:xfrm>
                <a:off x="3168" y="2496"/>
                <a:ext cx="720" cy="192"/>
              </a:xfrm>
              <a:prstGeom prst="rect">
                <a:avLst/>
              </a:prstGeom>
              <a:noFill/>
              <a:ln w="9525">
                <a:noFill/>
                <a:miter lim="800000"/>
                <a:headEnd/>
                <a:tailEnd/>
              </a:ln>
            </p:spPr>
            <p:txBody>
              <a:bodyPr lIns="0" tIns="0" rIns="0" bIns="0"/>
              <a:lstStyle/>
              <a:p>
                <a:pPr algn="ctr"/>
                <a:r>
                  <a:rPr lang="en-US" sz="1400">
                    <a:latin typeface="Tahoma" pitchFamily="34" charset="0"/>
                  </a:rPr>
                  <a:t>Força</a:t>
                </a:r>
                <a:r>
                  <a:rPr lang="en-US" sz="1400" b="1">
                    <a:latin typeface="Tahoma" pitchFamily="34" charset="0"/>
                  </a:rPr>
                  <a:t> F</a:t>
                </a:r>
                <a:endParaRPr lang="pt-BR" sz="1400">
                  <a:latin typeface="Tahoma" pitchFamily="34" charset="0"/>
                </a:endParaRPr>
              </a:p>
            </p:txBody>
          </p:sp>
          <p:sp>
            <p:nvSpPr>
              <p:cNvPr id="14" name="Text Box 27"/>
              <p:cNvSpPr txBox="1">
                <a:spLocks noChangeArrowheads="1"/>
              </p:cNvSpPr>
              <p:nvPr/>
            </p:nvSpPr>
            <p:spPr bwMode="auto">
              <a:xfrm>
                <a:off x="3456" y="2688"/>
                <a:ext cx="1104" cy="144"/>
              </a:xfrm>
              <a:prstGeom prst="rect">
                <a:avLst/>
              </a:prstGeom>
              <a:noFill/>
              <a:ln w="9525">
                <a:noFill/>
                <a:miter lim="800000"/>
                <a:headEnd/>
                <a:tailEnd/>
              </a:ln>
            </p:spPr>
            <p:txBody>
              <a:bodyPr lIns="0" tIns="0" rIns="0" bIns="0"/>
              <a:lstStyle/>
              <a:p>
                <a:pPr algn="ctr"/>
                <a:r>
                  <a:rPr lang="en-US" sz="1400" dirty="0">
                    <a:latin typeface="Arial" charset="0"/>
                  </a:rPr>
                  <a:t>(</a:t>
                </a:r>
                <a:r>
                  <a:rPr lang="en-US" sz="1400" dirty="0" err="1">
                    <a:latin typeface="Arial" charset="0"/>
                  </a:rPr>
                  <a:t>Carga</a:t>
                </a:r>
                <a:r>
                  <a:rPr lang="en-US" sz="1400" dirty="0">
                    <a:latin typeface="Arial" charset="0"/>
                  </a:rPr>
                  <a:t> </a:t>
                </a:r>
                <a:r>
                  <a:rPr lang="en-US" sz="1400" dirty="0" err="1">
                    <a:latin typeface="Arial" charset="0"/>
                  </a:rPr>
                  <a:t>negativa</a:t>
                </a:r>
                <a:r>
                  <a:rPr lang="en-US" sz="1400" dirty="0">
                    <a:latin typeface="Arial" charset="0"/>
                  </a:rPr>
                  <a:t>)</a:t>
                </a:r>
                <a:endParaRPr lang="pt-BR" sz="1400" dirty="0"/>
              </a:p>
            </p:txBody>
          </p:sp>
        </p:grpSp>
        <p:sp>
          <p:nvSpPr>
            <p:cNvPr id="6" name="Rectangle 29"/>
            <p:cNvSpPr>
              <a:spLocks noChangeArrowheads="1"/>
            </p:cNvSpPr>
            <p:nvPr/>
          </p:nvSpPr>
          <p:spPr bwMode="auto">
            <a:xfrm>
              <a:off x="528" y="1824"/>
              <a:ext cx="4320" cy="1680"/>
            </a:xfrm>
            <a:prstGeom prst="rect">
              <a:avLst/>
            </a:prstGeom>
            <a:noFill/>
            <a:ln w="9525">
              <a:solidFill>
                <a:schemeClr val="tx1"/>
              </a:solidFill>
              <a:miter lim="800000"/>
              <a:headEnd/>
              <a:tailEnd/>
            </a:ln>
            <a:effectLst/>
          </p:spPr>
          <p:txBody>
            <a:bodyPr wrap="none" anchor="ctr"/>
            <a:lstStyle/>
            <a:p>
              <a:endParaRPr lang="pt-BR" sz="1400"/>
            </a:p>
          </p:txBody>
        </p:sp>
      </p:grpSp>
      <p:pic>
        <p:nvPicPr>
          <p:cNvPr id="20" name="Imagem 19" descr="forca_magnetica_cargas2.jpg"/>
          <p:cNvPicPr>
            <a:picLocks noChangeAspect="1"/>
          </p:cNvPicPr>
          <p:nvPr/>
        </p:nvPicPr>
        <p:blipFill>
          <a:blip r:embed="rId2" cstate="print"/>
          <a:stretch>
            <a:fillRect/>
          </a:stretch>
        </p:blipFill>
        <p:spPr>
          <a:xfrm>
            <a:off x="5786446" y="3571876"/>
            <a:ext cx="2850098" cy="192882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Lei de </a:t>
            </a:r>
            <a:r>
              <a:rPr lang="pt-BR" dirty="0" err="1" smtClean="0"/>
              <a:t>Faraday</a:t>
            </a:r>
            <a:endParaRPr lang="pt-BR" dirty="0"/>
          </a:p>
        </p:txBody>
      </p:sp>
      <p:sp>
        <p:nvSpPr>
          <p:cNvPr id="3" name="Espaço Reservado para Conteúdo 2"/>
          <p:cNvSpPr>
            <a:spLocks noGrp="1"/>
          </p:cNvSpPr>
          <p:nvPr>
            <p:ph idx="1"/>
          </p:nvPr>
        </p:nvSpPr>
        <p:spPr>
          <a:xfrm>
            <a:off x="285720" y="1385886"/>
            <a:ext cx="8501122" cy="2114552"/>
          </a:xfrm>
        </p:spPr>
        <p:txBody>
          <a:bodyPr/>
          <a:lstStyle/>
          <a:p>
            <a:r>
              <a:rPr lang="pt-BR" sz="2200" dirty="0" smtClean="0"/>
              <a:t>A lei de </a:t>
            </a:r>
            <a:r>
              <a:rPr lang="pt-BR" sz="2200" dirty="0" err="1" smtClean="0"/>
              <a:t>Faraday</a:t>
            </a:r>
            <a:r>
              <a:rPr lang="pt-BR" sz="2200" dirty="0" smtClean="0"/>
              <a:t> ou lei da indução eletromagnética, é uma lei da física que quantifica a indução eletromagnética, que é o efeito da produção de corrente elétrica em um circuito colocado sob efeito de um campo magnético variável ou por um circuito em movimento em um campo magnético constante. É a base do funcionamento dos alternadores, dínamos e transformadores.</a:t>
            </a:r>
            <a:endParaRPr lang="pt-BR" sz="2200" dirty="0"/>
          </a:p>
        </p:txBody>
      </p:sp>
      <p:pic>
        <p:nvPicPr>
          <p:cNvPr id="4" name="Imagem 3" descr="leis-de-faraday4.gif"/>
          <p:cNvPicPr>
            <a:picLocks noChangeAspect="1"/>
          </p:cNvPicPr>
          <p:nvPr/>
        </p:nvPicPr>
        <p:blipFill>
          <a:blip r:embed="rId2" cstate="print"/>
          <a:stretch>
            <a:fillRect/>
          </a:stretch>
        </p:blipFill>
        <p:spPr>
          <a:xfrm>
            <a:off x="2143108" y="3857628"/>
            <a:ext cx="4676775" cy="2543175"/>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Aplicações</a:t>
            </a:r>
            <a:endParaRPr lang="pt-BR" dirty="0"/>
          </a:p>
        </p:txBody>
      </p:sp>
      <p:sp>
        <p:nvSpPr>
          <p:cNvPr id="3" name="Espaço Reservado para Conteúdo 2"/>
          <p:cNvSpPr>
            <a:spLocks noGrp="1"/>
          </p:cNvSpPr>
          <p:nvPr>
            <p:ph idx="1"/>
          </p:nvPr>
        </p:nvSpPr>
        <p:spPr>
          <a:xfrm>
            <a:off x="500034" y="1428736"/>
            <a:ext cx="7929618" cy="2400304"/>
          </a:xfrm>
        </p:spPr>
        <p:txBody>
          <a:bodyPr/>
          <a:lstStyle/>
          <a:p>
            <a:r>
              <a:rPr lang="pt-BR" sz="2100" dirty="0" smtClean="0"/>
              <a:t>O sensor indutivo, também conhecido como sensor de proximidade, é capaz de detectar a presença de um objeto metálico quando este estiver a uma determinada distância da sua face (distância </a:t>
            </a:r>
            <a:r>
              <a:rPr lang="pt-BR" sz="2100" dirty="0" err="1" smtClean="0"/>
              <a:t>sensora</a:t>
            </a:r>
            <a:r>
              <a:rPr lang="pt-BR" sz="2100" dirty="0" smtClean="0"/>
              <a:t>). Seu princípio de funcionamento, é baseado na geração de um campo eletromagnético de alta freqüência, que é desenvolvido por uma bobina instalada na face </a:t>
            </a:r>
            <a:r>
              <a:rPr lang="pt-BR" sz="2100" dirty="0" err="1" smtClean="0"/>
              <a:t>sensora</a:t>
            </a:r>
            <a:r>
              <a:rPr lang="pt-BR" sz="2100" dirty="0" smtClean="0"/>
              <a:t>.</a:t>
            </a:r>
          </a:p>
          <a:p>
            <a:endParaRPr lang="pt-BR" sz="2100" dirty="0"/>
          </a:p>
        </p:txBody>
      </p:sp>
      <p:pic>
        <p:nvPicPr>
          <p:cNvPr id="4" name="Imagem 3" descr="indutivo1.jpg"/>
          <p:cNvPicPr>
            <a:picLocks noChangeAspect="1"/>
          </p:cNvPicPr>
          <p:nvPr/>
        </p:nvPicPr>
        <p:blipFill>
          <a:blip r:embed="rId2" cstate="print"/>
          <a:stretch>
            <a:fillRect/>
          </a:stretch>
        </p:blipFill>
        <p:spPr>
          <a:xfrm>
            <a:off x="928662" y="3929066"/>
            <a:ext cx="2681286" cy="2615136"/>
          </a:xfrm>
          <a:prstGeom prst="rect">
            <a:avLst/>
          </a:prstGeom>
          <a:ln>
            <a:noFill/>
          </a:ln>
          <a:effectLst>
            <a:outerShdw blurRad="292100" dist="139700" dir="2700000" algn="tl" rotWithShape="0">
              <a:srgbClr val="333333">
                <a:alpha val="65000"/>
              </a:srgbClr>
            </a:outerShdw>
          </a:effectLst>
        </p:spPr>
      </p:pic>
      <p:pic>
        <p:nvPicPr>
          <p:cNvPr id="5" name="Imagem 4" descr="indutivo2.jpg"/>
          <p:cNvPicPr>
            <a:picLocks noChangeAspect="1"/>
          </p:cNvPicPr>
          <p:nvPr/>
        </p:nvPicPr>
        <p:blipFill>
          <a:blip r:embed="rId3" cstate="print"/>
          <a:stretch>
            <a:fillRect/>
          </a:stretch>
        </p:blipFill>
        <p:spPr>
          <a:xfrm>
            <a:off x="3786183" y="4100373"/>
            <a:ext cx="4786346" cy="227252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solidFill>
                  <a:schemeClr val="tx1"/>
                </a:solidFill>
                <a:latin typeface="Tahoma" pitchFamily="34" charset="0"/>
                <a:cs typeface="Arial" charset="0"/>
              </a:rPr>
              <a:t>Elementos elétricos</a:t>
            </a:r>
            <a:endParaRPr lang="pt-BR" dirty="0"/>
          </a:p>
        </p:txBody>
      </p:sp>
      <p:sp>
        <p:nvSpPr>
          <p:cNvPr id="3" name="Espaço Reservado para Conteúdo 2"/>
          <p:cNvSpPr>
            <a:spLocks noGrp="1"/>
          </p:cNvSpPr>
          <p:nvPr>
            <p:ph idx="1"/>
          </p:nvPr>
        </p:nvSpPr>
        <p:spPr>
          <a:xfrm>
            <a:off x="214282" y="1428736"/>
            <a:ext cx="8472518" cy="5114948"/>
          </a:xfrm>
        </p:spPr>
        <p:txBody>
          <a:bodyPr/>
          <a:lstStyle/>
          <a:p>
            <a:r>
              <a:rPr lang="pt-BR" sz="2400" dirty="0" smtClean="0">
                <a:latin typeface="Tahoma" pitchFamily="34" charset="0"/>
                <a:cs typeface="Arial" charset="0"/>
              </a:rPr>
              <a:t>Resistividade e resistência elétrica</a:t>
            </a:r>
            <a:r>
              <a:rPr lang="pt-BR" sz="2400" dirty="0" smtClean="0">
                <a:latin typeface="Tahoma" pitchFamily="34" charset="0"/>
              </a:rPr>
              <a:t> </a:t>
            </a:r>
          </a:p>
          <a:p>
            <a:pPr lvl="2"/>
            <a:r>
              <a:rPr lang="pt-BR" sz="2200" dirty="0" smtClean="0">
                <a:latin typeface="Tahoma" pitchFamily="34" charset="0"/>
              </a:rPr>
              <a:t>A resistividade de um material , </a:t>
            </a:r>
            <a:r>
              <a:rPr lang="pt-BR" sz="2200" dirty="0" smtClean="0">
                <a:latin typeface="Tahoma" pitchFamily="34" charset="0"/>
                <a:sym typeface="Symbol" pitchFamily="18" charset="2"/>
              </a:rPr>
              <a:t></a:t>
            </a:r>
            <a:r>
              <a:rPr lang="pt-BR" sz="2200" dirty="0" smtClean="0">
                <a:latin typeface="Tahoma" pitchFamily="34" charset="0"/>
              </a:rPr>
              <a:t>, relaciona a intensidade do campo elétrico, </a:t>
            </a:r>
            <a:r>
              <a:rPr lang="pt-BR" sz="2200" dirty="0" smtClean="0">
                <a:latin typeface="Tahoma" pitchFamily="34" charset="0"/>
                <a:sym typeface="Symbol" pitchFamily="18" charset="2"/>
              </a:rPr>
              <a:t>E, sobre o material e a densidade de corrente produzida, J :</a:t>
            </a:r>
            <a:r>
              <a:rPr lang="en-US" sz="2200" dirty="0" smtClean="0">
                <a:latin typeface="Tahoma" pitchFamily="34" charset="0"/>
                <a:sym typeface="Symbol" pitchFamily="18" charset="2"/>
              </a:rPr>
              <a:t>	</a:t>
            </a:r>
          </a:p>
          <a:p>
            <a:pPr lvl="2"/>
            <a:r>
              <a:rPr lang="pt-BR" sz="2200" dirty="0" smtClean="0">
                <a:latin typeface="Tahoma" pitchFamily="34" charset="0"/>
                <a:sym typeface="Symbol" pitchFamily="18" charset="2"/>
              </a:rPr>
              <a:t>E = </a:t>
            </a:r>
            <a:r>
              <a:rPr lang="pt-BR" sz="2200" dirty="0" smtClean="0">
                <a:latin typeface="Tahoma" pitchFamily="34" charset="0"/>
              </a:rPr>
              <a:t> </a:t>
            </a:r>
            <a:r>
              <a:rPr lang="pt-BR" sz="2200" dirty="0" smtClean="0">
                <a:latin typeface="Tahoma" pitchFamily="34" charset="0"/>
                <a:sym typeface="Symbol" pitchFamily="18" charset="2"/>
              </a:rPr>
              <a:t>J	[V/m] = [</a:t>
            </a:r>
            <a:r>
              <a:rPr lang="pt-BR" sz="2200" dirty="0" smtClean="0">
                <a:latin typeface="Tahoma" pitchFamily="34" charset="0"/>
              </a:rPr>
              <a:t>.m] . [A/m</a:t>
            </a:r>
            <a:r>
              <a:rPr lang="pt-BR" sz="2200" baseline="30000" dirty="0" smtClean="0">
                <a:latin typeface="Tahoma" pitchFamily="34" charset="0"/>
                <a:sym typeface="Symbol" pitchFamily="18" charset="2"/>
              </a:rPr>
              <a:t>2</a:t>
            </a:r>
            <a:r>
              <a:rPr lang="pt-BR" sz="2200" dirty="0" smtClean="0">
                <a:latin typeface="Tahoma" pitchFamily="34" charset="0"/>
                <a:sym typeface="Symbol" pitchFamily="18" charset="2"/>
              </a:rPr>
              <a:t>] </a:t>
            </a:r>
          </a:p>
          <a:p>
            <a:pPr lvl="2"/>
            <a:r>
              <a:rPr lang="pt-BR" sz="2200" dirty="0" smtClean="0">
                <a:latin typeface="Tahoma" pitchFamily="34" charset="0"/>
              </a:rPr>
              <a:t>Em um material homogêneo de comprimento L e área transversal constante A, integra-se a equação vetorial acima e obtém-se:</a:t>
            </a:r>
            <a:r>
              <a:rPr lang="en-US" sz="2200" dirty="0" smtClean="0">
                <a:latin typeface="Tahoma" pitchFamily="34" charset="0"/>
              </a:rPr>
              <a:t>	</a:t>
            </a:r>
            <a:r>
              <a:rPr lang="pt-BR" sz="2200" dirty="0" err="1" smtClean="0">
                <a:latin typeface="Tahoma" pitchFamily="34" charset="0"/>
              </a:rPr>
              <a:t>V</a:t>
            </a:r>
            <a:r>
              <a:rPr lang="pt-BR" sz="2200" baseline="-30000" dirty="0" err="1" smtClean="0">
                <a:latin typeface="Tahoma" pitchFamily="34" charset="0"/>
              </a:rPr>
              <a:t>ab</a:t>
            </a:r>
            <a:r>
              <a:rPr lang="pt-BR" sz="2200" baseline="-30000" dirty="0" smtClean="0">
                <a:latin typeface="Tahoma" pitchFamily="34" charset="0"/>
              </a:rPr>
              <a:t> </a:t>
            </a:r>
            <a:r>
              <a:rPr lang="pt-BR" sz="2200" dirty="0" smtClean="0">
                <a:latin typeface="Tahoma" pitchFamily="34" charset="0"/>
              </a:rPr>
              <a:t>= </a:t>
            </a:r>
            <a:r>
              <a:rPr lang="pt-BR" sz="2200" dirty="0" smtClean="0">
                <a:latin typeface="Tahoma" pitchFamily="34" charset="0"/>
                <a:cs typeface="BrowalliaUPC" pitchFamily="34" charset="-34"/>
              </a:rPr>
              <a:t>I</a:t>
            </a:r>
            <a:r>
              <a:rPr lang="pt-BR" sz="2200" dirty="0" smtClean="0">
                <a:latin typeface="Tahoma" pitchFamily="34" charset="0"/>
              </a:rPr>
              <a:t> . </a:t>
            </a:r>
            <a:r>
              <a:rPr lang="pt-BR" sz="2200" dirty="0" smtClean="0">
                <a:latin typeface="Tahoma" pitchFamily="34" charset="0"/>
                <a:sym typeface="Symbol" pitchFamily="18" charset="2"/>
              </a:rPr>
              <a:t></a:t>
            </a:r>
            <a:r>
              <a:rPr lang="pt-BR" sz="2200" dirty="0" smtClean="0">
                <a:latin typeface="Tahoma" pitchFamily="34" charset="0"/>
              </a:rPr>
              <a:t> L / A = </a:t>
            </a:r>
            <a:r>
              <a:rPr lang="pt-BR" sz="2200" dirty="0" smtClean="0">
                <a:latin typeface="Tahoma" pitchFamily="34" charset="0"/>
                <a:cs typeface="BrowalliaUPC" pitchFamily="34" charset="-34"/>
                <a:sym typeface="Symbol" pitchFamily="18" charset="2"/>
              </a:rPr>
              <a:t>I</a:t>
            </a:r>
            <a:r>
              <a:rPr lang="pt-BR" sz="2200" dirty="0" smtClean="0">
                <a:latin typeface="Tahoma" pitchFamily="34" charset="0"/>
                <a:sym typeface="Symbol" pitchFamily="18" charset="2"/>
              </a:rPr>
              <a:t> . R</a:t>
            </a:r>
          </a:p>
          <a:p>
            <a:pPr lvl="2">
              <a:spcBef>
                <a:spcPct val="50000"/>
              </a:spcBef>
            </a:pPr>
            <a:r>
              <a:rPr lang="pt-BR" sz="2200" dirty="0" err="1" smtClean="0">
                <a:latin typeface="Tahoma" pitchFamily="34" charset="0"/>
                <a:sym typeface="Symbol" pitchFamily="18" charset="2"/>
              </a:rPr>
              <a:t>V</a:t>
            </a:r>
            <a:r>
              <a:rPr lang="pt-BR" sz="2200" baseline="-30000" dirty="0" err="1" smtClean="0">
                <a:latin typeface="Tahoma" pitchFamily="34" charset="0"/>
                <a:sym typeface="Symbol" pitchFamily="18" charset="2"/>
              </a:rPr>
              <a:t>ab</a:t>
            </a:r>
            <a:r>
              <a:rPr lang="pt-BR" sz="2200" baseline="-30000" dirty="0" smtClean="0">
                <a:latin typeface="Tahoma" pitchFamily="34" charset="0"/>
                <a:sym typeface="Symbol" pitchFamily="18" charset="2"/>
              </a:rPr>
              <a:t> </a:t>
            </a:r>
            <a:r>
              <a:rPr lang="pt-BR" sz="2200" dirty="0" smtClean="0">
                <a:latin typeface="Tahoma" pitchFamily="34" charset="0"/>
                <a:sym typeface="Symbol" pitchFamily="18" charset="2"/>
              </a:rPr>
              <a:t> é a diferença de potencial aplicada entre as seções a e b [V]</a:t>
            </a:r>
            <a:endParaRPr lang="en-US" sz="2200" dirty="0" smtClean="0">
              <a:latin typeface="Tahoma" pitchFamily="34" charset="0"/>
              <a:sym typeface="Symbol" pitchFamily="18" charset="2"/>
            </a:endParaRPr>
          </a:p>
          <a:p>
            <a:pPr lvl="2">
              <a:spcBef>
                <a:spcPct val="50000"/>
              </a:spcBef>
            </a:pPr>
            <a:r>
              <a:rPr lang="pt-BR" sz="2200" dirty="0" smtClean="0">
                <a:latin typeface="Tahoma" pitchFamily="34" charset="0"/>
                <a:cs typeface="BrowalliaUPC" pitchFamily="34" charset="-34"/>
                <a:sym typeface="Symbol" pitchFamily="18" charset="2"/>
              </a:rPr>
              <a:t>I</a:t>
            </a:r>
            <a:r>
              <a:rPr lang="pt-BR" sz="2200" dirty="0" smtClean="0">
                <a:latin typeface="Tahoma" pitchFamily="34" charset="0"/>
                <a:cs typeface="Arial" charset="0"/>
                <a:sym typeface="Symbol" pitchFamily="18" charset="2"/>
              </a:rPr>
              <a:t> é a corrente elétrica que atravessa o condutor [A]</a:t>
            </a:r>
          </a:p>
          <a:p>
            <a:pPr lvl="2">
              <a:spcBef>
                <a:spcPct val="50000"/>
              </a:spcBef>
            </a:pPr>
            <a:r>
              <a:rPr lang="en-US" sz="2200" dirty="0" smtClean="0">
                <a:latin typeface="Tahoma" pitchFamily="34" charset="0"/>
                <a:cs typeface="Arial" charset="0"/>
                <a:sym typeface="Symbol" pitchFamily="18" charset="2"/>
              </a:rPr>
              <a:t>R</a:t>
            </a:r>
            <a:r>
              <a:rPr lang="pt-BR" sz="2200" dirty="0" err="1" smtClean="0">
                <a:latin typeface="Tahoma" pitchFamily="34" charset="0"/>
                <a:cs typeface="Arial" charset="0"/>
                <a:sym typeface="Symbol" pitchFamily="18" charset="2"/>
              </a:rPr>
              <a:t>esistência</a:t>
            </a:r>
            <a:r>
              <a:rPr lang="pt-BR" sz="2200" dirty="0" smtClean="0">
                <a:latin typeface="Tahoma" pitchFamily="34" charset="0"/>
                <a:cs typeface="Arial" charset="0"/>
                <a:sym typeface="Symbol" pitchFamily="18" charset="2"/>
              </a:rPr>
              <a:t> elétrica R</a:t>
            </a:r>
            <a:r>
              <a:rPr lang="en-US" sz="2200" dirty="0" smtClean="0">
                <a:latin typeface="Tahoma" pitchFamily="34" charset="0"/>
                <a:cs typeface="Arial" charset="0"/>
                <a:sym typeface="Symbol" pitchFamily="18" charset="2"/>
              </a:rPr>
              <a:t> = f (</a:t>
            </a:r>
            <a:r>
              <a:rPr lang="pt-BR" sz="2200" dirty="0" smtClean="0">
                <a:latin typeface="Tahoma" pitchFamily="34" charset="0"/>
                <a:cs typeface="Arial" charset="0"/>
                <a:sym typeface="Symbol" pitchFamily="18" charset="2"/>
              </a:rPr>
              <a:t>resistividade, comprimento</a:t>
            </a:r>
            <a:r>
              <a:rPr lang="en-US" sz="2200" dirty="0" smtClean="0">
                <a:latin typeface="Tahoma" pitchFamily="34" charset="0"/>
                <a:cs typeface="Arial" charset="0"/>
                <a:sym typeface="Symbol" pitchFamily="18" charset="2"/>
              </a:rPr>
              <a:t>,</a:t>
            </a:r>
            <a:r>
              <a:rPr lang="pt-BR" sz="2200" dirty="0" smtClean="0">
                <a:latin typeface="Tahoma" pitchFamily="34" charset="0"/>
                <a:cs typeface="Arial" charset="0"/>
                <a:sym typeface="Symbol" pitchFamily="18" charset="2"/>
              </a:rPr>
              <a:t> área</a:t>
            </a:r>
            <a:r>
              <a:rPr lang="en-US" sz="2200" dirty="0" smtClean="0">
                <a:latin typeface="Tahoma" pitchFamily="34" charset="0"/>
                <a:cs typeface="Arial" charset="0"/>
                <a:sym typeface="Symbol" pitchFamily="18" charset="2"/>
              </a:rPr>
              <a:t>)</a:t>
            </a:r>
            <a:endParaRPr lang="pt-BR" sz="2200" dirty="0" smtClean="0">
              <a:latin typeface="Tahoma" pitchFamily="34" charset="0"/>
              <a:cs typeface="Arial" charset="0"/>
              <a:sym typeface="Symbol" pitchFamily="18" charset="2"/>
            </a:endParaRPr>
          </a:p>
          <a:p>
            <a:pPr lvl="2">
              <a:spcBef>
                <a:spcPct val="50000"/>
              </a:spcBef>
            </a:pPr>
            <a:endParaRPr lang="pt-BR" sz="2000" dirty="0" smtClean="0">
              <a:latin typeface="Tahoma" pitchFamily="34" charset="0"/>
              <a:cs typeface="Arial" charset="0"/>
              <a:sym typeface="Symbol" pitchFamily="18" charset="2"/>
            </a:endParaRPr>
          </a:p>
          <a:p>
            <a:pPr lvl="1"/>
            <a:endParaRPr lang="pt-BR"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Aplicações</a:t>
            </a:r>
            <a:endParaRPr lang="pt-BR" dirty="0"/>
          </a:p>
        </p:txBody>
      </p:sp>
      <p:sp>
        <p:nvSpPr>
          <p:cNvPr id="4" name="Espaço Reservado para Conteúdo 6"/>
          <p:cNvSpPr>
            <a:spLocks noGrp="1"/>
          </p:cNvSpPr>
          <p:nvPr>
            <p:ph idx="1"/>
          </p:nvPr>
        </p:nvSpPr>
        <p:spPr>
          <a:xfrm>
            <a:off x="214282" y="1285860"/>
            <a:ext cx="5114932" cy="4530725"/>
          </a:xfrm>
        </p:spPr>
        <p:txBody>
          <a:bodyPr>
            <a:noAutofit/>
          </a:bodyPr>
          <a:lstStyle/>
          <a:p>
            <a:pPr marL="0" indent="0" eaLnBrk="1" fontAlgn="auto" hangingPunct="1">
              <a:lnSpc>
                <a:spcPct val="120000"/>
              </a:lnSpc>
              <a:spcAft>
                <a:spcPts val="0"/>
              </a:spcAft>
              <a:buFont typeface="Wingdings 2"/>
              <a:buNone/>
              <a:defRPr/>
            </a:pPr>
            <a:r>
              <a:rPr lang="pt-BR" sz="1950" dirty="0" smtClean="0"/>
              <a:t>Os LVDT (linear </a:t>
            </a:r>
            <a:r>
              <a:rPr lang="pt-BR" sz="1950" dirty="0" err="1" smtClean="0"/>
              <a:t>variable</a:t>
            </a:r>
            <a:r>
              <a:rPr lang="pt-BR" sz="1950" dirty="0" smtClean="0"/>
              <a:t> </a:t>
            </a:r>
            <a:r>
              <a:rPr lang="pt-BR" sz="1950" dirty="0" err="1" smtClean="0"/>
              <a:t>differential</a:t>
            </a:r>
            <a:r>
              <a:rPr lang="pt-BR" sz="1950" dirty="0" smtClean="0"/>
              <a:t> </a:t>
            </a:r>
            <a:r>
              <a:rPr lang="pt-BR" sz="1950" dirty="0" err="1" smtClean="0"/>
              <a:t>transformer</a:t>
            </a:r>
            <a:r>
              <a:rPr lang="pt-BR" sz="1950" dirty="0" smtClean="0"/>
              <a:t>) são sensores para medição de deslocamento linear. O funcionamento desse sensor é baseado em três bobinas e um núcleo cilíndrico de material ferromagnético de alta permeabilidade. Ele dá como saída um sinal linear, proporcional ao deslocamento do núcleo, que está fixado ou em contato com o que se deseja medir.</a:t>
            </a:r>
          </a:p>
          <a:p>
            <a:pPr marL="0" indent="0" eaLnBrk="1" fontAlgn="auto" hangingPunct="1">
              <a:lnSpc>
                <a:spcPct val="120000"/>
              </a:lnSpc>
              <a:spcAft>
                <a:spcPts val="0"/>
              </a:spcAft>
              <a:buFont typeface="Wingdings 2"/>
              <a:buNone/>
              <a:defRPr/>
            </a:pPr>
            <a:r>
              <a:rPr lang="pt-BR" sz="1950" dirty="0" smtClean="0"/>
              <a:t>A bobina central é chamada de primária e as demais são chamadas de secundárias. O núcleo é preso no objeto cujo deslocamento deseja-se medir e a movimentação dele em relação às bobinas é o que permite esta medição.</a:t>
            </a:r>
          </a:p>
          <a:p>
            <a:pPr marL="0" indent="0" eaLnBrk="1" fontAlgn="auto" hangingPunct="1">
              <a:lnSpc>
                <a:spcPct val="120000"/>
              </a:lnSpc>
              <a:spcAft>
                <a:spcPts val="0"/>
              </a:spcAft>
              <a:buFont typeface="Wingdings 2"/>
              <a:buNone/>
              <a:defRPr/>
            </a:pPr>
            <a:endParaRPr lang="pt-BR" sz="1950" dirty="0"/>
          </a:p>
        </p:txBody>
      </p:sp>
      <p:pic>
        <p:nvPicPr>
          <p:cNvPr id="5" name="Imagem 4" descr="200px-LVDT.png"/>
          <p:cNvPicPr>
            <a:picLocks noChangeAspect="1"/>
          </p:cNvPicPr>
          <p:nvPr/>
        </p:nvPicPr>
        <p:blipFill>
          <a:blip r:embed="rId2" cstate="print"/>
          <a:stretch>
            <a:fillRect/>
          </a:stretch>
        </p:blipFill>
        <p:spPr>
          <a:xfrm>
            <a:off x="5572132" y="2214554"/>
            <a:ext cx="3357586" cy="3357586"/>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Aplicações - LVDT</a:t>
            </a:r>
            <a:endParaRPr lang="pt-BR" dirty="0"/>
          </a:p>
        </p:txBody>
      </p:sp>
      <p:sp>
        <p:nvSpPr>
          <p:cNvPr id="3" name="Espaço Reservado para Conteúdo 2"/>
          <p:cNvSpPr>
            <a:spLocks noGrp="1"/>
          </p:cNvSpPr>
          <p:nvPr>
            <p:ph idx="1"/>
          </p:nvPr>
        </p:nvSpPr>
        <p:spPr>
          <a:xfrm>
            <a:off x="457200" y="1357298"/>
            <a:ext cx="8229600" cy="1328734"/>
          </a:xfrm>
        </p:spPr>
        <p:txBody>
          <a:bodyPr/>
          <a:lstStyle/>
          <a:p>
            <a:r>
              <a:rPr lang="pt-BR" sz="2000" dirty="0" smtClean="0"/>
              <a:t>A amplitude da tensão de saída é proporcional a distância movida pelo núcleo (até o seu limite de curso), sendo por isso a denominação "linear" para o sensor. Assim, a fase da tensão indica a direção do deslocamento.</a:t>
            </a:r>
            <a:endParaRPr lang="pt-BR" sz="2000" dirty="0"/>
          </a:p>
        </p:txBody>
      </p:sp>
      <p:pic>
        <p:nvPicPr>
          <p:cNvPr id="6" name="Imagem 5" descr="lvdt-operation-animation.gif"/>
          <p:cNvPicPr>
            <a:picLocks noChangeAspect="1"/>
          </p:cNvPicPr>
          <p:nvPr/>
        </p:nvPicPr>
        <p:blipFill>
          <a:blip r:embed="rId2" cstate="print"/>
          <a:stretch>
            <a:fillRect/>
          </a:stretch>
        </p:blipFill>
        <p:spPr>
          <a:xfrm>
            <a:off x="1000100" y="2857496"/>
            <a:ext cx="7286676" cy="3819525"/>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Medições elétricas</a:t>
            </a:r>
            <a:endParaRPr lang="pt-BR" dirty="0"/>
          </a:p>
        </p:txBody>
      </p:sp>
      <p:sp>
        <p:nvSpPr>
          <p:cNvPr id="3" name="Espaço Reservado para Conteúdo 2"/>
          <p:cNvSpPr>
            <a:spLocks noGrp="1"/>
          </p:cNvSpPr>
          <p:nvPr>
            <p:ph idx="1"/>
          </p:nvPr>
        </p:nvSpPr>
        <p:spPr>
          <a:xfrm>
            <a:off x="428596" y="1428736"/>
            <a:ext cx="8229600" cy="614354"/>
          </a:xfrm>
        </p:spPr>
        <p:txBody>
          <a:bodyPr/>
          <a:lstStyle/>
          <a:p>
            <a:r>
              <a:rPr lang="pt-BR" dirty="0" smtClean="0"/>
              <a:t>Medição de </a:t>
            </a:r>
            <a:r>
              <a:rPr lang="pt-BR" dirty="0" smtClean="0">
                <a:hlinkClick r:id="rId2" action="ppaction://hlinkfile"/>
              </a:rPr>
              <a:t>tensão</a:t>
            </a:r>
            <a:endParaRPr lang="pt-BR" dirty="0"/>
          </a:p>
        </p:txBody>
      </p:sp>
      <p:pic>
        <p:nvPicPr>
          <p:cNvPr id="4" name="Imagem 3" descr="funcionamento-voltimetro.gif"/>
          <p:cNvPicPr>
            <a:picLocks noChangeAspect="1"/>
          </p:cNvPicPr>
          <p:nvPr/>
        </p:nvPicPr>
        <p:blipFill>
          <a:blip r:embed="rId3" cstate="print"/>
          <a:srcRect r="31944"/>
          <a:stretch>
            <a:fillRect/>
          </a:stretch>
        </p:blipFill>
        <p:spPr>
          <a:xfrm>
            <a:off x="2821769" y="2193122"/>
            <a:ext cx="3500462" cy="4371971"/>
          </a:xfrm>
          <a:prstGeom prst="rect">
            <a:avLst/>
          </a:prstGeom>
          <a:solidFill>
            <a:schemeClr val="tx1"/>
          </a:solid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Medições elétricas</a:t>
            </a:r>
            <a:endParaRPr lang="pt-BR" dirty="0"/>
          </a:p>
        </p:txBody>
      </p:sp>
      <p:sp>
        <p:nvSpPr>
          <p:cNvPr id="3" name="Espaço Reservado para Conteúdo 2"/>
          <p:cNvSpPr>
            <a:spLocks noGrp="1"/>
          </p:cNvSpPr>
          <p:nvPr>
            <p:ph idx="1"/>
          </p:nvPr>
        </p:nvSpPr>
        <p:spPr>
          <a:xfrm>
            <a:off x="457200" y="1428736"/>
            <a:ext cx="4829180" cy="614354"/>
          </a:xfrm>
        </p:spPr>
        <p:txBody>
          <a:bodyPr/>
          <a:lstStyle/>
          <a:p>
            <a:r>
              <a:rPr lang="pt-BR" dirty="0" smtClean="0"/>
              <a:t>Medição de </a:t>
            </a:r>
            <a:r>
              <a:rPr lang="pt-BR" dirty="0" smtClean="0">
                <a:hlinkClick r:id="rId2" action="ppaction://hlinkfile"/>
              </a:rPr>
              <a:t>corrente</a:t>
            </a:r>
            <a:endParaRPr lang="pt-BR" dirty="0" smtClean="0"/>
          </a:p>
        </p:txBody>
      </p:sp>
      <p:pic>
        <p:nvPicPr>
          <p:cNvPr id="4" name="Imagem 3" descr="funcionamento-amperimetro.gif"/>
          <p:cNvPicPr>
            <a:picLocks noChangeAspect="1"/>
          </p:cNvPicPr>
          <p:nvPr/>
        </p:nvPicPr>
        <p:blipFill>
          <a:blip r:embed="rId3" cstate="print"/>
          <a:srcRect r="32432"/>
          <a:stretch>
            <a:fillRect/>
          </a:stretch>
        </p:blipFill>
        <p:spPr>
          <a:xfrm>
            <a:off x="2786050" y="2143116"/>
            <a:ext cx="3571900" cy="4493433"/>
          </a:xfrm>
          <a:prstGeom prst="rect">
            <a:avLst/>
          </a:prstGeom>
          <a:solidFill>
            <a:schemeClr val="tx1"/>
          </a:solid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Medições elétricas</a:t>
            </a:r>
            <a:endParaRPr lang="pt-BR" dirty="0"/>
          </a:p>
        </p:txBody>
      </p:sp>
      <p:sp>
        <p:nvSpPr>
          <p:cNvPr id="3" name="Espaço Reservado para Conteúdo 2"/>
          <p:cNvSpPr>
            <a:spLocks noGrp="1"/>
          </p:cNvSpPr>
          <p:nvPr>
            <p:ph idx="1"/>
          </p:nvPr>
        </p:nvSpPr>
        <p:spPr>
          <a:xfrm>
            <a:off x="457200" y="1500174"/>
            <a:ext cx="4829180" cy="685792"/>
          </a:xfrm>
        </p:spPr>
        <p:txBody>
          <a:bodyPr/>
          <a:lstStyle/>
          <a:p>
            <a:r>
              <a:rPr lang="pt-BR" dirty="0" smtClean="0"/>
              <a:t>Medição de resistência</a:t>
            </a:r>
            <a:endParaRPr lang="pt-BR" dirty="0"/>
          </a:p>
        </p:txBody>
      </p:sp>
      <p:pic>
        <p:nvPicPr>
          <p:cNvPr id="5" name="Imagem 4" descr="funcionamento-ohmimetro.gif"/>
          <p:cNvPicPr>
            <a:picLocks noChangeAspect="1"/>
          </p:cNvPicPr>
          <p:nvPr/>
        </p:nvPicPr>
        <p:blipFill>
          <a:blip r:embed="rId2" cstate="print"/>
          <a:stretch>
            <a:fillRect/>
          </a:stretch>
        </p:blipFill>
        <p:spPr>
          <a:xfrm>
            <a:off x="2000242" y="2214554"/>
            <a:ext cx="5143516" cy="4371989"/>
          </a:xfrm>
          <a:prstGeom prst="rect">
            <a:avLst/>
          </a:prstGeom>
          <a:solidFill>
            <a:schemeClr val="tx1"/>
          </a:solid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14290"/>
            <a:ext cx="8229600" cy="1143000"/>
          </a:xfrm>
        </p:spPr>
        <p:txBody>
          <a:bodyPr/>
          <a:lstStyle/>
          <a:p>
            <a:r>
              <a:rPr lang="pt-BR" dirty="0" smtClean="0"/>
              <a:t>Ponte de Wheatstone</a:t>
            </a:r>
            <a:endParaRPr lang="pt-BR" dirty="0"/>
          </a:p>
        </p:txBody>
      </p:sp>
      <p:sp>
        <p:nvSpPr>
          <p:cNvPr id="3" name="Espaço Reservado para Conteúdo 2"/>
          <p:cNvSpPr>
            <a:spLocks noGrp="1"/>
          </p:cNvSpPr>
          <p:nvPr>
            <p:ph idx="1"/>
          </p:nvPr>
        </p:nvSpPr>
        <p:spPr>
          <a:xfrm>
            <a:off x="214282" y="1214422"/>
            <a:ext cx="4471990" cy="5429288"/>
          </a:xfrm>
        </p:spPr>
        <p:txBody>
          <a:bodyPr/>
          <a:lstStyle/>
          <a:p>
            <a:r>
              <a:rPr lang="pt-BR" sz="2000" dirty="0" smtClean="0"/>
              <a:t>A ponte de </a:t>
            </a:r>
            <a:r>
              <a:rPr lang="pt-BR" sz="2000" dirty="0" smtClean="0">
                <a:hlinkClick r:id="rId2" action="ppaction://hlinkfile"/>
              </a:rPr>
              <a:t>Wheatstone</a:t>
            </a:r>
            <a:r>
              <a:rPr lang="pt-BR" sz="2000" dirty="0" smtClean="0"/>
              <a:t> é um circuito elétrico usado como medidor de resistências elétricas. Foi inventado por Samuel Hunter Christie em 1833, porém foi Charles Wheatstone quem ficou famoso com o invento, tendo-o descrito dez anos mais tarde.</a:t>
            </a:r>
          </a:p>
          <a:p>
            <a:r>
              <a:rPr lang="pt-BR" sz="2000" dirty="0" smtClean="0"/>
              <a:t>O circuito é composto por uma fonte de tensão, um galvanômetro e uma rede de quatro resistores, sendo três destes conhecidos. Para determinar a resistência do resistor desconhecido os outros três são ajustados e balanceados até que a corrente elétrica no galvanômetro caia a zero.</a:t>
            </a:r>
          </a:p>
        </p:txBody>
      </p:sp>
      <p:pic>
        <p:nvPicPr>
          <p:cNvPr id="4" name="Imagem 3" descr="441px-Wheatstone_Bridge_svg.png"/>
          <p:cNvPicPr>
            <a:picLocks noChangeAspect="1"/>
          </p:cNvPicPr>
          <p:nvPr/>
        </p:nvPicPr>
        <p:blipFill>
          <a:blip r:embed="rId3" cstate="print"/>
          <a:stretch>
            <a:fillRect/>
          </a:stretch>
        </p:blipFill>
        <p:spPr>
          <a:xfrm>
            <a:off x="5072066" y="1357298"/>
            <a:ext cx="3629021" cy="3579647"/>
          </a:xfrm>
          <a:prstGeom prst="rect">
            <a:avLst/>
          </a:prstGeom>
        </p:spPr>
      </p:pic>
      <p:sp>
        <p:nvSpPr>
          <p:cNvPr id="5" name="CaixaDeTexto 4"/>
          <p:cNvSpPr txBox="1"/>
          <p:nvPr/>
        </p:nvSpPr>
        <p:spPr>
          <a:xfrm>
            <a:off x="4714876" y="5072074"/>
            <a:ext cx="4286280" cy="1600438"/>
          </a:xfrm>
          <a:prstGeom prst="rect">
            <a:avLst/>
          </a:prstGeom>
          <a:noFill/>
        </p:spPr>
        <p:txBody>
          <a:bodyPr wrap="square" rtlCol="0">
            <a:spAutoFit/>
          </a:bodyPr>
          <a:lstStyle/>
          <a:p>
            <a:r>
              <a:rPr lang="pt-BR" sz="1400" dirty="0" smtClean="0">
                <a:solidFill>
                  <a:srgbClr val="FFFF00"/>
                </a:solidFill>
                <a:effectLst>
                  <a:outerShdw blurRad="38100" dist="38100" dir="2700000" algn="tl">
                    <a:srgbClr val="000000">
                      <a:alpha val="43137"/>
                    </a:srgbClr>
                  </a:outerShdw>
                </a:effectLst>
              </a:rPr>
              <a:t>Para calcular o Valor da resistência elétrica (dado em </a:t>
            </a:r>
            <a:r>
              <a:rPr lang="pt-BR" sz="1400" dirty="0" err="1" smtClean="0">
                <a:solidFill>
                  <a:srgbClr val="FFFF00"/>
                </a:solidFill>
                <a:effectLst>
                  <a:outerShdw blurRad="38100" dist="38100" dir="2700000" algn="tl">
                    <a:srgbClr val="000000">
                      <a:alpha val="43137"/>
                    </a:srgbClr>
                  </a:outerShdw>
                </a:effectLst>
              </a:rPr>
              <a:t>OHMs</a:t>
            </a:r>
            <a:r>
              <a:rPr lang="pt-BR" sz="1400" dirty="0" smtClean="0">
                <a:solidFill>
                  <a:srgbClr val="FFFF00"/>
                </a:solidFill>
                <a:effectLst>
                  <a:outerShdw blurRad="38100" dist="38100" dir="2700000" algn="tl">
                    <a:srgbClr val="000000">
                      <a:alpha val="43137"/>
                    </a:srgbClr>
                  </a:outerShdw>
                </a:effectLst>
              </a:rPr>
              <a:t>) do resistor desconhecido (</a:t>
            </a:r>
            <a:r>
              <a:rPr lang="pt-BR" sz="1400" dirty="0" err="1" smtClean="0">
                <a:solidFill>
                  <a:srgbClr val="FFFF00"/>
                </a:solidFill>
                <a:effectLst>
                  <a:outerShdw blurRad="38100" dist="38100" dir="2700000" algn="tl">
                    <a:srgbClr val="000000">
                      <a:alpha val="43137"/>
                    </a:srgbClr>
                  </a:outerShdw>
                </a:effectLst>
              </a:rPr>
              <a:t>Rx</a:t>
            </a:r>
            <a:r>
              <a:rPr lang="pt-BR" sz="1400" dirty="0" smtClean="0">
                <a:solidFill>
                  <a:srgbClr val="FFFF00"/>
                </a:solidFill>
                <a:effectLst>
                  <a:outerShdw blurRad="38100" dist="38100" dir="2700000" algn="tl">
                    <a:srgbClr val="000000">
                      <a:alpha val="43137"/>
                    </a:srgbClr>
                  </a:outerShdw>
                </a:effectLst>
              </a:rPr>
              <a:t>) basta fazer a relação de proporcionalidade. Como os três resistores encontram-se associados em paralelo, pode-se fazer a relação: R1 </a:t>
            </a:r>
            <a:r>
              <a:rPr lang="pt-BR" sz="1400" b="1" dirty="0" smtClean="0">
                <a:solidFill>
                  <a:srgbClr val="FFFF00"/>
                </a:solidFill>
                <a:effectLst>
                  <a:outerShdw blurRad="38100" dist="38100" dir="2700000" algn="tl">
                    <a:srgbClr val="000000">
                      <a:alpha val="43137"/>
                    </a:srgbClr>
                  </a:outerShdw>
                </a:effectLst>
              </a:rPr>
              <a:t>.</a:t>
            </a:r>
            <a:r>
              <a:rPr lang="pt-BR" sz="1400" dirty="0" smtClean="0">
                <a:solidFill>
                  <a:srgbClr val="FFFF00"/>
                </a:solidFill>
                <a:effectLst>
                  <a:outerShdw blurRad="38100" dist="38100" dir="2700000" algn="tl">
                    <a:srgbClr val="000000">
                      <a:alpha val="43137"/>
                    </a:srgbClr>
                  </a:outerShdw>
                </a:effectLst>
              </a:rPr>
              <a:t> R3 = </a:t>
            </a:r>
            <a:r>
              <a:rPr lang="pt-BR" sz="1400" dirty="0" err="1" smtClean="0">
                <a:solidFill>
                  <a:srgbClr val="FFFF00"/>
                </a:solidFill>
                <a:effectLst>
                  <a:outerShdw blurRad="38100" dist="38100" dir="2700000" algn="tl">
                    <a:srgbClr val="000000">
                      <a:alpha val="43137"/>
                    </a:srgbClr>
                  </a:outerShdw>
                </a:effectLst>
              </a:rPr>
              <a:t>Rx</a:t>
            </a:r>
            <a:r>
              <a:rPr lang="pt-BR" sz="1400" dirty="0" smtClean="0">
                <a:solidFill>
                  <a:srgbClr val="FFFF00"/>
                </a:solidFill>
                <a:effectLst>
                  <a:outerShdw blurRad="38100" dist="38100" dir="2700000" algn="tl">
                    <a:srgbClr val="000000">
                      <a:alpha val="43137"/>
                    </a:srgbClr>
                  </a:outerShdw>
                </a:effectLst>
              </a:rPr>
              <a:t> </a:t>
            </a:r>
            <a:r>
              <a:rPr lang="pt-BR" sz="1400" b="1" dirty="0" smtClean="0">
                <a:solidFill>
                  <a:srgbClr val="FFFF00"/>
                </a:solidFill>
                <a:effectLst>
                  <a:outerShdw blurRad="38100" dist="38100" dir="2700000" algn="tl">
                    <a:srgbClr val="000000">
                      <a:alpha val="43137"/>
                    </a:srgbClr>
                  </a:outerShdw>
                </a:effectLst>
              </a:rPr>
              <a:t>.</a:t>
            </a:r>
            <a:r>
              <a:rPr lang="pt-BR" sz="1400" dirty="0" smtClean="0">
                <a:solidFill>
                  <a:srgbClr val="FFFF00"/>
                </a:solidFill>
                <a:effectLst>
                  <a:outerShdw blurRad="38100" dist="38100" dir="2700000" algn="tl">
                    <a:srgbClr val="000000">
                      <a:alpha val="43137"/>
                    </a:srgbClr>
                  </a:outerShdw>
                </a:effectLst>
              </a:rPr>
              <a:t> R2. Se já houver três valores de resistência conhecidos então fica fácil determinar o oculto.</a:t>
            </a:r>
            <a:endParaRPr lang="pt-BR" sz="1400"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Ligação a dois fios</a:t>
            </a:r>
            <a:endParaRPr lang="pt-BR" dirty="0"/>
          </a:p>
        </p:txBody>
      </p:sp>
      <p:sp>
        <p:nvSpPr>
          <p:cNvPr id="3" name="Espaço Reservado para Conteúdo 2"/>
          <p:cNvSpPr>
            <a:spLocks noGrp="1"/>
          </p:cNvSpPr>
          <p:nvPr>
            <p:ph idx="1"/>
          </p:nvPr>
        </p:nvSpPr>
        <p:spPr>
          <a:xfrm>
            <a:off x="71438" y="1600201"/>
            <a:ext cx="9001156" cy="2686056"/>
          </a:xfrm>
        </p:spPr>
        <p:txBody>
          <a:bodyPr/>
          <a:lstStyle/>
          <a:p>
            <a:r>
              <a:rPr lang="pt-BR" sz="1800" dirty="0" smtClean="0"/>
              <a:t>A ponte de Wheatstone tem conectada a ela um termômetro de resistência com ligação a dois fios. Na condição de equilíbrio da ponte, que ocorre quando o galvanômetro "G" indica zero, tem-se a seguinte relação entre as resistências:</a:t>
            </a:r>
          </a:p>
          <a:p>
            <a:pPr algn="ctr">
              <a:buNone/>
            </a:pPr>
            <a:r>
              <a:rPr lang="pt-BR" sz="1800" dirty="0" smtClean="0">
                <a:solidFill>
                  <a:srgbClr val="FFFF00"/>
                </a:solidFill>
              </a:rPr>
              <a:t>R</a:t>
            </a:r>
            <a:r>
              <a:rPr lang="pt-BR" sz="1800" baseline="-25000" dirty="0" smtClean="0">
                <a:solidFill>
                  <a:srgbClr val="FFFF00"/>
                </a:solidFill>
              </a:rPr>
              <a:t>BULBO</a:t>
            </a:r>
            <a:r>
              <a:rPr lang="pt-BR" sz="1800" dirty="0" smtClean="0">
                <a:solidFill>
                  <a:srgbClr val="FFFF00"/>
                </a:solidFill>
              </a:rPr>
              <a:t> + RL</a:t>
            </a:r>
            <a:r>
              <a:rPr lang="pt-BR" sz="1800" baseline="-25000" dirty="0" smtClean="0">
                <a:solidFill>
                  <a:srgbClr val="FFFF00"/>
                </a:solidFill>
              </a:rPr>
              <a:t>1</a:t>
            </a:r>
            <a:r>
              <a:rPr lang="pt-BR" sz="1800" dirty="0" smtClean="0">
                <a:solidFill>
                  <a:srgbClr val="FFFF00"/>
                </a:solidFill>
              </a:rPr>
              <a:t> + RL</a:t>
            </a:r>
            <a:r>
              <a:rPr lang="pt-BR" sz="1800" baseline="-25000" dirty="0" smtClean="0">
                <a:solidFill>
                  <a:srgbClr val="FFFF00"/>
                </a:solidFill>
              </a:rPr>
              <a:t>2</a:t>
            </a:r>
            <a:r>
              <a:rPr lang="pt-BR" sz="1800" dirty="0" smtClean="0">
                <a:solidFill>
                  <a:srgbClr val="FFFF00"/>
                </a:solidFill>
              </a:rPr>
              <a:t> = R</a:t>
            </a:r>
            <a:r>
              <a:rPr lang="pt-BR" sz="1800" baseline="-25000" dirty="0" smtClean="0">
                <a:solidFill>
                  <a:srgbClr val="FFFF00"/>
                </a:solidFill>
              </a:rPr>
              <a:t>1</a:t>
            </a:r>
            <a:r>
              <a:rPr lang="pt-BR" sz="1800" dirty="0" smtClean="0">
                <a:solidFill>
                  <a:srgbClr val="FFFF00"/>
                </a:solidFill>
              </a:rPr>
              <a:t>.R</a:t>
            </a:r>
            <a:r>
              <a:rPr lang="pt-BR" sz="1800" baseline="-25000" dirty="0" smtClean="0">
                <a:solidFill>
                  <a:srgbClr val="FFFF00"/>
                </a:solidFill>
              </a:rPr>
              <a:t>3</a:t>
            </a:r>
            <a:r>
              <a:rPr lang="pt-BR" sz="1800" dirty="0" smtClean="0">
                <a:solidFill>
                  <a:srgbClr val="FFFF00"/>
                </a:solidFill>
              </a:rPr>
              <a:t> / R</a:t>
            </a:r>
            <a:r>
              <a:rPr lang="pt-BR" sz="1800" baseline="-25000" dirty="0" smtClean="0">
                <a:solidFill>
                  <a:srgbClr val="FFFF00"/>
                </a:solidFill>
              </a:rPr>
              <a:t>2</a:t>
            </a:r>
          </a:p>
          <a:p>
            <a:r>
              <a:rPr lang="pt-BR" sz="1800" dirty="0" smtClean="0"/>
              <a:t>Se R3 = R2 então RBULBO + RL1 + RL2 = R1. Uma vez que R1 é conhecido, fica determinado o valor de RBULBO + RL1 + RL2. Fica evidente que ao valor da resistência do bulbo estão acrescidos os valores da resistência dos fios de ligação, fato que diminui a qualidade da medição com o conseqüente erro na determinação da temperatura.</a:t>
            </a:r>
            <a:endParaRPr lang="pt-BR" sz="1800" dirty="0"/>
          </a:p>
        </p:txBody>
      </p:sp>
      <p:pic>
        <p:nvPicPr>
          <p:cNvPr id="1026" name="Picture 2"/>
          <p:cNvPicPr>
            <a:picLocks noChangeAspect="1" noChangeArrowheads="1"/>
          </p:cNvPicPr>
          <p:nvPr/>
        </p:nvPicPr>
        <p:blipFill>
          <a:blip r:embed="rId2" cstate="print">
            <a:lum bright="-10000" contrast="20000"/>
          </a:blip>
          <a:srcRect/>
          <a:stretch>
            <a:fillRect/>
          </a:stretch>
        </p:blipFill>
        <p:spPr bwMode="auto">
          <a:xfrm>
            <a:off x="2643174" y="4572008"/>
            <a:ext cx="4939237" cy="19288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Ligação a três fios</a:t>
            </a:r>
            <a:endParaRPr lang="pt-BR" dirty="0"/>
          </a:p>
        </p:txBody>
      </p:sp>
      <p:sp>
        <p:nvSpPr>
          <p:cNvPr id="3" name="Espaço Reservado para Conteúdo 2"/>
          <p:cNvSpPr>
            <a:spLocks noGrp="1"/>
          </p:cNvSpPr>
          <p:nvPr>
            <p:ph idx="1"/>
          </p:nvPr>
        </p:nvSpPr>
        <p:spPr>
          <a:xfrm>
            <a:off x="285720" y="1428736"/>
            <a:ext cx="8401080" cy="2686055"/>
          </a:xfrm>
        </p:spPr>
        <p:txBody>
          <a:bodyPr/>
          <a:lstStyle/>
          <a:p>
            <a:r>
              <a:rPr lang="pt-BR" sz="1800" dirty="0" smtClean="0"/>
              <a:t>Neste caso está conectado à ponte um termômetro de resistência com ligação a três fios. Considerando novamente que R2 = R3, o equilíbrio da ponte resultará da condição:</a:t>
            </a:r>
          </a:p>
          <a:p>
            <a:pPr algn="ctr">
              <a:buNone/>
            </a:pPr>
            <a:r>
              <a:rPr lang="pt-BR" sz="1800" dirty="0" smtClean="0">
                <a:solidFill>
                  <a:srgbClr val="FFFF00"/>
                </a:solidFill>
              </a:rPr>
              <a:t>R</a:t>
            </a:r>
            <a:r>
              <a:rPr lang="pt-BR" sz="1800" baseline="-25000" dirty="0" smtClean="0">
                <a:solidFill>
                  <a:srgbClr val="FFFF00"/>
                </a:solidFill>
              </a:rPr>
              <a:t>BULBO</a:t>
            </a:r>
            <a:r>
              <a:rPr lang="pt-BR" sz="1800" dirty="0" smtClean="0">
                <a:solidFill>
                  <a:srgbClr val="FFFF00"/>
                </a:solidFill>
              </a:rPr>
              <a:t> + RL</a:t>
            </a:r>
            <a:r>
              <a:rPr lang="pt-BR" sz="1800" baseline="-25000" dirty="0" smtClean="0">
                <a:solidFill>
                  <a:srgbClr val="FFFF00"/>
                </a:solidFill>
              </a:rPr>
              <a:t>2</a:t>
            </a:r>
            <a:r>
              <a:rPr lang="pt-BR" sz="1800" dirty="0" smtClean="0">
                <a:solidFill>
                  <a:srgbClr val="FFFF00"/>
                </a:solidFill>
              </a:rPr>
              <a:t> = R</a:t>
            </a:r>
            <a:r>
              <a:rPr lang="pt-BR" sz="1800" baseline="-25000" dirty="0" smtClean="0">
                <a:solidFill>
                  <a:srgbClr val="FFFF00"/>
                </a:solidFill>
              </a:rPr>
              <a:t>1</a:t>
            </a:r>
            <a:r>
              <a:rPr lang="pt-BR" sz="1800" dirty="0" smtClean="0">
                <a:solidFill>
                  <a:srgbClr val="FFFF00"/>
                </a:solidFill>
              </a:rPr>
              <a:t> + RL</a:t>
            </a:r>
            <a:r>
              <a:rPr lang="pt-BR" sz="1800" baseline="-25000" dirty="0" smtClean="0">
                <a:solidFill>
                  <a:srgbClr val="FFFF00"/>
                </a:solidFill>
              </a:rPr>
              <a:t>1</a:t>
            </a:r>
          </a:p>
          <a:p>
            <a:r>
              <a:rPr lang="pt-BR" sz="1800" dirty="0" smtClean="0"/>
              <a:t>Como é possível, com boa aproximação, considerar RL1 aproximadamente igual a RL2 aproximadamente igual a RL3, o efeito dos fios de ligação é muito atenuado.</a:t>
            </a:r>
          </a:p>
          <a:p>
            <a:r>
              <a:rPr lang="pt-BR" sz="1800" dirty="0" smtClean="0"/>
              <a:t>Este é o tipo de ligação mais utilizado em termômetros de resistência para aplicações industriais.</a:t>
            </a:r>
            <a:endParaRPr lang="pt-BR" sz="1800" dirty="0"/>
          </a:p>
        </p:txBody>
      </p:sp>
      <p:pic>
        <p:nvPicPr>
          <p:cNvPr id="2050" name="Picture 2"/>
          <p:cNvPicPr>
            <a:picLocks noChangeAspect="1" noChangeArrowheads="1"/>
          </p:cNvPicPr>
          <p:nvPr/>
        </p:nvPicPr>
        <p:blipFill>
          <a:blip r:embed="rId2" cstate="print">
            <a:lum bright="-10000" contrast="20000"/>
          </a:blip>
          <a:srcRect/>
          <a:stretch>
            <a:fillRect/>
          </a:stretch>
        </p:blipFill>
        <p:spPr bwMode="auto">
          <a:xfrm>
            <a:off x="2357422" y="4572008"/>
            <a:ext cx="4996578" cy="19288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Ligação a quatro fios</a:t>
            </a:r>
            <a:endParaRPr lang="pt-BR" dirty="0"/>
          </a:p>
        </p:txBody>
      </p:sp>
      <p:sp>
        <p:nvSpPr>
          <p:cNvPr id="3" name="Espaço Reservado para Conteúdo 2"/>
          <p:cNvSpPr>
            <a:spLocks noGrp="1"/>
          </p:cNvSpPr>
          <p:nvPr>
            <p:ph idx="1"/>
          </p:nvPr>
        </p:nvSpPr>
        <p:spPr>
          <a:xfrm>
            <a:off x="457200" y="1600201"/>
            <a:ext cx="8472518" cy="2686055"/>
          </a:xfrm>
        </p:spPr>
        <p:txBody>
          <a:bodyPr/>
          <a:lstStyle/>
          <a:p>
            <a:r>
              <a:rPr lang="pt-BR" sz="1800" dirty="0" smtClean="0"/>
              <a:t>O sistema de ligação a quatro fios elimina completamente a resistências dos fios de ligação, sendo utilizado em situações que necessitam medições muito precisas.</a:t>
            </a:r>
          </a:p>
          <a:p>
            <a:r>
              <a:rPr lang="pt-BR" sz="1800" dirty="0" smtClean="0"/>
              <a:t>A queda de tensão é medida junto ao sensor através de dois fios complementares. Como a corrente que circula pelo voltímetro é praticamente nula, não ocorre,  então, queda de tensão nesses fios. O desvantagem desse sistema é a necessidade do cabo conter 4 fios, aumentando o custo.</a:t>
            </a:r>
            <a:endParaRPr lang="pt-BR" sz="1800" dirty="0"/>
          </a:p>
        </p:txBody>
      </p:sp>
      <p:grpSp>
        <p:nvGrpSpPr>
          <p:cNvPr id="5" name="Grupo 4"/>
          <p:cNvGrpSpPr/>
          <p:nvPr/>
        </p:nvGrpSpPr>
        <p:grpSpPr>
          <a:xfrm>
            <a:off x="1428728" y="4214818"/>
            <a:ext cx="5977159" cy="2214578"/>
            <a:chOff x="1116013" y="2878138"/>
            <a:chExt cx="6854727" cy="2782887"/>
          </a:xfrm>
        </p:grpSpPr>
        <p:pic>
          <p:nvPicPr>
            <p:cNvPr id="6" name="Picture 5" descr="quatro-fios"/>
            <p:cNvPicPr>
              <a:picLocks noChangeAspect="1" noChangeArrowheads="1"/>
            </p:cNvPicPr>
            <p:nvPr/>
          </p:nvPicPr>
          <p:blipFill>
            <a:blip r:embed="rId2" cstate="print"/>
            <a:srcRect/>
            <a:stretch>
              <a:fillRect/>
            </a:stretch>
          </p:blipFill>
          <p:spPr bwMode="auto">
            <a:xfrm>
              <a:off x="2508764" y="2878138"/>
              <a:ext cx="4465748" cy="2782887"/>
            </a:xfrm>
            <a:prstGeom prst="rect">
              <a:avLst/>
            </a:prstGeom>
            <a:noFill/>
            <a:ln w="9525">
              <a:noFill/>
              <a:miter lim="800000"/>
              <a:headEnd/>
              <a:tailEnd/>
            </a:ln>
          </p:spPr>
        </p:pic>
        <p:sp>
          <p:nvSpPr>
            <p:cNvPr id="7" name="Text Box 6"/>
            <p:cNvSpPr txBox="1">
              <a:spLocks noChangeArrowheads="1"/>
            </p:cNvSpPr>
            <p:nvPr/>
          </p:nvSpPr>
          <p:spPr bwMode="auto">
            <a:xfrm>
              <a:off x="1116013" y="3955385"/>
              <a:ext cx="1227137" cy="398462"/>
            </a:xfrm>
            <a:prstGeom prst="rect">
              <a:avLst/>
            </a:prstGeom>
            <a:noFill/>
            <a:ln w="9525">
              <a:noFill/>
              <a:miter lim="800000"/>
              <a:headEnd/>
              <a:tailEnd/>
            </a:ln>
            <a:effectLst/>
          </p:spPr>
          <p:txBody>
            <a:bodyPr lIns="0" tIns="0" rIns="0" bIns="0"/>
            <a:lstStyle/>
            <a:p>
              <a:pPr algn="ctr"/>
              <a:r>
                <a:rPr lang="en-US" sz="1800" dirty="0" err="1">
                  <a:latin typeface="Tahoma" pitchFamily="34" charset="0"/>
                </a:rPr>
                <a:t>Fonte</a:t>
              </a:r>
              <a:r>
                <a:rPr lang="en-US" sz="1800" dirty="0">
                  <a:latin typeface="Tahoma" pitchFamily="34" charset="0"/>
                </a:rPr>
                <a:t> de </a:t>
              </a:r>
              <a:r>
                <a:rPr lang="en-US" sz="1800" dirty="0" err="1">
                  <a:latin typeface="Tahoma" pitchFamily="34" charset="0"/>
                </a:rPr>
                <a:t>corrente</a:t>
              </a:r>
              <a:endParaRPr lang="pt-BR" sz="1800" dirty="0">
                <a:latin typeface="Tahoma" pitchFamily="34" charset="0"/>
              </a:endParaRPr>
            </a:p>
          </p:txBody>
        </p:sp>
        <p:sp>
          <p:nvSpPr>
            <p:cNvPr id="8" name="Text Box 8"/>
            <p:cNvSpPr txBox="1">
              <a:spLocks noChangeArrowheads="1"/>
            </p:cNvSpPr>
            <p:nvPr/>
          </p:nvSpPr>
          <p:spPr bwMode="auto">
            <a:xfrm>
              <a:off x="7178577" y="3955385"/>
              <a:ext cx="792163" cy="431800"/>
            </a:xfrm>
            <a:prstGeom prst="rect">
              <a:avLst/>
            </a:prstGeom>
            <a:noFill/>
            <a:ln w="9525">
              <a:noFill/>
              <a:miter lim="800000"/>
              <a:headEnd/>
              <a:tailEnd/>
            </a:ln>
            <a:effectLst/>
          </p:spPr>
          <p:txBody>
            <a:bodyPr lIns="0" tIns="0" rIns="0" bIns="0"/>
            <a:lstStyle/>
            <a:p>
              <a:pPr algn="ctr"/>
              <a:r>
                <a:rPr lang="en-US" sz="2000" dirty="0" err="1">
                  <a:latin typeface="Tahoma" pitchFamily="34" charset="0"/>
                </a:rPr>
                <a:t>R</a:t>
              </a:r>
              <a:r>
                <a:rPr lang="en-US" sz="2000" baseline="-25000" dirty="0" err="1">
                  <a:latin typeface="Tahoma" pitchFamily="34" charset="0"/>
                </a:rPr>
                <a:t>sensor</a:t>
              </a:r>
              <a:endParaRPr lang="pt-BR" sz="2000" dirty="0">
                <a:latin typeface="Tahoma" pitchFamily="34" charset="0"/>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Resistividade dos metais</a:t>
            </a:r>
            <a:endParaRPr lang="pt-BR" dirty="0"/>
          </a:p>
        </p:txBody>
      </p:sp>
      <p:sp>
        <p:nvSpPr>
          <p:cNvPr id="3" name="Espaço Reservado para Conteúdo 2"/>
          <p:cNvSpPr>
            <a:spLocks noGrp="1"/>
          </p:cNvSpPr>
          <p:nvPr>
            <p:ph idx="1"/>
          </p:nvPr>
        </p:nvSpPr>
        <p:spPr>
          <a:xfrm>
            <a:off x="428596" y="1500174"/>
            <a:ext cx="8229600" cy="2900370"/>
          </a:xfrm>
        </p:spPr>
        <p:txBody>
          <a:bodyPr/>
          <a:lstStyle/>
          <a:p>
            <a:r>
              <a:rPr lang="pt-BR" sz="2400" dirty="0" smtClean="0">
                <a:latin typeface="Arial" charset="0"/>
              </a:rPr>
              <a:t>Para os metais a varia</a:t>
            </a:r>
            <a:r>
              <a:rPr lang="pt-BR" sz="2400" dirty="0" smtClean="0">
                <a:latin typeface="Times New Roman"/>
              </a:rPr>
              <a:t>ç</a:t>
            </a:r>
            <a:r>
              <a:rPr lang="pt-BR" sz="2400" dirty="0" smtClean="0">
                <a:latin typeface="Arial" charset="0"/>
              </a:rPr>
              <a:t>ão de resistividade com a temperatura, dentro de uma determinada faixa de temperatura, pode ser aproximada pela equação linear:</a:t>
            </a:r>
          </a:p>
          <a:p>
            <a:pPr lvl="2"/>
            <a:r>
              <a:rPr lang="pt-BR" sz="2200" dirty="0" smtClean="0">
                <a:latin typeface="Arial" charset="0"/>
                <a:sym typeface="Symbol" pitchFamily="18" charset="2"/>
              </a:rPr>
              <a:t></a:t>
            </a:r>
            <a:r>
              <a:rPr lang="pt-BR" sz="2200" dirty="0" smtClean="0">
                <a:latin typeface="Arial" charset="0"/>
              </a:rPr>
              <a:t> = </a:t>
            </a:r>
            <a:r>
              <a:rPr lang="pt-BR" sz="2200" dirty="0" smtClean="0">
                <a:latin typeface="Arial" charset="0"/>
                <a:sym typeface="Symbol" pitchFamily="18" charset="2"/>
              </a:rPr>
              <a:t></a:t>
            </a:r>
            <a:r>
              <a:rPr lang="pt-BR" sz="2200" baseline="-30000" dirty="0" smtClean="0">
                <a:latin typeface="Arial" charset="0"/>
              </a:rPr>
              <a:t>0</a:t>
            </a:r>
            <a:r>
              <a:rPr lang="pt-BR" sz="2200" dirty="0" smtClean="0">
                <a:latin typeface="Arial" charset="0"/>
                <a:sym typeface="Symbol" pitchFamily="18" charset="2"/>
              </a:rPr>
              <a:t> [ 1 + </a:t>
            </a:r>
            <a:r>
              <a:rPr lang="pt-BR" sz="2200" baseline="-30000" dirty="0" smtClean="0">
                <a:latin typeface="Arial" charset="0"/>
              </a:rPr>
              <a:t>0</a:t>
            </a:r>
            <a:r>
              <a:rPr lang="pt-BR" sz="2200" dirty="0" smtClean="0">
                <a:latin typeface="Arial" charset="0"/>
                <a:sym typeface="Symbol" pitchFamily="18" charset="2"/>
              </a:rPr>
              <a:t> ( T - T</a:t>
            </a:r>
            <a:r>
              <a:rPr lang="pt-BR" sz="2200" baseline="-30000" dirty="0" smtClean="0">
                <a:latin typeface="Arial" charset="0"/>
                <a:sym typeface="Symbol" pitchFamily="18" charset="2"/>
              </a:rPr>
              <a:t>0</a:t>
            </a:r>
            <a:r>
              <a:rPr lang="pt-BR" sz="2200" dirty="0" smtClean="0">
                <a:latin typeface="Arial" charset="0"/>
                <a:sym typeface="Symbol" pitchFamily="18" charset="2"/>
              </a:rPr>
              <a:t> ) ]</a:t>
            </a:r>
          </a:p>
          <a:p>
            <a:pPr lvl="2"/>
            <a:r>
              <a:rPr lang="pt-BR" sz="2200" dirty="0" smtClean="0">
                <a:latin typeface="Arial" charset="0"/>
                <a:sym typeface="Symbol" pitchFamily="18" charset="2"/>
              </a:rPr>
              <a:t>onde </a:t>
            </a:r>
            <a:r>
              <a:rPr lang="pt-BR" sz="2200" dirty="0" smtClean="0">
                <a:latin typeface="Arial" charset="0"/>
              </a:rPr>
              <a:t> e </a:t>
            </a:r>
            <a:r>
              <a:rPr lang="pt-BR" sz="2200" dirty="0" smtClean="0">
                <a:latin typeface="Arial" charset="0"/>
                <a:sym typeface="Symbol" pitchFamily="18" charset="2"/>
              </a:rPr>
              <a:t></a:t>
            </a:r>
            <a:r>
              <a:rPr lang="pt-BR" sz="2200" baseline="-30000" dirty="0" smtClean="0">
                <a:latin typeface="Arial" charset="0"/>
              </a:rPr>
              <a:t>0</a:t>
            </a:r>
            <a:r>
              <a:rPr lang="pt-BR" sz="2200" dirty="0" smtClean="0">
                <a:latin typeface="Arial" charset="0"/>
                <a:sym typeface="Symbol" pitchFamily="18" charset="2"/>
              </a:rPr>
              <a:t> são as resistividades do material nas temperaturas T e T</a:t>
            </a:r>
            <a:r>
              <a:rPr lang="pt-BR" sz="2200" baseline="-30000" dirty="0" smtClean="0">
                <a:latin typeface="Arial" charset="0"/>
                <a:sym typeface="Symbol" pitchFamily="18" charset="2"/>
              </a:rPr>
              <a:t>0</a:t>
            </a:r>
            <a:r>
              <a:rPr lang="pt-BR" sz="2200" dirty="0" smtClean="0">
                <a:latin typeface="Arial" charset="0"/>
                <a:sym typeface="Symbol" pitchFamily="18" charset="2"/>
              </a:rPr>
              <a:t> respectivamente, e </a:t>
            </a:r>
            <a:r>
              <a:rPr lang="pt-BR" sz="2200" baseline="-30000" dirty="0" smtClean="0">
                <a:latin typeface="Arial" charset="0"/>
              </a:rPr>
              <a:t>0</a:t>
            </a:r>
            <a:r>
              <a:rPr lang="pt-BR" sz="2200" dirty="0" smtClean="0">
                <a:latin typeface="Arial" charset="0"/>
                <a:sym typeface="Symbol" pitchFamily="18" charset="2"/>
              </a:rPr>
              <a:t> é o coeficiente de temperatura da resistividade do material. </a:t>
            </a:r>
          </a:p>
          <a:p>
            <a:endParaRPr lang="pt-BR" sz="2400" dirty="0"/>
          </a:p>
        </p:txBody>
      </p:sp>
      <p:graphicFrame>
        <p:nvGraphicFramePr>
          <p:cNvPr id="4" name="Tabela 3"/>
          <p:cNvGraphicFramePr>
            <a:graphicFrameLocks noGrp="1"/>
          </p:cNvGraphicFramePr>
          <p:nvPr/>
        </p:nvGraphicFramePr>
        <p:xfrm>
          <a:off x="785786" y="4572008"/>
          <a:ext cx="7667636" cy="1854200"/>
        </p:xfrm>
        <a:graphic>
          <a:graphicData uri="http://schemas.openxmlformats.org/drawingml/2006/table">
            <a:tbl>
              <a:tblPr firstRow="1" bandRow="1">
                <a:tableStyleId>{5C22544A-7EE6-4342-B048-85BDC9FD1C3A}</a:tableStyleId>
              </a:tblPr>
              <a:tblGrid>
                <a:gridCol w="2857520"/>
                <a:gridCol w="3000396"/>
                <a:gridCol w="1809720"/>
              </a:tblGrid>
              <a:tr h="370840">
                <a:tc gridSpan="3">
                  <a:txBody>
                    <a:bodyPr/>
                    <a:lstStyle/>
                    <a:p>
                      <a:pPr algn="ctr"/>
                      <a:r>
                        <a:rPr lang="pt-BR" sz="1800" dirty="0" smtClean="0">
                          <a:solidFill>
                            <a:srgbClr val="FFFF00"/>
                          </a:solidFill>
                          <a:latin typeface="Arial" charset="0"/>
                        </a:rPr>
                        <a:t>Resistividade e coeficiente de temperatura de alguns metais</a:t>
                      </a:r>
                      <a:endParaRPr lang="pt-BR" dirty="0">
                        <a:solidFill>
                          <a:srgbClr val="FFFF00"/>
                        </a:solidFill>
                      </a:endParaRPr>
                    </a:p>
                  </a:txBody>
                  <a:tcPr/>
                </a:tc>
                <a:tc hMerge="1">
                  <a:txBody>
                    <a:bodyPr/>
                    <a:lstStyle/>
                    <a:p>
                      <a:endParaRPr lang="pt-BR" dirty="0"/>
                    </a:p>
                  </a:txBody>
                  <a:tcPr/>
                </a:tc>
                <a:tc hMerge="1">
                  <a:txBody>
                    <a:bodyPr/>
                    <a:lstStyle/>
                    <a:p>
                      <a:endParaRPr lang="pt-BR"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800" dirty="0" smtClean="0">
                          <a:latin typeface="Arial" charset="0"/>
                        </a:rPr>
                        <a:t>Material</a:t>
                      </a:r>
                      <a:endParaRPr lang="pt-BR" sz="40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800" dirty="0" smtClean="0">
                          <a:latin typeface="Arial" charset="0"/>
                          <a:sym typeface="Symbol" pitchFamily="18" charset="2"/>
                        </a:rPr>
                        <a:t></a:t>
                      </a:r>
                      <a:r>
                        <a:rPr lang="pt-BR" sz="1800" baseline="-30000" dirty="0" smtClean="0">
                          <a:latin typeface="Arial" charset="0"/>
                        </a:rPr>
                        <a:t>0 </a:t>
                      </a:r>
                      <a:r>
                        <a:rPr lang="pt-BR" sz="1800" dirty="0" smtClean="0">
                          <a:latin typeface="Arial" charset="0"/>
                          <a:sym typeface="Symbol" pitchFamily="18" charset="2"/>
                        </a:rPr>
                        <a:t>x 10</a:t>
                      </a:r>
                      <a:r>
                        <a:rPr lang="pt-BR" sz="1800" baseline="30000" dirty="0" smtClean="0">
                          <a:latin typeface="Arial" charset="0"/>
                          <a:sym typeface="Symbol" pitchFamily="18" charset="2"/>
                        </a:rPr>
                        <a:t>8</a:t>
                      </a:r>
                      <a:r>
                        <a:rPr lang="pt-BR" sz="1800" dirty="0" smtClean="0">
                          <a:latin typeface="Arial" charset="0"/>
                          <a:sym typeface="Symbol" pitchFamily="18" charset="2"/>
                        </a:rPr>
                        <a:t> [</a:t>
                      </a:r>
                      <a:r>
                        <a:rPr lang="pt-BR" sz="1800" dirty="0" smtClean="0">
                          <a:latin typeface="Arial" charset="0"/>
                        </a:rPr>
                        <a:t>.m] (T</a:t>
                      </a:r>
                      <a:r>
                        <a:rPr lang="pt-BR" sz="1800" baseline="-30000" dirty="0" smtClean="0">
                          <a:latin typeface="Arial" charset="0"/>
                          <a:sym typeface="Symbol" pitchFamily="18" charset="2"/>
                        </a:rPr>
                        <a:t>0</a:t>
                      </a:r>
                      <a:r>
                        <a:rPr lang="pt-BR" sz="1800" dirty="0" smtClean="0">
                          <a:latin typeface="Arial" charset="0"/>
                          <a:sym typeface="Symbol" pitchFamily="18" charset="2"/>
                        </a:rPr>
                        <a:t> = 20 </a:t>
                      </a:r>
                      <a:r>
                        <a:rPr lang="pt-BR" sz="1800" baseline="30000" dirty="0" err="1" smtClean="0">
                          <a:latin typeface="Arial" charset="0"/>
                          <a:sym typeface="Symbol" pitchFamily="18" charset="2"/>
                        </a:rPr>
                        <a:t>o</a:t>
                      </a:r>
                      <a:r>
                        <a:rPr lang="pt-BR" sz="1800" dirty="0" err="1" smtClean="0">
                          <a:latin typeface="Arial" charset="0"/>
                          <a:sym typeface="Symbol" pitchFamily="18" charset="2"/>
                        </a:rPr>
                        <a:t>C</a:t>
                      </a:r>
                      <a:r>
                        <a:rPr lang="pt-BR" sz="1800" dirty="0" smtClean="0">
                          <a:latin typeface="Arial" charset="0"/>
                          <a:sym typeface="Symbol" pitchFamily="18" charset="2"/>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800" dirty="0" smtClean="0">
                          <a:latin typeface="Arial" charset="0"/>
                          <a:sym typeface="Symbol" pitchFamily="18" charset="2"/>
                        </a:rPr>
                        <a:t></a:t>
                      </a:r>
                      <a:r>
                        <a:rPr lang="pt-BR" sz="1800" baseline="-30000" dirty="0" smtClean="0">
                          <a:latin typeface="Arial" charset="0"/>
                        </a:rPr>
                        <a:t>0</a:t>
                      </a:r>
                      <a:r>
                        <a:rPr lang="pt-BR" sz="1800" dirty="0" smtClean="0">
                          <a:latin typeface="Arial" charset="0"/>
                          <a:sym typeface="Symbol" pitchFamily="18" charset="2"/>
                        </a:rPr>
                        <a:t> x 10</a:t>
                      </a:r>
                      <a:r>
                        <a:rPr lang="pt-BR" sz="1800" baseline="30000" dirty="0" smtClean="0">
                          <a:latin typeface="Arial" charset="0"/>
                          <a:sym typeface="Symbol" pitchFamily="18" charset="2"/>
                        </a:rPr>
                        <a:t>3</a:t>
                      </a:r>
                      <a:r>
                        <a:rPr lang="pt-BR" sz="1800" dirty="0" smtClean="0">
                          <a:latin typeface="Arial" charset="0"/>
                          <a:sym typeface="Symbol" pitchFamily="18" charset="2"/>
                        </a:rPr>
                        <a:t> [K</a:t>
                      </a:r>
                      <a:r>
                        <a:rPr lang="pt-BR" sz="1800" baseline="30000" dirty="0" smtClean="0">
                          <a:latin typeface="Arial" charset="0"/>
                          <a:sym typeface="Symbol" pitchFamily="18" charset="2"/>
                        </a:rPr>
                        <a:t>-1</a:t>
                      </a:r>
                      <a:r>
                        <a:rPr lang="pt-BR" sz="1800" dirty="0" smtClean="0">
                          <a:latin typeface="Arial" charset="0"/>
                          <a:sym typeface="Symbol" pitchFamily="18" charset="2"/>
                        </a:rPr>
                        <a:t>]</a:t>
                      </a:r>
                    </a:p>
                  </a:txBody>
                  <a:tcPr/>
                </a:tc>
              </a:tr>
              <a:tr h="370840">
                <a:tc>
                  <a:txBody>
                    <a:bodyPr/>
                    <a:lstStyle/>
                    <a:p>
                      <a:pPr algn="ctr"/>
                      <a:r>
                        <a:rPr lang="pt-BR" dirty="0" smtClean="0"/>
                        <a:t>Prata</a:t>
                      </a:r>
                      <a:endParaRPr lang="pt-BR" dirty="0"/>
                    </a:p>
                  </a:txBody>
                  <a:tcPr/>
                </a:tc>
                <a:tc>
                  <a:txBody>
                    <a:bodyPr/>
                    <a:lstStyle/>
                    <a:p>
                      <a:pPr algn="ctr"/>
                      <a:r>
                        <a:rPr lang="pt-BR" dirty="0" smtClean="0"/>
                        <a:t>1,47</a:t>
                      </a:r>
                      <a:endParaRPr lang="pt-BR" dirty="0"/>
                    </a:p>
                  </a:txBody>
                  <a:tcPr/>
                </a:tc>
                <a:tc>
                  <a:txBody>
                    <a:bodyPr/>
                    <a:lstStyle/>
                    <a:p>
                      <a:pPr algn="ctr"/>
                      <a:r>
                        <a:rPr lang="pt-BR" dirty="0" smtClean="0"/>
                        <a:t>3,8</a:t>
                      </a:r>
                      <a:endParaRPr lang="pt-BR" dirty="0"/>
                    </a:p>
                  </a:txBody>
                  <a:tcPr/>
                </a:tc>
              </a:tr>
              <a:tr h="370840">
                <a:tc>
                  <a:txBody>
                    <a:bodyPr/>
                    <a:lstStyle/>
                    <a:p>
                      <a:pPr algn="ctr"/>
                      <a:r>
                        <a:rPr lang="pt-BR" dirty="0" smtClean="0"/>
                        <a:t>Cobre</a:t>
                      </a:r>
                      <a:endParaRPr lang="pt-BR" dirty="0"/>
                    </a:p>
                  </a:txBody>
                  <a:tcPr/>
                </a:tc>
                <a:tc>
                  <a:txBody>
                    <a:bodyPr/>
                    <a:lstStyle/>
                    <a:p>
                      <a:pPr algn="ctr"/>
                      <a:r>
                        <a:rPr lang="pt-BR" dirty="0" smtClean="0"/>
                        <a:t>1,72</a:t>
                      </a:r>
                      <a:endParaRPr lang="pt-BR" dirty="0"/>
                    </a:p>
                  </a:txBody>
                  <a:tcPr/>
                </a:tc>
                <a:tc>
                  <a:txBody>
                    <a:bodyPr/>
                    <a:lstStyle/>
                    <a:p>
                      <a:pPr algn="ctr"/>
                      <a:r>
                        <a:rPr lang="pt-BR" dirty="0" smtClean="0"/>
                        <a:t>3,9</a:t>
                      </a:r>
                      <a:endParaRPr lang="pt-BR"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1800" dirty="0" err="1" smtClean="0">
                          <a:latin typeface="Arial" charset="0"/>
                        </a:rPr>
                        <a:t>Constantan</a:t>
                      </a:r>
                      <a:r>
                        <a:rPr lang="es-ES_tradnl" sz="1800" dirty="0" smtClean="0">
                          <a:latin typeface="Arial" charset="0"/>
                        </a:rPr>
                        <a:t> (60 Cu, 40 Ni)</a:t>
                      </a:r>
                      <a:endParaRPr lang="pt-BR" sz="4000" dirty="0" smtClean="0"/>
                    </a:p>
                  </a:txBody>
                  <a:tcPr/>
                </a:tc>
                <a:tc>
                  <a:txBody>
                    <a:bodyPr/>
                    <a:lstStyle/>
                    <a:p>
                      <a:pPr algn="ctr"/>
                      <a:r>
                        <a:rPr lang="pt-BR" dirty="0" smtClean="0"/>
                        <a:t>49</a:t>
                      </a:r>
                      <a:endParaRPr lang="pt-BR" dirty="0"/>
                    </a:p>
                  </a:txBody>
                  <a:tcPr/>
                </a:tc>
                <a:tc>
                  <a:txBody>
                    <a:bodyPr/>
                    <a:lstStyle/>
                    <a:p>
                      <a:pPr algn="ctr"/>
                      <a:r>
                        <a:rPr lang="pt-BR" dirty="0" smtClean="0"/>
                        <a:t>0,002</a:t>
                      </a:r>
                      <a:endParaRPr lang="pt-BR" dirty="0"/>
                    </a:p>
                  </a:txBody>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Resistores</a:t>
            </a:r>
            <a:endParaRPr lang="pt-BR" dirty="0"/>
          </a:p>
        </p:txBody>
      </p:sp>
      <p:sp>
        <p:nvSpPr>
          <p:cNvPr id="3" name="Espaço Reservado para Conteúdo 2"/>
          <p:cNvSpPr>
            <a:spLocks noGrp="1"/>
          </p:cNvSpPr>
          <p:nvPr>
            <p:ph idx="1"/>
          </p:nvPr>
        </p:nvSpPr>
        <p:spPr>
          <a:xfrm>
            <a:off x="457200" y="1428736"/>
            <a:ext cx="8229600" cy="2114552"/>
          </a:xfrm>
        </p:spPr>
        <p:txBody>
          <a:bodyPr/>
          <a:lstStyle/>
          <a:p>
            <a:r>
              <a:rPr lang="pt-BR" altLang="en-US" sz="2400" dirty="0" smtClean="0"/>
              <a:t>Resistores são componentes eletrônicos cuja principal finalidade é controlar a passagem de corrente elétrica. Denomina-se resistor todo condutor, no qual a energia elétrica consumida é transformada exclusivamente, em energia térmica.</a:t>
            </a:r>
          </a:p>
          <a:p>
            <a:endParaRPr lang="pt-BR" sz="2400" dirty="0"/>
          </a:p>
        </p:txBody>
      </p:sp>
      <p:pic>
        <p:nvPicPr>
          <p:cNvPr id="4" name="Imagem 3" descr="potenciometro-linear1.gif"/>
          <p:cNvPicPr>
            <a:picLocks noChangeAspect="1"/>
          </p:cNvPicPr>
          <p:nvPr/>
        </p:nvPicPr>
        <p:blipFill>
          <a:blip r:embed="rId2" cstate="print"/>
          <a:stretch>
            <a:fillRect/>
          </a:stretch>
        </p:blipFill>
        <p:spPr>
          <a:xfrm>
            <a:off x="3071802" y="5214950"/>
            <a:ext cx="1852609" cy="1425084"/>
          </a:xfrm>
          <a:prstGeom prst="rect">
            <a:avLst/>
          </a:prstGeom>
          <a:ln>
            <a:noFill/>
          </a:ln>
          <a:effectLst>
            <a:outerShdw blurRad="292100" dist="139700" dir="2700000" algn="tl" rotWithShape="0">
              <a:srgbClr val="333333">
                <a:alpha val="65000"/>
              </a:srgbClr>
            </a:outerShdw>
          </a:effectLst>
        </p:spPr>
      </p:pic>
      <p:pic>
        <p:nvPicPr>
          <p:cNvPr id="5" name="Imagem 4" descr="chuveiro.jpg"/>
          <p:cNvPicPr>
            <a:picLocks noChangeAspect="1"/>
          </p:cNvPicPr>
          <p:nvPr/>
        </p:nvPicPr>
        <p:blipFill>
          <a:blip r:embed="rId3" cstate="print"/>
          <a:stretch>
            <a:fillRect/>
          </a:stretch>
        </p:blipFill>
        <p:spPr>
          <a:xfrm>
            <a:off x="4357686" y="3360134"/>
            <a:ext cx="2071702" cy="2034412"/>
          </a:xfrm>
          <a:prstGeom prst="rect">
            <a:avLst/>
          </a:prstGeom>
          <a:ln>
            <a:noFill/>
          </a:ln>
          <a:effectLst>
            <a:outerShdw blurRad="292100" dist="139700" dir="2700000" algn="tl" rotWithShape="0">
              <a:srgbClr val="333333">
                <a:alpha val="65000"/>
              </a:srgbClr>
            </a:outerShdw>
          </a:effectLst>
        </p:spPr>
      </p:pic>
      <p:pic>
        <p:nvPicPr>
          <p:cNvPr id="6" name="Imagem 5" descr="resistores2.jpg"/>
          <p:cNvPicPr>
            <a:picLocks noChangeAspect="1"/>
          </p:cNvPicPr>
          <p:nvPr/>
        </p:nvPicPr>
        <p:blipFill>
          <a:blip r:embed="rId4" cstate="print"/>
          <a:srcRect l="5618" t="5294" r="4494" b="11764"/>
          <a:stretch>
            <a:fillRect/>
          </a:stretch>
        </p:blipFill>
        <p:spPr>
          <a:xfrm>
            <a:off x="6643702" y="5141279"/>
            <a:ext cx="2143140" cy="1573869"/>
          </a:xfrm>
          <a:prstGeom prst="rect">
            <a:avLst/>
          </a:prstGeom>
          <a:ln>
            <a:noFill/>
          </a:ln>
          <a:effectLst>
            <a:outerShdw blurRad="292100" dist="139700" dir="2700000" algn="tl" rotWithShape="0">
              <a:srgbClr val="333333">
                <a:alpha val="65000"/>
              </a:srgbClr>
            </a:outerShdw>
          </a:effectLst>
        </p:spPr>
      </p:pic>
      <p:pic>
        <p:nvPicPr>
          <p:cNvPr id="7" name="Imagem 6" descr="resistores2BR.jpg"/>
          <p:cNvPicPr>
            <a:picLocks noChangeAspect="1"/>
          </p:cNvPicPr>
          <p:nvPr/>
        </p:nvPicPr>
        <p:blipFill>
          <a:blip r:embed="rId5" cstate="print"/>
          <a:srcRect t="21752" b="23248"/>
          <a:stretch>
            <a:fillRect/>
          </a:stretch>
        </p:blipFill>
        <p:spPr>
          <a:xfrm>
            <a:off x="1000100" y="5572140"/>
            <a:ext cx="1357302" cy="746521"/>
          </a:xfrm>
          <a:prstGeom prst="rect">
            <a:avLst/>
          </a:prstGeom>
          <a:ln>
            <a:noFill/>
          </a:ln>
          <a:effectLst>
            <a:outerShdw blurRad="292100" dist="139700" dir="2700000" algn="tl" rotWithShape="0">
              <a:srgbClr val="333333">
                <a:alpha val="65000"/>
              </a:srgbClr>
            </a:outerShdw>
          </a:effectLst>
        </p:spPr>
      </p:pic>
      <p:pic>
        <p:nvPicPr>
          <p:cNvPr id="8" name="Imagem 7" descr="Resistors_Sip_Network_Resistors.jpg"/>
          <p:cNvPicPr>
            <a:picLocks noChangeAspect="1"/>
          </p:cNvPicPr>
          <p:nvPr/>
        </p:nvPicPr>
        <p:blipFill>
          <a:blip r:embed="rId6" cstate="print"/>
          <a:srcRect t="14583" b="16666"/>
          <a:stretch>
            <a:fillRect/>
          </a:stretch>
        </p:blipFill>
        <p:spPr>
          <a:xfrm>
            <a:off x="714348" y="3857628"/>
            <a:ext cx="2000240" cy="137517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42852"/>
            <a:ext cx="8229600" cy="1143000"/>
          </a:xfrm>
        </p:spPr>
        <p:txBody>
          <a:bodyPr/>
          <a:lstStyle/>
          <a:p>
            <a:r>
              <a:rPr lang="en-US" altLang="en-US" dirty="0" err="1" smtClean="0"/>
              <a:t>Resistores</a:t>
            </a:r>
            <a:r>
              <a:rPr lang="en-US" altLang="en-US" dirty="0" smtClean="0"/>
              <a:t> </a:t>
            </a:r>
            <a:r>
              <a:rPr lang="en-US" altLang="en-US" dirty="0" err="1" smtClean="0"/>
              <a:t>variáveis</a:t>
            </a:r>
            <a:endParaRPr lang="pt-BR" dirty="0"/>
          </a:p>
        </p:txBody>
      </p:sp>
      <p:sp>
        <p:nvSpPr>
          <p:cNvPr id="3" name="Espaço Reservado para Conteúdo 2"/>
          <p:cNvSpPr>
            <a:spLocks noGrp="1"/>
          </p:cNvSpPr>
          <p:nvPr>
            <p:ph idx="1"/>
          </p:nvPr>
        </p:nvSpPr>
        <p:spPr>
          <a:xfrm>
            <a:off x="-32" y="1214422"/>
            <a:ext cx="4714908" cy="5214974"/>
          </a:xfrm>
        </p:spPr>
        <p:txBody>
          <a:bodyPr/>
          <a:lstStyle/>
          <a:p>
            <a:r>
              <a:rPr lang="pt-BR" altLang="en-US" sz="2200" dirty="0" smtClean="0"/>
              <a:t>Também existem resistores com valores variáveis. Estes componentes são bastante empregados em controle de volume, controle de fontes de alimentação e em filtros, são conhecidos por “</a:t>
            </a:r>
            <a:r>
              <a:rPr lang="pt-BR" altLang="en-US" sz="2200" dirty="0" err="1" smtClean="0"/>
              <a:t>trimpots</a:t>
            </a:r>
            <a:r>
              <a:rPr lang="pt-BR" altLang="en-US" sz="2200" dirty="0" smtClean="0"/>
              <a:t>”, “potenciômetros” ou “reostatos” e podem ser fabricados tanto com películas de carbono, metálicas ou por fio enrolado, e a variação da resistência é obtida pela variação comprimento do condutor ou pela área da película metálica definida entre o cursor e os terminais do componente.</a:t>
            </a:r>
          </a:p>
        </p:txBody>
      </p:sp>
      <p:pic>
        <p:nvPicPr>
          <p:cNvPr id="5" name="Imagem 4" descr="potenciometro.gif"/>
          <p:cNvPicPr>
            <a:picLocks noChangeAspect="1"/>
          </p:cNvPicPr>
          <p:nvPr/>
        </p:nvPicPr>
        <p:blipFill>
          <a:blip r:embed="rId2" cstate="print"/>
          <a:stretch>
            <a:fillRect/>
          </a:stretch>
        </p:blipFill>
        <p:spPr>
          <a:xfrm>
            <a:off x="5643570" y="1428736"/>
            <a:ext cx="2295525" cy="2571750"/>
          </a:xfrm>
          <a:prstGeom prst="rect">
            <a:avLst/>
          </a:prstGeom>
          <a:ln>
            <a:noFill/>
          </a:ln>
          <a:effectLst>
            <a:outerShdw blurRad="292100" dist="139700" dir="2700000" algn="tl" rotWithShape="0">
              <a:srgbClr val="333333">
                <a:alpha val="65000"/>
              </a:srgbClr>
            </a:outerShdw>
          </a:effectLst>
        </p:spPr>
      </p:pic>
      <p:pic>
        <p:nvPicPr>
          <p:cNvPr id="6" name="Imagem 5" descr="deslizante.jpg"/>
          <p:cNvPicPr>
            <a:picLocks noChangeAspect="1"/>
          </p:cNvPicPr>
          <p:nvPr/>
        </p:nvPicPr>
        <p:blipFill>
          <a:blip r:embed="rId3" cstate="print"/>
          <a:stretch>
            <a:fillRect/>
          </a:stretch>
        </p:blipFill>
        <p:spPr>
          <a:xfrm>
            <a:off x="4929190" y="4500570"/>
            <a:ext cx="2476517" cy="1857388"/>
          </a:xfrm>
          <a:prstGeom prst="rect">
            <a:avLst/>
          </a:prstGeom>
          <a:ln>
            <a:noFill/>
          </a:ln>
          <a:effectLst>
            <a:outerShdw blurRad="292100" dist="139700" dir="2700000" algn="tl" rotWithShape="0">
              <a:srgbClr val="333333">
                <a:alpha val="65000"/>
              </a:srgbClr>
            </a:outerShdw>
          </a:effectLst>
        </p:spPr>
      </p:pic>
      <p:pic>
        <p:nvPicPr>
          <p:cNvPr id="7" name="Imagem 6" descr="file_7_2.jpg"/>
          <p:cNvPicPr>
            <a:picLocks noChangeAspect="1"/>
          </p:cNvPicPr>
          <p:nvPr/>
        </p:nvPicPr>
        <p:blipFill>
          <a:blip r:embed="rId4" cstate="print"/>
          <a:stretch>
            <a:fillRect/>
          </a:stretch>
        </p:blipFill>
        <p:spPr>
          <a:xfrm>
            <a:off x="7643835" y="4471639"/>
            <a:ext cx="1342576" cy="188631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Outros resistores - LDR</a:t>
            </a:r>
            <a:endParaRPr lang="pt-BR" dirty="0"/>
          </a:p>
        </p:txBody>
      </p:sp>
      <p:sp>
        <p:nvSpPr>
          <p:cNvPr id="3" name="Espaço Reservado para Conteúdo 2"/>
          <p:cNvSpPr>
            <a:spLocks noGrp="1"/>
          </p:cNvSpPr>
          <p:nvPr>
            <p:ph idx="1"/>
          </p:nvPr>
        </p:nvSpPr>
        <p:spPr>
          <a:xfrm>
            <a:off x="285720" y="1428736"/>
            <a:ext cx="4000528" cy="4530725"/>
          </a:xfrm>
        </p:spPr>
        <p:txBody>
          <a:bodyPr/>
          <a:lstStyle/>
          <a:p>
            <a:r>
              <a:rPr lang="pt-BR" altLang="en-US" sz="2200" dirty="0" smtClean="0"/>
              <a:t>A parte sensível à luz, no LDR, é uma trilha ondulada feita de sulfeto de cádmio. A energia luminosa inerente ao feixe de luz que atinge essa trilha, provoca uma liberação de portadores de carga elétrica além do normal, nesse material. Essa quantidade extra de portadores faz com que a resistência do elemento diminua drasticamente conforme o nível de iluminação aumenta.</a:t>
            </a:r>
            <a:endParaRPr lang="en-US" altLang="en-US" sz="2200" dirty="0" smtClean="0"/>
          </a:p>
          <a:p>
            <a:endParaRPr lang="pt-BR" sz="2200" dirty="0"/>
          </a:p>
        </p:txBody>
      </p:sp>
      <p:pic>
        <p:nvPicPr>
          <p:cNvPr id="4" name="Imagem 3" descr="curva LDR.gif"/>
          <p:cNvPicPr>
            <a:picLocks noChangeAspect="1"/>
          </p:cNvPicPr>
          <p:nvPr/>
        </p:nvPicPr>
        <p:blipFill>
          <a:blip r:embed="rId2" cstate="print"/>
          <a:stretch>
            <a:fillRect/>
          </a:stretch>
        </p:blipFill>
        <p:spPr>
          <a:xfrm>
            <a:off x="4357686" y="3786190"/>
            <a:ext cx="4381500" cy="2571750"/>
          </a:xfrm>
          <a:prstGeom prst="rect">
            <a:avLst/>
          </a:prstGeom>
          <a:solidFill>
            <a:schemeClr val="tx1"/>
          </a:solidFill>
        </p:spPr>
      </p:pic>
      <p:pic>
        <p:nvPicPr>
          <p:cNvPr id="5" name="Imagem 4" descr="LDR10.jpg"/>
          <p:cNvPicPr>
            <a:picLocks noChangeAspect="1"/>
          </p:cNvPicPr>
          <p:nvPr/>
        </p:nvPicPr>
        <p:blipFill>
          <a:blip r:embed="rId3" cstate="print"/>
          <a:srcRect l="14610" t="21700" r="17421" b="11503"/>
          <a:stretch>
            <a:fillRect/>
          </a:stretch>
        </p:blipFill>
        <p:spPr>
          <a:xfrm rot="5400000">
            <a:off x="5132418" y="1868450"/>
            <a:ext cx="1309697" cy="1716154"/>
          </a:xfrm>
          <a:prstGeom prst="rect">
            <a:avLst/>
          </a:prstGeom>
          <a:ln>
            <a:noFill/>
          </a:ln>
          <a:effectLst>
            <a:outerShdw blurRad="292100" dist="139700" dir="2700000" algn="tl" rotWithShape="0">
              <a:srgbClr val="333333">
                <a:alpha val="65000"/>
              </a:srgbClr>
            </a:outerShdw>
          </a:effectLst>
        </p:spPr>
      </p:pic>
      <p:pic>
        <p:nvPicPr>
          <p:cNvPr id="6" name="Imagem 5" descr="LDR11.jpg"/>
          <p:cNvPicPr>
            <a:picLocks noChangeAspect="1"/>
          </p:cNvPicPr>
          <p:nvPr/>
        </p:nvPicPr>
        <p:blipFill>
          <a:blip r:embed="rId4" cstate="print"/>
          <a:srcRect l="15043" t="13393" r="12748"/>
          <a:stretch>
            <a:fillRect/>
          </a:stretch>
        </p:blipFill>
        <p:spPr>
          <a:xfrm>
            <a:off x="7143768" y="1951024"/>
            <a:ext cx="1428760" cy="153987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Outros resistores - termistores</a:t>
            </a:r>
            <a:endParaRPr lang="pt-BR" dirty="0"/>
          </a:p>
        </p:txBody>
      </p:sp>
      <p:sp>
        <p:nvSpPr>
          <p:cNvPr id="3" name="Espaço Reservado para Conteúdo 2"/>
          <p:cNvSpPr>
            <a:spLocks noGrp="1"/>
          </p:cNvSpPr>
          <p:nvPr>
            <p:ph idx="1"/>
          </p:nvPr>
        </p:nvSpPr>
        <p:spPr>
          <a:xfrm>
            <a:off x="285720" y="1643050"/>
            <a:ext cx="3686172" cy="4530725"/>
          </a:xfrm>
        </p:spPr>
        <p:txBody>
          <a:bodyPr/>
          <a:lstStyle/>
          <a:p>
            <a:r>
              <a:rPr lang="pt-BR" sz="2200" dirty="0" smtClean="0"/>
              <a:t>Um resistor sensível à temperatura é chamado de termistor.</a:t>
            </a:r>
            <a:r>
              <a:rPr lang="en-US" sz="2200" dirty="0" smtClean="0"/>
              <a:t> </a:t>
            </a:r>
            <a:r>
              <a:rPr lang="pt-BR" sz="2200" dirty="0" smtClean="0"/>
              <a:t>Na maioria dos tipos comuns de termistores a resistência diminui à medida que a temperatura aumenta. Eles são denominados termistores de coeficiente negativo de temperatura e indicados como NTC</a:t>
            </a:r>
            <a:r>
              <a:rPr lang="en-US" sz="2200" dirty="0" smtClean="0"/>
              <a:t>.</a:t>
            </a:r>
          </a:p>
          <a:p>
            <a:endParaRPr lang="pt-BR" sz="2200" dirty="0"/>
          </a:p>
        </p:txBody>
      </p:sp>
      <p:pic>
        <p:nvPicPr>
          <p:cNvPr id="4" name="Imagem 3" descr="thermistor.jpg"/>
          <p:cNvPicPr>
            <a:picLocks noChangeAspect="1"/>
          </p:cNvPicPr>
          <p:nvPr/>
        </p:nvPicPr>
        <p:blipFill>
          <a:blip r:embed="rId2" cstate="print"/>
          <a:stretch>
            <a:fillRect/>
          </a:stretch>
        </p:blipFill>
        <p:spPr>
          <a:xfrm>
            <a:off x="4143372" y="1857364"/>
            <a:ext cx="2166926" cy="1868974"/>
          </a:xfrm>
          <a:prstGeom prst="rect">
            <a:avLst/>
          </a:prstGeom>
          <a:ln>
            <a:noFill/>
          </a:ln>
          <a:effectLst>
            <a:outerShdw blurRad="292100" dist="139700" dir="2700000" algn="tl" rotWithShape="0">
              <a:srgbClr val="333333">
                <a:alpha val="65000"/>
              </a:srgbClr>
            </a:outerShdw>
          </a:effectLst>
        </p:spPr>
      </p:pic>
      <p:pic>
        <p:nvPicPr>
          <p:cNvPr id="5" name="Imagem 4" descr="Thermistor_Temperature.jpg"/>
          <p:cNvPicPr>
            <a:picLocks noChangeAspect="1"/>
          </p:cNvPicPr>
          <p:nvPr/>
        </p:nvPicPr>
        <p:blipFill>
          <a:blip r:embed="rId3" cstate="print"/>
          <a:stretch>
            <a:fillRect/>
          </a:stretch>
        </p:blipFill>
        <p:spPr>
          <a:xfrm>
            <a:off x="6643702" y="1857364"/>
            <a:ext cx="1857368" cy="1857368"/>
          </a:xfrm>
          <a:prstGeom prst="rect">
            <a:avLst/>
          </a:prstGeom>
          <a:ln>
            <a:noFill/>
          </a:ln>
          <a:effectLst>
            <a:outerShdw blurRad="292100" dist="139700" dir="2700000" algn="tl" rotWithShape="0">
              <a:srgbClr val="333333">
                <a:alpha val="65000"/>
              </a:srgbClr>
            </a:outerShdw>
          </a:effectLst>
        </p:spPr>
      </p:pic>
      <p:pic>
        <p:nvPicPr>
          <p:cNvPr id="6" name="Picture 7" descr="15_05_05"/>
          <p:cNvPicPr>
            <a:picLocks noChangeAspect="1" noChangeArrowheads="1"/>
          </p:cNvPicPr>
          <p:nvPr/>
        </p:nvPicPr>
        <p:blipFill>
          <a:blip r:embed="rId4" cstate="print"/>
          <a:srcRect/>
          <a:stretch>
            <a:fillRect/>
          </a:stretch>
        </p:blipFill>
        <p:spPr bwMode="auto">
          <a:xfrm>
            <a:off x="5429256" y="4000504"/>
            <a:ext cx="2144713" cy="2563813"/>
          </a:xfrm>
          <a:prstGeom prst="rect">
            <a:avLst/>
          </a:prstGeom>
          <a:solidFill>
            <a:schemeClr val="tx1"/>
          </a:solid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71414"/>
            <a:ext cx="8229600" cy="1143000"/>
          </a:xfrm>
        </p:spPr>
        <p:txBody>
          <a:bodyPr/>
          <a:lstStyle/>
          <a:p>
            <a:r>
              <a:rPr lang="pt-BR" sz="4200" dirty="0" smtClean="0"/>
              <a:t>Outros resistores - termistores</a:t>
            </a:r>
            <a:endParaRPr lang="pt-BR" sz="4200" dirty="0"/>
          </a:p>
        </p:txBody>
      </p:sp>
      <p:sp>
        <p:nvSpPr>
          <p:cNvPr id="3" name="Espaço Reservado para Conteúdo 2"/>
          <p:cNvSpPr>
            <a:spLocks noGrp="1"/>
          </p:cNvSpPr>
          <p:nvPr>
            <p:ph idx="1"/>
          </p:nvPr>
        </p:nvSpPr>
        <p:spPr>
          <a:xfrm>
            <a:off x="214282" y="1071546"/>
            <a:ext cx="4857784" cy="5500726"/>
          </a:xfrm>
        </p:spPr>
        <p:txBody>
          <a:bodyPr/>
          <a:lstStyle/>
          <a:p>
            <a:pPr marL="0" indent="0" fontAlgn="auto">
              <a:lnSpc>
                <a:spcPct val="120000"/>
              </a:lnSpc>
              <a:spcAft>
                <a:spcPts val="0"/>
              </a:spcAft>
              <a:buNone/>
              <a:defRPr/>
            </a:pPr>
            <a:r>
              <a:rPr lang="pt-BR" sz="1700" dirty="0" smtClean="0"/>
              <a:t>Calibração do termistor </a:t>
            </a:r>
          </a:p>
          <a:p>
            <a:pPr marL="0" indent="0" fontAlgn="auto">
              <a:lnSpc>
                <a:spcPct val="120000"/>
              </a:lnSpc>
              <a:spcAft>
                <a:spcPts val="0"/>
              </a:spcAft>
              <a:buNone/>
              <a:defRPr/>
            </a:pPr>
            <a:r>
              <a:rPr lang="pt-BR" sz="1700" dirty="0" smtClean="0"/>
              <a:t>A variação da resistência (R) de um termistor com temperatura absoluta (T) é razoavelmente bem descrita pela expressão </a:t>
            </a:r>
            <a:r>
              <a:rPr lang="pt-BR" sz="1700" dirty="0" smtClean="0">
                <a:solidFill>
                  <a:srgbClr val="FFC000"/>
                </a:solidFill>
              </a:rPr>
              <a:t>R(T) = a  </a:t>
            </a:r>
            <a:r>
              <a:rPr lang="pt-BR" sz="1700" dirty="0" err="1" smtClean="0">
                <a:solidFill>
                  <a:srgbClr val="FFC000"/>
                </a:solidFill>
              </a:rPr>
              <a:t>exp</a:t>
            </a:r>
            <a:r>
              <a:rPr lang="pt-BR" sz="1700" dirty="0" smtClean="0">
                <a:solidFill>
                  <a:srgbClr val="FFC000"/>
                </a:solidFill>
              </a:rPr>
              <a:t>(b/T) </a:t>
            </a:r>
            <a:r>
              <a:rPr lang="pt-BR" sz="1700" dirty="0" smtClean="0"/>
              <a:t>onde </a:t>
            </a:r>
            <a:r>
              <a:rPr lang="pt-BR" sz="1700" i="1" dirty="0" smtClean="0"/>
              <a:t>a</a:t>
            </a:r>
            <a:r>
              <a:rPr lang="pt-BR" sz="1700" dirty="0" smtClean="0"/>
              <a:t> e </a:t>
            </a:r>
            <a:r>
              <a:rPr lang="pt-BR" sz="1700" i="1" dirty="0" smtClean="0"/>
              <a:t>b</a:t>
            </a:r>
            <a:r>
              <a:rPr lang="pt-BR" sz="1700" dirty="0" smtClean="0"/>
              <a:t> são constantes. </a:t>
            </a:r>
          </a:p>
          <a:p>
            <a:pPr marL="0" indent="0" fontAlgn="auto">
              <a:lnSpc>
                <a:spcPct val="120000"/>
              </a:lnSpc>
              <a:spcAft>
                <a:spcPts val="0"/>
              </a:spcAft>
              <a:buNone/>
              <a:defRPr/>
            </a:pPr>
            <a:r>
              <a:rPr lang="pt-BR" sz="1700" dirty="0" smtClean="0"/>
              <a:t>Podemos determinar o valor de </a:t>
            </a:r>
            <a:r>
              <a:rPr lang="pt-BR" sz="1700" i="1" dirty="0" smtClean="0"/>
              <a:t>a</a:t>
            </a:r>
            <a:r>
              <a:rPr lang="pt-BR" sz="1700" dirty="0" smtClean="0"/>
              <a:t> e </a:t>
            </a:r>
            <a:r>
              <a:rPr lang="pt-BR" sz="1700" i="1" dirty="0" smtClean="0"/>
              <a:t>b</a:t>
            </a:r>
            <a:r>
              <a:rPr lang="pt-BR" sz="1700" dirty="0" smtClean="0"/>
              <a:t> medindo a resistência em duas temperaturas diferentes T</a:t>
            </a:r>
            <a:r>
              <a:rPr lang="pt-BR" sz="1700" baseline="-25000" dirty="0" smtClean="0"/>
              <a:t>1</a:t>
            </a:r>
            <a:r>
              <a:rPr lang="pt-BR" sz="1700" dirty="0" smtClean="0"/>
              <a:t> e T</a:t>
            </a:r>
            <a:r>
              <a:rPr lang="pt-BR" sz="1700" baseline="-25000" dirty="0" smtClean="0"/>
              <a:t>2</a:t>
            </a:r>
            <a:r>
              <a:rPr lang="pt-BR" sz="1700" dirty="0" smtClean="0"/>
              <a:t>. Se R</a:t>
            </a:r>
            <a:r>
              <a:rPr lang="pt-BR" sz="1700" baseline="-25000" dirty="0" smtClean="0"/>
              <a:t>1</a:t>
            </a:r>
            <a:r>
              <a:rPr lang="pt-BR" sz="1700" dirty="0" smtClean="0"/>
              <a:t> e R</a:t>
            </a:r>
            <a:r>
              <a:rPr lang="pt-BR" sz="1700" baseline="-25000" dirty="0" smtClean="0"/>
              <a:t>2</a:t>
            </a:r>
            <a:r>
              <a:rPr lang="pt-BR" sz="1700" dirty="0" smtClean="0"/>
              <a:t> são os resultados encontrados, então:</a:t>
            </a:r>
          </a:p>
          <a:p>
            <a:pPr marL="0" indent="0" fontAlgn="auto">
              <a:lnSpc>
                <a:spcPct val="120000"/>
              </a:lnSpc>
              <a:spcAft>
                <a:spcPts val="0"/>
              </a:spcAft>
              <a:buNone/>
              <a:defRPr/>
            </a:pPr>
            <a:r>
              <a:rPr lang="pt-BR" sz="1700" dirty="0" smtClean="0"/>
              <a:t>R</a:t>
            </a:r>
            <a:r>
              <a:rPr lang="pt-BR" sz="1700" baseline="-25000" dirty="0" smtClean="0"/>
              <a:t>1</a:t>
            </a:r>
            <a:r>
              <a:rPr lang="pt-BR" sz="1700" dirty="0" smtClean="0"/>
              <a:t> = a  </a:t>
            </a:r>
            <a:r>
              <a:rPr lang="pt-BR" sz="1700" dirty="0" err="1" smtClean="0"/>
              <a:t>exp</a:t>
            </a:r>
            <a:r>
              <a:rPr lang="pt-BR" sz="1700" dirty="0" smtClean="0"/>
              <a:t>(b/T</a:t>
            </a:r>
            <a:r>
              <a:rPr lang="pt-BR" sz="1700" baseline="-25000" dirty="0" smtClean="0"/>
              <a:t>1</a:t>
            </a:r>
            <a:r>
              <a:rPr lang="pt-BR" sz="1700" dirty="0" smtClean="0"/>
              <a:t>); R</a:t>
            </a:r>
            <a:r>
              <a:rPr lang="pt-BR" sz="1700" baseline="-25000" dirty="0" smtClean="0"/>
              <a:t>2</a:t>
            </a:r>
            <a:r>
              <a:rPr lang="pt-BR" sz="1700" dirty="0" smtClean="0"/>
              <a:t> = a  </a:t>
            </a:r>
            <a:r>
              <a:rPr lang="pt-BR" sz="1700" dirty="0" err="1" smtClean="0"/>
              <a:t>exp</a:t>
            </a:r>
            <a:r>
              <a:rPr lang="pt-BR" sz="1700" dirty="0" smtClean="0"/>
              <a:t>(b/T</a:t>
            </a:r>
            <a:r>
              <a:rPr lang="pt-BR" sz="1700" baseline="-25000" dirty="0" smtClean="0"/>
              <a:t>2</a:t>
            </a:r>
            <a:r>
              <a:rPr lang="pt-BR" sz="1700" dirty="0" smtClean="0"/>
              <a:t>)</a:t>
            </a:r>
          </a:p>
          <a:p>
            <a:pPr marL="0" indent="0" fontAlgn="auto">
              <a:lnSpc>
                <a:spcPct val="120000"/>
              </a:lnSpc>
              <a:spcAft>
                <a:spcPts val="0"/>
              </a:spcAft>
              <a:buNone/>
              <a:defRPr/>
            </a:pPr>
            <a:r>
              <a:rPr lang="pt-BR" sz="1700" dirty="0" smtClean="0"/>
              <a:t>e é fácil demonstrar que</a:t>
            </a:r>
          </a:p>
          <a:p>
            <a:pPr marL="0" indent="0" fontAlgn="auto">
              <a:lnSpc>
                <a:spcPct val="120000"/>
              </a:lnSpc>
              <a:spcAft>
                <a:spcPts val="0"/>
              </a:spcAft>
              <a:buNone/>
              <a:defRPr/>
            </a:pPr>
            <a:r>
              <a:rPr lang="pt-BR" sz="1700" dirty="0" smtClean="0"/>
              <a:t>b =  </a:t>
            </a:r>
            <a:r>
              <a:rPr lang="pt-BR" sz="1700" dirty="0" err="1" smtClean="0"/>
              <a:t>ln</a:t>
            </a:r>
            <a:r>
              <a:rPr lang="pt-BR" sz="1700" dirty="0" smtClean="0"/>
              <a:t> (R</a:t>
            </a:r>
            <a:r>
              <a:rPr lang="pt-BR" sz="1700" baseline="-25000" dirty="0" smtClean="0"/>
              <a:t>1</a:t>
            </a:r>
            <a:r>
              <a:rPr lang="pt-BR" sz="1700" dirty="0" smtClean="0"/>
              <a:t> / R</a:t>
            </a:r>
            <a:r>
              <a:rPr lang="pt-BR" sz="1700" baseline="-25000" dirty="0" smtClean="0"/>
              <a:t>2</a:t>
            </a:r>
            <a:r>
              <a:rPr lang="pt-BR" sz="1700" dirty="0" smtClean="0"/>
              <a:t>)  T</a:t>
            </a:r>
            <a:r>
              <a:rPr lang="pt-BR" sz="1700" baseline="-25000" dirty="0" smtClean="0"/>
              <a:t>1</a:t>
            </a:r>
            <a:r>
              <a:rPr lang="pt-BR" sz="1700" dirty="0" smtClean="0"/>
              <a:t>T</a:t>
            </a:r>
            <a:r>
              <a:rPr lang="pt-BR" sz="1700" baseline="-25000" dirty="0" smtClean="0"/>
              <a:t>2</a:t>
            </a:r>
            <a:r>
              <a:rPr lang="pt-BR" sz="1700" dirty="0" smtClean="0"/>
              <a:t> / (T</a:t>
            </a:r>
            <a:r>
              <a:rPr lang="pt-BR" sz="1700" baseline="-25000" dirty="0" smtClean="0"/>
              <a:t>2</a:t>
            </a:r>
            <a:r>
              <a:rPr lang="pt-BR" sz="1700" dirty="0" smtClean="0"/>
              <a:t> - T</a:t>
            </a:r>
            <a:r>
              <a:rPr lang="pt-BR" sz="1700" baseline="-25000" dirty="0" smtClean="0"/>
              <a:t>1</a:t>
            </a:r>
            <a:r>
              <a:rPr lang="pt-BR" sz="1700" dirty="0" smtClean="0"/>
              <a:t>) .</a:t>
            </a:r>
          </a:p>
          <a:p>
            <a:pPr marL="0" indent="0" fontAlgn="auto">
              <a:lnSpc>
                <a:spcPct val="120000"/>
              </a:lnSpc>
              <a:spcAft>
                <a:spcPts val="0"/>
              </a:spcAft>
              <a:buNone/>
              <a:defRPr/>
            </a:pPr>
            <a:r>
              <a:rPr lang="pt-BR" sz="1700" dirty="0" smtClean="0"/>
              <a:t>A maioria dos termistores tem </a:t>
            </a:r>
            <a:r>
              <a:rPr lang="pt-BR" sz="1700" i="1" dirty="0" smtClean="0"/>
              <a:t>b</a:t>
            </a:r>
            <a:r>
              <a:rPr lang="pt-BR" sz="1700" dirty="0" smtClean="0"/>
              <a:t> entre 3000 e 4000 Kelvin. </a:t>
            </a:r>
          </a:p>
          <a:p>
            <a:pPr marL="0" indent="0" fontAlgn="auto">
              <a:lnSpc>
                <a:spcPct val="120000"/>
              </a:lnSpc>
              <a:spcAft>
                <a:spcPts val="0"/>
              </a:spcAft>
              <a:buNone/>
              <a:defRPr/>
            </a:pPr>
            <a:r>
              <a:rPr lang="pt-BR" sz="1700" dirty="0" smtClean="0"/>
              <a:t>O valor de </a:t>
            </a:r>
            <a:r>
              <a:rPr lang="pt-BR" sz="1700" i="1" dirty="0" smtClean="0"/>
              <a:t>a</a:t>
            </a:r>
            <a:r>
              <a:rPr lang="pt-BR" sz="1700" dirty="0" smtClean="0"/>
              <a:t> pode ser calculado por:</a:t>
            </a:r>
          </a:p>
          <a:p>
            <a:pPr marL="0" indent="0" fontAlgn="auto">
              <a:lnSpc>
                <a:spcPct val="120000"/>
              </a:lnSpc>
              <a:spcAft>
                <a:spcPts val="0"/>
              </a:spcAft>
              <a:buNone/>
              <a:defRPr/>
            </a:pPr>
            <a:r>
              <a:rPr lang="pt-BR" sz="1700" dirty="0" smtClean="0">
                <a:solidFill>
                  <a:srgbClr val="FFC000"/>
                </a:solidFill>
              </a:rPr>
              <a:t>a = R</a:t>
            </a:r>
            <a:r>
              <a:rPr lang="pt-BR" sz="1700" baseline="-25000" dirty="0" smtClean="0">
                <a:solidFill>
                  <a:srgbClr val="FFC000"/>
                </a:solidFill>
              </a:rPr>
              <a:t>1</a:t>
            </a:r>
            <a:r>
              <a:rPr lang="pt-BR" sz="1700" dirty="0" smtClean="0">
                <a:solidFill>
                  <a:srgbClr val="FFC000"/>
                </a:solidFill>
              </a:rPr>
              <a:t> </a:t>
            </a:r>
            <a:r>
              <a:rPr lang="pt-BR" sz="1700" dirty="0" err="1" smtClean="0">
                <a:solidFill>
                  <a:srgbClr val="FFC000"/>
                </a:solidFill>
              </a:rPr>
              <a:t>exp</a:t>
            </a:r>
            <a:r>
              <a:rPr lang="pt-BR" sz="1700" dirty="0" smtClean="0">
                <a:solidFill>
                  <a:srgbClr val="FFC000"/>
                </a:solidFill>
              </a:rPr>
              <a:t>(-b/T</a:t>
            </a:r>
            <a:r>
              <a:rPr lang="pt-BR" sz="1700" baseline="-25000" dirty="0" smtClean="0">
                <a:solidFill>
                  <a:srgbClr val="FFC000"/>
                </a:solidFill>
              </a:rPr>
              <a:t>1</a:t>
            </a:r>
            <a:r>
              <a:rPr lang="pt-BR" sz="1700" dirty="0" smtClean="0">
                <a:solidFill>
                  <a:srgbClr val="FFC000"/>
                </a:solidFill>
              </a:rPr>
              <a:t>)  ou  a = R</a:t>
            </a:r>
            <a:r>
              <a:rPr lang="pt-BR" sz="1700" baseline="-25000" dirty="0" smtClean="0">
                <a:solidFill>
                  <a:srgbClr val="FFC000"/>
                </a:solidFill>
              </a:rPr>
              <a:t>2</a:t>
            </a:r>
            <a:r>
              <a:rPr lang="pt-BR" sz="1700" dirty="0" smtClean="0">
                <a:solidFill>
                  <a:srgbClr val="FFC000"/>
                </a:solidFill>
              </a:rPr>
              <a:t> </a:t>
            </a:r>
            <a:r>
              <a:rPr lang="pt-BR" sz="1700" dirty="0" err="1" smtClean="0">
                <a:solidFill>
                  <a:srgbClr val="FFC000"/>
                </a:solidFill>
              </a:rPr>
              <a:t>exp</a:t>
            </a:r>
            <a:r>
              <a:rPr lang="pt-BR" sz="1700" dirty="0" smtClean="0">
                <a:solidFill>
                  <a:srgbClr val="FFC000"/>
                </a:solidFill>
              </a:rPr>
              <a:t>(-b/T</a:t>
            </a:r>
            <a:r>
              <a:rPr lang="pt-BR" sz="1700" baseline="-25000" dirty="0" smtClean="0">
                <a:solidFill>
                  <a:srgbClr val="FFC000"/>
                </a:solidFill>
              </a:rPr>
              <a:t>2</a:t>
            </a:r>
            <a:r>
              <a:rPr lang="pt-BR" sz="1700" dirty="0" smtClean="0">
                <a:solidFill>
                  <a:srgbClr val="FFC000"/>
                </a:solidFill>
              </a:rPr>
              <a:t>)</a:t>
            </a:r>
            <a:r>
              <a:rPr lang="pt-BR" sz="1700" dirty="0" smtClean="0"/>
              <a:t>.</a:t>
            </a:r>
          </a:p>
          <a:p>
            <a:endParaRPr lang="pt-BR" sz="1700" dirty="0"/>
          </a:p>
        </p:txBody>
      </p:sp>
      <p:pic>
        <p:nvPicPr>
          <p:cNvPr id="4" name="Imagem 3" descr="RxT.gif"/>
          <p:cNvPicPr>
            <a:picLocks noChangeAspect="1"/>
          </p:cNvPicPr>
          <p:nvPr/>
        </p:nvPicPr>
        <p:blipFill>
          <a:blip r:embed="rId2" cstate="print"/>
          <a:stretch>
            <a:fillRect/>
          </a:stretch>
        </p:blipFill>
        <p:spPr>
          <a:xfrm>
            <a:off x="5143504" y="1214422"/>
            <a:ext cx="3890959" cy="3686172"/>
          </a:xfrm>
          <a:prstGeom prst="rect">
            <a:avLst/>
          </a:prstGeom>
        </p:spPr>
      </p:pic>
      <p:sp>
        <p:nvSpPr>
          <p:cNvPr id="5" name="CaixaDeTexto 10"/>
          <p:cNvSpPr txBox="1">
            <a:spLocks noChangeArrowheads="1"/>
          </p:cNvSpPr>
          <p:nvPr/>
        </p:nvSpPr>
        <p:spPr bwMode="auto">
          <a:xfrm>
            <a:off x="5000628" y="5214950"/>
            <a:ext cx="4071966" cy="1323439"/>
          </a:xfrm>
          <a:prstGeom prst="rect">
            <a:avLst/>
          </a:prstGeom>
          <a:noFill/>
          <a:ln w="9525">
            <a:solidFill>
              <a:schemeClr val="accent6">
                <a:lumMod val="60000"/>
                <a:lumOff val="40000"/>
              </a:schemeClr>
            </a:solidFill>
            <a:miter lim="800000"/>
            <a:headEnd/>
            <a:tailEnd/>
          </a:ln>
        </p:spPr>
        <p:txBody>
          <a:bodyPr wrap="square">
            <a:spAutoFit/>
          </a:bodyPr>
          <a:lstStyle/>
          <a:p>
            <a:r>
              <a:rPr lang="pt-BR" sz="1600" dirty="0">
                <a:solidFill>
                  <a:srgbClr val="FFC000"/>
                </a:solidFill>
              </a:rPr>
              <a:t>O gráfico </a:t>
            </a:r>
            <a:r>
              <a:rPr lang="pt-BR" sz="1600" dirty="0" smtClean="0">
                <a:solidFill>
                  <a:srgbClr val="FFC000"/>
                </a:solidFill>
              </a:rPr>
              <a:t>mostra </a:t>
            </a:r>
            <a:r>
              <a:rPr lang="pt-BR" sz="1600" dirty="0">
                <a:solidFill>
                  <a:srgbClr val="FFC000"/>
                </a:solidFill>
              </a:rPr>
              <a:t>a resistência de dois termistores diferentes em função da temperatura.  A  25ºC um dos termistores tem resistência de 100 k</a:t>
            </a:r>
            <a:r>
              <a:rPr lang="el-GR" sz="1600" dirty="0">
                <a:solidFill>
                  <a:srgbClr val="FFC000"/>
                </a:solidFill>
              </a:rPr>
              <a:t>Ω</a:t>
            </a:r>
            <a:r>
              <a:rPr lang="pt-BR" sz="1600" dirty="0">
                <a:solidFill>
                  <a:srgbClr val="FFC000"/>
                </a:solidFill>
              </a:rPr>
              <a:t> e o outro tem 10 k</a:t>
            </a:r>
            <a:r>
              <a:rPr lang="el-GR" sz="1600" dirty="0">
                <a:solidFill>
                  <a:srgbClr val="FFC000"/>
                </a:solidFill>
              </a:rPr>
              <a:t>Ω</a:t>
            </a:r>
            <a:r>
              <a:rPr lang="pt-BR" sz="1600" dirty="0">
                <a:solidFill>
                  <a:srgbClr val="FFC000"/>
                </a:solidFill>
              </a:rPr>
              <a:t>. Ambos têm </a:t>
            </a:r>
            <a:r>
              <a:rPr lang="pt-BR" sz="1600" i="1" dirty="0">
                <a:solidFill>
                  <a:srgbClr val="FFC000"/>
                </a:solidFill>
              </a:rPr>
              <a:t>b</a:t>
            </a:r>
            <a:r>
              <a:rPr lang="pt-BR" sz="1600" dirty="0">
                <a:solidFill>
                  <a:srgbClr val="FFC000"/>
                </a:solidFill>
              </a:rPr>
              <a:t> = 3500 K</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Outros resistores - RTD</a:t>
            </a:r>
            <a:endParaRPr lang="pt-BR" dirty="0"/>
          </a:p>
        </p:txBody>
      </p:sp>
      <p:sp>
        <p:nvSpPr>
          <p:cNvPr id="3" name="Espaço Reservado para Conteúdo 2"/>
          <p:cNvSpPr>
            <a:spLocks noGrp="1"/>
          </p:cNvSpPr>
          <p:nvPr>
            <p:ph idx="1"/>
          </p:nvPr>
        </p:nvSpPr>
        <p:spPr>
          <a:xfrm>
            <a:off x="285720" y="1500174"/>
            <a:ext cx="4686304" cy="4643470"/>
          </a:xfrm>
        </p:spPr>
        <p:txBody>
          <a:bodyPr/>
          <a:lstStyle/>
          <a:p>
            <a:r>
              <a:rPr lang="pt-BR" sz="2000" dirty="0" smtClean="0"/>
              <a:t>Os RTD (</a:t>
            </a:r>
            <a:r>
              <a:rPr lang="pt-BR" sz="2000" dirty="0" err="1" smtClean="0"/>
              <a:t>Resistence</a:t>
            </a:r>
            <a:r>
              <a:rPr lang="pt-BR" sz="2000" dirty="0" smtClean="0"/>
              <a:t> </a:t>
            </a:r>
            <a:r>
              <a:rPr lang="pt-BR" sz="2000" dirty="0" err="1" smtClean="0"/>
              <a:t>Temperature</a:t>
            </a:r>
            <a:r>
              <a:rPr lang="pt-BR" sz="2000" dirty="0" smtClean="0"/>
              <a:t> </a:t>
            </a:r>
            <a:r>
              <a:rPr lang="pt-BR" sz="2000" dirty="0" err="1" smtClean="0"/>
              <a:t>Detectors</a:t>
            </a:r>
            <a:r>
              <a:rPr lang="pt-BR" sz="2000" dirty="0" smtClean="0"/>
              <a:t>) são dispositivos construídos de fio enrolado e de uma película fina, que trabalham pelo princípio físico do coeficiente de temperatura da resistência elétrica dos metais. São quase lineares sobre uma larga escala de temperatura, e podem ser feitos pequenos o bastante para ter tempos de resposta de uma fração de segundo. Requerem uma corrente elétrica para produzir uma queda de tensão através do sensor que pode, então, ser mantido por um dispositivo de leitura externa calibrado.</a:t>
            </a:r>
            <a:br>
              <a:rPr lang="pt-BR" sz="2000" dirty="0" smtClean="0"/>
            </a:br>
            <a:r>
              <a:rPr lang="pt-BR" sz="2000" dirty="0" smtClean="0"/>
              <a:t/>
            </a:r>
            <a:br>
              <a:rPr lang="pt-BR" sz="2000" dirty="0" smtClean="0"/>
            </a:br>
            <a:endParaRPr lang="pt-BR" sz="2000" dirty="0"/>
          </a:p>
        </p:txBody>
      </p:sp>
      <p:pic>
        <p:nvPicPr>
          <p:cNvPr id="5" name="Imagem 4" descr="HD2307.jpg"/>
          <p:cNvPicPr>
            <a:picLocks noChangeAspect="1"/>
          </p:cNvPicPr>
          <p:nvPr/>
        </p:nvPicPr>
        <p:blipFill>
          <a:blip r:embed="rId2" cstate="print"/>
          <a:stretch>
            <a:fillRect/>
          </a:stretch>
        </p:blipFill>
        <p:spPr>
          <a:xfrm>
            <a:off x="5500694" y="1928802"/>
            <a:ext cx="3171825" cy="3810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alança">
  <a:themeElements>
    <a:clrScheme name="Balança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fontScheme name="Balança">
      <a:majorFont>
        <a:latin typeface="Arial"/>
        <a:ea typeface=""/>
        <a:cs typeface=""/>
      </a:majorFont>
      <a:minorFont>
        <a:latin typeface="Tahoma"/>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lança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ça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ça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ça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ça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ça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ça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ça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ça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Sistemas de medição - Aula 1</Template>
  <TotalTime>607</TotalTime>
  <Words>1861</Words>
  <Application>Microsoft Office PowerPoint</Application>
  <PresentationFormat>Apresentação na tela (4:3)</PresentationFormat>
  <Paragraphs>132</Paragraphs>
  <Slides>28</Slides>
  <Notes>0</Notes>
  <HiddenSlides>0</HiddenSlides>
  <MMClips>0</MMClips>
  <ScaleCrop>false</ScaleCrop>
  <HeadingPairs>
    <vt:vector size="4" baseType="variant">
      <vt:variant>
        <vt:lpstr>Tema</vt:lpstr>
      </vt:variant>
      <vt:variant>
        <vt:i4>1</vt:i4>
      </vt:variant>
      <vt:variant>
        <vt:lpstr>Títulos de slides</vt:lpstr>
      </vt:variant>
      <vt:variant>
        <vt:i4>28</vt:i4>
      </vt:variant>
    </vt:vector>
  </HeadingPairs>
  <TitlesOfParts>
    <vt:vector size="29" baseType="lpstr">
      <vt:lpstr>Balança</vt:lpstr>
      <vt:lpstr>Circuitos e medições elétricas</vt:lpstr>
      <vt:lpstr>Elementos elétricos</vt:lpstr>
      <vt:lpstr>Resistividade dos metais</vt:lpstr>
      <vt:lpstr>Resistores</vt:lpstr>
      <vt:lpstr>Resistores variáveis</vt:lpstr>
      <vt:lpstr>Outros resistores - LDR</vt:lpstr>
      <vt:lpstr>Outros resistores - termistores</vt:lpstr>
      <vt:lpstr>Outros resistores - termistores</vt:lpstr>
      <vt:lpstr>Outros resistores - RTD</vt:lpstr>
      <vt:lpstr>Outros resistores - RTD</vt:lpstr>
      <vt:lpstr>Capacitor</vt:lpstr>
      <vt:lpstr>Capacitor</vt:lpstr>
      <vt:lpstr>Capacitância</vt:lpstr>
      <vt:lpstr>Fatores que influenciam na capacitância</vt:lpstr>
      <vt:lpstr>Aplicações – sensor de pressão</vt:lpstr>
      <vt:lpstr>Campo magnético, indutores e indutância</vt:lpstr>
      <vt:lpstr>Campo magnético sobre carga elétrica em movimento</vt:lpstr>
      <vt:lpstr>Lei de Faraday</vt:lpstr>
      <vt:lpstr>Aplicações</vt:lpstr>
      <vt:lpstr>Aplicações</vt:lpstr>
      <vt:lpstr>Aplicações - LVDT</vt:lpstr>
      <vt:lpstr>Medições elétricas</vt:lpstr>
      <vt:lpstr>Medições elétricas</vt:lpstr>
      <vt:lpstr>Medições elétricas</vt:lpstr>
      <vt:lpstr>Ponte de Wheatstone</vt:lpstr>
      <vt:lpstr>Ligação a dois fios</vt:lpstr>
      <vt:lpstr>Ligação a três fios</vt:lpstr>
      <vt:lpstr>Ligação a quatro fios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Circuitos e medições elétricas</dc:title>
  <dc:creator>HELIO</dc:creator>
  <cp:lastModifiedBy>HELIO</cp:lastModifiedBy>
  <cp:revision>19</cp:revision>
  <dcterms:created xsi:type="dcterms:W3CDTF">2010-03-16T22:36:59Z</dcterms:created>
  <dcterms:modified xsi:type="dcterms:W3CDTF">2010-08-26T02:50:56Z</dcterms:modified>
</cp:coreProperties>
</file>