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56" r:id="rId3"/>
    <p:sldId id="261" r:id="rId4"/>
    <p:sldId id="262" r:id="rId5"/>
    <p:sldId id="263" r:id="rId6"/>
    <p:sldId id="257" r:id="rId7"/>
    <p:sldId id="272" r:id="rId8"/>
    <p:sldId id="258" r:id="rId9"/>
    <p:sldId id="260" r:id="rId10"/>
    <p:sldId id="265" r:id="rId11"/>
    <p:sldId id="266" r:id="rId12"/>
    <p:sldId id="259" r:id="rId13"/>
    <p:sldId id="267" r:id="rId14"/>
    <p:sldId id="264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1" autoAdjust="0"/>
    <p:restoredTop sz="92000" autoAdjust="0"/>
  </p:normalViewPr>
  <p:slideViewPr>
    <p:cSldViewPr>
      <p:cViewPr varScale="1">
        <p:scale>
          <a:sx n="85" d="100"/>
          <a:sy n="85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2F550-4B48-445D-8F30-A08B2388C3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544C25C-B175-42E8-B15C-E4F4513D27DD}">
      <dgm:prSet/>
      <dgm:spPr/>
      <dgm:t>
        <a:bodyPr/>
        <a:lstStyle/>
        <a:p>
          <a:pPr rtl="0"/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Basicamente, um potenciômetro resistivo consiste de um elemento resistivo com um contato móvel. 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48BC0-5823-4CB2-9E97-C8FE430BBF9D}" type="parTrans" cxnId="{390E9F6A-1F91-4E3F-A564-F50AF35FF664}">
      <dgm:prSet/>
      <dgm:spPr/>
      <dgm:t>
        <a:bodyPr/>
        <a:lstStyle/>
        <a:p>
          <a:endParaRPr lang="pt-BR"/>
        </a:p>
      </dgm:t>
    </dgm:pt>
    <dgm:pt modelId="{5646D866-225D-43C5-84AC-0B895BB2E7CB}" type="sibTrans" cxnId="{390E9F6A-1F91-4E3F-A564-F50AF35FF664}">
      <dgm:prSet/>
      <dgm:spPr/>
      <dgm:t>
        <a:bodyPr/>
        <a:lstStyle/>
        <a:p>
          <a:endParaRPr lang="pt-BR"/>
        </a:p>
      </dgm:t>
    </dgm:pt>
    <dgm:pt modelId="{5609A768-6A10-4F8A-AF6D-E4CD61068417}">
      <dgm:prSet/>
      <dgm:spPr/>
      <dgm:t>
        <a:bodyPr/>
        <a:lstStyle/>
        <a:p>
          <a:pPr rtl="0"/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contato móvel pode ser de translação ou rotação, permitindo a medição de deslocamentos lineares e rotativos.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FFF84-EE2E-46A9-9A2D-D140A0766D6C}" type="parTrans" cxnId="{A8E399BE-B52B-4D19-8966-A9204A214DB7}">
      <dgm:prSet/>
      <dgm:spPr/>
      <dgm:t>
        <a:bodyPr/>
        <a:lstStyle/>
        <a:p>
          <a:endParaRPr lang="pt-BR"/>
        </a:p>
      </dgm:t>
    </dgm:pt>
    <dgm:pt modelId="{A7CCD019-EDCB-414F-85B2-9AE378ABE6D0}" type="sibTrans" cxnId="{A8E399BE-B52B-4D19-8966-A9204A214DB7}">
      <dgm:prSet/>
      <dgm:spPr/>
      <dgm:t>
        <a:bodyPr/>
        <a:lstStyle/>
        <a:p>
          <a:endParaRPr lang="pt-BR"/>
        </a:p>
      </dgm:t>
    </dgm:pt>
    <dgm:pt modelId="{3090FE95-FB51-40BF-BFBC-D1EF7050462F}">
      <dgm:prSet/>
      <dgm:spPr/>
      <dgm:t>
        <a:bodyPr/>
        <a:lstStyle/>
        <a:p>
          <a:pPr rtl="0"/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Potenciômetros lineares possuem escalas de 2,5 a 500 mm, e potenciômetros rotativos indicam de 10</a:t>
          </a:r>
          <a:r>
            <a:rPr lang="pt-BR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60 voltas (60x360</a:t>
          </a:r>
          <a:r>
            <a:rPr lang="pt-BR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7B278C-2513-4FEB-B86F-F83AE355CCA4}" type="parTrans" cxnId="{C5B5AEB8-9F3A-495D-A1F4-2F4982410F03}">
      <dgm:prSet/>
      <dgm:spPr/>
      <dgm:t>
        <a:bodyPr/>
        <a:lstStyle/>
        <a:p>
          <a:endParaRPr lang="pt-BR"/>
        </a:p>
      </dgm:t>
    </dgm:pt>
    <dgm:pt modelId="{A5A5EA6F-05E1-4452-97E9-AE28D96D7D10}" type="sibTrans" cxnId="{C5B5AEB8-9F3A-495D-A1F4-2F4982410F03}">
      <dgm:prSet/>
      <dgm:spPr/>
      <dgm:t>
        <a:bodyPr/>
        <a:lstStyle/>
        <a:p>
          <a:endParaRPr lang="pt-BR"/>
        </a:p>
      </dgm:t>
    </dgm:pt>
    <dgm:pt modelId="{CBD918F8-43C8-44C8-8070-754EBC8234FE}" type="pres">
      <dgm:prSet presAssocID="{34A2F550-4B48-445D-8F30-A08B2388C3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F95D87-6B6F-442A-8B04-1C3BE694FC34}" type="pres">
      <dgm:prSet presAssocID="{9544C25C-B175-42E8-B15C-E4F4513D27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DE4940-41C7-4259-B24B-775EC4D7B615}" type="pres">
      <dgm:prSet presAssocID="{5646D866-225D-43C5-84AC-0B895BB2E7CB}" presName="spacer" presStyleCnt="0"/>
      <dgm:spPr/>
    </dgm:pt>
    <dgm:pt modelId="{D71F1A59-900C-47BB-A976-2EE27F2F79B1}" type="pres">
      <dgm:prSet presAssocID="{5609A768-6A10-4F8A-AF6D-E4CD610684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2E2BFB-3532-421F-A2BF-0F374F342818}" type="pres">
      <dgm:prSet presAssocID="{A7CCD019-EDCB-414F-85B2-9AE378ABE6D0}" presName="spacer" presStyleCnt="0"/>
      <dgm:spPr/>
    </dgm:pt>
    <dgm:pt modelId="{7CA6809B-F8B3-4D7B-BA06-C1525F2E0DCA}" type="pres">
      <dgm:prSet presAssocID="{3090FE95-FB51-40BF-BFBC-D1EF705046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524A0B-CDC9-47FA-9C9A-394B2C73E07D}" type="presOf" srcId="{34A2F550-4B48-445D-8F30-A08B2388C3FB}" destId="{CBD918F8-43C8-44C8-8070-754EBC8234FE}" srcOrd="0" destOrd="0" presId="urn:microsoft.com/office/officeart/2005/8/layout/vList2"/>
    <dgm:cxn modelId="{5A2DBCEC-8E14-4B56-AEE0-80F92ADE5548}" type="presOf" srcId="{3090FE95-FB51-40BF-BFBC-D1EF7050462F}" destId="{7CA6809B-F8B3-4D7B-BA06-C1525F2E0DCA}" srcOrd="0" destOrd="0" presId="urn:microsoft.com/office/officeart/2005/8/layout/vList2"/>
    <dgm:cxn modelId="{A8E399BE-B52B-4D19-8966-A9204A214DB7}" srcId="{34A2F550-4B48-445D-8F30-A08B2388C3FB}" destId="{5609A768-6A10-4F8A-AF6D-E4CD61068417}" srcOrd="1" destOrd="0" parTransId="{66AFFF84-EE2E-46A9-9A2D-D140A0766D6C}" sibTransId="{A7CCD019-EDCB-414F-85B2-9AE378ABE6D0}"/>
    <dgm:cxn modelId="{4DEAFD36-A5A9-449D-B841-D73D5610BAF9}" type="presOf" srcId="{9544C25C-B175-42E8-B15C-E4F4513D27DD}" destId="{67F95D87-6B6F-442A-8B04-1C3BE694FC34}" srcOrd="0" destOrd="0" presId="urn:microsoft.com/office/officeart/2005/8/layout/vList2"/>
    <dgm:cxn modelId="{460D66B4-8C15-492A-B2D7-1DC29808898C}" type="presOf" srcId="{5609A768-6A10-4F8A-AF6D-E4CD61068417}" destId="{D71F1A59-900C-47BB-A976-2EE27F2F79B1}" srcOrd="0" destOrd="0" presId="urn:microsoft.com/office/officeart/2005/8/layout/vList2"/>
    <dgm:cxn modelId="{390E9F6A-1F91-4E3F-A564-F50AF35FF664}" srcId="{34A2F550-4B48-445D-8F30-A08B2388C3FB}" destId="{9544C25C-B175-42E8-B15C-E4F4513D27DD}" srcOrd="0" destOrd="0" parTransId="{E0548BC0-5823-4CB2-9E97-C8FE430BBF9D}" sibTransId="{5646D866-225D-43C5-84AC-0B895BB2E7CB}"/>
    <dgm:cxn modelId="{C5B5AEB8-9F3A-495D-A1F4-2F4982410F03}" srcId="{34A2F550-4B48-445D-8F30-A08B2388C3FB}" destId="{3090FE95-FB51-40BF-BFBC-D1EF7050462F}" srcOrd="2" destOrd="0" parTransId="{977B278C-2513-4FEB-B86F-F83AE355CCA4}" sibTransId="{A5A5EA6F-05E1-4452-97E9-AE28D96D7D10}"/>
    <dgm:cxn modelId="{A444D56D-941B-4F24-996F-D021226F1744}" type="presParOf" srcId="{CBD918F8-43C8-44C8-8070-754EBC8234FE}" destId="{67F95D87-6B6F-442A-8B04-1C3BE694FC34}" srcOrd="0" destOrd="0" presId="urn:microsoft.com/office/officeart/2005/8/layout/vList2"/>
    <dgm:cxn modelId="{724B15A7-84B1-49C8-BB2C-4326944D9C66}" type="presParOf" srcId="{CBD918F8-43C8-44C8-8070-754EBC8234FE}" destId="{98DE4940-41C7-4259-B24B-775EC4D7B615}" srcOrd="1" destOrd="0" presId="urn:microsoft.com/office/officeart/2005/8/layout/vList2"/>
    <dgm:cxn modelId="{5595837B-1B37-4DC5-94C4-F235C8305DA6}" type="presParOf" srcId="{CBD918F8-43C8-44C8-8070-754EBC8234FE}" destId="{D71F1A59-900C-47BB-A976-2EE27F2F79B1}" srcOrd="2" destOrd="0" presId="urn:microsoft.com/office/officeart/2005/8/layout/vList2"/>
    <dgm:cxn modelId="{E1E6FFC4-9752-4D21-B7A1-2BB5BEC5E354}" type="presParOf" srcId="{CBD918F8-43C8-44C8-8070-754EBC8234FE}" destId="{0A2E2BFB-3532-421F-A2BF-0F374F342818}" srcOrd="3" destOrd="0" presId="urn:microsoft.com/office/officeart/2005/8/layout/vList2"/>
    <dgm:cxn modelId="{1333669D-7280-4981-96A5-03EC750088BB}" type="presParOf" srcId="{CBD918F8-43C8-44C8-8070-754EBC8234FE}" destId="{7CA6809B-F8B3-4D7B-BA06-C1525F2E0D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F95D87-6B6F-442A-8B04-1C3BE694FC34}">
      <dsp:nvSpPr>
        <dsp:cNvPr id="0" name=""/>
        <dsp:cNvSpPr/>
      </dsp:nvSpPr>
      <dsp:spPr>
        <a:xfrm>
          <a:off x="0" y="24377"/>
          <a:ext cx="4968677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Basicamente, um potenciômetro resistivo consiste de um elemento resistivo com um contato móvel. </a:t>
          </a:r>
          <a:endParaRPr lang="pt-B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377"/>
        <a:ext cx="4968677" cy="1044809"/>
      </dsp:txXfrm>
    </dsp:sp>
    <dsp:sp modelId="{D71F1A59-900C-47BB-A976-2EE27F2F79B1}">
      <dsp:nvSpPr>
        <dsp:cNvPr id="0" name=""/>
        <dsp:cNvSpPr/>
      </dsp:nvSpPr>
      <dsp:spPr>
        <a:xfrm>
          <a:off x="0" y="1123907"/>
          <a:ext cx="4968677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contato móvel pode ser de translação ou rotação, permitindo a medição de deslocamentos lineares e rotativos.</a:t>
          </a:r>
          <a:endParaRPr lang="pt-B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23907"/>
        <a:ext cx="4968677" cy="1044809"/>
      </dsp:txXfrm>
    </dsp:sp>
    <dsp:sp modelId="{7CA6809B-F8B3-4D7B-BA06-C1525F2E0DCA}">
      <dsp:nvSpPr>
        <dsp:cNvPr id="0" name=""/>
        <dsp:cNvSpPr/>
      </dsp:nvSpPr>
      <dsp:spPr>
        <a:xfrm>
          <a:off x="0" y="2223437"/>
          <a:ext cx="4968677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Potenciômetros lineares possuem escalas de 2,5 a 500 mm, e potenciômetros rotativos indicam de 10</a:t>
          </a:r>
          <a:r>
            <a:rPr lang="pt-BR" sz="19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pt-B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60 voltas (60x360</a:t>
          </a:r>
          <a:r>
            <a:rPr lang="pt-BR" sz="19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pt-B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</a:t>
          </a:r>
          <a:endParaRPr lang="pt-B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23437"/>
        <a:ext cx="4968677" cy="104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FB5D0B-2526-4AB4-8CDE-1B9B4268638C}" type="datetimeFigureOut">
              <a:rPr lang="pt-BR"/>
              <a:pPr>
                <a:defRPr/>
              </a:pPr>
              <a:t>02/09/2010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521DAD-633C-433D-884C-989E381375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E9574-36A3-4490-A7BE-AAEFDE152D3C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8F740D-7451-45A1-86B1-741CB3BC66A4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E80CC-7EB5-4630-AF71-A56962AD2395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28136-DBBF-4B07-B5A7-B2C5B4CC9067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DFB41B-F1BB-40D1-A853-9D36BC72D410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3DC616-C3DC-4201-9740-E231AF2F6B29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D0D98-D61D-46DB-85F6-F3921B82B6C0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0B4B1-D5DA-4F38-9C7B-4C944FB8BADB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63E971-EC16-41CF-800A-AB945C9B5F77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21DAD-633C-433D-884C-989E3813759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9D4778-39E2-41AE-88E9-EF54D2264BF4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DA6B4F-EB65-453C-B7E0-3781FC8A8D3F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314844-4AE6-4FF3-A739-0385AD96CEF4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Extensometria/Strain%20Gage%20Installation%20(Part%202).avi" TargetMode="External"/><Relationship Id="rId5" Type="http://schemas.openxmlformats.org/officeDocument/2006/relationships/hyperlink" Target="../Extensometria/Strain%20Gage%20Installation%20(Part%201).avi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gif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hyperlink" Target="../Potenciometro1.ck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Hélio Padilha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736725"/>
          </a:xfrm>
        </p:spPr>
        <p:txBody>
          <a:bodyPr/>
          <a:lstStyle/>
          <a:p>
            <a:r>
              <a:rPr lang="pt-BR" dirty="0" smtClean="0"/>
              <a:t>Deslocamentos e deformações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</a:t>
            </a: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14438"/>
            <a:ext cx="9001125" cy="197167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Um extensômetro de fator K = 2 está montado em uma barra de aço retangular, que tem módulo de elasticidade E = 200 x 10</a:t>
            </a:r>
            <a:r>
              <a:rPr lang="pt-BR" sz="2400" baseline="30000" dirty="0" smtClean="0"/>
              <a:t>6</a:t>
            </a:r>
            <a:r>
              <a:rPr lang="pt-BR" sz="2400" dirty="0" smtClean="0"/>
              <a:t> </a:t>
            </a:r>
            <a:r>
              <a:rPr lang="pt-BR" sz="2400" dirty="0" err="1" smtClean="0"/>
              <a:t>kN</a:t>
            </a:r>
            <a:r>
              <a:rPr lang="pt-BR" sz="2400" dirty="0" smtClean="0"/>
              <a:t>/m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.  A barra tem 3 cm de largura e 1 cm de altura e está sob a ação de uma força de tração de 30 </a:t>
            </a:r>
            <a:r>
              <a:rPr lang="pt-BR" sz="2400" dirty="0" err="1" smtClean="0"/>
              <a:t>kN</a:t>
            </a:r>
            <a:r>
              <a:rPr lang="pt-BR" sz="2400" dirty="0" smtClean="0"/>
              <a:t>. Determine a variação de resistência do extensômetro se sua resistência sem carga é 120 ohms.</a:t>
            </a:r>
          </a:p>
        </p:txBody>
      </p:sp>
      <p:pic>
        <p:nvPicPr>
          <p:cNvPr id="10244" name="Imagem 3" descr="strain-gauge-clo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14752"/>
            <a:ext cx="3735654" cy="287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8" y="1428750"/>
            <a:ext cx="3471862" cy="82867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Cálculo da tensão </a:t>
            </a:r>
            <a:r>
              <a:rPr lang="pt-BR" sz="2400" dirty="0" smtClean="0">
                <a:sym typeface="Symbol" pitchFamily="18" charset="2"/>
              </a:rPr>
              <a:t>: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500438" y="1414463"/>
          <a:ext cx="5429250" cy="857250"/>
        </p:xfrm>
        <a:graphic>
          <a:graphicData uri="http://schemas.openxmlformats.org/presentationml/2006/ole">
            <p:oleObj spid="_x0000_s5122" name="Equação" r:id="rId4" imgW="2654280" imgH="419040" progId="Equation.3">
              <p:embed/>
            </p:oleObj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71438" y="2943225"/>
            <a:ext cx="34718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Cálculo da Deformação (lei de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Hooke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714750" y="2928938"/>
          <a:ext cx="5376863" cy="857250"/>
        </p:xfrm>
        <a:graphic>
          <a:graphicData uri="http://schemas.openxmlformats.org/presentationml/2006/ole">
            <p:oleObj spid="_x0000_s5123" name="Equação" r:id="rId5" imgW="2628720" imgH="419040" progId="Equation.3">
              <p:embed/>
            </p:oleObj>
          </a:graphicData>
        </a:graphic>
      </p:graphicFrame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71438" y="4600575"/>
            <a:ext cx="34718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Variação relativa da resistência: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/R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487738" y="4613275"/>
          <a:ext cx="5402262" cy="804863"/>
        </p:xfrm>
        <a:graphic>
          <a:graphicData uri="http://schemas.openxmlformats.org/presentationml/2006/ole">
            <p:oleObj spid="_x0000_s5124" name="Equação" r:id="rId6" imgW="2641320" imgH="393480" progId="Equation.3">
              <p:embed/>
            </p:oleObj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311400" y="5876925"/>
          <a:ext cx="6592888" cy="838200"/>
        </p:xfrm>
        <a:graphic>
          <a:graphicData uri="http://schemas.openxmlformats.org/presentationml/2006/ole">
            <p:oleObj spid="_x0000_s5125" name="Equação" r:id="rId7" imgW="21459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431925"/>
            <a:ext cx="3929062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428625" y="642938"/>
            <a:ext cx="435768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 gauges devem ter tamanho reduzido para captar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deformações no ponto de máxima concentração de tensões;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possuir rigidez que não interfira (reforço ou amortecimento) na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peça onde for aderido; apresentar linearidade, estabilidade,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repetibilidade e reprodutibilidade, ser insensíveis a variações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ambientais, ter sensibilidade transversal baixa, possuir capacidade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medidas estáticas e dinâmicas; apresentar baixo custo e alta</a:t>
            </a:r>
          </a:p>
          <a:p>
            <a:r>
              <a:rPr lang="pt-B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velocidade de resposta.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/>
          <p:cNvSpPr txBox="1">
            <a:spLocks noChangeArrowheads="1"/>
          </p:cNvSpPr>
          <p:nvPr/>
        </p:nvSpPr>
        <p:spPr bwMode="auto">
          <a:xfrm>
            <a:off x="285750" y="928688"/>
            <a:ext cx="4714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material da grade do </a:t>
            </a:r>
            <a:r>
              <a:rPr lang="pt-B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 gauge deve ter as seguintes características: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Alta sensibilidade (fator </a:t>
            </a:r>
            <a:r>
              <a:rPr lang="pt-B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K)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Alta resistividade </a:t>
            </a: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Baixa sensibilidade a variação de temperatura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Alta tensão de escoamento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de fácil manuseio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 soldabilidade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Baixa histerese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Baixa força eletromotriz térmica quando ligado a outros materiais</a:t>
            </a: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Boa resistência à corrosão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870323" cy="252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357694"/>
            <a:ext cx="27973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escolha correta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escolha correta do extensômetro deve obedecer basicamente a três fatores: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Dimensão do extensômetro;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Geometria da grade;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Tipo do extensômetro.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Dimensão do extensômetro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85860"/>
            <a:ext cx="5114932" cy="5257800"/>
          </a:xfrm>
        </p:spPr>
        <p:txBody>
          <a:bodyPr/>
          <a:lstStyle/>
          <a:p>
            <a:r>
              <a:rPr lang="pt-BR" sz="2200" dirty="0" smtClean="0"/>
              <a:t>A dimensão do extensômetro refere-se ao comprimento da grade, que é a parte sensível, conforme é mostrado na figura:</a:t>
            </a:r>
          </a:p>
          <a:p>
            <a:r>
              <a:rPr lang="pt-BR" sz="2200" dirty="0" smtClean="0"/>
              <a:t>É a consideração mais importante a ser feita, pois o extensômetro deve ser colado na região de maior deformação. A figura ao lado  apresenta um gráfico da distribuição ao redor de um ponto de elevada concentração de tensão e mostra também o erro cometido na medição da deformação por ter sido utilizado um extensômetro de dimensão maior do que o da região de concentração de tensão.</a:t>
            </a:r>
            <a:endParaRPr lang="pt-BR" sz="22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2821801" cy="18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80" y="4071942"/>
            <a:ext cx="34979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Geometria da grade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30725"/>
          </a:xfrm>
        </p:spPr>
        <p:txBody>
          <a:bodyPr/>
          <a:lstStyle/>
          <a:p>
            <a:r>
              <a:rPr lang="pt-BR" sz="2200" dirty="0" smtClean="0"/>
              <a:t>A grade do extensômetro (elemento resistivo) deve ser posicionada de tal modo que a direção da deformação principal coincida com a direção da grade. </a:t>
            </a:r>
          </a:p>
          <a:p>
            <a:r>
              <a:rPr lang="pt-BR" sz="2200" dirty="0" smtClean="0"/>
              <a:t>Para o caso de medição de deformações em uma só direção, utilizamos o extensômetro simples. Quando são conhecidas duas direções principais, utilizamos um par de extensômetro denominados de roseta de dois elementos. </a:t>
            </a:r>
          </a:p>
          <a:p>
            <a:r>
              <a:rPr lang="pt-BR" sz="2200" dirty="0" smtClean="0"/>
              <a:t>Quando as direções principais de deformações não são conhecidas utilizamos a roseta com três extensômetros que aplicados a um ponto, permite que se determine as amplitudes das deformações principais e a direção em que elas ocorrem. </a:t>
            </a:r>
          </a:p>
          <a:p>
            <a:r>
              <a:rPr lang="pt-BR" sz="2200" dirty="0" smtClean="0"/>
              <a:t>Para transdutores existem extensômetros especiais com modelos de grade que ficam posicionadas na direção da deformação principal.</a:t>
            </a:r>
            <a:endParaRPr lang="pt-BR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Geometria da grade</a:t>
            </a:r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85990"/>
            <a:ext cx="2286016" cy="22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2401036" cy="23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8801"/>
            <a:ext cx="271764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243348"/>
            <a:ext cx="26294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143380"/>
            <a:ext cx="2889869" cy="22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do extensômetro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escolha do tipo do extensômetro refere-se a sua aplicação, por exemplo: </a:t>
            </a:r>
          </a:p>
          <a:p>
            <a:pPr lvl="1"/>
            <a:r>
              <a:rPr lang="pt-BR" dirty="0" smtClean="0"/>
              <a:t>Medidas de deformações estáticas; </a:t>
            </a:r>
          </a:p>
          <a:p>
            <a:pPr lvl="1"/>
            <a:r>
              <a:rPr lang="pt-BR" dirty="0" smtClean="0"/>
              <a:t>Medidas de deformações dinâmicas; </a:t>
            </a:r>
          </a:p>
          <a:p>
            <a:pPr lvl="1"/>
            <a:r>
              <a:rPr lang="pt-BR" dirty="0" smtClean="0"/>
              <a:t>Temperatura de operação; </a:t>
            </a:r>
          </a:p>
          <a:p>
            <a:pPr lvl="1"/>
            <a:r>
              <a:rPr lang="pt-BR" dirty="0" smtClean="0"/>
              <a:t>Limite de deformação; </a:t>
            </a:r>
          </a:p>
          <a:p>
            <a:pPr lvl="1"/>
            <a:r>
              <a:rPr lang="pt-BR" dirty="0" smtClean="0"/>
              <a:t>Capacidade da corrente de excitação; </a:t>
            </a:r>
          </a:p>
          <a:p>
            <a:pPr lvl="1"/>
            <a:r>
              <a:rPr lang="pt-BR" dirty="0" smtClean="0"/>
              <a:t>Auto-compensação de temperatura.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 para aplicação.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115328" cy="2614618"/>
          </a:xfrm>
        </p:spPr>
        <p:txBody>
          <a:bodyPr/>
          <a:lstStyle/>
          <a:p>
            <a:r>
              <a:rPr lang="pt-BR" sz="2200" dirty="0" smtClean="0"/>
              <a:t>Após a escolha do tipo adequado do extensômetro a ser utilizado, é de grande importância a sua aplicação, bem como a sua instalação; para se obter resultado fiel da medida de deformação, é indispensável que se proceda a uma boa colagem, com técnicas e materiais desenvolvidos pela experiência de muitos anos nessa área e hoje amplamente difundida.</a:t>
            </a:r>
            <a:endParaRPr lang="pt-BR" sz="2200" dirty="0"/>
          </a:p>
        </p:txBody>
      </p:sp>
      <p:pic>
        <p:nvPicPr>
          <p:cNvPr id="4" name="Imagem 3" descr="figura_2_extensometros_resist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2928958" cy="2291261"/>
          </a:xfrm>
          <a:prstGeom prst="rect">
            <a:avLst/>
          </a:prstGeom>
        </p:spPr>
      </p:pic>
      <p:pic>
        <p:nvPicPr>
          <p:cNvPr id="5" name="Imagem 4" descr="figura_3_extensometros_resist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801020"/>
            <a:ext cx="2928958" cy="2261601"/>
          </a:xfrm>
          <a:prstGeom prst="rect">
            <a:avLst/>
          </a:prstGeom>
        </p:spPr>
      </p:pic>
      <p:pic>
        <p:nvPicPr>
          <p:cNvPr id="6" name="Imagem 5" descr="figura_4_extensometros_resiste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799368"/>
            <a:ext cx="2587502" cy="22649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86248" y="6280449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5" action="ppaction://hlinkfile"/>
              </a:rPr>
              <a:t>Vídeo 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72198" y="6280449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6" action="ppaction://hlinkfile"/>
              </a:rPr>
              <a:t>Vídeo 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646113"/>
            <a:ext cx="7772400" cy="671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smtClean="0"/>
              <a:t>Cap. 3 – Medição de deslocamentos e deformações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88925" y="1933575"/>
            <a:ext cx="8675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400" dirty="0"/>
              <a:t>	Iniciamos o estudo de instrumentos de medições específicas com deslocamentos e deformações, pois são medições baseadas em uma grandeza básica: comprimento. </a:t>
            </a:r>
          </a:p>
          <a:p>
            <a:endParaRPr lang="pt-BR" sz="2400" dirty="0"/>
          </a:p>
          <a:p>
            <a:r>
              <a:rPr lang="pt-BR" sz="2400" dirty="0"/>
              <a:t>	A medição de deslocamento e deformações servem para medição indireta de outras grandezas, tais como: força, pressão, temperatura e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xfrm>
            <a:off x="457200" y="201613"/>
            <a:ext cx="7210425" cy="850900"/>
          </a:xfrm>
        </p:spPr>
        <p:txBody>
          <a:bodyPr/>
          <a:lstStyle/>
          <a:p>
            <a:pPr algn="l" eaLnBrk="1" hangingPunct="1"/>
            <a:r>
              <a:rPr lang="pt-BR" sz="3600" smtClean="0"/>
              <a:t>3.1 - Medição de deslocamentos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11188" y="1081088"/>
            <a:ext cx="333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400"/>
              <a:t>3.1.1 - Potenciômetros </a:t>
            </a:r>
          </a:p>
        </p:txBody>
      </p:sp>
      <p:pic>
        <p:nvPicPr>
          <p:cNvPr id="8196" name="Picture 6" descr="Potenciôme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854446" cy="259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a 7"/>
          <p:cNvGraphicFramePr/>
          <p:nvPr/>
        </p:nvGraphicFramePr>
        <p:xfrm>
          <a:off x="3923928" y="1412776"/>
          <a:ext cx="4968677" cy="32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 descr="deslizan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4581128"/>
            <a:ext cx="2623840" cy="1967880"/>
          </a:xfrm>
          <a:prstGeom prst="rect">
            <a:avLst/>
          </a:prstGeom>
        </p:spPr>
      </p:pic>
      <p:pic>
        <p:nvPicPr>
          <p:cNvPr id="9" name="Imagem 8" descr="potenciometro-linear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9" y="5017186"/>
            <a:ext cx="2160240" cy="1661723"/>
          </a:xfrm>
          <a:prstGeom prst="rect">
            <a:avLst/>
          </a:prstGeom>
        </p:spPr>
      </p:pic>
      <p:pic>
        <p:nvPicPr>
          <p:cNvPr id="10" name="Imagem 9" descr="CursoCC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176" y="4811260"/>
            <a:ext cx="2618323" cy="193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27038" y="498098"/>
            <a:ext cx="83216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 resistivo pode ser excitado tanto com tensão contínua ou alternada, e a tensão de saída é, em condições ideais de funcionamento, uma função linear do deslocamento do contato móvel, acoplado ao elemento cujo deslocamento se deseja medir.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115616" y="2447330"/>
            <a:ext cx="6373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análise do circuito de medição com potenciômetro fornece a seguinte equação: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187624" y="3573016"/>
          <a:ext cx="6262688" cy="1236662"/>
        </p:xfrm>
        <a:graphic>
          <a:graphicData uri="http://schemas.openxmlformats.org/presentationml/2006/ole">
            <p:oleObj spid="_x0000_s1026" name="Equação" r:id="rId4" imgW="2247840" imgH="444240" progId="Equation.3">
              <p:embed/>
            </p:oleObj>
          </a:graphicData>
        </a:graphic>
      </p:graphicFrame>
      <p:sp>
        <p:nvSpPr>
          <p:cNvPr id="6" name="Retângulo 5"/>
          <p:cNvSpPr/>
          <p:nvPr/>
        </p:nvSpPr>
        <p:spPr>
          <a:xfrm>
            <a:off x="467544" y="5380672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onde: xi é o deslocamento a ser medido, </a:t>
            </a:r>
            <a:r>
              <a:rPr lang="pt-B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o deslocamento máximo do potenciômetro, </a:t>
            </a:r>
            <a:r>
              <a:rPr lang="pt-B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resistência total do potenciômetro e </a:t>
            </a:r>
            <a:r>
              <a:rPr lang="pt-B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resistência do circuito de medição.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95536" y="620688"/>
            <a:ext cx="81073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especificação do potenciômetro, deve-se buscar a condição de projeto onde </a:t>
            </a:r>
            <a:r>
              <a:rPr lang="pt-B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seja muito menor que </a:t>
            </a:r>
            <a:r>
              <a:rPr lang="pt-B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Nestas condições, </a:t>
            </a:r>
            <a:r>
              <a:rPr lang="pt-B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pt-B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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 e a equação do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potenciômetro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torna-se linear: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95536" y="3573016"/>
          <a:ext cx="1511300" cy="1101725"/>
        </p:xfrm>
        <a:graphic>
          <a:graphicData uri="http://schemas.openxmlformats.org/presentationml/2006/ole">
            <p:oleObj spid="_x0000_s2050" name="Equation" r:id="rId5" imgW="558558" imgH="406224" progId="Equation.3">
              <p:embed/>
            </p:oleObj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708920"/>
            <a:ext cx="645129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3.2 - Medição de deformações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23850" y="1374775"/>
            <a:ext cx="8208963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3.2.1 - Strain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gage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(sensor de deformação)</a:t>
            </a: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Considerando um condutor de área transversal, A, comprimento linear, L, feito de um material de resistividade,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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resistência elétrica será R=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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L/A.</a:t>
            </a:r>
          </a:p>
          <a:p>
            <a:pPr algn="just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Se este condutor for esticado ou comprimido, sua resistência elétrica se alterará devido a:</a:t>
            </a:r>
          </a:p>
          <a:p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	- Variação de dimensões;</a:t>
            </a:r>
          </a:p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	- Variação de resistividade.</a:t>
            </a:r>
          </a:p>
          <a:p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A propriedade dos materiais denominada piezo-resistência indica a dependência da resistividade em relação a deformações do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pt-BR" dirty="0" smtClean="0"/>
              <a:t>Sistema de medição para deformações</a:t>
            </a:r>
            <a:endParaRPr lang="pt-B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8351266" cy="292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700338" y="1447800"/>
          <a:ext cx="3887787" cy="847725"/>
        </p:xfrm>
        <a:graphic>
          <a:graphicData uri="http://schemas.openxmlformats.org/presentationml/2006/ole">
            <p:oleObj spid="_x0000_s3074" name="Equation" r:id="rId4" imgW="1701800" imgH="368300" progId="Equation.3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2700338" y="3573463"/>
          <a:ext cx="3384550" cy="969962"/>
        </p:xfrm>
        <a:graphic>
          <a:graphicData uri="http://schemas.openxmlformats.org/presentationml/2006/ole">
            <p:oleObj spid="_x0000_s3075" name="Equation" r:id="rId5" imgW="1358310" imgH="393529" progId="Equation.3">
              <p:embed/>
            </p:oleObj>
          </a:graphicData>
        </a:graphic>
      </p:graphicFrame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68313" y="404813"/>
            <a:ext cx="8316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	Diferenciando a equação básica da resistência elétrica do condutor, obtém-se: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	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684213" y="2573338"/>
            <a:ext cx="7742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	Manipulando a equação acima, e utilizando o coeficiente de Poisson, </a:t>
            </a:r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</a:t>
            </a:r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, obtém-se:</a:t>
            </a:r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	</a:t>
            </a: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395288" y="4868863"/>
            <a:ext cx="8280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	</a:t>
            </a:r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Dividindo ambos os lados da equação acima por dL/L, que representa a deformação do material, </a:t>
            </a:r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</a:t>
            </a:r>
            <a:r>
              <a:rPr lang="pt-B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, obtém-se a equação dos ”strain gages”:</a:t>
            </a:r>
            <a:endParaRPr lang="pt-B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699792" y="692696"/>
          <a:ext cx="3384550" cy="885825"/>
        </p:xfrm>
        <a:graphic>
          <a:graphicData uri="http://schemas.openxmlformats.org/presentationml/2006/ole">
            <p:oleObj spid="_x0000_s4098" name="Equation" r:id="rId4" imgW="1422400" imgH="368300" progId="Equation.3">
              <p:embed/>
            </p:oleObj>
          </a:graphicData>
        </a:graphic>
      </p:graphicFrame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55650" y="1710283"/>
            <a:ext cx="75882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= k = “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Gage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factor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”</a:t>
            </a:r>
          </a:p>
          <a:p>
            <a:pPr algn="just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eaLnBrk="0" hangingPunct="0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onde, o termo 1 representa a variação da resistência devido a deformação, o termo 2.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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representa a variação de resistência devido a variação de área, e o último termo se deve ao efeito da piezo-resistência.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just" eaLnBrk="0" hangingPunct="0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  <a:sym typeface="Symbol" pitchFamily="18" charset="2"/>
            </a:endParaRPr>
          </a:p>
          <a:p>
            <a:pPr algn="just" eaLnBrk="0" hangingPunct="0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	A equação básica de um sensor de deformação será, portanto:</a:t>
            </a:r>
          </a:p>
          <a:p>
            <a:pPr algn="just" eaLnBrk="0" hangingPunct="0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just" eaLnBrk="0" hangingPunct="0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	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dR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 / R = k . 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ça">
  <a:themeElements>
    <a:clrScheme name="Balanç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2-Circuitos e medições elétricas</Template>
  <TotalTime>328</TotalTime>
  <Words>871</Words>
  <Application>Microsoft Office PowerPoint</Application>
  <PresentationFormat>Apresentação na tela (4:3)</PresentationFormat>
  <Paragraphs>104</Paragraphs>
  <Slides>19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Balança</vt:lpstr>
      <vt:lpstr>Equação</vt:lpstr>
      <vt:lpstr>Equation</vt:lpstr>
      <vt:lpstr>Deslocamentos e deformações</vt:lpstr>
      <vt:lpstr>Cap. 3 – Medição de deslocamentos e deformações</vt:lpstr>
      <vt:lpstr>3.1 - Medição de deslocamentos </vt:lpstr>
      <vt:lpstr>Slide 4</vt:lpstr>
      <vt:lpstr>Slide 5</vt:lpstr>
      <vt:lpstr>3.2 - Medição de deformações</vt:lpstr>
      <vt:lpstr>Sistema de medição para deformações</vt:lpstr>
      <vt:lpstr>Slide 8</vt:lpstr>
      <vt:lpstr>Slide 9</vt:lpstr>
      <vt:lpstr>Exemplo</vt:lpstr>
      <vt:lpstr>Resolução</vt:lpstr>
      <vt:lpstr>Slide 12</vt:lpstr>
      <vt:lpstr>Slide 13</vt:lpstr>
      <vt:lpstr>A escolha correta</vt:lpstr>
      <vt:lpstr>Dimensão do extensômetro</vt:lpstr>
      <vt:lpstr>Geometria da grade</vt:lpstr>
      <vt:lpstr>Geometria da grade</vt:lpstr>
      <vt:lpstr>Tipo do extensômetro</vt:lpstr>
      <vt:lpstr>Técnica para aplicação.</vt:lpstr>
    </vt:vector>
  </TitlesOfParts>
  <Company>LMH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9 – Medição de temperatura</dc:title>
  <dc:creator>Marcos</dc:creator>
  <cp:lastModifiedBy>HELIO</cp:lastModifiedBy>
  <cp:revision>32</cp:revision>
  <dcterms:created xsi:type="dcterms:W3CDTF">2007-06-01T13:21:18Z</dcterms:created>
  <dcterms:modified xsi:type="dcterms:W3CDTF">2010-09-02T10:58:08Z</dcterms:modified>
</cp:coreProperties>
</file>