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1"/>
  </p:notesMasterIdLst>
  <p:handoutMasterIdLst>
    <p:handoutMasterId r:id="rId42"/>
  </p:handoutMasterIdLst>
  <p:sldIdLst>
    <p:sldId id="256" r:id="rId2"/>
    <p:sldId id="311" r:id="rId3"/>
    <p:sldId id="312" r:id="rId4"/>
    <p:sldId id="257" r:id="rId5"/>
    <p:sldId id="272" r:id="rId6"/>
    <p:sldId id="273" r:id="rId7"/>
    <p:sldId id="281" r:id="rId8"/>
    <p:sldId id="270" r:id="rId9"/>
    <p:sldId id="282" r:id="rId10"/>
    <p:sldId id="274" r:id="rId11"/>
    <p:sldId id="271" r:id="rId12"/>
    <p:sldId id="277" r:id="rId13"/>
    <p:sldId id="279" r:id="rId14"/>
    <p:sldId id="309" r:id="rId15"/>
    <p:sldId id="310" r:id="rId16"/>
    <p:sldId id="258" r:id="rId17"/>
    <p:sldId id="260" r:id="rId18"/>
    <p:sldId id="262" r:id="rId19"/>
    <p:sldId id="267" r:id="rId20"/>
    <p:sldId id="268" r:id="rId21"/>
    <p:sldId id="269" r:id="rId22"/>
    <p:sldId id="300" r:id="rId23"/>
    <p:sldId id="301" r:id="rId24"/>
    <p:sldId id="302" r:id="rId25"/>
    <p:sldId id="303" r:id="rId26"/>
    <p:sldId id="304" r:id="rId27"/>
    <p:sldId id="305" r:id="rId28"/>
    <p:sldId id="306" r:id="rId29"/>
    <p:sldId id="307" r:id="rId30"/>
    <p:sldId id="276" r:id="rId31"/>
    <p:sldId id="315" r:id="rId32"/>
    <p:sldId id="313" r:id="rId33"/>
    <p:sldId id="308" r:id="rId34"/>
    <p:sldId id="296" r:id="rId35"/>
    <p:sldId id="280" r:id="rId36"/>
    <p:sldId id="297" r:id="rId37"/>
    <p:sldId id="298" r:id="rId38"/>
    <p:sldId id="294" r:id="rId39"/>
    <p:sldId id="299" r:id="rId40"/>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17"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44"/>
    </p:cViewPr>
  </p:sorterViewPr>
  <p:notesViewPr>
    <p:cSldViewPr>
      <p:cViewPr varScale="1">
        <p:scale>
          <a:sx n="56" d="100"/>
          <a:sy n="56" d="100"/>
        </p:scale>
        <p:origin x="-186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Times New Roman" pitchFamily="18" charset="0"/>
              </a:defRPr>
            </a:lvl1pPr>
          </a:lstStyle>
          <a:p>
            <a:pPr>
              <a:defRPr/>
            </a:pPr>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Times New Roman" pitchFamily="18" charset="0"/>
              </a:defRPr>
            </a:lvl1pPr>
          </a:lstStyle>
          <a:p>
            <a:pPr>
              <a:defRPr/>
            </a:pPr>
            <a:fld id="{EF140D4B-1584-40FA-8881-4728E8F96286}" type="datetimeFigureOut">
              <a:rPr lang="pt-BR"/>
              <a:pPr>
                <a:defRPr/>
              </a:pPr>
              <a:t>08/04/2010</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Times New Roman" pitchFamily="18" charset="0"/>
              </a:defRPr>
            </a:lvl1pPr>
          </a:lstStyle>
          <a:p>
            <a:pPr>
              <a:defRPr/>
            </a:pPr>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Times New Roman" pitchFamily="18" charset="0"/>
              </a:defRPr>
            </a:lvl1pPr>
          </a:lstStyle>
          <a:p>
            <a:pPr>
              <a:defRPr/>
            </a:pPr>
            <a:fld id="{2FF7FCE2-5E47-468B-9C7A-5D27A07324C2}"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Times New Roman" pitchFamily="18" charset="0"/>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Times New Roman" pitchFamily="18" charset="0"/>
              </a:defRPr>
            </a:lvl1pPr>
          </a:lstStyle>
          <a:p>
            <a:pPr>
              <a:defRPr/>
            </a:pPr>
            <a:fld id="{CF21302C-0396-4547-BB54-DF3215A3D1A1}" type="datetimeFigureOut">
              <a:rPr lang="pt-BR"/>
              <a:pPr>
                <a:defRPr/>
              </a:pPr>
              <a:t>08/04/2010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Times New Roman" pitchFamily="18" charset="0"/>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Times New Roman" pitchFamily="18" charset="0"/>
              </a:defRPr>
            </a:lvl1pPr>
          </a:lstStyle>
          <a:p>
            <a:pPr>
              <a:defRPr/>
            </a:pPr>
            <a:fld id="{512F8AA9-40F9-43D9-9F17-9E3FE757AD10}"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40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403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3343DF-CC39-474D-BDA4-0F1DC7BD8DC2}" type="slidenum">
              <a:rPr lang="pt-BR" smtClean="0"/>
              <a:pPr/>
              <a:t>1</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B35BDC-90D5-420C-8C06-16D6FED0A44A}" type="slidenum">
              <a:rPr lang="pt-BR" smtClean="0"/>
              <a:pPr/>
              <a:t>10</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427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5427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99EE71-4856-4AAA-BFED-0F133604EDF3}" type="slidenum">
              <a:rPr lang="pt-BR" smtClean="0"/>
              <a:pPr/>
              <a:t>11</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52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5530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7053A4-F36A-442D-8D9E-251CFFB385C6}" type="slidenum">
              <a:rPr lang="pt-BR" smtClean="0"/>
              <a:pPr/>
              <a:t>12</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63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5632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237889-CA22-4FEC-BCC7-1340BC211EFC}" type="slidenum">
              <a:rPr lang="pt-BR" smtClean="0"/>
              <a:pPr/>
              <a:t>13</a:t>
            </a:fld>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73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5734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15ECE-CFF1-4E28-B93D-68077D7025E4}" type="slidenum">
              <a:rPr lang="pt-BR" smtClean="0"/>
              <a:pPr/>
              <a:t>14</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83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5837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0538DF-530D-4315-9832-7C4E98B61A72}" type="slidenum">
              <a:rPr lang="pt-BR" smtClean="0"/>
              <a:pPr/>
              <a:t>15</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939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5939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314A57-4C87-4055-A5A4-8762178B6894}" type="slidenum">
              <a:rPr lang="pt-BR" smtClean="0"/>
              <a:pPr/>
              <a:t>16</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041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042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49B441-DF0B-40E1-BF98-2E760356D132}" type="slidenum">
              <a:rPr lang="pt-BR" smtClean="0"/>
              <a:pPr/>
              <a:t>17</a:t>
            </a:fld>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14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144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29DE10-93DD-4ED8-99BD-BA98F274F7A5}" type="slidenum">
              <a:rPr lang="pt-BR" smtClean="0"/>
              <a:pPr/>
              <a:t>18</a:t>
            </a:fld>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246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246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B1196D-114A-4665-89ED-656E4B5CDD10}" type="slidenum">
              <a:rPr lang="pt-BR" smtClean="0"/>
              <a:pPr/>
              <a:t>19</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506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98EBEA-84BE-41D7-BFEB-C56B84039832}" type="slidenum">
              <a:rPr lang="pt-BR" smtClean="0"/>
              <a:pPr/>
              <a:t>2</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349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349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18D010-AD77-4F2B-B89A-B93D72A4AF3C}" type="slidenum">
              <a:rPr lang="pt-BR" smtClean="0"/>
              <a:pPr/>
              <a:t>20</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45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451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5EC1DB-4231-4A49-82C8-3EBBF146458F}" type="slidenum">
              <a:rPr lang="pt-BR" smtClean="0"/>
              <a:pPr/>
              <a:t>21</a:t>
            </a:fld>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553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554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E3134E-3009-4C06-926D-AD36235F5CD2}" type="slidenum">
              <a:rPr lang="pt-BR" smtClean="0"/>
              <a:pPr/>
              <a:t>22</a:t>
            </a:fld>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65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656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9E394E-8291-4D53-BA35-1B32EC30B85E}" type="slidenum">
              <a:rPr lang="pt-BR" smtClean="0"/>
              <a:pPr/>
              <a:t>23</a:t>
            </a:fld>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75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758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F15B88-A50B-4E01-99AB-767220064D94}" type="slidenum">
              <a:rPr lang="pt-BR" smtClean="0"/>
              <a:pPr/>
              <a:t>24</a:t>
            </a:fld>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86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861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266C93-A36E-45CE-A1B9-B0665D3F19DC}" type="slidenum">
              <a:rPr lang="pt-BR" smtClean="0"/>
              <a:pPr/>
              <a:t>25</a:t>
            </a:fld>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96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963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3DF08A-8DC4-4F25-9FD3-4F7DE9F520DC}" type="slidenum">
              <a:rPr lang="pt-BR" smtClean="0"/>
              <a:pPr/>
              <a:t>26</a:t>
            </a:fld>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06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7066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39BEAD-EDEB-4B27-BFCC-9D7FEE214A76}" type="slidenum">
              <a:rPr lang="pt-BR" smtClean="0"/>
              <a:pPr/>
              <a:t>27</a:t>
            </a:fld>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16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7168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3F03E2-35D1-43B6-9F78-7333B70DDE0E}" type="slidenum">
              <a:rPr lang="pt-BR" smtClean="0"/>
              <a:pPr/>
              <a:t>28</a:t>
            </a:fld>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27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7270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71257C-074A-4723-A787-610C13448FAE}" type="slidenum">
              <a:rPr lang="pt-BR" smtClean="0"/>
              <a:pPr/>
              <a:t>29</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60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608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89FFBA-B0B6-43F1-A8FF-87488D979751}" type="slidenum">
              <a:rPr lang="pt-BR" smtClean="0"/>
              <a:pPr/>
              <a:t>3</a:t>
            </a:fld>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47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747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B19F0F-3CFD-4571-9B09-A7CCE8C50057}" type="slidenum">
              <a:rPr lang="pt-BR" smtClean="0"/>
              <a:pPr/>
              <a:t>30</a:t>
            </a:fld>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57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7578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BBE2F3-66A0-49B3-8494-1E55C87657CE}" type="slidenum">
              <a:rPr lang="pt-BR" smtClean="0"/>
              <a:pPr/>
              <a:t>31</a:t>
            </a:fld>
            <a:endParaRPr lang="pt-B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68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7680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F077A9-FC45-4138-AA47-5166C3E5F4E3}" type="slidenum">
              <a:rPr lang="pt-BR" smtClean="0"/>
              <a:pPr/>
              <a:t>32</a:t>
            </a:fld>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782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7782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A26F60-D39C-49A7-8143-5187F77B95D3}" type="slidenum">
              <a:rPr lang="pt-BR" smtClean="0"/>
              <a:pPr/>
              <a:t>33</a:t>
            </a:fld>
            <a:endParaRPr 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885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788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6E97D0-B6CB-40DC-9287-64DD15398C2E}" type="slidenum">
              <a:rPr lang="pt-BR" smtClean="0"/>
              <a:pPr/>
              <a:t>34</a:t>
            </a:fld>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987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7987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60F595-5AE4-407E-B77B-17563711D020}" type="slidenum">
              <a:rPr lang="pt-BR" smtClean="0"/>
              <a:pPr/>
              <a:t>35</a:t>
            </a:fld>
            <a:endParaRPr 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08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8090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BC01E4-A462-4C1A-95EC-5C9CB1F158BD}" type="slidenum">
              <a:rPr lang="pt-BR" smtClean="0"/>
              <a:pPr/>
              <a:t>36</a:t>
            </a:fld>
            <a:endParaRPr lang="pt-B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19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8192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07D24C-073F-46C5-83C3-51B363F50E7E}" type="slidenum">
              <a:rPr lang="pt-BR" smtClean="0"/>
              <a:pPr/>
              <a:t>37</a:t>
            </a:fld>
            <a:endParaRPr lang="pt-B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29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8294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730688-EE59-4935-A9A9-96750FC0957D}" type="slidenum">
              <a:rPr lang="pt-BR" smtClean="0"/>
              <a:pPr/>
              <a:t>38</a:t>
            </a:fld>
            <a:endParaRPr lang="pt-B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39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8397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5589EF-30EB-4AC4-BF9B-A03E4EC79950}" type="slidenum">
              <a:rPr lang="pt-BR" smtClean="0"/>
              <a:pPr/>
              <a:t>39</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710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D29347-F48E-4948-A8B9-95A0A92BB8AC}" type="slidenum">
              <a:rPr lang="pt-BR" smtClean="0"/>
              <a:pPr/>
              <a:t>4</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36F8F1-B19A-4B9B-BD09-70C2EEE8B226}" type="slidenum">
              <a:rPr lang="pt-BR" smtClean="0"/>
              <a:pPr/>
              <a:t>5</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91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91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CA7ACA-14AE-482A-8711-B769094C72B8}" type="slidenum">
              <a:rPr lang="pt-BR" smtClean="0"/>
              <a:pPr/>
              <a:t>6</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01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5018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B4D034-345E-4D37-9338-2BCD2CE434B6}" type="slidenum">
              <a:rPr lang="pt-BR" smtClean="0"/>
              <a:pPr/>
              <a:t>7</a:t>
            </a:fld>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12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5120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178B56-52EC-446E-B295-C4286B544619}" type="slidenum">
              <a:rPr lang="pt-BR" smtClean="0"/>
              <a:pPr/>
              <a:t>8</a:t>
            </a:fld>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222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5222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B59F12-788E-4445-89F9-091DF755806A}" type="slidenum">
              <a:rPr lang="pt-BR" smtClean="0"/>
              <a:pPr/>
              <a:t>9</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4403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3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403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3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3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4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4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4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4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4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4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4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pt-BR"/>
            </a:p>
          </p:txBody>
        </p:sp>
        <p:sp>
          <p:nvSpPr>
            <p:cNvPr id="4404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sp>
          <p:nvSpPr>
            <p:cNvPr id="4404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4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sp>
          <p:nvSpPr>
            <p:cNvPr id="4405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5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pt-BR"/>
            </a:p>
          </p:txBody>
        </p:sp>
        <p:sp>
          <p:nvSpPr>
            <p:cNvPr id="4406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406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pt-BR"/>
            </a:p>
          </p:txBody>
        </p:sp>
        <p:sp>
          <p:nvSpPr>
            <p:cNvPr id="4406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6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406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pt-BR"/>
            </a:p>
          </p:txBody>
        </p:sp>
        <p:sp>
          <p:nvSpPr>
            <p:cNvPr id="4406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406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406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pt-BR"/>
            </a:p>
          </p:txBody>
        </p:sp>
        <p:sp>
          <p:nvSpPr>
            <p:cNvPr id="4406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grpSp>
      <p:sp>
        <p:nvSpPr>
          <p:cNvPr id="4407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pt-BR" smtClean="0"/>
              <a:t>Clique para editar o estilo do subtítulo mestre</a:t>
            </a:r>
            <a:endParaRPr lang="en-US"/>
          </a:p>
        </p:txBody>
      </p:sp>
      <p:sp>
        <p:nvSpPr>
          <p:cNvPr id="4407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pt-BR" smtClean="0"/>
              <a:t>Clique para editar o estilo do título mestre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4301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301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1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1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2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pt-BR"/>
            </a:p>
          </p:txBody>
        </p:sp>
        <p:sp>
          <p:nvSpPr>
            <p:cNvPr id="4302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sp>
          <p:nvSpPr>
            <p:cNvPr id="4302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2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sp>
          <p:nvSpPr>
            <p:cNvPr id="4303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pt-BR"/>
            </a:p>
          </p:txBody>
        </p:sp>
        <p:sp>
          <p:nvSpPr>
            <p:cNvPr id="4303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303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pt-BR"/>
            </a:p>
          </p:txBody>
        </p:sp>
        <p:sp>
          <p:nvSpPr>
            <p:cNvPr id="4303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3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pt-BR"/>
            </a:p>
          </p:txBody>
        </p:sp>
        <p:sp>
          <p:nvSpPr>
            <p:cNvPr id="4304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pt-BR"/>
            </a:p>
          </p:txBody>
        </p:sp>
        <p:sp>
          <p:nvSpPr>
            <p:cNvPr id="4304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pt-BR"/>
            </a:p>
          </p:txBody>
        </p:sp>
        <p:sp>
          <p:nvSpPr>
            <p:cNvPr id="4304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pt-BR"/>
            </a:p>
          </p:txBody>
        </p:sp>
        <p:sp>
          <p:nvSpPr>
            <p:cNvPr id="4304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pt-BR"/>
            </a:p>
          </p:txBody>
        </p:sp>
        <p:sp>
          <p:nvSpPr>
            <p:cNvPr id="4304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pt-BR"/>
            </a:p>
          </p:txBody>
        </p:sp>
      </p:grpSp>
      <p:sp>
        <p:nvSpPr>
          <p:cNvPr id="4304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Clique para editar o estilo do título mestre</a:t>
            </a:r>
          </a:p>
        </p:txBody>
      </p:sp>
      <p:sp>
        <p:nvSpPr>
          <p:cNvPr id="4304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54" r:id="rId13"/>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7.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10" Type="http://schemas.openxmlformats.org/officeDocument/2006/relationships/image" Target="../media/image48.wmf"/><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3"/>
          <p:cNvSpPr>
            <a:spLocks noGrp="1"/>
          </p:cNvSpPr>
          <p:nvPr>
            <p:ph type="title"/>
          </p:nvPr>
        </p:nvSpPr>
        <p:spPr>
          <a:xfrm>
            <a:off x="1071563" y="2786063"/>
            <a:ext cx="6600825" cy="1143000"/>
          </a:xfrm>
        </p:spPr>
        <p:txBody>
          <a:bodyPr/>
          <a:lstStyle/>
          <a:p>
            <a:r>
              <a:rPr lang="en-US" dirty="0" err="1" smtClean="0">
                <a:solidFill>
                  <a:schemeClr val="tx1"/>
                </a:solidFill>
                <a:latin typeface="Tahoma" pitchFamily="34" charset="0"/>
              </a:rPr>
              <a:t>Capítulo</a:t>
            </a:r>
            <a:r>
              <a:rPr lang="en-US" dirty="0" smtClean="0">
                <a:solidFill>
                  <a:schemeClr val="tx1"/>
                </a:solidFill>
                <a:latin typeface="Tahoma" pitchFamily="34" charset="0"/>
              </a:rPr>
              <a:t> 4 - </a:t>
            </a:r>
            <a:r>
              <a:rPr lang="en-US" dirty="0" err="1" smtClean="0">
                <a:solidFill>
                  <a:schemeClr val="tx1"/>
                </a:solidFill>
                <a:latin typeface="Tahoma" pitchFamily="34" charset="0"/>
              </a:rPr>
              <a:t>Medição</a:t>
            </a:r>
            <a:r>
              <a:rPr lang="en-US" dirty="0" smtClean="0">
                <a:solidFill>
                  <a:schemeClr val="tx1"/>
                </a:solidFill>
                <a:latin typeface="Tahoma" pitchFamily="34" charset="0"/>
              </a:rPr>
              <a:t> de </a:t>
            </a:r>
            <a:r>
              <a:rPr lang="en-US" dirty="0" err="1" smtClean="0">
                <a:solidFill>
                  <a:schemeClr val="tx1"/>
                </a:solidFill>
                <a:latin typeface="Tahoma" pitchFamily="34" charset="0"/>
              </a:rPr>
              <a:t>massa</a:t>
            </a:r>
            <a:r>
              <a:rPr lang="en-US" dirty="0" smtClean="0">
                <a:solidFill>
                  <a:schemeClr val="tx1"/>
                </a:solidFill>
                <a:latin typeface="Tahoma" pitchFamily="34" charset="0"/>
              </a:rPr>
              <a:t> e </a:t>
            </a:r>
            <a:r>
              <a:rPr lang="en-US" dirty="0" err="1" smtClean="0">
                <a:solidFill>
                  <a:schemeClr val="tx1"/>
                </a:solidFill>
                <a:latin typeface="Tahoma" pitchFamily="34" charset="0"/>
              </a:rPr>
              <a:t>força</a:t>
            </a:r>
            <a:r>
              <a:rPr lang="en-US" dirty="0" smtClean="0">
                <a:solidFill>
                  <a:schemeClr val="tx1"/>
                </a:solidFill>
                <a:latin typeface="Tahoma" pitchFamily="34" charset="0"/>
              </a:rPr>
              <a:t> </a:t>
            </a:r>
            <a:r>
              <a:rPr lang="pt-BR" dirty="0" smtClean="0">
                <a:solidFill>
                  <a:schemeClr val="tx1"/>
                </a:solidFill>
                <a:latin typeface="Tahoma" pitchFamily="34" charset="0"/>
              </a:rPr>
              <a:t/>
            </a:r>
            <a:br>
              <a:rPr lang="pt-BR" dirty="0" smtClean="0">
                <a:solidFill>
                  <a:schemeClr val="tx1"/>
                </a:solidFill>
                <a:latin typeface="Tahoma" pitchFamily="34" charset="0"/>
              </a:rPr>
            </a:br>
            <a:endParaRPr lang="pt-BR"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143000"/>
            <a:ext cx="4314825" cy="5016500"/>
          </a:xfrm>
          <a:prstGeom prst="rect">
            <a:avLst/>
          </a:prstGeom>
          <a:noFill/>
          <a:ln w="9525">
            <a:noFill/>
            <a:miter lim="800000"/>
            <a:headEnd/>
            <a:tailEnd/>
          </a:ln>
        </p:spPr>
        <p:txBody>
          <a:bodyPr>
            <a:spAutoFit/>
          </a:bodyPr>
          <a:lstStyle/>
          <a:p>
            <a:pPr>
              <a:spcBef>
                <a:spcPts val="600"/>
              </a:spcBef>
              <a:spcAft>
                <a:spcPts val="600"/>
              </a:spcAft>
            </a:pPr>
            <a:r>
              <a:rPr lang="pt-BR" sz="2000">
                <a:latin typeface="Verdana" pitchFamily="34" charset="0"/>
                <a:cs typeface="Arial" charset="0"/>
              </a:rPr>
              <a:t>	Com o surgimento de elementos e circuitos eletrônicos foi possível o aperfeiçoamento dos diversos tipos de balança, além do desenvolvimento de novos sistemas de pesagem. </a:t>
            </a:r>
            <a:endParaRPr lang="en-US" sz="2000">
              <a:latin typeface="Verdana" pitchFamily="34" charset="0"/>
              <a:cs typeface="Arial" charset="0"/>
            </a:endParaRPr>
          </a:p>
          <a:p>
            <a:pPr>
              <a:spcBef>
                <a:spcPts val="600"/>
              </a:spcBef>
              <a:spcAft>
                <a:spcPts val="600"/>
              </a:spcAft>
            </a:pPr>
            <a:endParaRPr lang="en-US" sz="2000">
              <a:latin typeface="Verdana" pitchFamily="34" charset="0"/>
              <a:cs typeface="Arial" charset="0"/>
            </a:endParaRPr>
          </a:p>
          <a:p>
            <a:pPr>
              <a:spcBef>
                <a:spcPts val="600"/>
              </a:spcBef>
              <a:spcAft>
                <a:spcPts val="600"/>
              </a:spcAft>
            </a:pPr>
            <a:r>
              <a:rPr lang="en-US" sz="2000">
                <a:latin typeface="Verdana" pitchFamily="34" charset="0"/>
                <a:cs typeface="Arial" charset="0"/>
              </a:rPr>
              <a:t>	</a:t>
            </a:r>
            <a:r>
              <a:rPr lang="pt-BR" sz="2000">
                <a:latin typeface="Verdana" pitchFamily="34" charset="0"/>
                <a:cs typeface="Arial" charset="0"/>
              </a:rPr>
              <a:t>Algumas modernas balanças eletrônicas permitem não só a pesagem rápida e eficiente de produtos, como também o cálculo simultâneo de seu preço, em função da massa medida. </a:t>
            </a:r>
            <a:endParaRPr lang="pt-BR" sz="2000">
              <a:latin typeface="Verdana" pitchFamily="34" charset="0"/>
            </a:endParaRPr>
          </a:p>
        </p:txBody>
      </p:sp>
      <p:sp>
        <p:nvSpPr>
          <p:cNvPr id="13315" name="Rectangle 5"/>
          <p:cNvSpPr>
            <a:spLocks noGrp="1" noChangeArrowheads="1"/>
          </p:cNvSpPr>
          <p:nvPr>
            <p:ph type="title" idx="4294967295"/>
          </p:nvPr>
        </p:nvSpPr>
        <p:spPr>
          <a:xfrm>
            <a:off x="0" y="187325"/>
            <a:ext cx="6188075" cy="720725"/>
          </a:xfrm>
        </p:spPr>
        <p:txBody>
          <a:bodyPr/>
          <a:lstStyle/>
          <a:p>
            <a:pPr algn="l"/>
            <a:r>
              <a:rPr lang="en-US" sz="3600" smtClean="0">
                <a:solidFill>
                  <a:schemeClr val="tx1"/>
                </a:solidFill>
                <a:latin typeface="Tahoma" pitchFamily="34" charset="0"/>
              </a:rPr>
              <a:t>4.1.3 - Balanças eletrônicas</a:t>
            </a:r>
            <a:endParaRPr lang="pt-BR" sz="3600" smtClean="0">
              <a:solidFill>
                <a:schemeClr val="tx1"/>
              </a:solidFill>
              <a:latin typeface="Tahoma" pitchFamily="34" charset="0"/>
            </a:endParaRPr>
          </a:p>
        </p:txBody>
      </p:sp>
      <p:pic>
        <p:nvPicPr>
          <p:cNvPr id="13316" name="Imagem 3" descr="Balanca digital.jpg"/>
          <p:cNvPicPr>
            <a:picLocks noChangeAspect="1"/>
          </p:cNvPicPr>
          <p:nvPr/>
        </p:nvPicPr>
        <p:blipFill>
          <a:blip r:embed="rId3" cstate="print"/>
          <a:srcRect/>
          <a:stretch>
            <a:fillRect/>
          </a:stretch>
        </p:blipFill>
        <p:spPr bwMode="auto">
          <a:xfrm>
            <a:off x="5357813" y="1714500"/>
            <a:ext cx="325120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7" descr="C:\Documents and Settings\marcos\My Documents\UFPR\Graduacao\Sismed\figuras\balanca-eletronica.wmf"/>
          <p:cNvPicPr>
            <a:picLocks noChangeAspect="1" noChangeArrowheads="1"/>
          </p:cNvPicPr>
          <p:nvPr/>
        </p:nvPicPr>
        <p:blipFill>
          <a:blip r:embed="rId3" cstate="print"/>
          <a:srcRect/>
          <a:stretch>
            <a:fillRect/>
          </a:stretch>
        </p:blipFill>
        <p:spPr bwMode="auto">
          <a:xfrm>
            <a:off x="381000" y="2973388"/>
            <a:ext cx="4343400" cy="2798762"/>
          </a:xfrm>
          <a:prstGeom prst="rect">
            <a:avLst/>
          </a:prstGeom>
          <a:noFill/>
          <a:ln w="9525">
            <a:noFill/>
            <a:miter lim="800000"/>
            <a:headEnd/>
            <a:tailEnd/>
          </a:ln>
        </p:spPr>
      </p:pic>
      <p:grpSp>
        <p:nvGrpSpPr>
          <p:cNvPr id="14339" name="Group 1035"/>
          <p:cNvGrpSpPr>
            <a:grpSpLocks/>
          </p:cNvGrpSpPr>
          <p:nvPr/>
        </p:nvGrpSpPr>
        <p:grpSpPr bwMode="auto">
          <a:xfrm>
            <a:off x="5089525" y="2820988"/>
            <a:ext cx="3902075" cy="3200400"/>
            <a:chOff x="3158" y="1152"/>
            <a:chExt cx="2458" cy="2016"/>
          </a:xfrm>
        </p:grpSpPr>
        <p:sp>
          <p:nvSpPr>
            <p:cNvPr id="14341" name="Text Box 1028"/>
            <p:cNvSpPr txBox="1">
              <a:spLocks noChangeArrowheads="1"/>
            </p:cNvSpPr>
            <p:nvPr/>
          </p:nvSpPr>
          <p:spPr bwMode="auto">
            <a:xfrm>
              <a:off x="3168" y="1152"/>
              <a:ext cx="2016" cy="240"/>
            </a:xfrm>
            <a:prstGeom prst="rect">
              <a:avLst/>
            </a:prstGeom>
            <a:noFill/>
            <a:ln w="9525">
              <a:noFill/>
              <a:miter lim="800000"/>
              <a:headEnd/>
              <a:tailEnd/>
            </a:ln>
          </p:spPr>
          <p:txBody>
            <a:bodyPr lIns="0" tIns="0" rIns="0" bIns="0"/>
            <a:lstStyle/>
            <a:p>
              <a:pPr eaLnBrk="0" hangingPunct="0"/>
              <a:r>
                <a:rPr lang="pt-BR" sz="2000">
                  <a:latin typeface="Tahoma" pitchFamily="34" charset="0"/>
                </a:rPr>
                <a:t>A - Prato da balança</a:t>
              </a:r>
            </a:p>
          </p:txBody>
        </p:sp>
        <p:sp>
          <p:nvSpPr>
            <p:cNvPr id="14342" name="Text Box 1029"/>
            <p:cNvSpPr txBox="1">
              <a:spLocks noChangeArrowheads="1"/>
            </p:cNvSpPr>
            <p:nvPr/>
          </p:nvSpPr>
          <p:spPr bwMode="auto">
            <a:xfrm>
              <a:off x="3168" y="1440"/>
              <a:ext cx="2352" cy="192"/>
            </a:xfrm>
            <a:prstGeom prst="rect">
              <a:avLst/>
            </a:prstGeom>
            <a:noFill/>
            <a:ln w="9525">
              <a:noFill/>
              <a:miter lim="800000"/>
              <a:headEnd/>
              <a:tailEnd/>
            </a:ln>
          </p:spPr>
          <p:txBody>
            <a:bodyPr lIns="0" tIns="0" rIns="0" bIns="0"/>
            <a:lstStyle/>
            <a:p>
              <a:pPr eaLnBrk="0" hangingPunct="0"/>
              <a:r>
                <a:rPr lang="pt-BR" sz="2000">
                  <a:latin typeface="Tahoma" pitchFamily="34" charset="0"/>
                </a:rPr>
                <a:t>B - Massa internas de calibração</a:t>
              </a:r>
            </a:p>
          </p:txBody>
        </p:sp>
        <p:sp>
          <p:nvSpPr>
            <p:cNvPr id="14343" name="Text Box 1030"/>
            <p:cNvSpPr txBox="1">
              <a:spLocks noChangeArrowheads="1"/>
            </p:cNvSpPr>
            <p:nvPr/>
          </p:nvSpPr>
          <p:spPr bwMode="auto">
            <a:xfrm>
              <a:off x="3158" y="1728"/>
              <a:ext cx="2458" cy="550"/>
            </a:xfrm>
            <a:prstGeom prst="rect">
              <a:avLst/>
            </a:prstGeom>
            <a:noFill/>
            <a:ln w="9525">
              <a:noFill/>
              <a:miter lim="800000"/>
              <a:headEnd/>
              <a:tailEnd/>
            </a:ln>
          </p:spPr>
          <p:txBody>
            <a:bodyPr lIns="0" tIns="0" rIns="0" bIns="0"/>
            <a:lstStyle/>
            <a:p>
              <a:pPr eaLnBrk="0" hangingPunct="0"/>
              <a:r>
                <a:rPr lang="pt-BR" sz="2000">
                  <a:latin typeface="Tahoma" pitchFamily="34" charset="0"/>
                </a:rPr>
                <a:t>C - Fonte de corrente controlada</a:t>
              </a:r>
            </a:p>
          </p:txBody>
        </p:sp>
        <p:sp>
          <p:nvSpPr>
            <p:cNvPr id="14344" name="Text Box 1031"/>
            <p:cNvSpPr txBox="1">
              <a:spLocks noChangeArrowheads="1"/>
            </p:cNvSpPr>
            <p:nvPr/>
          </p:nvSpPr>
          <p:spPr bwMode="auto">
            <a:xfrm>
              <a:off x="3158" y="2030"/>
              <a:ext cx="2410" cy="226"/>
            </a:xfrm>
            <a:prstGeom prst="rect">
              <a:avLst/>
            </a:prstGeom>
            <a:noFill/>
            <a:ln w="9525">
              <a:noFill/>
              <a:miter lim="800000"/>
              <a:headEnd/>
              <a:tailEnd/>
            </a:ln>
          </p:spPr>
          <p:txBody>
            <a:bodyPr lIns="0" tIns="0" rIns="0" bIns="0"/>
            <a:lstStyle/>
            <a:p>
              <a:pPr eaLnBrk="0" hangingPunct="0"/>
              <a:r>
                <a:rPr lang="pt-BR" sz="2000">
                  <a:latin typeface="Tahoma" pitchFamily="34" charset="0"/>
                </a:rPr>
                <a:t>D - Controlador eletrônico</a:t>
              </a:r>
            </a:p>
          </p:txBody>
        </p:sp>
        <p:sp>
          <p:nvSpPr>
            <p:cNvPr id="14345" name="Text Box 1032"/>
            <p:cNvSpPr txBox="1">
              <a:spLocks noChangeArrowheads="1"/>
            </p:cNvSpPr>
            <p:nvPr/>
          </p:nvSpPr>
          <p:spPr bwMode="auto">
            <a:xfrm>
              <a:off x="3158" y="2328"/>
              <a:ext cx="2218" cy="264"/>
            </a:xfrm>
            <a:prstGeom prst="rect">
              <a:avLst/>
            </a:prstGeom>
            <a:noFill/>
            <a:ln w="9525">
              <a:noFill/>
              <a:miter lim="800000"/>
              <a:headEnd/>
              <a:tailEnd/>
            </a:ln>
          </p:spPr>
          <p:txBody>
            <a:bodyPr lIns="0" tIns="0" rIns="0" bIns="0"/>
            <a:lstStyle/>
            <a:p>
              <a:pPr eaLnBrk="0" hangingPunct="0"/>
              <a:r>
                <a:rPr lang="pt-BR" sz="2000">
                  <a:latin typeface="Tahoma" pitchFamily="34" charset="0"/>
                </a:rPr>
                <a:t>E - Indicador digital</a:t>
              </a:r>
            </a:p>
          </p:txBody>
        </p:sp>
        <p:sp>
          <p:nvSpPr>
            <p:cNvPr id="14346" name="Text Box 1033"/>
            <p:cNvSpPr txBox="1">
              <a:spLocks noChangeArrowheads="1"/>
            </p:cNvSpPr>
            <p:nvPr/>
          </p:nvSpPr>
          <p:spPr bwMode="auto">
            <a:xfrm>
              <a:off x="3158" y="2618"/>
              <a:ext cx="2314" cy="214"/>
            </a:xfrm>
            <a:prstGeom prst="rect">
              <a:avLst/>
            </a:prstGeom>
            <a:noFill/>
            <a:ln w="9525">
              <a:noFill/>
              <a:miter lim="800000"/>
              <a:headEnd/>
              <a:tailEnd/>
            </a:ln>
          </p:spPr>
          <p:txBody>
            <a:bodyPr lIns="0" tIns="0" rIns="0" bIns="0"/>
            <a:lstStyle/>
            <a:p>
              <a:pPr eaLnBrk="0" hangingPunct="0"/>
              <a:r>
                <a:rPr lang="pt-BR" sz="2000">
                  <a:latin typeface="Tahoma" pitchFamily="34" charset="0"/>
                </a:rPr>
                <a:t>F - Sensor de posição</a:t>
              </a:r>
            </a:p>
          </p:txBody>
        </p:sp>
        <p:sp>
          <p:nvSpPr>
            <p:cNvPr id="14347" name="Text Box 1034"/>
            <p:cNvSpPr txBox="1">
              <a:spLocks noChangeArrowheads="1"/>
            </p:cNvSpPr>
            <p:nvPr/>
          </p:nvSpPr>
          <p:spPr bwMode="auto">
            <a:xfrm>
              <a:off x="3168" y="2880"/>
              <a:ext cx="2160" cy="288"/>
            </a:xfrm>
            <a:prstGeom prst="rect">
              <a:avLst/>
            </a:prstGeom>
            <a:noFill/>
            <a:ln w="9525">
              <a:noFill/>
              <a:miter lim="800000"/>
              <a:headEnd/>
              <a:tailEnd/>
            </a:ln>
          </p:spPr>
          <p:txBody>
            <a:bodyPr lIns="0" tIns="0" rIns="0" bIns="0"/>
            <a:lstStyle/>
            <a:p>
              <a:pPr eaLnBrk="0" hangingPunct="0"/>
              <a:r>
                <a:rPr lang="pt-BR" sz="2000">
                  <a:latin typeface="Tahoma" pitchFamily="34" charset="0"/>
                </a:rPr>
                <a:t>G - Bobina</a:t>
              </a:r>
            </a:p>
          </p:txBody>
        </p:sp>
      </p:grpSp>
      <p:sp>
        <p:nvSpPr>
          <p:cNvPr id="14340" name="Rectangle 13"/>
          <p:cNvSpPr>
            <a:spLocks noChangeArrowheads="1"/>
          </p:cNvSpPr>
          <p:nvPr/>
        </p:nvSpPr>
        <p:spPr bwMode="auto">
          <a:xfrm>
            <a:off x="323850" y="60325"/>
            <a:ext cx="8569325" cy="2530475"/>
          </a:xfrm>
          <a:prstGeom prst="rect">
            <a:avLst/>
          </a:prstGeom>
          <a:noFill/>
          <a:ln w="9525">
            <a:noFill/>
            <a:miter lim="800000"/>
            <a:headEnd/>
            <a:tailEnd/>
          </a:ln>
        </p:spPr>
        <p:txBody>
          <a:bodyPr>
            <a:spAutoFit/>
          </a:bodyPr>
          <a:lstStyle/>
          <a:p>
            <a:r>
              <a:rPr lang="pt-BR" sz="2000">
                <a:latin typeface="Tahoma" pitchFamily="34" charset="0"/>
              </a:rPr>
              <a:t>	Um dos princípios usados nas balanças eletrônicas é a aplicação de uma força contrária de origem eletromagnética ao suporte do prato da balança. </a:t>
            </a:r>
          </a:p>
          <a:p>
            <a:endParaRPr lang="pt-BR" sz="2000">
              <a:latin typeface="Tahoma" pitchFamily="34" charset="0"/>
            </a:endParaRPr>
          </a:p>
          <a:p>
            <a:pPr algn="just"/>
            <a:r>
              <a:rPr lang="pt-BR" sz="2000">
                <a:latin typeface="Tahoma" pitchFamily="34" charset="0"/>
              </a:rPr>
              <a:t>	O prato fica sobre um cilindro metálico oco, envolto por uma bobina que se ajusta no pólo interno de um ímã cilíndrico. Uma corrente elétrica na bobina cria um campo magnético que suporta ou levita o cilindro, o prato, um braço indicador e o objeto sobre o prato.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07950" y="773113"/>
            <a:ext cx="5111750" cy="3140075"/>
          </a:xfrm>
          <a:prstGeom prst="rect">
            <a:avLst/>
          </a:prstGeom>
          <a:noFill/>
          <a:ln w="9525">
            <a:noFill/>
            <a:miter lim="800000"/>
            <a:headEnd/>
            <a:tailEnd/>
          </a:ln>
        </p:spPr>
        <p:txBody>
          <a:bodyPr anchor="ctr">
            <a:spAutoFit/>
          </a:bodyPr>
          <a:lstStyle/>
          <a:p>
            <a:pPr eaLnBrk="0" hangingPunct="0"/>
            <a:r>
              <a:rPr lang="pt-BR" sz="2000">
                <a:latin typeface="Tahoma" pitchFamily="34" charset="0"/>
                <a:ea typeface="Times New Roman" pitchFamily="18" charset="0"/>
                <a:cs typeface="Tahoma" pitchFamily="34" charset="0"/>
              </a:rPr>
              <a:t>	A corrente é ajustada, de modo que o nível do braço indicador fique na posição nula quando o prato está vazio. </a:t>
            </a:r>
          </a:p>
          <a:p>
            <a:pPr eaLnBrk="0" hangingPunct="0"/>
            <a:endParaRPr lang="pt-BR" sz="2000">
              <a:latin typeface="Tahoma" pitchFamily="34" charset="0"/>
              <a:ea typeface="Times New Roman" pitchFamily="18" charset="0"/>
              <a:cs typeface="Tahoma" pitchFamily="34" charset="0"/>
            </a:endParaRPr>
          </a:p>
          <a:p>
            <a:pPr eaLnBrk="0" hangingPunct="0"/>
            <a:r>
              <a:rPr lang="pt-BR" sz="2000">
                <a:latin typeface="Tahoma" pitchFamily="34" charset="0"/>
                <a:ea typeface="Times New Roman" pitchFamily="18" charset="0"/>
                <a:cs typeface="Tahoma" pitchFamily="34" charset="0"/>
              </a:rPr>
              <a:t>	Quando um objeto é colocado no prato da balança, o deslocamento do suporte é compensado. O braço indicador e o próprio prato movem-se para baixo, o que aumenta a quantidade de luz que atinge a fotocélula do indicador de zero. </a:t>
            </a:r>
          </a:p>
        </p:txBody>
      </p:sp>
      <p:pic>
        <p:nvPicPr>
          <p:cNvPr id="15363" name="Picture 1027" descr="C:\Documents and Settings\marcos\My Documents\UFPR\Graduacao\Sismed\figuras\balanca-eletronica.wmf"/>
          <p:cNvPicPr>
            <a:picLocks noChangeAspect="1" noChangeArrowheads="1"/>
          </p:cNvPicPr>
          <p:nvPr/>
        </p:nvPicPr>
        <p:blipFill>
          <a:blip r:embed="rId3" cstate="print"/>
          <a:srcRect/>
          <a:stretch>
            <a:fillRect/>
          </a:stretch>
        </p:blipFill>
        <p:spPr bwMode="auto">
          <a:xfrm>
            <a:off x="5292725" y="692150"/>
            <a:ext cx="3752850" cy="2417763"/>
          </a:xfrm>
          <a:prstGeom prst="rect">
            <a:avLst/>
          </a:prstGeom>
          <a:noFill/>
          <a:ln w="9525">
            <a:noFill/>
            <a:miter lim="800000"/>
            <a:headEnd/>
            <a:tailEnd/>
          </a:ln>
        </p:spPr>
      </p:pic>
      <p:sp>
        <p:nvSpPr>
          <p:cNvPr id="15364" name="Rectangle 5"/>
          <p:cNvSpPr>
            <a:spLocks noChangeArrowheads="1"/>
          </p:cNvSpPr>
          <p:nvPr/>
        </p:nvSpPr>
        <p:spPr bwMode="auto">
          <a:xfrm>
            <a:off x="214313" y="4292600"/>
            <a:ext cx="4818062" cy="1938338"/>
          </a:xfrm>
          <a:prstGeom prst="rect">
            <a:avLst/>
          </a:prstGeom>
          <a:noFill/>
          <a:ln w="9525">
            <a:noFill/>
            <a:miter lim="800000"/>
            <a:headEnd/>
            <a:tailEnd/>
          </a:ln>
        </p:spPr>
        <p:txBody>
          <a:bodyPr>
            <a:spAutoFit/>
          </a:bodyPr>
          <a:lstStyle/>
          <a:p>
            <a:pPr eaLnBrk="0" hangingPunct="0"/>
            <a:r>
              <a:rPr lang="pt-BR" sz="2000">
                <a:latin typeface="Tahoma" pitchFamily="34" charset="0"/>
              </a:rPr>
              <a:t>	A intensidade da força restauradora é controlada pela corrente que passa pelas bobinas do sistema de compensação eletromagnética, que, por usa vez, é proporcional à massa adicionada. </a:t>
            </a:r>
          </a:p>
        </p:txBody>
      </p:sp>
      <p:pic>
        <p:nvPicPr>
          <p:cNvPr id="15365" name="Picture 6"/>
          <p:cNvPicPr>
            <a:picLocks noChangeAspect="1" noChangeArrowheads="1"/>
          </p:cNvPicPr>
          <p:nvPr/>
        </p:nvPicPr>
        <p:blipFill>
          <a:blip r:embed="rId4" cstate="print"/>
          <a:srcRect/>
          <a:stretch>
            <a:fillRect/>
          </a:stretch>
        </p:blipFill>
        <p:spPr bwMode="auto">
          <a:xfrm>
            <a:off x="5256213" y="3571875"/>
            <a:ext cx="3602037" cy="233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42938" y="231775"/>
            <a:ext cx="7715250" cy="5934075"/>
          </a:xfrm>
          <a:prstGeom prst="rect">
            <a:avLst/>
          </a:prstGeom>
          <a:noFill/>
          <a:ln w="9525">
            <a:noFill/>
            <a:miter lim="800000"/>
            <a:headEnd/>
            <a:tailEnd/>
          </a:ln>
        </p:spPr>
        <p:txBody>
          <a:bodyPr anchor="ctr">
            <a:spAutoFit/>
          </a:bodyPr>
          <a:lstStyle/>
          <a:p>
            <a:pPr algn="just" eaLnBrk="0" hangingPunct="0"/>
            <a:r>
              <a:rPr lang="pt-BR">
                <a:latin typeface="Tahoma" pitchFamily="34" charset="0"/>
                <a:ea typeface="Times New Roman" pitchFamily="18" charset="0"/>
                <a:cs typeface="Tahoma" pitchFamily="34" charset="0"/>
              </a:rPr>
              <a:t>	A corrente da fotocélula é então amplificada e passa a alimentar a bobina, criando assim um campo magnético maior, o que faz o prato voltar à sua posição original. </a:t>
            </a:r>
          </a:p>
          <a:p>
            <a:pPr algn="just" eaLnBrk="0" hangingPunct="0"/>
            <a:endParaRPr lang="pt-BR">
              <a:latin typeface="Tahoma" pitchFamily="34" charset="0"/>
              <a:ea typeface="Times New Roman" pitchFamily="18" charset="0"/>
              <a:cs typeface="Tahoma" pitchFamily="34" charset="0"/>
            </a:endParaRPr>
          </a:p>
          <a:p>
            <a:pPr algn="just" eaLnBrk="0" hangingPunct="0"/>
            <a:r>
              <a:rPr lang="pt-BR">
                <a:latin typeface="Tahoma" pitchFamily="34" charset="0"/>
                <a:ea typeface="Times New Roman" pitchFamily="18" charset="0"/>
                <a:cs typeface="Tahoma" pitchFamily="34" charset="0"/>
              </a:rPr>
              <a:t>	A corrente necessária para manter o prato e o objeto na posição nula é diretamente proporcional à massa do objeto. </a:t>
            </a:r>
          </a:p>
          <a:p>
            <a:pPr algn="just" eaLnBrk="0" hangingPunct="0"/>
            <a:endParaRPr lang="pt-BR">
              <a:latin typeface="Tahoma" pitchFamily="34" charset="0"/>
              <a:ea typeface="Times New Roman" pitchFamily="18" charset="0"/>
              <a:cs typeface="Tahoma" pitchFamily="34" charset="0"/>
            </a:endParaRPr>
          </a:p>
          <a:p>
            <a:pPr algn="just" eaLnBrk="0" hangingPunct="0"/>
            <a:r>
              <a:rPr lang="pt-BR">
                <a:latin typeface="Tahoma" pitchFamily="34" charset="0"/>
                <a:ea typeface="Times New Roman" pitchFamily="18" charset="0"/>
                <a:cs typeface="Tahoma" pitchFamily="34" charset="0"/>
              </a:rPr>
              <a:t>	Um microprocessador converte a intensidade de corrente em massa, sendo mostrada no visor. </a:t>
            </a:r>
          </a:p>
          <a:p>
            <a:pPr algn="just" eaLnBrk="0" hangingPunct="0"/>
            <a:endParaRPr lang="pt-BR">
              <a:latin typeface="Tahoma" pitchFamily="34" charset="0"/>
              <a:ea typeface="Times New Roman" pitchFamily="18" charset="0"/>
              <a:cs typeface="Tahoma" pitchFamily="34" charset="0"/>
            </a:endParaRPr>
          </a:p>
          <a:p>
            <a:pPr algn="just" eaLnBrk="0" hangingPunct="0"/>
            <a:r>
              <a:rPr lang="pt-BR">
                <a:latin typeface="Tahoma" pitchFamily="34" charset="0"/>
                <a:ea typeface="Times New Roman" pitchFamily="18" charset="0"/>
                <a:cs typeface="Tahoma" pitchFamily="34" charset="0"/>
              </a:rPr>
              <a:t>	As balanças eletrônicas são de vários tipos, com leituras de escala de várias quilogramas passando por 0,1 mg (micro-balança) até 0,1 µg (ultra-microbalança).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micro-bal-0"/>
          <p:cNvPicPr>
            <a:picLocks noChangeAspect="1" noChangeArrowheads="1"/>
          </p:cNvPicPr>
          <p:nvPr/>
        </p:nvPicPr>
        <p:blipFill>
          <a:blip r:embed="rId3" cstate="print"/>
          <a:srcRect t="78278"/>
          <a:stretch>
            <a:fillRect/>
          </a:stretch>
        </p:blipFill>
        <p:spPr bwMode="auto">
          <a:xfrm>
            <a:off x="642938" y="4572000"/>
            <a:ext cx="7777162" cy="1236663"/>
          </a:xfrm>
          <a:prstGeom prst="rect">
            <a:avLst/>
          </a:prstGeom>
          <a:noFill/>
          <a:ln w="9525">
            <a:noFill/>
            <a:miter lim="800000"/>
            <a:headEnd/>
            <a:tailEnd/>
          </a:ln>
        </p:spPr>
      </p:pic>
      <p:pic>
        <p:nvPicPr>
          <p:cNvPr id="17411" name="Imagem 2" descr="equipa17.jpg"/>
          <p:cNvPicPr>
            <a:picLocks noChangeAspect="1"/>
          </p:cNvPicPr>
          <p:nvPr/>
        </p:nvPicPr>
        <p:blipFill>
          <a:blip r:embed="rId4" cstate="print"/>
          <a:srcRect/>
          <a:stretch>
            <a:fillRect/>
          </a:stretch>
        </p:blipFill>
        <p:spPr bwMode="auto">
          <a:xfrm>
            <a:off x="1857375" y="571500"/>
            <a:ext cx="5000625" cy="375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micro-bal-2"/>
          <p:cNvPicPr>
            <a:picLocks noChangeAspect="1" noChangeArrowheads="1"/>
          </p:cNvPicPr>
          <p:nvPr/>
        </p:nvPicPr>
        <p:blipFill>
          <a:blip r:embed="rId3" cstate="print"/>
          <a:srcRect/>
          <a:stretch>
            <a:fillRect/>
          </a:stretch>
        </p:blipFill>
        <p:spPr bwMode="auto">
          <a:xfrm>
            <a:off x="5429250" y="1276350"/>
            <a:ext cx="3581400" cy="3581400"/>
          </a:xfrm>
          <a:prstGeom prst="rect">
            <a:avLst/>
          </a:prstGeom>
          <a:noFill/>
          <a:ln w="9525">
            <a:noFill/>
            <a:miter lim="800000"/>
            <a:headEnd/>
            <a:tailEnd/>
          </a:ln>
        </p:spPr>
      </p:pic>
      <p:sp>
        <p:nvSpPr>
          <p:cNvPr id="18435" name="Rectangle 6"/>
          <p:cNvSpPr>
            <a:spLocks noChangeArrowheads="1"/>
          </p:cNvSpPr>
          <p:nvPr/>
        </p:nvSpPr>
        <p:spPr bwMode="auto">
          <a:xfrm>
            <a:off x="1357313" y="5500688"/>
            <a:ext cx="6351587" cy="519112"/>
          </a:xfrm>
          <a:prstGeom prst="rect">
            <a:avLst/>
          </a:prstGeom>
          <a:noFill/>
          <a:ln w="9525">
            <a:noFill/>
            <a:miter lim="800000"/>
            <a:headEnd/>
            <a:tailEnd/>
          </a:ln>
        </p:spPr>
        <p:txBody>
          <a:bodyPr wrap="none">
            <a:spAutoFit/>
          </a:bodyPr>
          <a:lstStyle/>
          <a:p>
            <a:r>
              <a:rPr lang="pt-BR" sz="2800">
                <a:latin typeface="Tahoma" pitchFamily="34" charset="0"/>
              </a:rPr>
              <a:t>Micro-balanças de incerteza de 0,1 mg </a:t>
            </a:r>
          </a:p>
        </p:txBody>
      </p:sp>
      <p:pic>
        <p:nvPicPr>
          <p:cNvPr id="18436" name="Imagem 4" descr="XP6_Microbalance.jpg"/>
          <p:cNvPicPr>
            <a:picLocks noChangeAspect="1"/>
          </p:cNvPicPr>
          <p:nvPr/>
        </p:nvPicPr>
        <p:blipFill>
          <a:blip r:embed="rId4" cstate="print"/>
          <a:srcRect t="16251" r="5937" b="21249"/>
          <a:stretch>
            <a:fillRect/>
          </a:stretch>
        </p:blipFill>
        <p:spPr bwMode="auto">
          <a:xfrm>
            <a:off x="428625" y="571500"/>
            <a:ext cx="4643438" cy="2314575"/>
          </a:xfrm>
          <a:prstGeom prst="rect">
            <a:avLst/>
          </a:prstGeom>
          <a:noFill/>
          <a:ln w="9525">
            <a:noFill/>
            <a:miter lim="800000"/>
            <a:headEnd/>
            <a:tailEnd/>
          </a:ln>
        </p:spPr>
      </p:pic>
      <p:pic>
        <p:nvPicPr>
          <p:cNvPr id="18437" name="Imagem 5" descr="bigPhoto_0.jpg"/>
          <p:cNvPicPr>
            <a:picLocks noChangeAspect="1"/>
          </p:cNvPicPr>
          <p:nvPr/>
        </p:nvPicPr>
        <p:blipFill>
          <a:blip r:embed="rId5" cstate="print"/>
          <a:srcRect t="5000" b="5000"/>
          <a:stretch>
            <a:fillRect/>
          </a:stretch>
        </p:blipFill>
        <p:spPr bwMode="auto">
          <a:xfrm>
            <a:off x="1571625" y="3214688"/>
            <a:ext cx="2500313" cy="225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28600" y="3581400"/>
            <a:ext cx="3695700" cy="1797050"/>
          </a:xfrm>
          <a:prstGeom prst="rect">
            <a:avLst/>
          </a:prstGeom>
          <a:noFill/>
          <a:ln w="9525">
            <a:noFill/>
            <a:miter lim="800000"/>
            <a:headEnd/>
            <a:tailEnd/>
          </a:ln>
        </p:spPr>
        <p:txBody>
          <a:bodyPr>
            <a:spAutoFit/>
          </a:bodyPr>
          <a:lstStyle/>
          <a:p>
            <a:pPr algn="ctr"/>
            <a:r>
              <a:rPr lang="pt-BR" b="1">
                <a:latin typeface="Tahoma" pitchFamily="34" charset="0"/>
                <a:cs typeface="Arial" charset="0"/>
              </a:rPr>
              <a:t>Balança Eletrônica</a:t>
            </a:r>
            <a:r>
              <a:rPr lang="en-US" b="1">
                <a:latin typeface="Tahoma" pitchFamily="34" charset="0"/>
                <a:cs typeface="Arial" charset="0"/>
              </a:rPr>
              <a:t> </a:t>
            </a:r>
            <a:r>
              <a:rPr lang="pt-BR" b="1">
                <a:latin typeface="Tahoma" pitchFamily="34" charset="0"/>
                <a:cs typeface="Arial" charset="0"/>
              </a:rPr>
              <a:t>Computadora Digital.</a:t>
            </a:r>
            <a:endParaRPr lang="en-US" b="1">
              <a:latin typeface="Tahoma" pitchFamily="34" charset="0"/>
              <a:cs typeface="Arial" charset="0"/>
            </a:endParaRPr>
          </a:p>
          <a:p>
            <a:pPr algn="ctr"/>
            <a:endParaRPr lang="pt-BR">
              <a:latin typeface="Tahoma" pitchFamily="34" charset="0"/>
            </a:endParaRPr>
          </a:p>
          <a:p>
            <a:pPr algn="ctr" eaLnBrk="0" hangingPunct="0"/>
            <a:r>
              <a:rPr lang="pt-BR" sz="2000">
                <a:latin typeface="Tahoma" pitchFamily="34" charset="0"/>
                <a:cs typeface="Arial" charset="0"/>
              </a:rPr>
              <a:t>Projetada para a venda de produtos por peso.</a:t>
            </a:r>
            <a:endParaRPr lang="pt-BR" sz="2000">
              <a:latin typeface="Tahoma" pitchFamily="34" charset="0"/>
            </a:endParaRPr>
          </a:p>
        </p:txBody>
      </p:sp>
      <p:pic>
        <p:nvPicPr>
          <p:cNvPr id="19459" name="Picture 5" descr="C:\Documents and Settings\marcos\My Documents\UFPR\Graduacao\Sismed\Aulas\Figuras\mas-celula-forca\bal-1.jpg"/>
          <p:cNvPicPr>
            <a:picLocks noChangeAspect="1" noChangeArrowheads="1"/>
          </p:cNvPicPr>
          <p:nvPr/>
        </p:nvPicPr>
        <p:blipFill>
          <a:blip r:embed="rId3" cstate="print"/>
          <a:srcRect/>
          <a:stretch>
            <a:fillRect/>
          </a:stretch>
        </p:blipFill>
        <p:spPr bwMode="auto">
          <a:xfrm>
            <a:off x="1295400" y="1066800"/>
            <a:ext cx="1987550" cy="2309813"/>
          </a:xfrm>
          <a:prstGeom prst="rect">
            <a:avLst/>
          </a:prstGeom>
          <a:noFill/>
          <a:ln w="9525">
            <a:noFill/>
            <a:miter lim="800000"/>
            <a:headEnd/>
            <a:tailEnd/>
          </a:ln>
        </p:spPr>
      </p:pic>
      <p:sp>
        <p:nvSpPr>
          <p:cNvPr id="19460" name="Rectangle 7"/>
          <p:cNvSpPr>
            <a:spLocks noChangeArrowheads="1"/>
          </p:cNvSpPr>
          <p:nvPr/>
        </p:nvSpPr>
        <p:spPr bwMode="auto">
          <a:xfrm>
            <a:off x="4067175" y="4292600"/>
            <a:ext cx="5076825" cy="1736725"/>
          </a:xfrm>
          <a:prstGeom prst="rect">
            <a:avLst/>
          </a:prstGeom>
          <a:noFill/>
          <a:ln w="9525">
            <a:noFill/>
            <a:miter lim="800000"/>
            <a:headEnd/>
            <a:tailEnd/>
          </a:ln>
        </p:spPr>
        <p:txBody>
          <a:bodyPr>
            <a:spAutoFit/>
          </a:bodyPr>
          <a:lstStyle/>
          <a:p>
            <a:pPr algn="ctr"/>
            <a:r>
              <a:rPr lang="pt-BR" b="1">
                <a:latin typeface="Tahoma" pitchFamily="34" charset="0"/>
                <a:cs typeface="Arial" charset="0"/>
              </a:rPr>
              <a:t>Balança Eletrônica de Bancada</a:t>
            </a:r>
            <a:endParaRPr lang="en-US" b="1">
              <a:latin typeface="Tahoma" pitchFamily="34" charset="0"/>
              <a:cs typeface="Arial" charset="0"/>
            </a:endParaRPr>
          </a:p>
          <a:p>
            <a:pPr algn="ctr"/>
            <a:endParaRPr lang="pt-BR">
              <a:latin typeface="Tahoma" pitchFamily="34" charset="0"/>
            </a:endParaRPr>
          </a:p>
          <a:p>
            <a:pPr algn="ctr" eaLnBrk="0" hangingPunct="0"/>
            <a:r>
              <a:rPr lang="pt-BR" sz="2000">
                <a:latin typeface="Tahoma" pitchFamily="34" charset="0"/>
                <a:cs typeface="Arial" charset="0"/>
              </a:rPr>
              <a:t>Alta resolução de pesagem, excelente exatidão e alta velocidade de resposta nas pesagens. </a:t>
            </a:r>
            <a:endParaRPr lang="en-US" sz="2000">
              <a:latin typeface="Tahoma" pitchFamily="34" charset="0"/>
              <a:cs typeface="Arial" charset="0"/>
            </a:endParaRPr>
          </a:p>
        </p:txBody>
      </p:sp>
      <p:sp>
        <p:nvSpPr>
          <p:cNvPr id="19461" name="Rectangle 8"/>
          <p:cNvSpPr>
            <a:spLocks noChangeArrowheads="1"/>
          </p:cNvSpPr>
          <p:nvPr/>
        </p:nvSpPr>
        <p:spPr bwMode="auto">
          <a:xfrm>
            <a:off x="107950" y="44450"/>
            <a:ext cx="7772400" cy="762000"/>
          </a:xfrm>
          <a:prstGeom prst="rect">
            <a:avLst/>
          </a:prstGeom>
          <a:noFill/>
          <a:ln w="9525">
            <a:noFill/>
            <a:miter lim="800000"/>
            <a:headEnd/>
            <a:tailEnd/>
          </a:ln>
        </p:spPr>
        <p:txBody>
          <a:bodyPr anchor="ctr"/>
          <a:lstStyle/>
          <a:p>
            <a:r>
              <a:rPr lang="en-US" sz="3200">
                <a:latin typeface="Tahoma" pitchFamily="34" charset="0"/>
              </a:rPr>
              <a:t>Balanças eletrônicas: exemplos de uso</a:t>
            </a:r>
            <a:endParaRPr lang="pt-BR" sz="3200">
              <a:latin typeface="Tahoma" pitchFamily="34" charset="0"/>
            </a:endParaRPr>
          </a:p>
        </p:txBody>
      </p:sp>
      <p:pic>
        <p:nvPicPr>
          <p:cNvPr id="19462" name="Imagem 6" descr="bancada.jpg"/>
          <p:cNvPicPr>
            <a:picLocks noChangeAspect="1"/>
          </p:cNvPicPr>
          <p:nvPr/>
        </p:nvPicPr>
        <p:blipFill>
          <a:blip r:embed="rId4" cstate="print"/>
          <a:srcRect l="7500" t="6032" r="9999"/>
          <a:stretch>
            <a:fillRect/>
          </a:stretch>
        </p:blipFill>
        <p:spPr bwMode="auto">
          <a:xfrm>
            <a:off x="5214938" y="928688"/>
            <a:ext cx="3143250" cy="333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7950" y="2895600"/>
            <a:ext cx="4540250" cy="3203575"/>
          </a:xfrm>
          <a:prstGeom prst="rect">
            <a:avLst/>
          </a:prstGeom>
          <a:noFill/>
          <a:ln w="9525">
            <a:noFill/>
            <a:miter lim="800000"/>
            <a:headEnd/>
            <a:tailEnd/>
          </a:ln>
        </p:spPr>
        <p:txBody>
          <a:bodyPr>
            <a:spAutoFit/>
          </a:bodyPr>
          <a:lstStyle/>
          <a:p>
            <a:pPr algn="ctr"/>
            <a:r>
              <a:rPr lang="pt-BR" sz="2000" b="1">
                <a:latin typeface="Tahoma" pitchFamily="34" charset="0"/>
                <a:cs typeface="Arial" charset="0"/>
              </a:rPr>
              <a:t>Sistema de Enchimento de Tambores e Baldes</a:t>
            </a:r>
            <a:endParaRPr lang="en-US" sz="2000" b="1">
              <a:latin typeface="Tahoma" pitchFamily="34" charset="0"/>
              <a:cs typeface="Arial" charset="0"/>
            </a:endParaRPr>
          </a:p>
          <a:p>
            <a:pPr algn="ctr"/>
            <a:endParaRPr lang="pt-BR" sz="2000">
              <a:latin typeface="Tahoma" pitchFamily="34" charset="0"/>
            </a:endParaRPr>
          </a:p>
          <a:p>
            <a:pPr algn="ctr" eaLnBrk="0" hangingPunct="0"/>
            <a:r>
              <a:rPr lang="pt-BR" sz="1800">
                <a:latin typeface="Tahoma" pitchFamily="34" charset="0"/>
                <a:cs typeface="Arial" charset="0"/>
              </a:rPr>
              <a:t>Sistema automático de envase através do peso, não é necessário a correção da quantidade do produto em função de variações de viscosidade ou densidade por mudanças de temperatura. </a:t>
            </a:r>
            <a:endParaRPr lang="en-US" sz="1800">
              <a:latin typeface="Tahoma" pitchFamily="34" charset="0"/>
              <a:cs typeface="Arial" charset="0"/>
            </a:endParaRPr>
          </a:p>
          <a:p>
            <a:pPr algn="ctr" eaLnBrk="0" hangingPunct="0"/>
            <a:endParaRPr lang="en-US" sz="1800">
              <a:latin typeface="Tahoma" pitchFamily="34" charset="0"/>
              <a:cs typeface="Arial" charset="0"/>
            </a:endParaRPr>
          </a:p>
          <a:p>
            <a:pPr algn="ctr" eaLnBrk="0" hangingPunct="0"/>
            <a:r>
              <a:rPr lang="pt-BR" sz="1800">
                <a:latin typeface="Tahoma" pitchFamily="34" charset="0"/>
                <a:cs typeface="Arial" charset="0"/>
              </a:rPr>
              <a:t>Armazenagem de parâmetros </a:t>
            </a:r>
            <a:endParaRPr lang="en-US" sz="1800">
              <a:latin typeface="Tahoma" pitchFamily="34" charset="0"/>
              <a:cs typeface="Arial" charset="0"/>
            </a:endParaRPr>
          </a:p>
          <a:p>
            <a:pPr algn="ctr" eaLnBrk="0" hangingPunct="0"/>
            <a:r>
              <a:rPr lang="pt-BR" sz="1800">
                <a:latin typeface="Tahoma" pitchFamily="34" charset="0"/>
                <a:cs typeface="Arial" charset="0"/>
              </a:rPr>
              <a:t>de até 20 produtos.</a:t>
            </a:r>
            <a:endParaRPr lang="pt-BR" sz="1800">
              <a:latin typeface="Tahoma" pitchFamily="34" charset="0"/>
            </a:endParaRPr>
          </a:p>
        </p:txBody>
      </p:sp>
      <p:pic>
        <p:nvPicPr>
          <p:cNvPr id="20483" name="Picture 3" descr="C:\Documents and Settings\marcos\My Documents\UFPR\Graduacao\Sismed\Aulas\Figuras\mas-celula-forca\bal-3.jpg"/>
          <p:cNvPicPr>
            <a:picLocks noChangeAspect="1" noChangeArrowheads="1"/>
          </p:cNvPicPr>
          <p:nvPr/>
        </p:nvPicPr>
        <p:blipFill>
          <a:blip r:embed="rId3" cstate="print"/>
          <a:srcRect/>
          <a:stretch>
            <a:fillRect/>
          </a:stretch>
        </p:blipFill>
        <p:spPr bwMode="auto">
          <a:xfrm>
            <a:off x="1219200" y="152400"/>
            <a:ext cx="2189163" cy="2743200"/>
          </a:xfrm>
          <a:prstGeom prst="rect">
            <a:avLst/>
          </a:prstGeom>
          <a:noFill/>
          <a:ln w="9525">
            <a:noFill/>
            <a:miter lim="800000"/>
            <a:headEnd/>
            <a:tailEnd/>
          </a:ln>
        </p:spPr>
      </p:pic>
      <p:pic>
        <p:nvPicPr>
          <p:cNvPr id="20484" name="Picture 4" descr="C:\Documents and Settings\marcos\My Documents\UFPR\Graduacao\Sismed\Aulas\Figuras\mas-celula-forca\bal-4.jpg"/>
          <p:cNvPicPr>
            <a:picLocks noChangeAspect="1" noChangeArrowheads="1"/>
          </p:cNvPicPr>
          <p:nvPr/>
        </p:nvPicPr>
        <p:blipFill>
          <a:blip r:embed="rId4" cstate="print"/>
          <a:srcRect/>
          <a:stretch>
            <a:fillRect/>
          </a:stretch>
        </p:blipFill>
        <p:spPr bwMode="auto">
          <a:xfrm>
            <a:off x="5257800" y="152400"/>
            <a:ext cx="2570163" cy="3276600"/>
          </a:xfrm>
          <a:prstGeom prst="rect">
            <a:avLst/>
          </a:prstGeom>
          <a:noFill/>
          <a:ln w="9525">
            <a:noFill/>
            <a:miter lim="800000"/>
            <a:headEnd/>
            <a:tailEnd/>
          </a:ln>
        </p:spPr>
      </p:pic>
      <p:sp>
        <p:nvSpPr>
          <p:cNvPr id="20485" name="Rectangle 5"/>
          <p:cNvSpPr>
            <a:spLocks noChangeArrowheads="1"/>
          </p:cNvSpPr>
          <p:nvPr/>
        </p:nvSpPr>
        <p:spPr bwMode="auto">
          <a:xfrm>
            <a:off x="4876800" y="3489325"/>
            <a:ext cx="3886200" cy="2928938"/>
          </a:xfrm>
          <a:prstGeom prst="rect">
            <a:avLst/>
          </a:prstGeom>
          <a:noFill/>
          <a:ln w="9525">
            <a:noFill/>
            <a:miter lim="800000"/>
            <a:headEnd/>
            <a:tailEnd/>
          </a:ln>
        </p:spPr>
        <p:txBody>
          <a:bodyPr>
            <a:spAutoFit/>
          </a:bodyPr>
          <a:lstStyle/>
          <a:p>
            <a:pPr algn="ctr"/>
            <a:r>
              <a:rPr lang="pt-BR" sz="2000" b="1">
                <a:latin typeface="Tahoma" pitchFamily="34" charset="0"/>
                <a:cs typeface="Arial" charset="0"/>
              </a:rPr>
              <a:t>Sistema Eletrônico de Pesagem de Fluxo</a:t>
            </a:r>
            <a:endParaRPr lang="en-US" sz="2000" b="1">
              <a:latin typeface="Tahoma" pitchFamily="34" charset="0"/>
              <a:cs typeface="Arial" charset="0"/>
            </a:endParaRPr>
          </a:p>
          <a:p>
            <a:pPr algn="ctr"/>
            <a:endParaRPr lang="pt-BR" sz="2000">
              <a:latin typeface="Tahoma" pitchFamily="34" charset="0"/>
            </a:endParaRPr>
          </a:p>
          <a:p>
            <a:pPr algn="ctr" eaLnBrk="0" hangingPunct="0"/>
            <a:r>
              <a:rPr lang="pt-BR" sz="1800">
                <a:latin typeface="Tahoma" pitchFamily="34" charset="0"/>
                <a:cs typeface="Arial" charset="0"/>
              </a:rPr>
              <a:t>Sistema ideal para pesagem de produtos de fluxo livre, sólidos ou líquidos, proporcionando uma precisão de pesagem igual ou melhor a de uma balança estática, mantendo um fluxo contínuo de materiais.</a:t>
            </a:r>
            <a:endParaRPr lang="pt-BR" sz="1800">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533400" y="3176588"/>
            <a:ext cx="3657600" cy="3109912"/>
          </a:xfrm>
          <a:prstGeom prst="rect">
            <a:avLst/>
          </a:prstGeom>
          <a:noFill/>
          <a:ln w="9525">
            <a:noFill/>
            <a:miter lim="800000"/>
            <a:headEnd/>
            <a:tailEnd/>
          </a:ln>
        </p:spPr>
        <p:txBody>
          <a:bodyPr>
            <a:spAutoFit/>
          </a:bodyPr>
          <a:lstStyle/>
          <a:p>
            <a:pPr algn="ctr"/>
            <a:r>
              <a:rPr lang="pt-BR" b="1">
                <a:latin typeface="Tahoma" pitchFamily="34" charset="0"/>
              </a:rPr>
              <a:t>Balança Rodoviária</a:t>
            </a:r>
            <a:r>
              <a:rPr lang="pt-BR">
                <a:latin typeface="Tahoma" pitchFamily="34" charset="0"/>
              </a:rPr>
              <a:t> </a:t>
            </a:r>
            <a:r>
              <a:rPr lang="pt-BR" b="1">
                <a:latin typeface="Tahoma" pitchFamily="34" charset="0"/>
              </a:rPr>
              <a:t>Eletromecânica</a:t>
            </a:r>
            <a:endParaRPr lang="en-US" b="1">
              <a:latin typeface="Tahoma" pitchFamily="34" charset="0"/>
            </a:endParaRPr>
          </a:p>
          <a:p>
            <a:pPr algn="ctr"/>
            <a:endParaRPr lang="pt-BR">
              <a:latin typeface="Tahoma" pitchFamily="34" charset="0"/>
            </a:endParaRPr>
          </a:p>
          <a:p>
            <a:pPr algn="ctr" eaLnBrk="0" hangingPunct="0"/>
            <a:r>
              <a:rPr lang="en-US" sz="1800">
                <a:latin typeface="Tahoma" pitchFamily="34" charset="0"/>
              </a:rPr>
              <a:t>Deve</a:t>
            </a:r>
            <a:r>
              <a:rPr lang="pt-BR" sz="1800">
                <a:latin typeface="Tahoma" pitchFamily="34" charset="0"/>
              </a:rPr>
              <a:t> atender as mais rígidas exigências em pesagem rodoviária. </a:t>
            </a:r>
            <a:endParaRPr lang="en-US" sz="1800">
              <a:latin typeface="Tahoma" pitchFamily="34" charset="0"/>
            </a:endParaRPr>
          </a:p>
          <a:p>
            <a:pPr algn="ctr" eaLnBrk="0" hangingPunct="0"/>
            <a:endParaRPr lang="en-US" sz="1800">
              <a:latin typeface="Tahoma" pitchFamily="34" charset="0"/>
            </a:endParaRPr>
          </a:p>
          <a:p>
            <a:pPr algn="ctr" eaLnBrk="0" hangingPunct="0"/>
            <a:r>
              <a:rPr lang="en-US" sz="1800">
                <a:latin typeface="Tahoma" pitchFamily="34" charset="0"/>
              </a:rPr>
              <a:t>Deve possuir</a:t>
            </a:r>
            <a:r>
              <a:rPr lang="pt-BR" sz="1800">
                <a:latin typeface="Tahoma" pitchFamily="34" charset="0"/>
              </a:rPr>
              <a:t> alta durabilidade e baixo custo de manutenção ao longo do tempo.</a:t>
            </a:r>
          </a:p>
        </p:txBody>
      </p:sp>
      <p:pic>
        <p:nvPicPr>
          <p:cNvPr id="21507" name="Picture 4" descr="C:\Documents and Settings\marcos\My Documents\UFPR\Graduacao\Sismed\Aulas\Figuras\mas-celula-forca\bal-2.jpg"/>
          <p:cNvPicPr>
            <a:picLocks noChangeAspect="1" noChangeArrowheads="1"/>
          </p:cNvPicPr>
          <p:nvPr/>
        </p:nvPicPr>
        <p:blipFill>
          <a:blip r:embed="rId3" cstate="print"/>
          <a:srcRect/>
          <a:stretch>
            <a:fillRect/>
          </a:stretch>
        </p:blipFill>
        <p:spPr bwMode="auto">
          <a:xfrm>
            <a:off x="5257800" y="188913"/>
            <a:ext cx="3048000" cy="3005137"/>
          </a:xfrm>
          <a:prstGeom prst="rect">
            <a:avLst/>
          </a:prstGeom>
          <a:noFill/>
          <a:ln w="9525">
            <a:noFill/>
            <a:miter lim="800000"/>
            <a:headEnd/>
            <a:tailEnd/>
          </a:ln>
        </p:spPr>
      </p:pic>
      <p:sp>
        <p:nvSpPr>
          <p:cNvPr id="21508" name="Rectangle 5"/>
          <p:cNvSpPr>
            <a:spLocks noChangeArrowheads="1"/>
          </p:cNvSpPr>
          <p:nvPr/>
        </p:nvSpPr>
        <p:spPr bwMode="auto">
          <a:xfrm>
            <a:off x="4564063" y="3213100"/>
            <a:ext cx="4256087" cy="2500313"/>
          </a:xfrm>
          <a:prstGeom prst="rect">
            <a:avLst/>
          </a:prstGeom>
          <a:noFill/>
          <a:ln w="9525">
            <a:noFill/>
            <a:miter lim="800000"/>
            <a:headEnd/>
            <a:tailEnd/>
          </a:ln>
        </p:spPr>
        <p:txBody>
          <a:bodyPr>
            <a:spAutoFit/>
          </a:bodyPr>
          <a:lstStyle/>
          <a:p>
            <a:pPr algn="ctr"/>
            <a:r>
              <a:rPr lang="pt-BR" b="1">
                <a:latin typeface="Tahoma" pitchFamily="34" charset="0"/>
                <a:cs typeface="Arial" charset="0"/>
              </a:rPr>
              <a:t>Balança Eletrônica </a:t>
            </a:r>
            <a:endParaRPr lang="en-US" b="1">
              <a:latin typeface="Tahoma" pitchFamily="34" charset="0"/>
              <a:cs typeface="Arial" charset="0"/>
            </a:endParaRPr>
          </a:p>
          <a:p>
            <a:pPr algn="ctr"/>
            <a:r>
              <a:rPr lang="pt-BR" b="1">
                <a:latin typeface="Tahoma" pitchFamily="34" charset="0"/>
                <a:cs typeface="Arial" charset="0"/>
              </a:rPr>
              <a:t>para Gado</a:t>
            </a:r>
            <a:endParaRPr lang="pt-BR">
              <a:latin typeface="Tahoma" pitchFamily="34" charset="0"/>
            </a:endParaRPr>
          </a:p>
          <a:p>
            <a:pPr algn="ctr" eaLnBrk="0" hangingPunct="0"/>
            <a:endParaRPr lang="en-US" sz="2000">
              <a:latin typeface="Tahoma" pitchFamily="34" charset="0"/>
              <a:cs typeface="Arial" charset="0"/>
            </a:endParaRPr>
          </a:p>
          <a:p>
            <a:pPr algn="ctr" eaLnBrk="0" hangingPunct="0"/>
            <a:r>
              <a:rPr lang="pt-BR" sz="1800">
                <a:latin typeface="Tahoma" pitchFamily="34" charset="0"/>
                <a:cs typeface="Arial" charset="0"/>
              </a:rPr>
              <a:t>Utilizada para pesagem e gerenciamento de rebanhos. </a:t>
            </a:r>
            <a:endParaRPr lang="en-US" sz="1800">
              <a:latin typeface="Tahoma" pitchFamily="34" charset="0"/>
              <a:cs typeface="Arial" charset="0"/>
            </a:endParaRPr>
          </a:p>
          <a:p>
            <a:pPr algn="ctr" eaLnBrk="0" hangingPunct="0"/>
            <a:endParaRPr lang="en-US" sz="1800">
              <a:latin typeface="Tahoma" pitchFamily="34" charset="0"/>
              <a:cs typeface="Arial" charset="0"/>
            </a:endParaRPr>
          </a:p>
          <a:p>
            <a:pPr algn="ctr" eaLnBrk="0" hangingPunct="0"/>
            <a:r>
              <a:rPr lang="pt-BR" sz="1800">
                <a:latin typeface="Tahoma" pitchFamily="34" charset="0"/>
                <a:cs typeface="Arial" charset="0"/>
              </a:rPr>
              <a:t>Melhora a rastreabilidade e gerenciamento dos rebanhos nacionais</a:t>
            </a:r>
            <a:endParaRPr lang="pt-BR" sz="1800">
              <a:latin typeface="Tahoma" pitchFamily="34" charset="0"/>
            </a:endParaRPr>
          </a:p>
        </p:txBody>
      </p:sp>
      <p:pic>
        <p:nvPicPr>
          <p:cNvPr id="21509" name="Imagem 5" descr="balanca-rodoviaria.jpg"/>
          <p:cNvPicPr>
            <a:picLocks noChangeAspect="1"/>
          </p:cNvPicPr>
          <p:nvPr/>
        </p:nvPicPr>
        <p:blipFill>
          <a:blip r:embed="rId4" cstate="print"/>
          <a:srcRect/>
          <a:stretch>
            <a:fillRect/>
          </a:stretch>
        </p:blipFill>
        <p:spPr bwMode="auto">
          <a:xfrm>
            <a:off x="500063" y="285750"/>
            <a:ext cx="3705225"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71500" y="4248150"/>
            <a:ext cx="7929563" cy="1323975"/>
          </a:xfrm>
          <a:prstGeom prst="rect">
            <a:avLst/>
          </a:prstGeom>
          <a:noFill/>
          <a:ln w="9525">
            <a:noFill/>
            <a:miter lim="800000"/>
            <a:headEnd/>
            <a:tailEnd/>
          </a:ln>
        </p:spPr>
        <p:txBody>
          <a:bodyPr>
            <a:spAutoFit/>
          </a:bodyPr>
          <a:lstStyle/>
          <a:p>
            <a:r>
              <a:rPr lang="pt-BR" sz="2000" b="1">
                <a:latin typeface="Tahoma" pitchFamily="34" charset="0"/>
                <a:cs typeface="Arial" charset="0"/>
              </a:rPr>
              <a:t>Balanças Eletrônica de Tendal</a:t>
            </a:r>
            <a:endParaRPr lang="pt-BR" sz="2000">
              <a:latin typeface="Tahoma" pitchFamily="34" charset="0"/>
            </a:endParaRPr>
          </a:p>
          <a:p>
            <a:pPr eaLnBrk="0" hangingPunct="0"/>
            <a:r>
              <a:rPr lang="pt-BR" sz="2000">
                <a:latin typeface="Tahoma" pitchFamily="34" charset="0"/>
                <a:cs typeface="Arial" charset="0"/>
              </a:rPr>
              <a:t>A solução certa para aplicações de recebimento e expedição de produtos em frigoríficos, matadouros, açougues, supermercados e etc.</a:t>
            </a:r>
            <a:endParaRPr lang="pt-BR" sz="2000">
              <a:latin typeface="Tahoma" pitchFamily="34" charset="0"/>
            </a:endParaRPr>
          </a:p>
        </p:txBody>
      </p:sp>
      <p:pic>
        <p:nvPicPr>
          <p:cNvPr id="22531" name="Imagem 3" descr="tendal_eletronica.jpg"/>
          <p:cNvPicPr>
            <a:picLocks noChangeAspect="1"/>
          </p:cNvPicPr>
          <p:nvPr/>
        </p:nvPicPr>
        <p:blipFill>
          <a:blip r:embed="rId3" cstate="print"/>
          <a:srcRect t="10088" b="7594"/>
          <a:stretch>
            <a:fillRect/>
          </a:stretch>
        </p:blipFill>
        <p:spPr bwMode="auto">
          <a:xfrm>
            <a:off x="500063" y="292100"/>
            <a:ext cx="4032250" cy="2994025"/>
          </a:xfrm>
          <a:prstGeom prst="rect">
            <a:avLst/>
          </a:prstGeom>
          <a:noFill/>
          <a:ln w="9525">
            <a:noFill/>
            <a:miter lim="800000"/>
            <a:headEnd/>
            <a:tailEnd/>
          </a:ln>
        </p:spPr>
      </p:pic>
      <p:pic>
        <p:nvPicPr>
          <p:cNvPr id="22532" name="Imagem 4" descr="balanca_tendal.jpg"/>
          <p:cNvPicPr>
            <a:picLocks noChangeAspect="1"/>
          </p:cNvPicPr>
          <p:nvPr/>
        </p:nvPicPr>
        <p:blipFill>
          <a:blip r:embed="rId4" cstate="print"/>
          <a:srcRect/>
          <a:stretch>
            <a:fillRect/>
          </a:stretch>
        </p:blipFill>
        <p:spPr bwMode="auto">
          <a:xfrm>
            <a:off x="4611688" y="357188"/>
            <a:ext cx="4032250"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50825" y="188913"/>
            <a:ext cx="6481763" cy="719137"/>
          </a:xfrm>
        </p:spPr>
        <p:txBody>
          <a:bodyPr/>
          <a:lstStyle/>
          <a:p>
            <a:pPr algn="l"/>
            <a:r>
              <a:rPr lang="en-US" sz="4000" smtClean="0">
                <a:solidFill>
                  <a:schemeClr val="tx1"/>
                </a:solidFill>
                <a:latin typeface="Tahoma" pitchFamily="34" charset="0"/>
              </a:rPr>
              <a:t>4.1 - Medição de massa</a:t>
            </a:r>
            <a:endParaRPr lang="pt-BR" sz="4000" smtClean="0">
              <a:solidFill>
                <a:schemeClr val="tx1"/>
              </a:solidFill>
              <a:latin typeface="Tahoma" pitchFamily="34" charset="0"/>
            </a:endParaRPr>
          </a:p>
        </p:txBody>
      </p:sp>
      <p:sp>
        <p:nvSpPr>
          <p:cNvPr id="5123" name="Rectangle 5"/>
          <p:cNvSpPr>
            <a:spLocks noChangeArrowheads="1"/>
          </p:cNvSpPr>
          <p:nvPr/>
        </p:nvSpPr>
        <p:spPr bwMode="auto">
          <a:xfrm>
            <a:off x="395288" y="1035050"/>
            <a:ext cx="3857625" cy="641350"/>
          </a:xfrm>
          <a:prstGeom prst="rect">
            <a:avLst/>
          </a:prstGeom>
          <a:noFill/>
          <a:ln w="9525">
            <a:noFill/>
            <a:miter lim="800000"/>
            <a:headEnd/>
            <a:tailEnd/>
          </a:ln>
        </p:spPr>
        <p:txBody>
          <a:bodyPr wrap="none">
            <a:spAutoFit/>
          </a:bodyPr>
          <a:lstStyle/>
          <a:p>
            <a:r>
              <a:rPr lang="en-US" sz="3600">
                <a:latin typeface="Tahoma" pitchFamily="34" charset="0"/>
              </a:rPr>
              <a:t>4.1.1 - Introdução</a:t>
            </a:r>
            <a:endParaRPr lang="pt-BR" sz="3600">
              <a:latin typeface="Tahoma" pitchFamily="34" charset="0"/>
            </a:endParaRPr>
          </a:p>
        </p:txBody>
      </p:sp>
      <p:sp>
        <p:nvSpPr>
          <p:cNvPr id="5124" name="Rectangle 6"/>
          <p:cNvSpPr>
            <a:spLocks noChangeArrowheads="1"/>
          </p:cNvSpPr>
          <p:nvPr/>
        </p:nvSpPr>
        <p:spPr bwMode="auto">
          <a:xfrm>
            <a:off x="250825" y="1785938"/>
            <a:ext cx="5535613" cy="4524375"/>
          </a:xfrm>
          <a:prstGeom prst="rect">
            <a:avLst/>
          </a:prstGeom>
          <a:noFill/>
          <a:ln w="9525">
            <a:noFill/>
            <a:miter lim="800000"/>
            <a:headEnd/>
            <a:tailEnd/>
          </a:ln>
        </p:spPr>
        <p:txBody>
          <a:bodyPr>
            <a:spAutoFit/>
          </a:bodyPr>
          <a:lstStyle/>
          <a:p>
            <a:pPr algn="just"/>
            <a:r>
              <a:rPr lang="pt-BR">
                <a:latin typeface="Tahoma" pitchFamily="34" charset="0"/>
              </a:rPr>
              <a:t>	Massa é considerada uma grandeza fundamental, e seu padrão é um cilindro de platina-irídio, chamada o quilograma padrão, mantido em Sévres, França.</a:t>
            </a:r>
          </a:p>
          <a:p>
            <a:pPr algn="just"/>
            <a:endParaRPr lang="pt-BR">
              <a:latin typeface="Tahoma" pitchFamily="34" charset="0"/>
            </a:endParaRPr>
          </a:p>
          <a:p>
            <a:pPr algn="just"/>
            <a:r>
              <a:rPr lang="pt-BR">
                <a:latin typeface="Tahoma" pitchFamily="34" charset="0"/>
              </a:rPr>
              <a:t>	Outros padrões nacionais podem ser comparados com este padrão através de balanças de braços iguais (balanças analíticas) com uma precisão de uma parte em 10</a:t>
            </a:r>
            <a:r>
              <a:rPr lang="pt-BR" baseline="30000">
                <a:latin typeface="Tahoma" pitchFamily="34" charset="0"/>
              </a:rPr>
              <a:t>9</a:t>
            </a:r>
            <a:r>
              <a:rPr lang="pt-BR">
                <a:latin typeface="Tahoma" pitchFamily="34" charset="0"/>
              </a:rPr>
              <a:t>, para massas de 1 kg.</a:t>
            </a:r>
          </a:p>
        </p:txBody>
      </p:sp>
      <p:pic>
        <p:nvPicPr>
          <p:cNvPr id="5125" name="Imagem 4" descr="massa padrao.jpg"/>
          <p:cNvPicPr>
            <a:picLocks noChangeAspect="1"/>
          </p:cNvPicPr>
          <p:nvPr/>
        </p:nvPicPr>
        <p:blipFill>
          <a:blip r:embed="rId3" cstate="print"/>
          <a:srcRect l="5754" r="17360"/>
          <a:stretch>
            <a:fillRect/>
          </a:stretch>
        </p:blipFill>
        <p:spPr bwMode="auto">
          <a:xfrm>
            <a:off x="6357938" y="642938"/>
            <a:ext cx="2214562" cy="2212975"/>
          </a:xfrm>
          <a:prstGeom prst="rect">
            <a:avLst/>
          </a:prstGeom>
          <a:noFill/>
          <a:ln w="9525">
            <a:noFill/>
            <a:miter lim="800000"/>
            <a:headEnd/>
            <a:tailEnd/>
          </a:ln>
        </p:spPr>
      </p:pic>
      <p:pic>
        <p:nvPicPr>
          <p:cNvPr id="5126" name="Imagem 5" descr="DSC00769.JPG"/>
          <p:cNvPicPr>
            <a:picLocks noChangeAspect="1"/>
          </p:cNvPicPr>
          <p:nvPr/>
        </p:nvPicPr>
        <p:blipFill>
          <a:blip r:embed="rId4" cstate="print"/>
          <a:srcRect/>
          <a:stretch>
            <a:fillRect/>
          </a:stretch>
        </p:blipFill>
        <p:spPr bwMode="auto">
          <a:xfrm>
            <a:off x="6429375" y="3000375"/>
            <a:ext cx="2411413" cy="321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39750" y="4403725"/>
            <a:ext cx="3048000" cy="1311275"/>
          </a:xfrm>
          <a:prstGeom prst="rect">
            <a:avLst/>
          </a:prstGeom>
          <a:noFill/>
          <a:ln w="9525">
            <a:noFill/>
            <a:miter lim="800000"/>
            <a:headEnd/>
            <a:tailEnd/>
          </a:ln>
        </p:spPr>
        <p:txBody>
          <a:bodyPr>
            <a:spAutoFit/>
          </a:bodyPr>
          <a:lstStyle/>
          <a:p>
            <a:r>
              <a:rPr lang="pt-BR" sz="2000" b="1">
                <a:latin typeface="Tahoma" pitchFamily="34" charset="0"/>
              </a:rPr>
              <a:t>Balança para Pesar Pessoas</a:t>
            </a:r>
            <a:endParaRPr lang="pt-BR" sz="2000">
              <a:latin typeface="Tahoma" pitchFamily="34" charset="0"/>
            </a:endParaRPr>
          </a:p>
          <a:p>
            <a:pPr eaLnBrk="0" hangingPunct="0"/>
            <a:r>
              <a:rPr lang="pt-BR" sz="2000">
                <a:latin typeface="Tahoma" pitchFamily="34" charset="0"/>
              </a:rPr>
              <a:t>Comum em clinicas farmácias e hospitais</a:t>
            </a:r>
            <a:r>
              <a:rPr lang="pt-BR" sz="2000" b="1">
                <a:latin typeface="Tahoma" pitchFamily="34" charset="0"/>
              </a:rPr>
              <a:t>.</a:t>
            </a:r>
            <a:endParaRPr lang="pt-BR" sz="2000">
              <a:latin typeface="Tahoma" pitchFamily="34" charset="0"/>
            </a:endParaRPr>
          </a:p>
        </p:txBody>
      </p:sp>
      <p:sp>
        <p:nvSpPr>
          <p:cNvPr id="23555" name="Rectangle 5"/>
          <p:cNvSpPr>
            <a:spLocks noChangeArrowheads="1"/>
          </p:cNvSpPr>
          <p:nvPr/>
        </p:nvSpPr>
        <p:spPr bwMode="auto">
          <a:xfrm>
            <a:off x="4643438" y="4637088"/>
            <a:ext cx="3824287" cy="1006475"/>
          </a:xfrm>
          <a:prstGeom prst="rect">
            <a:avLst/>
          </a:prstGeom>
          <a:noFill/>
          <a:ln w="9525">
            <a:noFill/>
            <a:miter lim="800000"/>
            <a:headEnd/>
            <a:tailEnd/>
          </a:ln>
        </p:spPr>
        <p:txBody>
          <a:bodyPr>
            <a:spAutoFit/>
          </a:bodyPr>
          <a:lstStyle/>
          <a:p>
            <a:r>
              <a:rPr lang="pt-BR" sz="2000" b="1">
                <a:latin typeface="Tahoma" pitchFamily="34" charset="0"/>
                <a:cs typeface="Arial" charset="0"/>
              </a:rPr>
              <a:t>Balança para Pesar Bebês</a:t>
            </a:r>
            <a:endParaRPr lang="pt-BR" sz="2000">
              <a:latin typeface="Tahoma" pitchFamily="34" charset="0"/>
            </a:endParaRPr>
          </a:p>
          <a:p>
            <a:pPr eaLnBrk="0" hangingPunct="0"/>
            <a:r>
              <a:rPr lang="pt-BR" sz="2000">
                <a:latin typeface="Tahoma" pitchFamily="34" charset="0"/>
                <a:cs typeface="Arial" charset="0"/>
              </a:rPr>
              <a:t>Prato anatômico, atóxico e totalmente higienizável.</a:t>
            </a:r>
            <a:endParaRPr lang="pt-BR" sz="2000">
              <a:latin typeface="Tahoma" pitchFamily="34" charset="0"/>
            </a:endParaRPr>
          </a:p>
        </p:txBody>
      </p:sp>
      <p:pic>
        <p:nvPicPr>
          <p:cNvPr id="23556" name="Imagem 5" descr="w200.jpg"/>
          <p:cNvPicPr>
            <a:picLocks noChangeAspect="1"/>
          </p:cNvPicPr>
          <p:nvPr/>
        </p:nvPicPr>
        <p:blipFill>
          <a:blip r:embed="rId3" cstate="print"/>
          <a:srcRect l="9375" r="13750"/>
          <a:stretch>
            <a:fillRect/>
          </a:stretch>
        </p:blipFill>
        <p:spPr bwMode="auto">
          <a:xfrm>
            <a:off x="571500" y="404813"/>
            <a:ext cx="2928938" cy="3810000"/>
          </a:xfrm>
          <a:prstGeom prst="rect">
            <a:avLst/>
          </a:prstGeom>
          <a:noFill/>
          <a:ln w="9525">
            <a:noFill/>
            <a:miter lim="800000"/>
            <a:headEnd/>
            <a:tailEnd/>
          </a:ln>
        </p:spPr>
      </p:pic>
      <p:pic>
        <p:nvPicPr>
          <p:cNvPr id="23557" name="Imagem 6" descr="221E914.jpg"/>
          <p:cNvPicPr>
            <a:picLocks noChangeAspect="1"/>
          </p:cNvPicPr>
          <p:nvPr/>
        </p:nvPicPr>
        <p:blipFill>
          <a:blip r:embed="rId4" cstate="print"/>
          <a:srcRect t="7813" b="10938"/>
          <a:stretch>
            <a:fillRect/>
          </a:stretch>
        </p:blipFill>
        <p:spPr bwMode="auto">
          <a:xfrm>
            <a:off x="4429125" y="857250"/>
            <a:ext cx="428625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228600" y="3835400"/>
            <a:ext cx="4114800" cy="2308225"/>
          </a:xfrm>
          <a:prstGeom prst="rect">
            <a:avLst/>
          </a:prstGeom>
          <a:noFill/>
          <a:ln w="9525">
            <a:noFill/>
            <a:miter lim="800000"/>
            <a:headEnd/>
            <a:tailEnd/>
          </a:ln>
        </p:spPr>
        <p:txBody>
          <a:bodyPr>
            <a:spAutoFit/>
          </a:bodyPr>
          <a:lstStyle/>
          <a:p>
            <a:r>
              <a:rPr lang="pt-BR" sz="1800" b="1">
                <a:latin typeface="Tahoma" pitchFamily="34" charset="0"/>
                <a:cs typeface="Arial" charset="0"/>
              </a:rPr>
              <a:t>Balanças Eletrônicas Modulares</a:t>
            </a:r>
            <a:endParaRPr lang="pt-BR" sz="1800">
              <a:latin typeface="Tahoma" pitchFamily="34" charset="0"/>
            </a:endParaRPr>
          </a:p>
          <a:p>
            <a:pPr eaLnBrk="0" hangingPunct="0"/>
            <a:r>
              <a:rPr lang="pt-BR" sz="1800">
                <a:latin typeface="Tahoma" pitchFamily="34" charset="0"/>
                <a:cs typeface="Arial" charset="0"/>
              </a:rPr>
              <a:t>Analíticas, de Precisão e de Alta Capacidade. Oferecem a liberdade de selecionar o modelo mais adequado para sua aplicação. Com a flexibilidade de incorporar melhorias conforme a evolução do produto ou exigências da aplicação.</a:t>
            </a:r>
            <a:endParaRPr lang="pt-BR" sz="1800">
              <a:latin typeface="Tahoma" pitchFamily="34" charset="0"/>
            </a:endParaRPr>
          </a:p>
        </p:txBody>
      </p:sp>
      <p:sp>
        <p:nvSpPr>
          <p:cNvPr id="24579" name="Rectangle 5"/>
          <p:cNvSpPr>
            <a:spLocks noChangeArrowheads="1"/>
          </p:cNvSpPr>
          <p:nvPr/>
        </p:nvSpPr>
        <p:spPr bwMode="auto">
          <a:xfrm>
            <a:off x="4648200" y="3940175"/>
            <a:ext cx="4191000" cy="1846263"/>
          </a:xfrm>
          <a:prstGeom prst="rect">
            <a:avLst/>
          </a:prstGeom>
          <a:noFill/>
          <a:ln w="9525">
            <a:noFill/>
            <a:miter lim="800000"/>
            <a:headEnd/>
            <a:tailEnd/>
          </a:ln>
        </p:spPr>
        <p:txBody>
          <a:bodyPr>
            <a:spAutoFit/>
          </a:bodyPr>
          <a:lstStyle/>
          <a:p>
            <a:r>
              <a:rPr lang="pt-BR" sz="1900" b="1">
                <a:latin typeface="Tahoma" pitchFamily="34" charset="0"/>
                <a:cs typeface="Arial" charset="0"/>
              </a:rPr>
              <a:t>Balanças Eletrônicas Portáteis</a:t>
            </a:r>
            <a:endParaRPr lang="pt-BR" sz="1900">
              <a:latin typeface="Tahoma" pitchFamily="34" charset="0"/>
            </a:endParaRPr>
          </a:p>
          <a:p>
            <a:pPr eaLnBrk="0" hangingPunct="0"/>
            <a:r>
              <a:rPr lang="pt-BR" sz="1900">
                <a:latin typeface="Tahoma" pitchFamily="34" charset="0"/>
                <a:cs typeface="Arial" charset="0"/>
              </a:rPr>
              <a:t>Ideais para usuários que exigem exatidão em pesagem de pequenas amostras, conferência de embalagem de alimentos, pesagem e contagem de pequenas peças e etc.</a:t>
            </a:r>
            <a:endParaRPr lang="pt-BR" sz="1900">
              <a:latin typeface="Tahoma" pitchFamily="34" charset="0"/>
            </a:endParaRPr>
          </a:p>
        </p:txBody>
      </p:sp>
      <p:pic>
        <p:nvPicPr>
          <p:cNvPr id="24580" name="Imagem 6" descr="Balanca_de_precisao.jpg"/>
          <p:cNvPicPr>
            <a:picLocks noChangeAspect="1"/>
          </p:cNvPicPr>
          <p:nvPr/>
        </p:nvPicPr>
        <p:blipFill>
          <a:blip r:embed="rId3" cstate="print"/>
          <a:srcRect l="5173" r="6895"/>
          <a:stretch>
            <a:fillRect/>
          </a:stretch>
        </p:blipFill>
        <p:spPr bwMode="auto">
          <a:xfrm>
            <a:off x="4643438" y="357188"/>
            <a:ext cx="3929062" cy="3351212"/>
          </a:xfrm>
          <a:prstGeom prst="rect">
            <a:avLst/>
          </a:prstGeom>
          <a:noFill/>
          <a:ln w="9525">
            <a:noFill/>
            <a:miter lim="800000"/>
            <a:headEnd/>
            <a:tailEnd/>
          </a:ln>
        </p:spPr>
      </p:pic>
      <p:pic>
        <p:nvPicPr>
          <p:cNvPr id="24581" name="Imagem 7" descr="balanca_bel.jpg"/>
          <p:cNvPicPr>
            <a:picLocks noChangeAspect="1"/>
          </p:cNvPicPr>
          <p:nvPr/>
        </p:nvPicPr>
        <p:blipFill>
          <a:blip r:embed="rId4" cstate="print"/>
          <a:srcRect/>
          <a:stretch>
            <a:fillRect/>
          </a:stretch>
        </p:blipFill>
        <p:spPr bwMode="auto">
          <a:xfrm>
            <a:off x="357188" y="500063"/>
            <a:ext cx="4000500" cy="317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79388" y="125413"/>
            <a:ext cx="7200900" cy="1143000"/>
          </a:xfrm>
        </p:spPr>
        <p:txBody>
          <a:bodyPr/>
          <a:lstStyle/>
          <a:p>
            <a:pPr algn="l"/>
            <a:r>
              <a:rPr lang="pt-BR" sz="3200" smtClean="0">
                <a:latin typeface="Tahoma" pitchFamily="34" charset="0"/>
              </a:rPr>
              <a:t>4.1.4 - Fatores que influenciam a medição de massa</a:t>
            </a:r>
          </a:p>
        </p:txBody>
      </p:sp>
      <p:sp>
        <p:nvSpPr>
          <p:cNvPr id="25603" name="Rectangle 5"/>
          <p:cNvSpPr>
            <a:spLocks noChangeArrowheads="1"/>
          </p:cNvSpPr>
          <p:nvPr/>
        </p:nvSpPr>
        <p:spPr bwMode="auto">
          <a:xfrm>
            <a:off x="395288" y="1412875"/>
            <a:ext cx="8569325" cy="4537075"/>
          </a:xfrm>
          <a:prstGeom prst="rect">
            <a:avLst/>
          </a:prstGeom>
          <a:noFill/>
          <a:ln w="9525">
            <a:noFill/>
            <a:miter lim="800000"/>
            <a:headEnd/>
            <a:tailEnd/>
          </a:ln>
        </p:spPr>
        <p:txBody>
          <a:bodyPr/>
          <a:lstStyle/>
          <a:p>
            <a:pPr marL="609600" indent="-609600" eaLnBrk="0" hangingPunct="0">
              <a:spcBef>
                <a:spcPct val="20000"/>
              </a:spcBef>
            </a:pPr>
            <a:r>
              <a:rPr lang="pt-BR" sz="2000">
                <a:latin typeface="Tahoma" pitchFamily="34" charset="0"/>
              </a:rPr>
              <a:t>	A precisão e a confiabilidade das medições estão diretamente</a:t>
            </a:r>
          </a:p>
          <a:p>
            <a:pPr marL="609600" indent="-609600" eaLnBrk="0" hangingPunct="0">
              <a:spcBef>
                <a:spcPct val="20000"/>
              </a:spcBef>
            </a:pPr>
            <a:r>
              <a:rPr lang="pt-BR" sz="2000">
                <a:latin typeface="Tahoma" pitchFamily="34" charset="0"/>
              </a:rPr>
              <a:t>relacionadas com a localização da balança. </a:t>
            </a:r>
          </a:p>
          <a:p>
            <a:pPr marL="609600" indent="-609600" eaLnBrk="0" hangingPunct="0">
              <a:spcBef>
                <a:spcPct val="20000"/>
              </a:spcBef>
            </a:pPr>
            <a:endParaRPr lang="pt-BR" sz="2000">
              <a:latin typeface="Tahoma" pitchFamily="34" charset="0"/>
            </a:endParaRPr>
          </a:p>
          <a:p>
            <a:pPr marL="609600" indent="-609600" eaLnBrk="0" hangingPunct="0">
              <a:spcBef>
                <a:spcPct val="20000"/>
              </a:spcBef>
            </a:pPr>
            <a:r>
              <a:rPr lang="pt-BR" sz="2000">
                <a:latin typeface="Tahoma" pitchFamily="34" charset="0"/>
              </a:rPr>
              <a:t>Os principais itens a serem considerados para uma medição confiável são:</a:t>
            </a:r>
          </a:p>
          <a:p>
            <a:pPr marL="609600" indent="-609600" eaLnBrk="0" hangingPunct="0">
              <a:spcBef>
                <a:spcPct val="20000"/>
              </a:spcBef>
              <a:buFontTx/>
              <a:buChar char="•"/>
            </a:pPr>
            <a:endParaRPr lang="pt-BR" sz="2000">
              <a:latin typeface="Tahoma" pitchFamily="34" charset="0"/>
            </a:endParaRPr>
          </a:p>
          <a:p>
            <a:pPr marL="609600" indent="-609600" eaLnBrk="0" hangingPunct="0">
              <a:spcBef>
                <a:spcPct val="20000"/>
              </a:spcBef>
              <a:buFontTx/>
              <a:buChar char="•"/>
            </a:pPr>
            <a:r>
              <a:rPr lang="pt-BR" sz="2000">
                <a:latin typeface="Tahoma" pitchFamily="34" charset="0"/>
              </a:rPr>
              <a:t>Características da sala de pesagem e da bancada.</a:t>
            </a:r>
          </a:p>
          <a:p>
            <a:pPr marL="609600" indent="-609600" eaLnBrk="0" hangingPunct="0">
              <a:spcBef>
                <a:spcPct val="20000"/>
              </a:spcBef>
              <a:buFontTx/>
              <a:buChar char="•"/>
            </a:pPr>
            <a:endParaRPr lang="pt-BR" sz="2000">
              <a:latin typeface="Tahoma" pitchFamily="34" charset="0"/>
            </a:endParaRPr>
          </a:p>
          <a:p>
            <a:pPr marL="609600" indent="-609600" eaLnBrk="0" hangingPunct="0">
              <a:spcBef>
                <a:spcPct val="20000"/>
              </a:spcBef>
              <a:buFontTx/>
              <a:buChar char="•"/>
            </a:pPr>
            <a:r>
              <a:rPr lang="pt-BR" sz="2000">
                <a:latin typeface="Tahoma" pitchFamily="34" charset="0"/>
              </a:rPr>
              <a:t>Condições do ambiente.</a:t>
            </a:r>
          </a:p>
          <a:p>
            <a:pPr marL="609600" indent="-609600" eaLnBrk="0" hangingPunct="0">
              <a:spcBef>
                <a:spcPct val="20000"/>
              </a:spcBef>
              <a:buFontTx/>
              <a:buChar char="•"/>
            </a:pPr>
            <a:endParaRPr lang="pt-BR" sz="2000">
              <a:latin typeface="Tahoma" pitchFamily="34" charset="0"/>
            </a:endParaRPr>
          </a:p>
          <a:p>
            <a:pPr marL="609600" indent="-609600" eaLnBrk="0" hangingPunct="0">
              <a:spcBef>
                <a:spcPct val="20000"/>
              </a:spcBef>
              <a:buFontTx/>
              <a:buChar char="•"/>
            </a:pPr>
            <a:r>
              <a:rPr lang="pt-BR" sz="2000">
                <a:latin typeface="Tahoma" pitchFamily="34" charset="0"/>
              </a:rPr>
              <a:t>Cuidados básicos.</a:t>
            </a:r>
          </a:p>
          <a:p>
            <a:pPr marL="609600" indent="-609600" eaLnBrk="0" hangingPunct="0">
              <a:spcBef>
                <a:spcPct val="20000"/>
              </a:spcBef>
              <a:buFontTx/>
              <a:buChar char="•"/>
            </a:pPr>
            <a:endParaRPr lang="pt-BR" sz="2000">
              <a:latin typeface="Tahoma" pitchFamily="34" charset="0"/>
            </a:endParaRPr>
          </a:p>
          <a:p>
            <a:pPr marL="609600" indent="-609600" eaLnBrk="0" hangingPunct="0">
              <a:spcBef>
                <a:spcPct val="20000"/>
              </a:spcBef>
              <a:buFontTx/>
              <a:buChar char="•"/>
            </a:pPr>
            <a:r>
              <a:rPr lang="pt-BR" sz="2000">
                <a:latin typeface="Tahoma" pitchFamily="34" charset="0"/>
              </a:rPr>
              <a:t>Influências Físicas.</a:t>
            </a:r>
          </a:p>
          <a:p>
            <a:pPr marL="609600" indent="-609600" eaLnBrk="0" hangingPunct="0">
              <a:spcBef>
                <a:spcPct val="20000"/>
              </a:spcBef>
              <a:buFont typeface="Wingdings" pitchFamily="2" charset="2"/>
              <a:buAutoNum type="arabicPeriod"/>
            </a:pPr>
            <a:endParaRPr lang="pt-BR" sz="2000">
              <a:latin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107950" y="188913"/>
            <a:ext cx="8424863" cy="431800"/>
          </a:xfrm>
        </p:spPr>
        <p:txBody>
          <a:bodyPr/>
          <a:lstStyle/>
          <a:p>
            <a:pPr algn="l"/>
            <a:r>
              <a:rPr lang="pt-BR" sz="2800" smtClean="0">
                <a:latin typeface="Tahoma" pitchFamily="34" charset="0"/>
              </a:rPr>
              <a:t>Características da sala de pesagem e da bancada</a:t>
            </a:r>
          </a:p>
        </p:txBody>
      </p:sp>
      <p:sp>
        <p:nvSpPr>
          <p:cNvPr id="26627" name="Rectangle 5"/>
          <p:cNvSpPr>
            <a:spLocks noChangeArrowheads="1"/>
          </p:cNvSpPr>
          <p:nvPr/>
        </p:nvSpPr>
        <p:spPr bwMode="auto">
          <a:xfrm>
            <a:off x="500063" y="1122363"/>
            <a:ext cx="4429125" cy="4735512"/>
          </a:xfrm>
          <a:prstGeom prst="rect">
            <a:avLst/>
          </a:prstGeom>
          <a:noFill/>
          <a:ln w="9525">
            <a:noFill/>
            <a:miter lim="800000"/>
            <a:headEnd/>
            <a:tailEnd/>
          </a:ln>
        </p:spPr>
        <p:txBody>
          <a:bodyPr/>
          <a:lstStyle/>
          <a:p>
            <a:pPr marL="342900" indent="-342900" eaLnBrk="0" hangingPunct="0">
              <a:spcBef>
                <a:spcPct val="20000"/>
              </a:spcBef>
              <a:buFontTx/>
              <a:buChar char="•"/>
            </a:pPr>
            <a:r>
              <a:rPr lang="pt-BR" sz="2000">
                <a:latin typeface="Tahoma" pitchFamily="34" charset="0"/>
              </a:rPr>
              <a:t>Evitar a luz direta do sol e correntes de ar.</a:t>
            </a:r>
          </a:p>
          <a:p>
            <a:pPr marL="342900" indent="-342900" eaLnBrk="0" hangingPunct="0">
              <a:spcBef>
                <a:spcPct val="20000"/>
              </a:spcBef>
              <a:buFontTx/>
              <a:buChar char="•"/>
            </a:pPr>
            <a:r>
              <a:rPr lang="pt-BR" sz="2000">
                <a:latin typeface="Tahoma" pitchFamily="34" charset="0"/>
              </a:rPr>
              <a:t>Isolar choques e vibrações.</a:t>
            </a:r>
          </a:p>
          <a:p>
            <a:pPr marL="342900" indent="-342900" eaLnBrk="0" hangingPunct="0">
              <a:spcBef>
                <a:spcPct val="20000"/>
              </a:spcBef>
              <a:buFontTx/>
              <a:buChar char="•"/>
            </a:pPr>
            <a:r>
              <a:rPr lang="pt-BR" sz="2000">
                <a:latin typeface="Tahoma" pitchFamily="34" charset="0"/>
              </a:rPr>
              <a:t>A bancada deve ser rígida, não podendo ceder ou deformar durante a operação de pesagem. Pode-se usar uma bancada de laboratório bem estável ou uma bancada de pedra.</a:t>
            </a:r>
          </a:p>
          <a:p>
            <a:pPr marL="342900" indent="-342900" eaLnBrk="0" hangingPunct="0">
              <a:spcBef>
                <a:spcPct val="20000"/>
              </a:spcBef>
              <a:buFontTx/>
              <a:buChar char="•"/>
            </a:pPr>
            <a:r>
              <a:rPr lang="pt-BR" sz="2000">
                <a:latin typeface="Tahoma" pitchFamily="34" charset="0"/>
              </a:rPr>
              <a:t>Ser anti-magnética (não usar metais ou aço) e protegida das cargas eletrostáticas (não usar plásticos ou vidros).</a:t>
            </a:r>
          </a:p>
        </p:txBody>
      </p:sp>
      <p:pic>
        <p:nvPicPr>
          <p:cNvPr id="26628" name="Imagem 3" descr="3baldig.jpg"/>
          <p:cNvPicPr>
            <a:picLocks noChangeAspect="1"/>
          </p:cNvPicPr>
          <p:nvPr/>
        </p:nvPicPr>
        <p:blipFill>
          <a:blip r:embed="rId3" cstate="print"/>
          <a:srcRect t="8333" b="6250"/>
          <a:stretch>
            <a:fillRect/>
          </a:stretch>
        </p:blipFill>
        <p:spPr bwMode="auto">
          <a:xfrm>
            <a:off x="5214938" y="1143000"/>
            <a:ext cx="3381375"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323850" y="177800"/>
            <a:ext cx="5830888" cy="442913"/>
          </a:xfrm>
        </p:spPr>
        <p:txBody>
          <a:bodyPr/>
          <a:lstStyle/>
          <a:p>
            <a:pPr algn="l"/>
            <a:r>
              <a:rPr lang="pt-BR" sz="2800" smtClean="0">
                <a:latin typeface="Tahoma" pitchFamily="34" charset="0"/>
              </a:rPr>
              <a:t>Condições do ambiente</a:t>
            </a:r>
          </a:p>
        </p:txBody>
      </p:sp>
      <p:sp>
        <p:nvSpPr>
          <p:cNvPr id="27651" name="Rectangle 5"/>
          <p:cNvSpPr>
            <a:spLocks noChangeArrowheads="1"/>
          </p:cNvSpPr>
          <p:nvPr/>
        </p:nvSpPr>
        <p:spPr bwMode="auto">
          <a:xfrm>
            <a:off x="611188" y="969963"/>
            <a:ext cx="7772400" cy="3106737"/>
          </a:xfrm>
          <a:prstGeom prst="rect">
            <a:avLst/>
          </a:prstGeom>
          <a:noFill/>
          <a:ln w="9525">
            <a:noFill/>
            <a:miter lim="800000"/>
            <a:headEnd/>
            <a:tailEnd/>
          </a:ln>
        </p:spPr>
        <p:txBody>
          <a:bodyPr/>
          <a:lstStyle/>
          <a:p>
            <a:pPr marL="342900" indent="-342900" algn="just" eaLnBrk="0" hangingPunct="0">
              <a:spcBef>
                <a:spcPct val="20000"/>
              </a:spcBef>
              <a:buFontTx/>
              <a:buChar char="•"/>
            </a:pPr>
            <a:r>
              <a:rPr lang="pt-BR" sz="2000">
                <a:latin typeface="Tahoma" pitchFamily="34" charset="0"/>
              </a:rPr>
              <a:t>Manter a temperatura da sala constante. </a:t>
            </a:r>
          </a:p>
          <a:p>
            <a:pPr marL="342900" indent="-342900" algn="just" eaLnBrk="0" hangingPunct="0">
              <a:spcBef>
                <a:spcPct val="20000"/>
              </a:spcBef>
              <a:buFontTx/>
              <a:buChar char="•"/>
            </a:pPr>
            <a:endParaRPr lang="pt-BR" sz="2000">
              <a:latin typeface="Tahoma" pitchFamily="34" charset="0"/>
            </a:endParaRPr>
          </a:p>
          <a:p>
            <a:pPr marL="342900" indent="-342900" algn="just" eaLnBrk="0" hangingPunct="0">
              <a:spcBef>
                <a:spcPct val="20000"/>
              </a:spcBef>
              <a:buFontTx/>
              <a:buChar char="•"/>
            </a:pPr>
            <a:r>
              <a:rPr lang="pt-BR" sz="2000">
                <a:latin typeface="Tahoma" pitchFamily="34" charset="0"/>
              </a:rPr>
              <a:t>Manter a umidade entre 45% e 60% (deve ser monitorada sempre que possível). </a:t>
            </a:r>
          </a:p>
          <a:p>
            <a:pPr marL="342900" indent="-342900" algn="just" eaLnBrk="0" hangingPunct="0">
              <a:spcBef>
                <a:spcPct val="20000"/>
              </a:spcBef>
              <a:buFontTx/>
              <a:buChar char="•"/>
            </a:pPr>
            <a:endParaRPr lang="pt-BR" sz="2000">
              <a:latin typeface="Tahoma" pitchFamily="34" charset="0"/>
            </a:endParaRPr>
          </a:p>
          <a:p>
            <a:pPr marL="342900" indent="-342900" algn="just" eaLnBrk="0" hangingPunct="0">
              <a:spcBef>
                <a:spcPct val="20000"/>
              </a:spcBef>
              <a:buFontTx/>
              <a:buChar char="•"/>
            </a:pPr>
            <a:r>
              <a:rPr lang="pt-BR" sz="2000">
                <a:latin typeface="Tahoma" pitchFamily="34" charset="0"/>
              </a:rPr>
              <a:t>Não pesar próximo a irradiadores de calor.</a:t>
            </a:r>
          </a:p>
          <a:p>
            <a:pPr marL="342900" indent="-342900" algn="just" eaLnBrk="0" hangingPunct="0">
              <a:spcBef>
                <a:spcPct val="20000"/>
              </a:spcBef>
              <a:buFontTx/>
              <a:buChar char="•"/>
            </a:pPr>
            <a:endParaRPr lang="pt-BR" sz="2000">
              <a:latin typeface="Tahoma" pitchFamily="34" charset="0"/>
            </a:endParaRPr>
          </a:p>
          <a:p>
            <a:pPr marL="342900" indent="-342900" algn="just" eaLnBrk="0" hangingPunct="0">
              <a:spcBef>
                <a:spcPct val="20000"/>
              </a:spcBef>
              <a:buFontTx/>
              <a:buChar char="•"/>
            </a:pPr>
            <a:r>
              <a:rPr lang="pt-BR" sz="2000">
                <a:latin typeface="Tahoma" pitchFamily="34" charset="0"/>
              </a:rPr>
              <a:t>Colocar as luminárias distantes da bancada, para evitar distúrbios (radiação). O uso de lâmpadas fluorescentes é menos crítico.</a:t>
            </a:r>
          </a:p>
          <a:p>
            <a:pPr marL="342900" indent="-342900" algn="just" eaLnBrk="0" hangingPunct="0">
              <a:spcBef>
                <a:spcPct val="20000"/>
              </a:spcBef>
              <a:buFontTx/>
              <a:buChar char="•"/>
            </a:pPr>
            <a:endParaRPr lang="pt-BR" sz="2000">
              <a:latin typeface="Tahoma" pitchFamily="34" charset="0"/>
            </a:endParaRPr>
          </a:p>
          <a:p>
            <a:pPr marL="342900" indent="-342900" algn="just" eaLnBrk="0" hangingPunct="0">
              <a:spcBef>
                <a:spcPct val="20000"/>
              </a:spcBef>
              <a:buFontTx/>
              <a:buChar char="•"/>
            </a:pPr>
            <a:r>
              <a:rPr lang="pt-BR" sz="2000">
                <a:latin typeface="Tahoma" pitchFamily="34" charset="0"/>
              </a:rPr>
              <a:t>Evitar pesar perto de equipamentos que usam ventiladores.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395288" y="260350"/>
            <a:ext cx="2881312" cy="504825"/>
          </a:xfrm>
        </p:spPr>
        <p:txBody>
          <a:bodyPr/>
          <a:lstStyle/>
          <a:p>
            <a:pPr algn="l"/>
            <a:r>
              <a:rPr lang="pt-BR" sz="2800" smtClean="0">
                <a:latin typeface="Tahoma" pitchFamily="34" charset="0"/>
              </a:rPr>
              <a:t>Cuidados básicos</a:t>
            </a:r>
          </a:p>
        </p:txBody>
      </p:sp>
      <p:sp>
        <p:nvSpPr>
          <p:cNvPr id="28675" name="Rectangle 5"/>
          <p:cNvSpPr>
            <a:spLocks noChangeArrowheads="1"/>
          </p:cNvSpPr>
          <p:nvPr/>
        </p:nvSpPr>
        <p:spPr bwMode="auto">
          <a:xfrm>
            <a:off x="544513" y="1196975"/>
            <a:ext cx="7772400" cy="1944688"/>
          </a:xfrm>
          <a:prstGeom prst="rect">
            <a:avLst/>
          </a:prstGeom>
          <a:noFill/>
          <a:ln w="9525">
            <a:noFill/>
            <a:miter lim="800000"/>
            <a:headEnd/>
            <a:tailEnd/>
          </a:ln>
        </p:spPr>
        <p:txBody>
          <a:bodyPr/>
          <a:lstStyle/>
          <a:p>
            <a:pPr marL="342900" indent="-342900" algn="just" eaLnBrk="0" hangingPunct="0">
              <a:spcBef>
                <a:spcPct val="20000"/>
              </a:spcBef>
              <a:buFontTx/>
              <a:buChar char="•"/>
            </a:pPr>
            <a:r>
              <a:rPr lang="pt-BR" sz="2000">
                <a:latin typeface="Tahoma" pitchFamily="34" charset="0"/>
              </a:rPr>
              <a:t>Verificar sempre o nivelamento da balança.</a:t>
            </a:r>
          </a:p>
          <a:p>
            <a:pPr marL="342900" indent="-342900" algn="just" eaLnBrk="0" hangingPunct="0">
              <a:spcBef>
                <a:spcPct val="20000"/>
              </a:spcBef>
              <a:buFontTx/>
              <a:buChar char="•"/>
            </a:pPr>
            <a:endParaRPr lang="pt-BR" sz="2000">
              <a:latin typeface="Tahoma" pitchFamily="34" charset="0"/>
            </a:endParaRPr>
          </a:p>
          <a:p>
            <a:pPr marL="342900" indent="-342900" algn="just" eaLnBrk="0" hangingPunct="0">
              <a:spcBef>
                <a:spcPct val="20000"/>
              </a:spcBef>
              <a:buFontTx/>
              <a:buChar char="•"/>
            </a:pPr>
            <a:r>
              <a:rPr lang="pt-BR" sz="2000">
                <a:latin typeface="Tahoma" pitchFamily="34" charset="0"/>
              </a:rPr>
              <a:t>Deixar sempre a balança conectada à tomada e ligada para manter o equilíbrio térmico dos circuitos eletrônicos.</a:t>
            </a:r>
          </a:p>
          <a:p>
            <a:pPr marL="342900" indent="-342900" algn="just" eaLnBrk="0" hangingPunct="0">
              <a:spcBef>
                <a:spcPct val="20000"/>
              </a:spcBef>
              <a:buFontTx/>
              <a:buChar char="•"/>
            </a:pPr>
            <a:endParaRPr lang="pt-BR" sz="2000">
              <a:latin typeface="Tahoma" pitchFamily="34" charset="0"/>
            </a:endParaRPr>
          </a:p>
          <a:p>
            <a:pPr marL="342900" indent="-342900" algn="just" eaLnBrk="0" hangingPunct="0">
              <a:spcBef>
                <a:spcPct val="20000"/>
              </a:spcBef>
              <a:buFontTx/>
              <a:buChar char="•"/>
            </a:pPr>
            <a:r>
              <a:rPr lang="pt-BR" sz="2000">
                <a:latin typeface="Tahoma" pitchFamily="34" charset="0"/>
              </a:rPr>
              <a:t>Deixar sempre a balança no modo </a:t>
            </a:r>
            <a:r>
              <a:rPr lang="pt-BR" sz="2000" i="1">
                <a:latin typeface="Tahoma" pitchFamily="34" charset="0"/>
              </a:rPr>
              <a:t>stand by</a:t>
            </a:r>
            <a:r>
              <a:rPr lang="pt-BR" sz="2000">
                <a:latin typeface="Tahoma" pitchFamily="34" charset="0"/>
              </a:rPr>
              <a:t>, evitando a necessidade de novo tempo de aquecimento (</a:t>
            </a:r>
            <a:r>
              <a:rPr lang="pt-BR" sz="2000" i="1">
                <a:latin typeface="Tahoma" pitchFamily="34" charset="0"/>
              </a:rPr>
              <a:t>warm up</a:t>
            </a:r>
            <a:r>
              <a:rPr lang="pt-BR" sz="2000">
                <a:latin typeface="Tahoma" pitchFamily="34"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252413" y="187325"/>
            <a:ext cx="6911975" cy="649288"/>
          </a:xfrm>
        </p:spPr>
        <p:txBody>
          <a:bodyPr/>
          <a:lstStyle/>
          <a:p>
            <a:pPr algn="l"/>
            <a:r>
              <a:rPr lang="pt-BR" sz="3200" smtClean="0">
                <a:latin typeface="Tahoma" pitchFamily="34" charset="0"/>
              </a:rPr>
              <a:t>Influências Físicas: </a:t>
            </a:r>
            <a:r>
              <a:rPr lang="pt-BR" sz="3200" smtClean="0">
                <a:solidFill>
                  <a:schemeClr val="tx1"/>
                </a:solidFill>
                <a:latin typeface="Tahoma" pitchFamily="34" charset="0"/>
              </a:rPr>
              <a:t>Temperatura</a:t>
            </a:r>
          </a:p>
        </p:txBody>
      </p:sp>
      <p:sp>
        <p:nvSpPr>
          <p:cNvPr id="29699" name="Rectangle 5"/>
          <p:cNvSpPr>
            <a:spLocks noChangeArrowheads="1"/>
          </p:cNvSpPr>
          <p:nvPr/>
        </p:nvSpPr>
        <p:spPr bwMode="auto">
          <a:xfrm>
            <a:off x="34925" y="892175"/>
            <a:ext cx="9109075" cy="4968875"/>
          </a:xfrm>
          <a:prstGeom prst="rect">
            <a:avLst/>
          </a:prstGeom>
          <a:noFill/>
          <a:ln w="9525">
            <a:noFill/>
            <a:miter lim="800000"/>
            <a:headEnd/>
            <a:tailEnd/>
          </a:ln>
        </p:spPr>
        <p:txBody>
          <a:bodyPr>
            <a:spAutoFit/>
          </a:bodyPr>
          <a:lstStyle/>
          <a:p>
            <a:r>
              <a:rPr lang="pt-BR" sz="2000"/>
              <a:t> </a:t>
            </a:r>
          </a:p>
          <a:p>
            <a:r>
              <a:rPr lang="pt-BR" sz="2000" i="1"/>
              <a:t>	</a:t>
            </a:r>
            <a:r>
              <a:rPr lang="pt-BR" sz="2000" b="1" i="1"/>
              <a:t>Efeito Observado</a:t>
            </a:r>
            <a:r>
              <a:rPr lang="pt-BR" sz="2000" i="1"/>
              <a:t>:</a:t>
            </a:r>
            <a:r>
              <a:rPr lang="pt-BR" sz="2000"/>
              <a:t> O mostrador varia constantemente em uma direção.</a:t>
            </a:r>
            <a:endParaRPr lang="pt-BR" sz="2000" i="1"/>
          </a:p>
          <a:p>
            <a:endParaRPr lang="pt-BR" sz="2000" i="1"/>
          </a:p>
          <a:p>
            <a:r>
              <a:rPr lang="pt-BR" sz="2000" i="1"/>
              <a:t>	Motivo:</a:t>
            </a:r>
            <a:r>
              <a:rPr lang="pt-BR" sz="2000"/>
              <a:t> A existência de uma diferença de temperatura entre a amostra e o ambiente da câmara de pesagem provoca correntes de ar. Estas correntes de ar geram forças sobre o prato de pesagem fazendo a amostra parecer mais leve (chamada flutuação dinâmica). Este efeito só desaparece quando o equilíbrio térmico for estabelecido.</a:t>
            </a:r>
          </a:p>
          <a:p>
            <a:r>
              <a:rPr lang="pt-BR" sz="2000"/>
              <a:t>	</a:t>
            </a:r>
          </a:p>
          <a:p>
            <a:r>
              <a:rPr lang="pt-BR" sz="2000" i="1"/>
              <a:t>	</a:t>
            </a:r>
            <a:r>
              <a:rPr lang="pt-BR" sz="2000" b="1" i="1"/>
              <a:t>Medidas corretivas:</a:t>
            </a:r>
          </a:p>
          <a:p>
            <a:endParaRPr lang="pt-BR" sz="2000" b="1"/>
          </a:p>
          <a:p>
            <a:r>
              <a:rPr lang="pt-BR" sz="2000"/>
              <a:t>Nunca pesar amostras retiradas diretamente de estufas, muflas,</a:t>
            </a:r>
            <a:r>
              <a:rPr lang="pt-BR" sz="2000" b="1"/>
              <a:t> </a:t>
            </a:r>
            <a:r>
              <a:rPr lang="pt-BR" sz="2000"/>
              <a:t>ou refrigeradores.</a:t>
            </a:r>
          </a:p>
          <a:p>
            <a:r>
              <a:rPr lang="pt-BR" sz="2000"/>
              <a:t>Deixar sempre a amostra atingir a temperatura do laboratório ou da câmara de pesagem</a:t>
            </a:r>
          </a:p>
          <a:p>
            <a:r>
              <a:rPr lang="pt-BR" sz="2000"/>
              <a:t>Procurar sempre manusear os frascos de pesagens ou as amostras com pinças. </a:t>
            </a:r>
          </a:p>
          <a:p>
            <a:r>
              <a:rPr lang="pt-BR" sz="2000"/>
              <a:t>Se não for possível, usar uma tira de papel.</a:t>
            </a:r>
          </a:p>
          <a:p>
            <a:r>
              <a:rPr lang="pt-BR" sz="2000"/>
              <a:t>Não tocar a câmara de pesagem com as mãos.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107950" y="115888"/>
            <a:ext cx="7273925" cy="647700"/>
          </a:xfrm>
        </p:spPr>
        <p:txBody>
          <a:bodyPr/>
          <a:lstStyle/>
          <a:p>
            <a:r>
              <a:rPr lang="pt-BR" sz="3200" smtClean="0">
                <a:latin typeface="Tahoma" pitchFamily="34" charset="0"/>
              </a:rPr>
              <a:t>Influências Físicas: Variação de massa</a:t>
            </a:r>
          </a:p>
        </p:txBody>
      </p:sp>
      <p:sp>
        <p:nvSpPr>
          <p:cNvPr id="30723" name="Rectangle 5"/>
          <p:cNvSpPr>
            <a:spLocks noChangeArrowheads="1"/>
          </p:cNvSpPr>
          <p:nvPr/>
        </p:nvSpPr>
        <p:spPr bwMode="auto">
          <a:xfrm>
            <a:off x="457200" y="1125538"/>
            <a:ext cx="8229600" cy="4103687"/>
          </a:xfrm>
          <a:prstGeom prst="rect">
            <a:avLst/>
          </a:prstGeom>
          <a:noFill/>
          <a:ln w="9525">
            <a:noFill/>
            <a:miter lim="800000"/>
            <a:headEnd/>
            <a:tailEnd/>
          </a:ln>
        </p:spPr>
        <p:txBody>
          <a:bodyPr/>
          <a:lstStyle/>
          <a:p>
            <a:pPr marL="381000" indent="-381000" algn="just" eaLnBrk="0" hangingPunct="0">
              <a:lnSpc>
                <a:spcPct val="80000"/>
              </a:lnSpc>
              <a:spcBef>
                <a:spcPct val="20000"/>
              </a:spcBef>
            </a:pPr>
            <a:r>
              <a:rPr lang="pt-BR" sz="2000" b="1" i="1"/>
              <a:t>	Efeito Observado:</a:t>
            </a:r>
            <a:r>
              <a:rPr lang="pt-BR" sz="2000"/>
              <a:t>  O mostrador indica leituras que aumentam ou diminuem, continua e lentamente.</a:t>
            </a:r>
            <a:endParaRPr lang="pt-BR" sz="2000" i="1"/>
          </a:p>
          <a:p>
            <a:pPr marL="381000" indent="-381000" algn="just" eaLnBrk="0" hangingPunct="0">
              <a:lnSpc>
                <a:spcPct val="80000"/>
              </a:lnSpc>
              <a:spcBef>
                <a:spcPct val="20000"/>
              </a:spcBef>
            </a:pPr>
            <a:endParaRPr lang="pt-BR" sz="2000" i="1"/>
          </a:p>
          <a:p>
            <a:pPr marL="381000" indent="-381000" algn="just" eaLnBrk="0" hangingPunct="0">
              <a:lnSpc>
                <a:spcPct val="80000"/>
              </a:lnSpc>
              <a:spcBef>
                <a:spcPct val="20000"/>
              </a:spcBef>
            </a:pPr>
            <a:r>
              <a:rPr lang="pt-BR" sz="2000" b="1" i="1"/>
              <a:t>	Motivo:</a:t>
            </a:r>
            <a:r>
              <a:rPr lang="pt-BR" sz="2000"/>
              <a:t> Ganho de massa devido a uma amostra higroscópica (ganho de umidade atmosférica) ou perda de massa por evaporação de água ou de substâncias voláteis.</a:t>
            </a:r>
            <a:endParaRPr lang="pt-BR" sz="2000" i="1"/>
          </a:p>
          <a:p>
            <a:pPr marL="381000" indent="-381000" algn="just" eaLnBrk="0" hangingPunct="0">
              <a:lnSpc>
                <a:spcPct val="80000"/>
              </a:lnSpc>
              <a:spcBef>
                <a:spcPct val="20000"/>
              </a:spcBef>
            </a:pPr>
            <a:endParaRPr lang="pt-BR" sz="2000" i="1"/>
          </a:p>
          <a:p>
            <a:pPr marL="381000" indent="-381000" algn="just" eaLnBrk="0" hangingPunct="0">
              <a:lnSpc>
                <a:spcPct val="80000"/>
              </a:lnSpc>
              <a:spcBef>
                <a:spcPct val="20000"/>
              </a:spcBef>
            </a:pPr>
            <a:r>
              <a:rPr lang="pt-BR" sz="2000" b="1" i="1"/>
              <a:t>	Medidas corretivas:</a:t>
            </a:r>
          </a:p>
          <a:p>
            <a:pPr marL="381000" indent="-381000" algn="just" eaLnBrk="0" hangingPunct="0">
              <a:lnSpc>
                <a:spcPct val="80000"/>
              </a:lnSpc>
              <a:spcBef>
                <a:spcPct val="20000"/>
              </a:spcBef>
            </a:pPr>
            <a:endParaRPr lang="pt-BR" sz="2000" b="1"/>
          </a:p>
          <a:p>
            <a:pPr marL="381000" indent="-381000" algn="just" eaLnBrk="0" hangingPunct="0">
              <a:lnSpc>
                <a:spcPct val="80000"/>
              </a:lnSpc>
              <a:spcBef>
                <a:spcPct val="20000"/>
              </a:spcBef>
              <a:buFont typeface="Wingdings" pitchFamily="2" charset="2"/>
              <a:buAutoNum type="arabicPeriod"/>
            </a:pPr>
            <a:r>
              <a:rPr lang="pt-BR" sz="2000"/>
              <a:t>Usar frascos de pesagem limpos, secos e manter o prato de pesagem sempre livre de poeira, contaminações ou gotas de líquidos.</a:t>
            </a:r>
          </a:p>
          <a:p>
            <a:pPr marL="381000" indent="-381000" algn="just" eaLnBrk="0" hangingPunct="0">
              <a:lnSpc>
                <a:spcPct val="80000"/>
              </a:lnSpc>
              <a:spcBef>
                <a:spcPct val="20000"/>
              </a:spcBef>
              <a:buFont typeface="Wingdings" pitchFamily="2" charset="2"/>
              <a:buAutoNum type="arabicPeriod"/>
            </a:pPr>
            <a:r>
              <a:rPr lang="pt-BR" sz="2000"/>
              <a:t>Usar frascos de pesagem com gargalo estreito.</a:t>
            </a:r>
          </a:p>
          <a:p>
            <a:pPr marL="381000" indent="-381000" algn="just" eaLnBrk="0" hangingPunct="0">
              <a:lnSpc>
                <a:spcPct val="80000"/>
              </a:lnSpc>
              <a:spcBef>
                <a:spcPct val="20000"/>
              </a:spcBef>
              <a:buFont typeface="Wingdings" pitchFamily="2" charset="2"/>
              <a:buAutoNum type="arabicPeriod"/>
            </a:pPr>
            <a:r>
              <a:rPr lang="pt-BR" sz="2000"/>
              <a:t>Usar tampas ou rolhas nos frascos de pesagem.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107950" y="117475"/>
            <a:ext cx="6335713" cy="503238"/>
          </a:xfrm>
        </p:spPr>
        <p:txBody>
          <a:bodyPr/>
          <a:lstStyle/>
          <a:p>
            <a:r>
              <a:rPr lang="pt-BR" sz="3200" smtClean="0">
                <a:latin typeface="Tahoma" pitchFamily="34" charset="0"/>
              </a:rPr>
              <a:t>Influências Físicas: Eletrostática</a:t>
            </a:r>
          </a:p>
        </p:txBody>
      </p:sp>
      <p:sp>
        <p:nvSpPr>
          <p:cNvPr id="31747" name="Rectangle 5"/>
          <p:cNvSpPr>
            <a:spLocks noChangeArrowheads="1"/>
          </p:cNvSpPr>
          <p:nvPr/>
        </p:nvSpPr>
        <p:spPr bwMode="auto">
          <a:xfrm>
            <a:off x="107950" y="692150"/>
            <a:ext cx="8856663" cy="5543550"/>
          </a:xfrm>
          <a:prstGeom prst="rect">
            <a:avLst/>
          </a:prstGeom>
          <a:noFill/>
          <a:ln w="9525">
            <a:noFill/>
            <a:miter lim="800000"/>
            <a:headEnd/>
            <a:tailEnd/>
          </a:ln>
        </p:spPr>
        <p:txBody>
          <a:bodyPr/>
          <a:lstStyle/>
          <a:p>
            <a:pPr marL="342900" indent="-342900" algn="just" eaLnBrk="0" hangingPunct="0">
              <a:lnSpc>
                <a:spcPct val="80000"/>
              </a:lnSpc>
              <a:spcBef>
                <a:spcPct val="20000"/>
              </a:spcBef>
            </a:pPr>
            <a:r>
              <a:rPr lang="pt-BR" sz="2000" i="1"/>
              <a:t>	Efeito Observado:</a:t>
            </a:r>
            <a:r>
              <a:rPr lang="pt-BR" sz="2000"/>
              <a:t> O mostrador da balança fica instável e indica massas diferentes a cada pesagem da mesma amostra. A reprodutibilidade dos resultados fica comprometida.</a:t>
            </a:r>
            <a:endParaRPr lang="pt-BR" sz="2000" i="1"/>
          </a:p>
          <a:p>
            <a:pPr marL="342900" indent="-342900" algn="just" eaLnBrk="0" hangingPunct="0">
              <a:lnSpc>
                <a:spcPct val="80000"/>
              </a:lnSpc>
              <a:spcBef>
                <a:spcPct val="20000"/>
              </a:spcBef>
            </a:pPr>
            <a:endParaRPr lang="pt-BR" sz="2000" i="1"/>
          </a:p>
          <a:p>
            <a:pPr marL="342900" indent="-342900" algn="just" eaLnBrk="0" hangingPunct="0">
              <a:lnSpc>
                <a:spcPct val="80000"/>
              </a:lnSpc>
              <a:spcBef>
                <a:spcPct val="20000"/>
              </a:spcBef>
            </a:pPr>
            <a:r>
              <a:rPr lang="pt-BR" sz="2000" i="1"/>
              <a:t>	Motivo:</a:t>
            </a:r>
            <a:r>
              <a:rPr lang="pt-BR" sz="2000"/>
              <a:t> O seu frasco de pesagem está carregado eletrostaticamente. Estas cargas formam-se por fricção ou durante o transporte dos materiais, especialmente os pós e grânulos. Se o ar estiver seco (umidade relativa menor que 40%) estas cargas eletrostáticas ficam retidas ou são dispersadas lentamente. Os erros de pesagem acontecem por forças de atração eletrostáticas que atuam entre a amostra e o ambiente. Se a amostra e o ambiente estiverem sob o efeito de cargas elétricas de mesmo sinal [+ ou -] ocorrem repulsões, enquanto que sob o efeito de cargas opostas [+ e -], observam-se atrações.</a:t>
            </a:r>
            <a:endParaRPr lang="pt-BR" sz="2000" i="1"/>
          </a:p>
          <a:p>
            <a:pPr marL="342900" indent="-342900" algn="just" eaLnBrk="0" hangingPunct="0">
              <a:lnSpc>
                <a:spcPct val="80000"/>
              </a:lnSpc>
              <a:spcBef>
                <a:spcPct val="20000"/>
              </a:spcBef>
            </a:pPr>
            <a:endParaRPr lang="pt-BR" sz="2000" i="1"/>
          </a:p>
          <a:p>
            <a:pPr marL="342900" indent="-342900" algn="just" eaLnBrk="0" hangingPunct="0">
              <a:lnSpc>
                <a:spcPct val="80000"/>
              </a:lnSpc>
              <a:spcBef>
                <a:spcPct val="20000"/>
              </a:spcBef>
            </a:pPr>
            <a:r>
              <a:rPr lang="pt-BR" sz="2000" i="1"/>
              <a:t>	Medidas corretivas:</a:t>
            </a:r>
          </a:p>
          <a:p>
            <a:pPr marL="342900" indent="-342900" algn="just" eaLnBrk="0" hangingPunct="0">
              <a:lnSpc>
                <a:spcPct val="80000"/>
              </a:lnSpc>
              <a:spcBef>
                <a:spcPct val="20000"/>
              </a:spcBef>
            </a:pPr>
            <a:endParaRPr lang="pt-BR" sz="2000"/>
          </a:p>
          <a:p>
            <a:pPr marL="342900" indent="-342900" algn="just" eaLnBrk="0" hangingPunct="0">
              <a:lnSpc>
                <a:spcPct val="80000"/>
              </a:lnSpc>
              <a:spcBef>
                <a:spcPct val="20000"/>
              </a:spcBef>
              <a:buFont typeface="Wingdings" pitchFamily="2" charset="2"/>
              <a:buAutoNum type="arabicPeriod"/>
            </a:pPr>
            <a:r>
              <a:rPr lang="pt-BR" sz="2000"/>
              <a:t>Aumentar a umidade atmosférica com o uso de um umidificador ou por ajustes apropriados no sistema de ar condicionado (umidade relativa ideal: 45-60%).</a:t>
            </a:r>
          </a:p>
          <a:p>
            <a:pPr marL="342900" indent="-342900" algn="just" eaLnBrk="0" hangingPunct="0">
              <a:lnSpc>
                <a:spcPct val="80000"/>
              </a:lnSpc>
              <a:spcBef>
                <a:spcPct val="20000"/>
              </a:spcBef>
              <a:buFont typeface="Wingdings" pitchFamily="2" charset="2"/>
              <a:buAutoNum type="arabicPeriod"/>
            </a:pPr>
            <a:r>
              <a:rPr lang="pt-BR" sz="2000"/>
              <a:t>Descarregar as forças eletrostáticas, colocando o frasco de pesagem em um recipiente de metal, antes da pesagem.</a:t>
            </a:r>
          </a:p>
          <a:p>
            <a:pPr marL="342900" indent="-342900" algn="just" eaLnBrk="0" hangingPunct="0">
              <a:lnSpc>
                <a:spcPct val="80000"/>
              </a:lnSpc>
              <a:spcBef>
                <a:spcPct val="20000"/>
              </a:spcBef>
              <a:buFont typeface="Wingdings" pitchFamily="2" charset="2"/>
              <a:buAutoNum type="arabicPeriod"/>
            </a:pPr>
            <a:r>
              <a:rPr lang="pt-BR" sz="2000"/>
              <a:t>Conectar a balança a um "terra" eficiente.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107950" y="115888"/>
            <a:ext cx="6048375" cy="720725"/>
          </a:xfrm>
        </p:spPr>
        <p:txBody>
          <a:bodyPr/>
          <a:lstStyle/>
          <a:p>
            <a:pPr algn="l"/>
            <a:r>
              <a:rPr lang="pt-BR" sz="3200" smtClean="0">
                <a:latin typeface="Tahoma" pitchFamily="34" charset="0"/>
              </a:rPr>
              <a:t>Influências Físicas: Magnetismo</a:t>
            </a:r>
          </a:p>
        </p:txBody>
      </p:sp>
      <p:sp>
        <p:nvSpPr>
          <p:cNvPr id="32771" name="Rectangle 6"/>
          <p:cNvSpPr>
            <a:spLocks noChangeArrowheads="1"/>
          </p:cNvSpPr>
          <p:nvPr/>
        </p:nvSpPr>
        <p:spPr bwMode="auto">
          <a:xfrm>
            <a:off x="395288" y="1125538"/>
            <a:ext cx="8229600" cy="3743325"/>
          </a:xfrm>
          <a:prstGeom prst="rect">
            <a:avLst/>
          </a:prstGeom>
          <a:noFill/>
          <a:ln w="9525">
            <a:noFill/>
            <a:miter lim="800000"/>
            <a:headEnd/>
            <a:tailEnd/>
          </a:ln>
        </p:spPr>
        <p:txBody>
          <a:bodyPr/>
          <a:lstStyle/>
          <a:p>
            <a:pPr marL="381000" indent="-381000" algn="just" eaLnBrk="0" hangingPunct="0">
              <a:lnSpc>
                <a:spcPct val="80000"/>
              </a:lnSpc>
              <a:spcBef>
                <a:spcPct val="20000"/>
              </a:spcBef>
            </a:pPr>
            <a:r>
              <a:rPr lang="pt-BR" sz="2000" i="1"/>
              <a:t>	Efeito Observado:</a:t>
            </a:r>
            <a:r>
              <a:rPr lang="pt-BR" sz="2000"/>
              <a:t> Baixa reprodutibilidade. O resultado da pesagem de uma amostra metálica depende da sua posição sobre o prato da balança.</a:t>
            </a:r>
            <a:endParaRPr lang="pt-BR" sz="2000" i="1"/>
          </a:p>
          <a:p>
            <a:pPr marL="381000" indent="-381000" algn="just" eaLnBrk="0" hangingPunct="0">
              <a:lnSpc>
                <a:spcPct val="80000"/>
              </a:lnSpc>
              <a:spcBef>
                <a:spcPct val="20000"/>
              </a:spcBef>
            </a:pPr>
            <a:endParaRPr lang="pt-BR" sz="2000" i="1"/>
          </a:p>
          <a:p>
            <a:pPr marL="381000" indent="-381000" algn="just" eaLnBrk="0" hangingPunct="0">
              <a:lnSpc>
                <a:spcPct val="80000"/>
              </a:lnSpc>
              <a:spcBef>
                <a:spcPct val="20000"/>
              </a:spcBef>
            </a:pPr>
            <a:r>
              <a:rPr lang="pt-BR" sz="2000" i="1"/>
              <a:t>	Motivo:</a:t>
            </a:r>
            <a:r>
              <a:rPr lang="pt-BR" sz="2000"/>
              <a:t> Se o material for magnético (ex.: ferro, aço, níquel, etc.) pode estar ocorrendo atração mútua com o prato da balança, criando forças que levam a uma medida errônea.</a:t>
            </a:r>
            <a:endParaRPr lang="pt-BR" sz="2000" i="1"/>
          </a:p>
          <a:p>
            <a:pPr marL="381000" indent="-381000" algn="just" eaLnBrk="0" hangingPunct="0">
              <a:lnSpc>
                <a:spcPct val="80000"/>
              </a:lnSpc>
              <a:spcBef>
                <a:spcPct val="20000"/>
              </a:spcBef>
            </a:pPr>
            <a:endParaRPr lang="pt-BR" sz="2000" i="1"/>
          </a:p>
          <a:p>
            <a:pPr marL="381000" indent="-381000" algn="just" eaLnBrk="0" hangingPunct="0">
              <a:lnSpc>
                <a:spcPct val="80000"/>
              </a:lnSpc>
              <a:spcBef>
                <a:spcPct val="20000"/>
              </a:spcBef>
            </a:pPr>
            <a:r>
              <a:rPr lang="pt-BR" sz="2000" i="1"/>
              <a:t>	Medidas corretivas:</a:t>
            </a:r>
            <a:endParaRPr lang="pt-BR" sz="2000"/>
          </a:p>
          <a:p>
            <a:pPr marL="381000" indent="-381000" algn="just" eaLnBrk="0" hangingPunct="0">
              <a:lnSpc>
                <a:spcPct val="80000"/>
              </a:lnSpc>
              <a:spcBef>
                <a:spcPct val="20000"/>
              </a:spcBef>
              <a:buFontTx/>
              <a:buChar char="•"/>
            </a:pPr>
            <a:endParaRPr lang="pt-BR" sz="2000"/>
          </a:p>
          <a:p>
            <a:pPr marL="381000" indent="-381000" algn="just" eaLnBrk="0" hangingPunct="0">
              <a:lnSpc>
                <a:spcPct val="80000"/>
              </a:lnSpc>
              <a:spcBef>
                <a:spcPct val="20000"/>
              </a:spcBef>
              <a:buFont typeface="Wingdings" pitchFamily="2" charset="2"/>
              <a:buAutoNum type="arabicPeriod"/>
            </a:pPr>
            <a:r>
              <a:rPr lang="pt-BR" sz="2000"/>
              <a:t>Se possível, desmagnetize as amostras ferro magnéticas.</a:t>
            </a:r>
          </a:p>
          <a:p>
            <a:pPr marL="381000" indent="-381000" algn="just" eaLnBrk="0" hangingPunct="0">
              <a:lnSpc>
                <a:spcPct val="80000"/>
              </a:lnSpc>
              <a:spcBef>
                <a:spcPct val="20000"/>
              </a:spcBef>
              <a:buFont typeface="Wingdings" pitchFamily="2" charset="2"/>
              <a:buAutoNum type="arabicPeriod"/>
            </a:pPr>
            <a:r>
              <a:rPr lang="pt-BR" sz="2000"/>
              <a:t>Como as forças magnéticas diminuem com a distância, separar a amostra do prato usando um suporte não-magnético (ex.: um béquer invertido ou um suporte de alumínio).</a:t>
            </a:r>
          </a:p>
          <a:p>
            <a:pPr marL="381000" indent="-381000" algn="just" eaLnBrk="0" hangingPunct="0">
              <a:lnSpc>
                <a:spcPct val="80000"/>
              </a:lnSpc>
              <a:spcBef>
                <a:spcPct val="20000"/>
              </a:spcBef>
              <a:buFont typeface="Wingdings" pitchFamily="2" charset="2"/>
              <a:buAutoNum type="arabicPeriod"/>
            </a:pPr>
            <a:r>
              <a:rPr lang="pt-BR" sz="2000"/>
              <a:t>Usar o gancho superior do prato da balança, se existir.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15900" y="115888"/>
            <a:ext cx="8677275" cy="1200150"/>
          </a:xfrm>
          <a:prstGeom prst="rect">
            <a:avLst/>
          </a:prstGeom>
          <a:noFill/>
          <a:ln w="9525">
            <a:noFill/>
            <a:miter lim="800000"/>
            <a:headEnd/>
            <a:tailEnd/>
          </a:ln>
        </p:spPr>
        <p:txBody>
          <a:bodyPr>
            <a:spAutoFit/>
          </a:bodyPr>
          <a:lstStyle/>
          <a:p>
            <a:r>
              <a:rPr lang="pt-BR" b="1">
                <a:latin typeface="Tahoma" pitchFamily="34" charset="0"/>
              </a:rPr>
              <a:t>Inmetro - Calibração - Divisão de Metrologia Mecânica</a:t>
            </a:r>
            <a:endParaRPr lang="pt-BR">
              <a:latin typeface="Tahoma" pitchFamily="34" charset="0"/>
            </a:endParaRPr>
          </a:p>
          <a:p>
            <a:r>
              <a:rPr lang="pt-BR" b="1">
                <a:latin typeface="Tahoma" pitchFamily="34" charset="0"/>
              </a:rPr>
              <a:t>Lamas (Laboratório de Massa) </a:t>
            </a:r>
          </a:p>
          <a:p>
            <a:endParaRPr lang="pt-BR">
              <a:latin typeface="Tahoma" pitchFamily="34" charset="0"/>
            </a:endParaRPr>
          </a:p>
        </p:txBody>
      </p:sp>
      <p:pic>
        <p:nvPicPr>
          <p:cNvPr id="6147" name="Imagem 3" descr="dissEscada.jpg"/>
          <p:cNvPicPr>
            <a:picLocks noChangeAspect="1"/>
          </p:cNvPicPr>
          <p:nvPr/>
        </p:nvPicPr>
        <p:blipFill>
          <a:blip r:embed="rId3" cstate="print"/>
          <a:srcRect/>
          <a:stretch>
            <a:fillRect/>
          </a:stretch>
        </p:blipFill>
        <p:spPr bwMode="auto">
          <a:xfrm>
            <a:off x="500063" y="1785938"/>
            <a:ext cx="3714750" cy="2752725"/>
          </a:xfrm>
          <a:prstGeom prst="rect">
            <a:avLst/>
          </a:prstGeom>
          <a:noFill/>
          <a:ln w="9525">
            <a:noFill/>
            <a:miter lim="800000"/>
            <a:headEnd/>
            <a:tailEnd/>
          </a:ln>
        </p:spPr>
      </p:pic>
      <p:sp>
        <p:nvSpPr>
          <p:cNvPr id="6148" name="CaixaDeTexto 4"/>
          <p:cNvSpPr txBox="1">
            <a:spLocks noChangeArrowheads="1"/>
          </p:cNvSpPr>
          <p:nvPr/>
        </p:nvSpPr>
        <p:spPr bwMode="auto">
          <a:xfrm>
            <a:off x="428625" y="4714875"/>
            <a:ext cx="3500438" cy="1016000"/>
          </a:xfrm>
          <a:prstGeom prst="rect">
            <a:avLst/>
          </a:prstGeom>
          <a:noFill/>
          <a:ln w="9525">
            <a:noFill/>
            <a:miter lim="800000"/>
            <a:headEnd/>
            <a:tailEnd/>
          </a:ln>
        </p:spPr>
        <p:txBody>
          <a:bodyPr>
            <a:spAutoFit/>
          </a:bodyPr>
          <a:lstStyle/>
          <a:p>
            <a:r>
              <a:rPr lang="pt-BR" sz="2000"/>
              <a:t>Disseminação da escala de massa a partir do protótipo de 1kg de Pt-Ir </a:t>
            </a:r>
          </a:p>
        </p:txBody>
      </p:sp>
      <p:pic>
        <p:nvPicPr>
          <p:cNvPr id="6149" name="Imagem 5" descr="DSC00773.JPG"/>
          <p:cNvPicPr>
            <a:picLocks noChangeAspect="1"/>
          </p:cNvPicPr>
          <p:nvPr/>
        </p:nvPicPr>
        <p:blipFill>
          <a:blip r:embed="rId4" cstate="print"/>
          <a:srcRect/>
          <a:stretch>
            <a:fillRect/>
          </a:stretch>
        </p:blipFill>
        <p:spPr bwMode="auto">
          <a:xfrm>
            <a:off x="4429125" y="1500188"/>
            <a:ext cx="4572000" cy="3429000"/>
          </a:xfrm>
          <a:prstGeom prst="rect">
            <a:avLst/>
          </a:prstGeom>
          <a:noFill/>
          <a:ln w="9525">
            <a:noFill/>
            <a:miter lim="800000"/>
            <a:headEnd/>
            <a:tailEnd/>
          </a:ln>
        </p:spPr>
      </p:pic>
      <p:sp>
        <p:nvSpPr>
          <p:cNvPr id="6150" name="CaixaDeTexto 6"/>
          <p:cNvSpPr txBox="1">
            <a:spLocks noChangeArrowheads="1"/>
          </p:cNvSpPr>
          <p:nvPr/>
        </p:nvSpPr>
        <p:spPr bwMode="auto">
          <a:xfrm>
            <a:off x="4786313" y="5143500"/>
            <a:ext cx="3929062" cy="400050"/>
          </a:xfrm>
          <a:prstGeom prst="rect">
            <a:avLst/>
          </a:prstGeom>
          <a:noFill/>
          <a:ln w="9525">
            <a:noFill/>
            <a:miter lim="800000"/>
            <a:headEnd/>
            <a:tailEnd/>
          </a:ln>
        </p:spPr>
        <p:txBody>
          <a:bodyPr>
            <a:spAutoFit/>
          </a:bodyPr>
          <a:lstStyle/>
          <a:p>
            <a:r>
              <a:rPr lang="pt-BR" sz="2000"/>
              <a:t>Padrões de massa - Inmetro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44513" y="115888"/>
            <a:ext cx="7772400" cy="762000"/>
          </a:xfrm>
        </p:spPr>
        <p:txBody>
          <a:bodyPr/>
          <a:lstStyle/>
          <a:p>
            <a:pPr eaLnBrk="1" hangingPunct="1"/>
            <a:r>
              <a:rPr lang="en-US" smtClean="0">
                <a:solidFill>
                  <a:schemeClr val="tx1"/>
                </a:solidFill>
                <a:latin typeface="Tahoma" pitchFamily="34" charset="0"/>
              </a:rPr>
              <a:t>4.2 - Medição de força</a:t>
            </a:r>
            <a:endParaRPr lang="pt-BR" smtClean="0">
              <a:solidFill>
                <a:schemeClr val="tx1"/>
              </a:solidFill>
              <a:latin typeface="Tahoma" pitchFamily="34" charset="0"/>
            </a:endParaRPr>
          </a:p>
        </p:txBody>
      </p:sp>
      <p:sp>
        <p:nvSpPr>
          <p:cNvPr id="34819" name="Rectangle 4"/>
          <p:cNvSpPr>
            <a:spLocks noChangeArrowheads="1"/>
          </p:cNvSpPr>
          <p:nvPr/>
        </p:nvSpPr>
        <p:spPr bwMode="auto">
          <a:xfrm>
            <a:off x="323850" y="1125538"/>
            <a:ext cx="4081463" cy="533400"/>
          </a:xfrm>
          <a:prstGeom prst="rect">
            <a:avLst/>
          </a:prstGeom>
          <a:noFill/>
          <a:ln w="9525">
            <a:noFill/>
            <a:miter lim="800000"/>
            <a:headEnd/>
            <a:tailEnd/>
          </a:ln>
        </p:spPr>
        <p:txBody>
          <a:bodyPr bIns="0" anchor="ctr">
            <a:spAutoFit/>
          </a:bodyPr>
          <a:lstStyle/>
          <a:p>
            <a:pPr eaLnBrk="0" hangingPunct="0"/>
            <a:r>
              <a:rPr lang="pt-BR" sz="3200">
                <a:latin typeface="Tahoma" pitchFamily="34" charset="0"/>
              </a:rPr>
              <a:t>4.2.1 - Introdução</a:t>
            </a:r>
          </a:p>
        </p:txBody>
      </p:sp>
      <p:sp>
        <p:nvSpPr>
          <p:cNvPr id="34820" name="Rectangle 10"/>
          <p:cNvSpPr>
            <a:spLocks noChangeArrowheads="1"/>
          </p:cNvSpPr>
          <p:nvPr/>
        </p:nvSpPr>
        <p:spPr bwMode="auto">
          <a:xfrm>
            <a:off x="250825" y="1841500"/>
            <a:ext cx="8718550" cy="4108450"/>
          </a:xfrm>
          <a:prstGeom prst="rect">
            <a:avLst/>
          </a:prstGeom>
          <a:noFill/>
          <a:ln w="9525">
            <a:noFill/>
            <a:miter lim="800000"/>
            <a:headEnd/>
            <a:tailEnd/>
          </a:ln>
        </p:spPr>
        <p:txBody>
          <a:bodyPr anchor="ctr">
            <a:spAutoFit/>
          </a:bodyPr>
          <a:lstStyle/>
          <a:p>
            <a:pPr algn="just" eaLnBrk="0" hangingPunct="0"/>
            <a:r>
              <a:rPr lang="pt-BR">
                <a:latin typeface="Tahoma" pitchFamily="34" charset="0"/>
                <a:ea typeface="Times New Roman" pitchFamily="18" charset="0"/>
                <a:cs typeface="Arial" charset="0"/>
              </a:rPr>
              <a:t>	Existe uma correlação direta entre força e massa, dada pela segunda Lei de Newton, F=m.a . </a:t>
            </a:r>
          </a:p>
          <a:p>
            <a:pPr algn="just" eaLnBrk="0" hangingPunct="0"/>
            <a:endParaRPr lang="pt-BR">
              <a:latin typeface="Tahoma" pitchFamily="34" charset="0"/>
              <a:ea typeface="Times New Roman" pitchFamily="18" charset="0"/>
              <a:cs typeface="Arial" charset="0"/>
            </a:endParaRPr>
          </a:p>
          <a:p>
            <a:pPr algn="just" eaLnBrk="0" hangingPunct="0"/>
            <a:r>
              <a:rPr lang="pt-BR">
                <a:latin typeface="Tahoma" pitchFamily="34" charset="0"/>
                <a:ea typeface="Times New Roman" pitchFamily="18" charset="0"/>
                <a:cs typeface="Arial" charset="0"/>
              </a:rPr>
              <a:t>	Na calibração de sensores de força pode-se utilizar corpos de massas conhecidas (massas-padrão) para exercer sua força-peso sobre o medidor. </a:t>
            </a:r>
          </a:p>
          <a:p>
            <a:pPr algn="just" eaLnBrk="0" hangingPunct="0"/>
            <a:endParaRPr lang="pt-BR">
              <a:latin typeface="Tahoma" pitchFamily="34" charset="0"/>
              <a:ea typeface="Times New Roman" pitchFamily="18" charset="0"/>
              <a:cs typeface="Arial" charset="0"/>
            </a:endParaRPr>
          </a:p>
          <a:p>
            <a:pPr algn="just" eaLnBrk="0" hangingPunct="0"/>
            <a:r>
              <a:rPr lang="pt-BR">
                <a:latin typeface="Tahoma" pitchFamily="34" charset="0"/>
                <a:ea typeface="Times New Roman" pitchFamily="18" charset="0"/>
                <a:cs typeface="Arial" charset="0"/>
              </a:rPr>
              <a:t>	Desta maneira, é necessário conhecer a aceleração da gravidade, g, no local onde será utilizado o sensor de força, caso este seja calibrado com massas-padrão:</a:t>
            </a:r>
          </a:p>
          <a:p>
            <a:pPr algn="just" eaLnBrk="0" hangingPunct="0"/>
            <a:r>
              <a:rPr lang="pt-BR">
                <a:latin typeface="Tahoma" pitchFamily="34" charset="0"/>
                <a:ea typeface="Times New Roman" pitchFamily="18" charset="0"/>
                <a:cs typeface="Arial"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a:xfrm>
            <a:off x="250825" y="260350"/>
            <a:ext cx="3529013" cy="504825"/>
          </a:xfrm>
        </p:spPr>
        <p:txBody>
          <a:bodyPr/>
          <a:lstStyle/>
          <a:p>
            <a:pPr algn="l"/>
            <a:r>
              <a:rPr lang="pt-BR" sz="2800" smtClean="0">
                <a:solidFill>
                  <a:schemeClr val="tx1"/>
                </a:solidFill>
                <a:latin typeface="Tahoma" pitchFamily="34" charset="0"/>
              </a:rPr>
              <a:t>4.2.1 - Introdução</a:t>
            </a:r>
          </a:p>
        </p:txBody>
      </p:sp>
      <p:graphicFrame>
        <p:nvGraphicFramePr>
          <p:cNvPr id="1026" name="Object 5"/>
          <p:cNvGraphicFramePr>
            <a:graphicFrameLocks noChangeAspect="1"/>
          </p:cNvGraphicFramePr>
          <p:nvPr/>
        </p:nvGraphicFramePr>
        <p:xfrm>
          <a:off x="539750" y="1196975"/>
          <a:ext cx="7200900" cy="496888"/>
        </p:xfrm>
        <a:graphic>
          <a:graphicData uri="http://schemas.openxmlformats.org/presentationml/2006/ole">
            <p:oleObj spid="_x0000_s1026" name="Equation" r:id="rId4" imgW="3314700" imgH="228600" progId="Equation.3">
              <p:embed/>
            </p:oleObj>
          </a:graphicData>
        </a:graphic>
      </p:graphicFrame>
      <p:graphicFrame>
        <p:nvGraphicFramePr>
          <p:cNvPr id="1027" name="Object 6"/>
          <p:cNvGraphicFramePr>
            <a:graphicFrameLocks noChangeAspect="1"/>
          </p:cNvGraphicFramePr>
          <p:nvPr/>
        </p:nvGraphicFramePr>
        <p:xfrm>
          <a:off x="466725" y="2636838"/>
          <a:ext cx="7777163" cy="455612"/>
        </p:xfrm>
        <a:graphic>
          <a:graphicData uri="http://schemas.openxmlformats.org/presentationml/2006/ole">
            <p:oleObj spid="_x0000_s1027" name="Equation" r:id="rId5" imgW="3898900" imgH="228600" progId="Equation.3">
              <p:embed/>
            </p:oleObj>
          </a:graphicData>
        </a:graphic>
      </p:graphicFrame>
      <p:sp>
        <p:nvSpPr>
          <p:cNvPr id="1029" name="Rectangle 7"/>
          <p:cNvSpPr>
            <a:spLocks noChangeArrowheads="1"/>
          </p:cNvSpPr>
          <p:nvPr/>
        </p:nvSpPr>
        <p:spPr bwMode="auto">
          <a:xfrm>
            <a:off x="6804025" y="1773238"/>
            <a:ext cx="1295400" cy="946150"/>
          </a:xfrm>
          <a:prstGeom prst="rect">
            <a:avLst/>
          </a:prstGeom>
          <a:noFill/>
          <a:ln w="9525">
            <a:noFill/>
            <a:miter lim="800000"/>
            <a:headEnd/>
            <a:tailEnd/>
          </a:ln>
        </p:spPr>
        <p:txBody>
          <a:bodyPr anchor="ctr">
            <a:spAutoFit/>
          </a:bodyPr>
          <a:lstStyle/>
          <a:p>
            <a:pPr algn="just" eaLnBrk="0" hangingPunct="0"/>
            <a:r>
              <a:rPr lang="pt-BR" sz="2800">
                <a:latin typeface="Arial" charset="0"/>
                <a:ea typeface="Times New Roman" pitchFamily="18" charset="0"/>
                <a:cs typeface="Arial" charset="0"/>
              </a:rPr>
              <a:t>[cm/s</a:t>
            </a:r>
            <a:r>
              <a:rPr lang="pt-BR" sz="2800" baseline="30000">
                <a:latin typeface="Arial" charset="0"/>
                <a:ea typeface="Times New Roman" pitchFamily="18" charset="0"/>
                <a:cs typeface="Arial" charset="0"/>
              </a:rPr>
              <a:t>2</a:t>
            </a:r>
            <a:r>
              <a:rPr lang="pt-BR" sz="2800">
                <a:latin typeface="Arial" charset="0"/>
                <a:ea typeface="Times New Roman" pitchFamily="18" charset="0"/>
                <a:cs typeface="Arial" charset="0"/>
              </a:rPr>
              <a:t>]</a:t>
            </a:r>
            <a:endParaRPr lang="pt-BR" sz="2800">
              <a:ea typeface="Times New Roman" pitchFamily="18" charset="0"/>
              <a:cs typeface="Arial" charset="0"/>
            </a:endParaRPr>
          </a:p>
          <a:p>
            <a:pPr algn="just" eaLnBrk="0" hangingPunct="0"/>
            <a:r>
              <a:rPr lang="pt-BR" sz="2800">
                <a:latin typeface="Arial" charset="0"/>
                <a:ea typeface="Times New Roman" pitchFamily="18" charset="0"/>
                <a:cs typeface="Arial" charset="0"/>
              </a:rPr>
              <a:t>	</a:t>
            </a:r>
            <a:endParaRPr lang="pt-BR" sz="2800">
              <a:ea typeface="Times New Roman" pitchFamily="18" charset="0"/>
              <a:cs typeface="Arial" charset="0"/>
            </a:endParaRPr>
          </a:p>
        </p:txBody>
      </p:sp>
      <p:sp>
        <p:nvSpPr>
          <p:cNvPr id="1030" name="Rectangle 8"/>
          <p:cNvSpPr>
            <a:spLocks noChangeArrowheads="1"/>
          </p:cNvSpPr>
          <p:nvPr/>
        </p:nvSpPr>
        <p:spPr bwMode="auto">
          <a:xfrm>
            <a:off x="757238" y="4113213"/>
            <a:ext cx="7343775" cy="1187450"/>
          </a:xfrm>
          <a:prstGeom prst="rect">
            <a:avLst/>
          </a:prstGeom>
          <a:noFill/>
          <a:ln w="9525">
            <a:noFill/>
            <a:miter lim="800000"/>
            <a:headEnd/>
            <a:tailEnd/>
          </a:ln>
        </p:spPr>
        <p:txBody>
          <a:bodyPr anchor="ctr">
            <a:spAutoFit/>
          </a:bodyPr>
          <a:lstStyle/>
          <a:p>
            <a:pPr algn="just" eaLnBrk="0" hangingPunct="0"/>
            <a:r>
              <a:rPr lang="pt-BR">
                <a:latin typeface="Tahoma" pitchFamily="34" charset="0"/>
                <a:ea typeface="Times New Roman" pitchFamily="18" charset="0"/>
                <a:cs typeface="Arial" charset="0"/>
              </a:rPr>
              <a:t>	onde </a:t>
            </a:r>
            <a:r>
              <a:rPr lang="pt-BR">
                <a:latin typeface="Tahoma" pitchFamily="34" charset="0"/>
                <a:ea typeface="Times New Roman" pitchFamily="18" charset="0"/>
                <a:cs typeface="Arial" charset="0"/>
                <a:sym typeface="Symbol" pitchFamily="18" charset="2"/>
              </a:rPr>
              <a:t></a:t>
            </a:r>
            <a:r>
              <a:rPr lang="pt-BR">
                <a:latin typeface="Tahoma" pitchFamily="34" charset="0"/>
                <a:ea typeface="Times New Roman" pitchFamily="18" charset="0"/>
                <a:cs typeface="Arial" charset="0"/>
              </a:rPr>
              <a:t> é a latitude e h é a altitude em relação ao nível do mar no local, sendo </a:t>
            </a:r>
            <a:r>
              <a:rPr lang="pt-BR">
                <a:latin typeface="Tahoma" pitchFamily="34" charset="0"/>
                <a:ea typeface="Times New Roman" pitchFamily="18" charset="0"/>
                <a:cs typeface="Arial" charset="0"/>
                <a:sym typeface="Symbol" pitchFamily="18" charset="2"/>
              </a:rPr>
              <a:t></a:t>
            </a:r>
            <a:r>
              <a:rPr lang="pt-BR">
                <a:latin typeface="Tahoma" pitchFamily="34" charset="0"/>
                <a:ea typeface="Times New Roman" pitchFamily="18" charset="0"/>
                <a:cs typeface="Arial" charset="0"/>
              </a:rPr>
              <a:t>g a correção da aceleração da gravidade devido a altitude local.</a:t>
            </a:r>
            <a:endParaRPr lang="pt-BR">
              <a:latin typeface="Tahoma" pitchFamily="34" charset="0"/>
              <a:ea typeface="Times New Roman" pitchFamily="18" charset="0"/>
              <a:cs typeface="Arial" charset="0"/>
              <a:sym typeface="Symbol" pitchFamily="18" charset="2"/>
            </a:endParaRPr>
          </a:p>
        </p:txBody>
      </p:sp>
      <p:sp>
        <p:nvSpPr>
          <p:cNvPr id="1031" name="Rectangle 11"/>
          <p:cNvSpPr>
            <a:spLocks noChangeArrowheads="1"/>
          </p:cNvSpPr>
          <p:nvPr/>
        </p:nvSpPr>
        <p:spPr bwMode="auto">
          <a:xfrm>
            <a:off x="6805613" y="3275013"/>
            <a:ext cx="1295400" cy="946150"/>
          </a:xfrm>
          <a:prstGeom prst="rect">
            <a:avLst/>
          </a:prstGeom>
          <a:noFill/>
          <a:ln w="9525">
            <a:noFill/>
            <a:miter lim="800000"/>
            <a:headEnd/>
            <a:tailEnd/>
          </a:ln>
        </p:spPr>
        <p:txBody>
          <a:bodyPr anchor="ctr">
            <a:spAutoFit/>
          </a:bodyPr>
          <a:lstStyle/>
          <a:p>
            <a:pPr algn="just" eaLnBrk="0" hangingPunct="0"/>
            <a:r>
              <a:rPr lang="pt-BR" sz="2800">
                <a:latin typeface="Arial" charset="0"/>
                <a:ea typeface="Times New Roman" pitchFamily="18" charset="0"/>
                <a:cs typeface="Arial" charset="0"/>
              </a:rPr>
              <a:t>[cm/s</a:t>
            </a:r>
            <a:r>
              <a:rPr lang="pt-BR" sz="2800" baseline="30000">
                <a:latin typeface="Arial" charset="0"/>
                <a:ea typeface="Times New Roman" pitchFamily="18" charset="0"/>
                <a:cs typeface="Arial" charset="0"/>
              </a:rPr>
              <a:t>2</a:t>
            </a:r>
            <a:r>
              <a:rPr lang="pt-BR" sz="2800">
                <a:latin typeface="Arial" charset="0"/>
                <a:ea typeface="Times New Roman" pitchFamily="18" charset="0"/>
                <a:cs typeface="Arial" charset="0"/>
              </a:rPr>
              <a:t>]</a:t>
            </a:r>
            <a:endParaRPr lang="pt-BR" sz="2800">
              <a:ea typeface="Times New Roman" pitchFamily="18" charset="0"/>
              <a:cs typeface="Arial" charset="0"/>
            </a:endParaRPr>
          </a:p>
          <a:p>
            <a:pPr algn="just" eaLnBrk="0" hangingPunct="0"/>
            <a:r>
              <a:rPr lang="pt-BR" sz="2800">
                <a:latin typeface="Arial" charset="0"/>
                <a:ea typeface="Times New Roman" pitchFamily="18" charset="0"/>
                <a:cs typeface="Arial" charset="0"/>
              </a:rPr>
              <a:t>	</a:t>
            </a:r>
            <a:endParaRPr lang="pt-BR"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572" name="Group 196"/>
          <p:cNvGraphicFramePr>
            <a:graphicFrameLocks noGrp="1"/>
          </p:cNvGraphicFramePr>
          <p:nvPr/>
        </p:nvGraphicFramePr>
        <p:xfrm>
          <a:off x="539750" y="981075"/>
          <a:ext cx="8208963" cy="5024121"/>
        </p:xfrm>
        <a:graphic>
          <a:graphicData uri="http://schemas.openxmlformats.org/drawingml/2006/table">
            <a:tbl>
              <a:tblPr/>
              <a:tblGrid>
                <a:gridCol w="1390650"/>
                <a:gridCol w="1365250"/>
                <a:gridCol w="1362075"/>
                <a:gridCol w="1363663"/>
                <a:gridCol w="1363662"/>
                <a:gridCol w="1363663"/>
              </a:tblGrid>
              <a:tr h="828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Latitude</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g [m/s</a:t>
                      </a:r>
                      <a:r>
                        <a:rPr kumimoji="0" lang="pt-BR" sz="2400" b="0" i="0" u="none" strike="noStrike" cap="none" normalizeH="0" baseline="30000" smtClean="0">
                          <a:ln>
                            <a:noFill/>
                          </a:ln>
                          <a:solidFill>
                            <a:schemeClr val="tx1"/>
                          </a:solidFill>
                          <a:effectLst/>
                          <a:latin typeface="Arial" pitchFamily="34" charset="0"/>
                          <a:cs typeface="Arial" pitchFamily="34" charset="0"/>
                        </a:rPr>
                        <a:t>2</a:t>
                      </a:r>
                      <a:r>
                        <a:rPr kumimoji="0" lang="pt-BR" sz="2400" b="0" i="0" u="none" strike="noStrike" cap="none" normalizeH="0" baseline="0" smtClean="0">
                          <a:ln>
                            <a:noFill/>
                          </a:ln>
                          <a:solidFill>
                            <a:schemeClr val="tx1"/>
                          </a:solidFill>
                          <a:effectLst/>
                          <a:latin typeface="Arial" pitchFamily="34" charset="0"/>
                          <a:cs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Altitude</a:t>
                      </a:r>
                    </a:p>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a:t>
                      </a:r>
                      <a:r>
                        <a:rPr kumimoji="0" lang="pt-BR" sz="2800" b="0" i="0" u="none" strike="noStrike" cap="none" normalizeH="0" baseline="0" smtClean="0">
                          <a:ln>
                            <a:noFill/>
                          </a:ln>
                          <a:solidFill>
                            <a:schemeClr val="tx1"/>
                          </a:solidFill>
                          <a:effectLst/>
                          <a:latin typeface="Symbol" pitchFamily="18" charset="2"/>
                        </a:rPr>
                        <a:t>f</a:t>
                      </a:r>
                      <a:r>
                        <a:rPr kumimoji="0" lang="pt-BR" sz="2000" b="0" i="0" u="none" strike="noStrike" cap="none" normalizeH="0" baseline="0" smtClean="0">
                          <a:ln>
                            <a:noFill/>
                          </a:ln>
                          <a:solidFill>
                            <a:schemeClr val="tx1"/>
                          </a:solidFill>
                          <a:effectLst/>
                          <a:latin typeface="Tahoma" pitchFamily="34" charset="0"/>
                        </a:rPr>
                        <a:t>=30)</a:t>
                      </a:r>
                      <a:endParaRPr kumimoji="0" lang="pt-BR" sz="2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Symbol" pitchFamily="18" charset="2"/>
                          <a:cs typeface="Arial" pitchFamily="34" charset="0"/>
                        </a:rPr>
                        <a:t>D</a:t>
                      </a:r>
                      <a:r>
                        <a:rPr kumimoji="0" lang="pt-BR" sz="2400" b="0" i="0" u="none" strike="noStrike" cap="none" normalizeH="0" baseline="0" smtClean="0">
                          <a:ln>
                            <a:noFill/>
                          </a:ln>
                          <a:solidFill>
                            <a:schemeClr val="tx1"/>
                          </a:solidFill>
                          <a:effectLst/>
                          <a:latin typeface="Arial" pitchFamily="34" charset="0"/>
                          <a:cs typeface="Arial" pitchFamily="34" charset="0"/>
                        </a:rPr>
                        <a:t>g [m/s</a:t>
                      </a:r>
                      <a:r>
                        <a:rPr kumimoji="0" lang="pt-BR" sz="2400" b="0" i="0" u="none" strike="noStrike" cap="none" normalizeH="0" baseline="30000" smtClean="0">
                          <a:ln>
                            <a:noFill/>
                          </a:ln>
                          <a:solidFill>
                            <a:schemeClr val="tx1"/>
                          </a:solidFill>
                          <a:effectLst/>
                          <a:latin typeface="Arial" pitchFamily="34" charset="0"/>
                          <a:cs typeface="Arial" pitchFamily="34" charset="0"/>
                        </a:rPr>
                        <a:t>2</a:t>
                      </a:r>
                      <a:r>
                        <a:rPr kumimoji="0" lang="pt-BR" sz="2400" b="0" i="0" u="none" strike="noStrike" cap="none" normalizeH="0" baseline="0" smtClean="0">
                          <a:ln>
                            <a:noFill/>
                          </a:ln>
                          <a:solidFill>
                            <a:schemeClr val="tx1"/>
                          </a:solidFill>
                          <a:effectLst/>
                          <a:latin typeface="Arial" pitchFamily="34" charset="0"/>
                          <a:cs typeface="Arial" pitchFamily="34" charset="0"/>
                        </a:rPr>
                        <a:t>]</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g [m/s</a:t>
                      </a:r>
                      <a:r>
                        <a:rPr kumimoji="0" lang="pt-BR" sz="2400" b="0" i="0" u="none" strike="noStrike" cap="none" normalizeH="0" baseline="30000" smtClean="0">
                          <a:ln>
                            <a:noFill/>
                          </a:ln>
                          <a:solidFill>
                            <a:schemeClr val="tx1"/>
                          </a:solidFill>
                          <a:effectLst/>
                          <a:latin typeface="Arial" pitchFamily="34" charset="0"/>
                          <a:cs typeface="Arial" pitchFamily="34" charset="0"/>
                        </a:rPr>
                        <a:t>2</a:t>
                      </a:r>
                      <a:r>
                        <a:rPr kumimoji="0" lang="pt-BR" sz="2400" b="0" i="0" u="none" strike="noStrike" cap="none" normalizeH="0" baseline="0" smtClean="0">
                          <a:ln>
                            <a:noFill/>
                          </a:ln>
                          <a:solidFill>
                            <a:schemeClr val="tx1"/>
                          </a:solidFill>
                          <a:effectLst/>
                          <a:latin typeface="Arial" pitchFamily="34" charset="0"/>
                          <a:cs typeface="Arial" pitchFamily="34" charset="0"/>
                        </a:rPr>
                        <a:t>]</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Equador</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9,78049</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0,000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9,793</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10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9,78204</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500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-0,154</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9,639</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20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9,78652</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1000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-0,308</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1" i="0" u="none" strike="noStrike" cap="none" normalizeH="0" baseline="0" smtClean="0">
                          <a:ln>
                            <a:noFill/>
                          </a:ln>
                          <a:solidFill>
                            <a:schemeClr val="tx1"/>
                          </a:solidFill>
                          <a:effectLst/>
                          <a:latin typeface="Arial" pitchFamily="34" charset="0"/>
                          <a:cs typeface="Arial" pitchFamily="34" charset="0"/>
                        </a:rPr>
                        <a:t>9,485</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30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9,79338</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1500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-0,463</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9,331</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45</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1" i="0" u="none" strike="noStrike" cap="none" normalizeH="0" baseline="0" smtClean="0">
                          <a:ln>
                            <a:noFill/>
                          </a:ln>
                          <a:solidFill>
                            <a:schemeClr val="tx1"/>
                          </a:solidFill>
                          <a:effectLst/>
                          <a:latin typeface="Arial" pitchFamily="34" charset="0"/>
                          <a:cs typeface="Arial" pitchFamily="34" charset="0"/>
                        </a:rPr>
                        <a:t>9,80629</a:t>
                      </a:r>
                      <a:endParaRPr kumimoji="0" lang="pt-BR"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2000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-0,617</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Arial" pitchFamily="34" charset="0"/>
                          <a:cs typeface="Arial" pitchFamily="34" charset="0"/>
                        </a:rPr>
                        <a:t>9,177</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250825" y="115888"/>
            <a:ext cx="5473700" cy="936625"/>
          </a:xfrm>
        </p:spPr>
        <p:txBody>
          <a:bodyPr/>
          <a:lstStyle/>
          <a:p>
            <a:r>
              <a:rPr lang="pt-BR" sz="2800" smtClean="0">
                <a:solidFill>
                  <a:schemeClr val="tx1"/>
                </a:solidFill>
                <a:latin typeface="Tahoma" pitchFamily="34" charset="0"/>
              </a:rPr>
              <a:t>4.2.2 - Dinamômetro de mola</a:t>
            </a:r>
          </a:p>
        </p:txBody>
      </p:sp>
      <p:pic>
        <p:nvPicPr>
          <p:cNvPr id="36867" name="Picture 3" descr="dinamometro-mola"/>
          <p:cNvPicPr>
            <a:picLocks noChangeAspect="1" noChangeArrowheads="1"/>
          </p:cNvPicPr>
          <p:nvPr/>
        </p:nvPicPr>
        <p:blipFill>
          <a:blip r:embed="rId3" cstate="print"/>
          <a:srcRect/>
          <a:stretch>
            <a:fillRect/>
          </a:stretch>
        </p:blipFill>
        <p:spPr bwMode="auto">
          <a:xfrm>
            <a:off x="479425" y="1379538"/>
            <a:ext cx="1500188" cy="3922712"/>
          </a:xfrm>
          <a:prstGeom prst="rect">
            <a:avLst/>
          </a:prstGeom>
          <a:solidFill>
            <a:srgbClr val="FFC000"/>
          </a:solidFill>
          <a:ln w="9525">
            <a:noFill/>
            <a:miter lim="800000"/>
            <a:headEnd/>
            <a:tailEnd/>
          </a:ln>
        </p:spPr>
      </p:pic>
      <p:sp>
        <p:nvSpPr>
          <p:cNvPr id="36868" name="Rectangle 5"/>
          <p:cNvSpPr>
            <a:spLocks noChangeArrowheads="1"/>
          </p:cNvSpPr>
          <p:nvPr/>
        </p:nvSpPr>
        <p:spPr bwMode="auto">
          <a:xfrm>
            <a:off x="2338388" y="966788"/>
            <a:ext cx="6194425" cy="4838700"/>
          </a:xfrm>
          <a:prstGeom prst="rect">
            <a:avLst/>
          </a:prstGeom>
          <a:noFill/>
          <a:ln w="9525">
            <a:noFill/>
            <a:miter lim="800000"/>
            <a:headEnd/>
            <a:tailEnd/>
          </a:ln>
        </p:spPr>
        <p:txBody>
          <a:bodyPr anchor="ctr">
            <a:spAutoFit/>
          </a:bodyPr>
          <a:lstStyle/>
          <a:p>
            <a:pPr algn="just" eaLnBrk="0" hangingPunct="0"/>
            <a:r>
              <a:rPr lang="pt-BR">
                <a:latin typeface="Tahoma" pitchFamily="34" charset="0"/>
                <a:ea typeface="Times New Roman" pitchFamily="18" charset="0"/>
                <a:cs typeface="Tahoma" pitchFamily="34" charset="0"/>
              </a:rPr>
              <a:t>	Utiliza como princípio de funcionamento a propriedade da elasticidade linear dos materiais metálicos:</a:t>
            </a:r>
          </a:p>
          <a:p>
            <a:pPr algn="just" eaLnBrk="0" hangingPunct="0"/>
            <a:endParaRPr lang="pt-BR">
              <a:latin typeface="Tahoma" pitchFamily="34" charset="0"/>
              <a:ea typeface="Times New Roman" pitchFamily="18" charset="0"/>
              <a:cs typeface="Tahoma" pitchFamily="34" charset="0"/>
            </a:endParaRPr>
          </a:p>
          <a:p>
            <a:pPr algn="just" eaLnBrk="0" hangingPunct="0"/>
            <a:r>
              <a:rPr lang="pt-BR">
                <a:latin typeface="Tahoma" pitchFamily="34" charset="0"/>
                <a:ea typeface="Times New Roman" pitchFamily="18" charset="0"/>
                <a:cs typeface="Tahoma" pitchFamily="34" charset="0"/>
              </a:rPr>
              <a:t>	F = K.x</a:t>
            </a:r>
          </a:p>
          <a:p>
            <a:pPr algn="just" eaLnBrk="0" hangingPunct="0"/>
            <a:endParaRPr lang="pt-BR">
              <a:latin typeface="Tahoma" pitchFamily="34" charset="0"/>
              <a:ea typeface="Times New Roman" pitchFamily="18" charset="0"/>
              <a:cs typeface="Tahoma" pitchFamily="34" charset="0"/>
            </a:endParaRPr>
          </a:p>
          <a:p>
            <a:pPr algn="just" eaLnBrk="0" hangingPunct="0"/>
            <a:r>
              <a:rPr lang="pt-BR">
                <a:latin typeface="Tahoma" pitchFamily="34" charset="0"/>
                <a:ea typeface="Times New Roman" pitchFamily="18" charset="0"/>
                <a:cs typeface="Tahoma" pitchFamily="34" charset="0"/>
              </a:rPr>
              <a:t>onde x é a deformação da mola de elasticidade K. </a:t>
            </a:r>
          </a:p>
          <a:p>
            <a:pPr algn="just" eaLnBrk="0" hangingPunct="0"/>
            <a:endParaRPr lang="pt-BR">
              <a:latin typeface="Tahoma" pitchFamily="34" charset="0"/>
              <a:ea typeface="Times New Roman" pitchFamily="18" charset="0"/>
              <a:cs typeface="Tahoma" pitchFamily="34" charset="0"/>
            </a:endParaRPr>
          </a:p>
          <a:p>
            <a:pPr algn="just" eaLnBrk="0" hangingPunct="0"/>
            <a:r>
              <a:rPr lang="pt-BR">
                <a:latin typeface="Tahoma" pitchFamily="34" charset="0"/>
                <a:ea typeface="Times New Roman" pitchFamily="18" charset="0"/>
                <a:cs typeface="Tahoma" pitchFamily="34" charset="0"/>
              </a:rPr>
              <a:t>	A escala na parte fixa do dinamômetro de mola é normalmente feita para indicar diretamente a força, F, exercida nas extremidades.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9388" y="115888"/>
            <a:ext cx="5688012" cy="576262"/>
          </a:xfrm>
        </p:spPr>
        <p:txBody>
          <a:bodyPr/>
          <a:lstStyle/>
          <a:p>
            <a:pPr algn="l"/>
            <a:r>
              <a:rPr lang="pt-BR" sz="2800" smtClean="0">
                <a:solidFill>
                  <a:schemeClr val="tx1"/>
                </a:solidFill>
                <a:latin typeface="Tahoma" pitchFamily="34" charset="0"/>
              </a:rPr>
              <a:t>4.2.3 - Células de carga </a:t>
            </a:r>
          </a:p>
        </p:txBody>
      </p:sp>
      <p:sp>
        <p:nvSpPr>
          <p:cNvPr id="37891" name="Rectangle 6"/>
          <p:cNvSpPr>
            <a:spLocks noChangeArrowheads="1"/>
          </p:cNvSpPr>
          <p:nvPr/>
        </p:nvSpPr>
        <p:spPr bwMode="auto">
          <a:xfrm>
            <a:off x="285750" y="928688"/>
            <a:ext cx="3857625" cy="5016500"/>
          </a:xfrm>
          <a:prstGeom prst="rect">
            <a:avLst/>
          </a:prstGeom>
          <a:noFill/>
          <a:ln w="9525">
            <a:noFill/>
            <a:miter lim="800000"/>
            <a:headEnd/>
            <a:tailEnd/>
          </a:ln>
        </p:spPr>
        <p:txBody>
          <a:bodyPr>
            <a:spAutoFit/>
          </a:bodyPr>
          <a:lstStyle/>
          <a:p>
            <a:r>
              <a:rPr lang="pt-BR" sz="2000">
                <a:latin typeface="Tahoma" pitchFamily="34" charset="0"/>
              </a:rPr>
              <a:t>	Utiliza sensores de deformação (strain gages) para medir deformação de uma barra sob o efeito da força externa a ser medida. </a:t>
            </a:r>
          </a:p>
          <a:p>
            <a:endParaRPr lang="pt-BR" sz="2000">
              <a:latin typeface="Tahoma" pitchFamily="34" charset="0"/>
            </a:endParaRPr>
          </a:p>
          <a:p>
            <a:r>
              <a:rPr lang="pt-BR" sz="2000">
                <a:latin typeface="Tahoma" pitchFamily="34" charset="0"/>
              </a:rPr>
              <a:t>	Existem diversos modelos de células de carga disponíveis no mercado, sendo a mais simples a do tipo barra sob tensão.</a:t>
            </a:r>
          </a:p>
          <a:p>
            <a:endParaRPr lang="pt-BR" sz="2000">
              <a:latin typeface="Tahoma" pitchFamily="34" charset="0"/>
            </a:endParaRPr>
          </a:p>
          <a:p>
            <a:r>
              <a:rPr lang="pt-BR" sz="2000">
                <a:latin typeface="Tahoma" pitchFamily="34" charset="0"/>
              </a:rPr>
              <a:t>	Normalmente utiliza-se o circuito em ponte de Wheatstone para medição da resistência.</a:t>
            </a:r>
          </a:p>
        </p:txBody>
      </p:sp>
      <p:pic>
        <p:nvPicPr>
          <p:cNvPr id="37892" name="Imagem 3" descr="celula-de-carga.jpg"/>
          <p:cNvPicPr>
            <a:picLocks noChangeAspect="1"/>
          </p:cNvPicPr>
          <p:nvPr/>
        </p:nvPicPr>
        <p:blipFill>
          <a:blip r:embed="rId3" cstate="print"/>
          <a:srcRect l="20091" t="7813" r="20091" b="10625"/>
          <a:stretch>
            <a:fillRect/>
          </a:stretch>
        </p:blipFill>
        <p:spPr bwMode="auto">
          <a:xfrm>
            <a:off x="5214938" y="714375"/>
            <a:ext cx="2481262" cy="2767013"/>
          </a:xfrm>
          <a:prstGeom prst="rect">
            <a:avLst/>
          </a:prstGeom>
          <a:noFill/>
          <a:ln w="9525">
            <a:noFill/>
            <a:miter lim="800000"/>
            <a:headEnd/>
            <a:tailEnd/>
          </a:ln>
        </p:spPr>
      </p:pic>
      <p:pic>
        <p:nvPicPr>
          <p:cNvPr id="37893" name="Imagem 4" descr="celula_de_carga.jpg"/>
          <p:cNvPicPr>
            <a:picLocks noChangeAspect="1"/>
          </p:cNvPicPr>
          <p:nvPr/>
        </p:nvPicPr>
        <p:blipFill>
          <a:blip r:embed="rId4" cstate="print"/>
          <a:srcRect/>
          <a:stretch>
            <a:fillRect/>
          </a:stretch>
        </p:blipFill>
        <p:spPr bwMode="auto">
          <a:xfrm>
            <a:off x="5675313" y="3786188"/>
            <a:ext cx="1897062"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a:xfrm>
            <a:off x="428625" y="142875"/>
            <a:ext cx="7172325" cy="962025"/>
          </a:xfrm>
        </p:spPr>
        <p:txBody>
          <a:bodyPr/>
          <a:lstStyle/>
          <a:p>
            <a:pPr algn="l"/>
            <a:r>
              <a:rPr lang="pt-BR" sz="3200" smtClean="0">
                <a:solidFill>
                  <a:schemeClr val="tx1"/>
                </a:solidFill>
                <a:latin typeface="Tahoma" pitchFamily="34" charset="0"/>
                <a:cs typeface="Tahoma" pitchFamily="34" charset="0"/>
              </a:rPr>
              <a:t>4.2.3 - Células de carga</a:t>
            </a:r>
          </a:p>
        </p:txBody>
      </p:sp>
      <p:sp>
        <p:nvSpPr>
          <p:cNvPr id="38915" name="Rectangle 2"/>
          <p:cNvSpPr>
            <a:spLocks noChangeArrowheads="1"/>
          </p:cNvSpPr>
          <p:nvPr/>
        </p:nvSpPr>
        <p:spPr bwMode="auto">
          <a:xfrm>
            <a:off x="0" y="0"/>
            <a:ext cx="184150" cy="457200"/>
          </a:xfrm>
          <a:prstGeom prst="rect">
            <a:avLst/>
          </a:prstGeom>
          <a:noFill/>
          <a:ln w="9525">
            <a:noFill/>
            <a:miter lim="800000"/>
            <a:headEnd/>
            <a:tailEnd/>
          </a:ln>
        </p:spPr>
        <p:txBody>
          <a:bodyPr wrap="none" anchor="ctr">
            <a:spAutoFit/>
          </a:bodyPr>
          <a:lstStyle/>
          <a:p>
            <a:endParaRPr lang="pt-BR"/>
          </a:p>
        </p:txBody>
      </p:sp>
      <p:pic>
        <p:nvPicPr>
          <p:cNvPr id="38916" name="Picture 1" descr="celula-quarter"/>
          <p:cNvPicPr>
            <a:picLocks noChangeAspect="1" noChangeArrowheads="1"/>
          </p:cNvPicPr>
          <p:nvPr/>
        </p:nvPicPr>
        <p:blipFill>
          <a:blip r:embed="rId3" cstate="print"/>
          <a:srcRect/>
          <a:stretch>
            <a:fillRect/>
          </a:stretch>
        </p:blipFill>
        <p:spPr bwMode="auto">
          <a:xfrm>
            <a:off x="215900" y="1285875"/>
            <a:ext cx="4141788" cy="3948113"/>
          </a:xfrm>
          <a:prstGeom prst="rect">
            <a:avLst/>
          </a:prstGeom>
          <a:solidFill>
            <a:srgbClr val="FFC000"/>
          </a:solidFill>
          <a:ln w="9525">
            <a:noFill/>
            <a:miter lim="800000"/>
            <a:headEnd/>
            <a:tailEnd/>
          </a:ln>
        </p:spPr>
      </p:pic>
      <p:sp>
        <p:nvSpPr>
          <p:cNvPr id="38917" name="Rectangle 3"/>
          <p:cNvSpPr>
            <a:spLocks noChangeArrowheads="1"/>
          </p:cNvSpPr>
          <p:nvPr/>
        </p:nvSpPr>
        <p:spPr bwMode="auto">
          <a:xfrm>
            <a:off x="4572000" y="1092200"/>
            <a:ext cx="4286250" cy="4359275"/>
          </a:xfrm>
          <a:prstGeom prst="rect">
            <a:avLst/>
          </a:prstGeom>
          <a:noFill/>
          <a:ln w="9525">
            <a:noFill/>
            <a:miter lim="800000"/>
            <a:headEnd/>
            <a:tailEnd/>
          </a:ln>
        </p:spPr>
        <p:txBody>
          <a:bodyPr anchor="ctr">
            <a:spAutoFit/>
          </a:bodyPr>
          <a:lstStyle/>
          <a:p>
            <a:pPr algn="just" eaLnBrk="0" hangingPunct="0"/>
            <a:r>
              <a:rPr lang="pt-BR" sz="2000">
                <a:latin typeface="Tahoma" pitchFamily="34" charset="0"/>
                <a:ea typeface="Times New Roman" pitchFamily="18" charset="0"/>
                <a:cs typeface="Tahoma" pitchFamily="34" charset="0"/>
              </a:rPr>
              <a:t>	Utiliza sensores de deformação (strain gages) para medir deformação de uma barra sob o efeito da força externa a ser medida. </a:t>
            </a:r>
          </a:p>
          <a:p>
            <a:pPr algn="just" eaLnBrk="0" hangingPunct="0"/>
            <a:endParaRPr lang="pt-BR" sz="2000">
              <a:latin typeface="Tahoma" pitchFamily="34" charset="0"/>
              <a:ea typeface="Times New Roman" pitchFamily="18" charset="0"/>
              <a:cs typeface="Tahoma" pitchFamily="34" charset="0"/>
            </a:endParaRPr>
          </a:p>
          <a:p>
            <a:pPr algn="just" eaLnBrk="0" hangingPunct="0"/>
            <a:r>
              <a:rPr lang="pt-BR" sz="2000">
                <a:latin typeface="Tahoma" pitchFamily="34" charset="0"/>
                <a:ea typeface="Times New Roman" pitchFamily="18" charset="0"/>
                <a:cs typeface="Tahoma" pitchFamily="34" charset="0"/>
              </a:rPr>
              <a:t>	Existem diversos modelos de células de carga disponíveis no mercado, sendo a mais simples a do tipo barra sob tensão.</a:t>
            </a:r>
          </a:p>
          <a:p>
            <a:pPr algn="just" eaLnBrk="0" hangingPunct="0"/>
            <a:endParaRPr lang="pt-BR" sz="2000">
              <a:latin typeface="Tahoma" pitchFamily="34" charset="0"/>
              <a:ea typeface="Times New Roman" pitchFamily="18" charset="0"/>
              <a:cs typeface="Tahoma" pitchFamily="34" charset="0"/>
            </a:endParaRPr>
          </a:p>
          <a:p>
            <a:pPr algn="just" eaLnBrk="0" hangingPunct="0"/>
            <a:r>
              <a:rPr lang="pt-BR" sz="2000">
                <a:latin typeface="Tahoma" pitchFamily="34" charset="0"/>
                <a:ea typeface="Times New Roman" pitchFamily="18" charset="0"/>
                <a:cs typeface="Tahoma" pitchFamily="34" charset="0"/>
              </a:rPr>
              <a:t>	Normalmente utiliza-se o circuito em ponte de Wheatstone para medição da resistência. </a:t>
            </a:r>
          </a:p>
        </p:txBody>
      </p:sp>
      <p:sp>
        <p:nvSpPr>
          <p:cNvPr id="38918" name="Retângulo 6"/>
          <p:cNvSpPr>
            <a:spLocks noChangeArrowheads="1"/>
          </p:cNvSpPr>
          <p:nvPr/>
        </p:nvSpPr>
        <p:spPr bwMode="auto">
          <a:xfrm>
            <a:off x="242888" y="5529263"/>
            <a:ext cx="4972050" cy="396875"/>
          </a:xfrm>
          <a:prstGeom prst="rect">
            <a:avLst/>
          </a:prstGeom>
          <a:noFill/>
          <a:ln w="9525">
            <a:noFill/>
            <a:miter lim="800000"/>
            <a:headEnd/>
            <a:tailEnd/>
          </a:ln>
        </p:spPr>
        <p:txBody>
          <a:bodyPr>
            <a:spAutoFit/>
          </a:bodyPr>
          <a:lstStyle/>
          <a:p>
            <a:r>
              <a:rPr lang="pt-BR" sz="2000" b="1">
                <a:latin typeface="Tahoma" pitchFamily="34" charset="0"/>
                <a:ea typeface="Times New Roman" pitchFamily="18" charset="0"/>
                <a:cs typeface="Tahoma" pitchFamily="34" charset="0"/>
              </a:rPr>
              <a:t>Um quarto de ponte (Quarter bridge)</a:t>
            </a:r>
            <a:endParaRPr lang="pt-BR" b="1">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380288" y="5348305"/>
            <a:ext cx="681037" cy="581025"/>
          </a:xfrm>
          <a:prstGeom prst="rect">
            <a:avLst/>
          </a:prstGeom>
          <a:noFill/>
          <a:ln w="9525">
            <a:noFill/>
            <a:miter lim="800000"/>
            <a:headEnd/>
            <a:tailEnd/>
          </a:ln>
        </p:spPr>
        <p:txBody>
          <a:bodyPr anchor="ctr">
            <a:spAutoFit/>
          </a:bodyPr>
          <a:lstStyle/>
          <a:p>
            <a:r>
              <a:rPr lang="pt-BR" sz="1600" dirty="0">
                <a:latin typeface="Arial" charset="0"/>
                <a:ea typeface="Times New Roman" pitchFamily="18" charset="0"/>
                <a:cs typeface="Arial" charset="0"/>
              </a:rPr>
              <a:t>Barra</a:t>
            </a:r>
          </a:p>
          <a:p>
            <a:pPr eaLnBrk="0" hangingPunct="0"/>
            <a:endParaRPr lang="pt-BR" sz="1600" dirty="0">
              <a:solidFill>
                <a:schemeClr val="tx2"/>
              </a:solidFill>
              <a:latin typeface="Arial" charset="0"/>
              <a:ea typeface="Times New Roman" pitchFamily="18" charset="0"/>
              <a:cs typeface="Arial" charset="0"/>
            </a:endParaRPr>
          </a:p>
        </p:txBody>
      </p:sp>
      <p:pic>
        <p:nvPicPr>
          <p:cNvPr id="39939" name="Picture 3" descr="celula-full"/>
          <p:cNvPicPr>
            <a:picLocks noChangeAspect="1" noChangeArrowheads="1"/>
          </p:cNvPicPr>
          <p:nvPr/>
        </p:nvPicPr>
        <p:blipFill>
          <a:blip r:embed="rId3" cstate="print"/>
          <a:srcRect/>
          <a:stretch>
            <a:fillRect/>
          </a:stretch>
        </p:blipFill>
        <p:spPr bwMode="auto">
          <a:xfrm>
            <a:off x="6528836" y="500042"/>
            <a:ext cx="2472319" cy="4143404"/>
          </a:xfrm>
          <a:prstGeom prst="rect">
            <a:avLst/>
          </a:prstGeom>
          <a:solidFill>
            <a:schemeClr val="tx1"/>
          </a:solidFill>
          <a:ln w="9525">
            <a:noFill/>
            <a:miter lim="800000"/>
            <a:headEnd/>
            <a:tailEnd/>
          </a:ln>
        </p:spPr>
      </p:pic>
      <p:sp>
        <p:nvSpPr>
          <p:cNvPr id="39940" name="Rectangle 4"/>
          <p:cNvSpPr>
            <a:spLocks noChangeArrowheads="1"/>
          </p:cNvSpPr>
          <p:nvPr/>
        </p:nvSpPr>
        <p:spPr bwMode="auto">
          <a:xfrm>
            <a:off x="292338" y="78940"/>
            <a:ext cx="6208488" cy="6350456"/>
          </a:xfrm>
          <a:prstGeom prst="rect">
            <a:avLst/>
          </a:prstGeom>
          <a:noFill/>
          <a:ln w="9525">
            <a:noFill/>
            <a:miter lim="800000"/>
            <a:headEnd/>
            <a:tailEnd/>
          </a:ln>
        </p:spPr>
        <p:txBody>
          <a:bodyPr wrap="square" anchor="ctr">
            <a:spAutoFit/>
          </a:bodyPr>
          <a:lstStyle/>
          <a:p>
            <a:pPr algn="just"/>
            <a:r>
              <a:rPr lang="pt-BR" sz="2000" dirty="0">
                <a:latin typeface="Tahoma" pitchFamily="34" charset="0"/>
                <a:ea typeface="Times New Roman" pitchFamily="18" charset="0"/>
                <a:cs typeface="Arial" charset="0"/>
              </a:rPr>
              <a:t>Equacionamento da célula de carga: </a:t>
            </a:r>
          </a:p>
          <a:p>
            <a:pPr algn="just" eaLnBrk="0" hangingPunct="0"/>
            <a:r>
              <a:rPr lang="pt-BR" sz="2000" dirty="0">
                <a:latin typeface="Tahoma" pitchFamily="34" charset="0"/>
                <a:ea typeface="Times New Roman" pitchFamily="18" charset="0"/>
                <a:cs typeface="Arial" charset="0"/>
              </a:rPr>
              <a:t>	</a:t>
            </a:r>
          </a:p>
          <a:p>
            <a:pPr algn="just" eaLnBrk="0" hangingPunct="0"/>
            <a:r>
              <a:rPr lang="pt-BR" sz="2000" dirty="0">
                <a:latin typeface="Tahoma" pitchFamily="34" charset="0"/>
                <a:ea typeface="Times New Roman" pitchFamily="18" charset="0"/>
                <a:cs typeface="Arial" charset="0"/>
              </a:rPr>
              <a:t>Tensão / Deformação:		</a:t>
            </a:r>
          </a:p>
          <a:p>
            <a:pPr algn="just" eaLnBrk="0" hangingPunct="0"/>
            <a:r>
              <a:rPr lang="pt-BR" sz="2000" dirty="0">
                <a:latin typeface="Tahoma" pitchFamily="34" charset="0"/>
                <a:ea typeface="Times New Roman" pitchFamily="18" charset="0"/>
                <a:cs typeface="Arial" charset="0"/>
              </a:rPr>
              <a:t>	</a:t>
            </a:r>
            <a:r>
              <a:rPr lang="pt-BR" sz="2000" dirty="0">
                <a:latin typeface="Tahoma" pitchFamily="34" charset="0"/>
                <a:ea typeface="Times New Roman" pitchFamily="18" charset="0"/>
                <a:cs typeface="Arial" charset="0"/>
                <a:sym typeface="Symbol" pitchFamily="18" charset="2"/>
              </a:rPr>
              <a:t></a:t>
            </a:r>
            <a:r>
              <a:rPr lang="pt-BR" sz="2000" dirty="0">
                <a:latin typeface="Tahoma" pitchFamily="34" charset="0"/>
                <a:ea typeface="Times New Roman" pitchFamily="18" charset="0"/>
                <a:cs typeface="Arial" charset="0"/>
              </a:rPr>
              <a:t> = </a:t>
            </a:r>
            <a:r>
              <a:rPr lang="pt-BR" sz="2000" dirty="0">
                <a:latin typeface="Tahoma" pitchFamily="34" charset="0"/>
                <a:ea typeface="Times New Roman" pitchFamily="18" charset="0"/>
                <a:cs typeface="Arial" charset="0"/>
                <a:sym typeface="Symbol" pitchFamily="18" charset="2"/>
              </a:rPr>
              <a:t>E.</a:t>
            </a:r>
            <a:r>
              <a:rPr lang="pt-BR" sz="2000" dirty="0">
                <a:latin typeface="Tahoma" pitchFamily="34" charset="0"/>
                <a:ea typeface="Times New Roman" pitchFamily="18" charset="0"/>
                <a:cs typeface="Arial" charset="0"/>
              </a:rPr>
              <a:t> </a:t>
            </a:r>
            <a:r>
              <a:rPr lang="pt-BR" sz="2000" dirty="0">
                <a:latin typeface="Tahoma" pitchFamily="34" charset="0"/>
                <a:ea typeface="Times New Roman" pitchFamily="18" charset="0"/>
                <a:cs typeface="Arial" charset="0"/>
                <a:sym typeface="Symbol" pitchFamily="18" charset="2"/>
              </a:rPr>
              <a:t>	</a:t>
            </a:r>
            <a:r>
              <a:rPr lang="pt-BR" sz="2000" dirty="0">
                <a:latin typeface="Tahoma" pitchFamily="34" charset="0"/>
                <a:ea typeface="Times New Roman" pitchFamily="18" charset="0"/>
                <a:cs typeface="Arial" charset="0"/>
              </a:rPr>
              <a:t> = </a:t>
            </a:r>
            <a:r>
              <a:rPr lang="pt-BR" sz="2000" dirty="0">
                <a:latin typeface="Tahoma" pitchFamily="34" charset="0"/>
                <a:ea typeface="Times New Roman" pitchFamily="18" charset="0"/>
                <a:cs typeface="Arial" charset="0"/>
                <a:sym typeface="Symbol" pitchFamily="18" charset="2"/>
              </a:rPr>
              <a:t></a:t>
            </a:r>
            <a:r>
              <a:rPr lang="pt-BR" sz="2000" dirty="0">
                <a:latin typeface="Tahoma" pitchFamily="34" charset="0"/>
                <a:ea typeface="Times New Roman" pitchFamily="18" charset="0"/>
                <a:cs typeface="Arial" charset="0"/>
              </a:rPr>
              <a:t>/</a:t>
            </a:r>
            <a:r>
              <a:rPr lang="pt-BR" sz="2000" dirty="0">
                <a:latin typeface="Tahoma" pitchFamily="34" charset="0"/>
                <a:ea typeface="Times New Roman" pitchFamily="18" charset="0"/>
                <a:cs typeface="Arial" charset="0"/>
                <a:sym typeface="Symbol" pitchFamily="18" charset="2"/>
              </a:rPr>
              <a:t>E</a:t>
            </a:r>
          </a:p>
          <a:p>
            <a:pPr algn="just" eaLnBrk="0" hangingPunct="0"/>
            <a:r>
              <a:rPr lang="pt-BR" sz="2000" dirty="0">
                <a:latin typeface="Tahoma" pitchFamily="34" charset="0"/>
                <a:ea typeface="Times New Roman" pitchFamily="18" charset="0"/>
                <a:cs typeface="Arial" charset="0"/>
                <a:sym typeface="Symbol" pitchFamily="18" charset="2"/>
              </a:rPr>
              <a:t>	</a:t>
            </a:r>
            <a:r>
              <a:rPr lang="pt-BR" sz="2000" dirty="0">
                <a:latin typeface="Tahoma" pitchFamily="34" charset="0"/>
                <a:ea typeface="Times New Roman" pitchFamily="18" charset="0"/>
                <a:cs typeface="Arial" charset="0"/>
              </a:rPr>
              <a:t> </a:t>
            </a:r>
            <a:r>
              <a:rPr lang="pt-BR" sz="2000" dirty="0">
                <a:latin typeface="Tahoma" pitchFamily="34" charset="0"/>
                <a:ea typeface="Times New Roman" pitchFamily="18" charset="0"/>
                <a:cs typeface="Arial" charset="0"/>
                <a:sym typeface="Symbol" pitchFamily="18" charset="2"/>
              </a:rPr>
              <a:t>= Deformação [m/m] </a:t>
            </a:r>
          </a:p>
          <a:p>
            <a:pPr algn="just" eaLnBrk="0" hangingPunct="0"/>
            <a:r>
              <a:rPr lang="pt-BR" sz="2000" dirty="0">
                <a:latin typeface="Tahoma" pitchFamily="34" charset="0"/>
                <a:ea typeface="Times New Roman" pitchFamily="18" charset="0"/>
                <a:cs typeface="Arial" charset="0"/>
                <a:sym typeface="Symbol" pitchFamily="18" charset="2"/>
              </a:rPr>
              <a:t>	</a:t>
            </a:r>
            <a:r>
              <a:rPr lang="pt-BR" sz="2000" dirty="0">
                <a:latin typeface="Tahoma" pitchFamily="34" charset="0"/>
                <a:ea typeface="Times New Roman" pitchFamily="18" charset="0"/>
                <a:cs typeface="Arial" charset="0"/>
              </a:rPr>
              <a:t> </a:t>
            </a:r>
            <a:r>
              <a:rPr lang="pt-BR" sz="2000" dirty="0">
                <a:latin typeface="Tahoma" pitchFamily="34" charset="0"/>
                <a:ea typeface="Times New Roman" pitchFamily="18" charset="0"/>
                <a:cs typeface="Arial" charset="0"/>
                <a:sym typeface="Symbol" pitchFamily="18" charset="2"/>
              </a:rPr>
              <a:t>= Tensão [N/m</a:t>
            </a:r>
            <a:r>
              <a:rPr lang="pt-BR" sz="2000" baseline="30000" dirty="0">
                <a:latin typeface="Tahoma" pitchFamily="34" charset="0"/>
                <a:ea typeface="Times New Roman" pitchFamily="18" charset="0"/>
                <a:cs typeface="Arial" charset="0"/>
                <a:sym typeface="Symbol" pitchFamily="18" charset="2"/>
              </a:rPr>
              <a:t>2</a:t>
            </a:r>
            <a:r>
              <a:rPr lang="pt-BR" sz="2000" dirty="0">
                <a:latin typeface="Tahoma" pitchFamily="34" charset="0"/>
                <a:ea typeface="Times New Roman" pitchFamily="18" charset="0"/>
                <a:cs typeface="Arial" charset="0"/>
                <a:sym typeface="Symbol" pitchFamily="18" charset="2"/>
              </a:rPr>
              <a:t>]</a:t>
            </a:r>
          </a:p>
          <a:p>
            <a:pPr algn="just" eaLnBrk="0" hangingPunct="0"/>
            <a:r>
              <a:rPr lang="pt-BR" sz="2000" dirty="0">
                <a:latin typeface="Tahoma" pitchFamily="34" charset="0"/>
                <a:ea typeface="Times New Roman" pitchFamily="18" charset="0"/>
                <a:cs typeface="Arial" charset="0"/>
                <a:sym typeface="Symbol" pitchFamily="18" charset="2"/>
              </a:rPr>
              <a:t>	E = Módulo de elasticidade do material </a:t>
            </a:r>
            <a:r>
              <a:rPr lang="pt-BR" sz="2000" dirty="0" smtClean="0">
                <a:latin typeface="Tahoma" pitchFamily="34" charset="0"/>
                <a:ea typeface="Times New Roman" pitchFamily="18" charset="0"/>
                <a:cs typeface="Arial" charset="0"/>
                <a:sym typeface="Symbol" pitchFamily="18" charset="2"/>
              </a:rPr>
              <a:t>		[</a:t>
            </a:r>
            <a:r>
              <a:rPr lang="pt-BR" sz="2000" dirty="0">
                <a:latin typeface="Tahoma" pitchFamily="34" charset="0"/>
                <a:ea typeface="Times New Roman" pitchFamily="18" charset="0"/>
                <a:cs typeface="Arial" charset="0"/>
                <a:sym typeface="Symbol" pitchFamily="18" charset="2"/>
              </a:rPr>
              <a:t>N/m</a:t>
            </a:r>
            <a:r>
              <a:rPr lang="pt-BR" sz="2000" baseline="30000" dirty="0">
                <a:latin typeface="Tahoma" pitchFamily="34" charset="0"/>
                <a:ea typeface="Times New Roman" pitchFamily="18" charset="0"/>
                <a:cs typeface="Arial" charset="0"/>
                <a:sym typeface="Symbol" pitchFamily="18" charset="2"/>
              </a:rPr>
              <a:t>2</a:t>
            </a:r>
            <a:r>
              <a:rPr lang="pt-BR" sz="2000" dirty="0">
                <a:latin typeface="Tahoma" pitchFamily="34" charset="0"/>
                <a:ea typeface="Times New Roman" pitchFamily="18" charset="0"/>
                <a:cs typeface="Arial" charset="0"/>
                <a:sym typeface="Symbol" pitchFamily="18" charset="2"/>
              </a:rPr>
              <a:t>]</a:t>
            </a:r>
          </a:p>
          <a:p>
            <a:pPr algn="just" eaLnBrk="0" hangingPunct="0"/>
            <a:r>
              <a:rPr lang="pt-BR" sz="2000" dirty="0">
                <a:latin typeface="Tahoma" pitchFamily="34" charset="0"/>
                <a:ea typeface="Times New Roman" pitchFamily="18" charset="0"/>
                <a:cs typeface="Arial" charset="0"/>
                <a:sym typeface="Symbol" pitchFamily="18" charset="2"/>
              </a:rPr>
              <a:t>	</a:t>
            </a:r>
          </a:p>
          <a:p>
            <a:pPr algn="just" eaLnBrk="0" hangingPunct="0"/>
            <a:r>
              <a:rPr lang="pt-BR" sz="2000" dirty="0">
                <a:latin typeface="Tahoma" pitchFamily="34" charset="0"/>
                <a:ea typeface="Times New Roman" pitchFamily="18" charset="0"/>
                <a:cs typeface="Arial" charset="0"/>
                <a:sym typeface="Symbol" pitchFamily="18" charset="2"/>
              </a:rPr>
              <a:t>Deformação nos sensores:</a:t>
            </a:r>
          </a:p>
          <a:p>
            <a:pPr algn="just" eaLnBrk="0" hangingPunct="0"/>
            <a:r>
              <a:rPr lang="pt-BR" sz="2000" dirty="0">
                <a:latin typeface="Tahoma" pitchFamily="34" charset="0"/>
                <a:ea typeface="Times New Roman" pitchFamily="18" charset="0"/>
                <a:cs typeface="Arial" charset="0"/>
                <a:sym typeface="Symbol" pitchFamily="18" charset="2"/>
              </a:rPr>
              <a:t>	</a:t>
            </a:r>
            <a:r>
              <a:rPr lang="pt-BR" sz="2000" baseline="-30000" dirty="0">
                <a:latin typeface="Tahoma" pitchFamily="34" charset="0"/>
                <a:ea typeface="Times New Roman" pitchFamily="18" charset="0"/>
                <a:cs typeface="Arial" charset="0"/>
              </a:rPr>
              <a:t>1</a:t>
            </a:r>
            <a:r>
              <a:rPr lang="pt-BR" sz="2000" dirty="0">
                <a:latin typeface="Tahoma" pitchFamily="34" charset="0"/>
                <a:ea typeface="Times New Roman" pitchFamily="18" charset="0"/>
                <a:cs typeface="Arial" charset="0"/>
                <a:sym typeface="Symbol" pitchFamily="18" charset="2"/>
              </a:rPr>
              <a:t> = </a:t>
            </a:r>
            <a:r>
              <a:rPr lang="pt-BR" sz="2000" dirty="0" smtClean="0">
                <a:latin typeface="Tahoma" pitchFamily="34" charset="0"/>
                <a:ea typeface="Times New Roman" pitchFamily="18" charset="0"/>
                <a:cs typeface="Arial" charset="0"/>
                <a:sym typeface="Symbol" pitchFamily="18" charset="2"/>
              </a:rPr>
              <a:t></a:t>
            </a:r>
            <a:r>
              <a:rPr lang="pt-BR" sz="2000" dirty="0">
                <a:latin typeface="Tahoma" pitchFamily="34" charset="0"/>
                <a:ea typeface="Times New Roman" pitchFamily="18" charset="0"/>
                <a:cs typeface="Arial" charset="0"/>
                <a:sym typeface="Symbol" pitchFamily="18" charset="2"/>
              </a:rPr>
              <a:t>/</a:t>
            </a:r>
            <a:r>
              <a:rPr lang="pt-BR" sz="2000" dirty="0" smtClean="0">
                <a:latin typeface="Tahoma" pitchFamily="34" charset="0"/>
                <a:ea typeface="Times New Roman" pitchFamily="18" charset="0"/>
                <a:cs typeface="Arial" charset="0"/>
                <a:sym typeface="Symbol" pitchFamily="18" charset="2"/>
              </a:rPr>
              <a:t>E</a:t>
            </a:r>
            <a:r>
              <a:rPr lang="pt-BR" sz="2000" dirty="0">
                <a:latin typeface="Tahoma" pitchFamily="34" charset="0"/>
                <a:ea typeface="Times New Roman" pitchFamily="18" charset="0"/>
                <a:cs typeface="Arial" charset="0"/>
                <a:sym typeface="Symbol" pitchFamily="18" charset="2"/>
              </a:rPr>
              <a:t>		</a:t>
            </a:r>
            <a:r>
              <a:rPr lang="pt-BR" sz="2000" baseline="-30000" dirty="0">
                <a:latin typeface="Tahoma" pitchFamily="34" charset="0"/>
                <a:ea typeface="Times New Roman" pitchFamily="18" charset="0"/>
                <a:cs typeface="Arial" charset="0"/>
              </a:rPr>
              <a:t>3</a:t>
            </a:r>
            <a:r>
              <a:rPr lang="pt-BR" sz="2000" dirty="0">
                <a:latin typeface="Tahoma" pitchFamily="34" charset="0"/>
                <a:ea typeface="Times New Roman" pitchFamily="18" charset="0"/>
                <a:cs typeface="Arial" charset="0"/>
                <a:sym typeface="Symbol" pitchFamily="18" charset="2"/>
              </a:rPr>
              <a:t> = </a:t>
            </a:r>
            <a:r>
              <a:rPr lang="pt-BR" sz="2000" dirty="0" smtClean="0">
                <a:latin typeface="Tahoma" pitchFamily="34" charset="0"/>
                <a:ea typeface="Times New Roman" pitchFamily="18" charset="0"/>
                <a:cs typeface="Arial" charset="0"/>
                <a:sym typeface="Symbol" pitchFamily="18" charset="2"/>
              </a:rPr>
              <a:t></a:t>
            </a:r>
            <a:r>
              <a:rPr lang="pt-BR" sz="2000" dirty="0">
                <a:latin typeface="Tahoma" pitchFamily="34" charset="0"/>
                <a:ea typeface="Times New Roman" pitchFamily="18" charset="0"/>
                <a:cs typeface="Arial" charset="0"/>
                <a:sym typeface="Symbol" pitchFamily="18" charset="2"/>
              </a:rPr>
              <a:t>/</a:t>
            </a:r>
            <a:r>
              <a:rPr lang="pt-BR" sz="2000" dirty="0" smtClean="0">
                <a:latin typeface="Tahoma" pitchFamily="34" charset="0"/>
                <a:ea typeface="Times New Roman" pitchFamily="18" charset="0"/>
                <a:cs typeface="Arial" charset="0"/>
                <a:sym typeface="Symbol" pitchFamily="18" charset="2"/>
              </a:rPr>
              <a:t>E</a:t>
            </a:r>
            <a:r>
              <a:rPr lang="pt-BR" sz="2000" dirty="0">
                <a:latin typeface="Tahoma" pitchFamily="34" charset="0"/>
                <a:ea typeface="Times New Roman" pitchFamily="18" charset="0"/>
                <a:cs typeface="Arial" charset="0"/>
                <a:sym typeface="Symbol" pitchFamily="18" charset="2"/>
              </a:rPr>
              <a:t>	</a:t>
            </a:r>
          </a:p>
          <a:p>
            <a:pPr algn="just" eaLnBrk="0" hangingPunct="0"/>
            <a:r>
              <a:rPr lang="pt-BR" sz="2000" dirty="0">
                <a:latin typeface="Tahoma" pitchFamily="34" charset="0"/>
                <a:ea typeface="Times New Roman" pitchFamily="18" charset="0"/>
                <a:cs typeface="Arial" charset="0"/>
                <a:sym typeface="Symbol" pitchFamily="18" charset="2"/>
              </a:rPr>
              <a:t>	</a:t>
            </a:r>
            <a:r>
              <a:rPr lang="pt-BR" sz="2000" baseline="-30000" dirty="0">
                <a:latin typeface="Tahoma" pitchFamily="34" charset="0"/>
                <a:ea typeface="Times New Roman" pitchFamily="18" charset="0"/>
                <a:cs typeface="Arial" charset="0"/>
              </a:rPr>
              <a:t>2</a:t>
            </a:r>
            <a:r>
              <a:rPr lang="pt-BR" sz="2000" dirty="0">
                <a:latin typeface="Tahoma" pitchFamily="34" charset="0"/>
                <a:ea typeface="Times New Roman" pitchFamily="18" charset="0"/>
                <a:cs typeface="Arial" charset="0"/>
                <a:sym typeface="Symbol" pitchFamily="18" charset="2"/>
              </a:rPr>
              <a:t> = - </a:t>
            </a:r>
            <a:r>
              <a:rPr lang="pt-BR" sz="2000" dirty="0">
                <a:latin typeface="Tahoma" pitchFamily="34" charset="0"/>
                <a:ea typeface="Times New Roman" pitchFamily="18" charset="0"/>
                <a:cs typeface="Arial" charset="0"/>
              </a:rPr>
              <a:t> </a:t>
            </a:r>
            <a:r>
              <a:rPr lang="pt-BR" sz="2000" dirty="0">
                <a:latin typeface="Tahoma" pitchFamily="34" charset="0"/>
                <a:ea typeface="Times New Roman" pitchFamily="18" charset="0"/>
                <a:cs typeface="Arial" charset="0"/>
                <a:sym typeface="Symbol" pitchFamily="18" charset="2"/>
              </a:rPr>
              <a:t></a:t>
            </a:r>
            <a:r>
              <a:rPr lang="pt-BR" sz="2000" baseline="-30000" dirty="0">
                <a:latin typeface="Tahoma" pitchFamily="34" charset="0"/>
                <a:ea typeface="Times New Roman" pitchFamily="18" charset="0"/>
                <a:cs typeface="Arial" charset="0"/>
              </a:rPr>
              <a:t>1</a:t>
            </a:r>
            <a:r>
              <a:rPr lang="pt-BR" sz="2000" dirty="0">
                <a:latin typeface="Tahoma" pitchFamily="34" charset="0"/>
                <a:ea typeface="Times New Roman" pitchFamily="18" charset="0"/>
                <a:cs typeface="Arial" charset="0"/>
                <a:sym typeface="Symbol" pitchFamily="18" charset="2"/>
              </a:rPr>
              <a:t> 		</a:t>
            </a:r>
            <a:r>
              <a:rPr lang="pt-BR" sz="2000" baseline="-30000" dirty="0">
                <a:latin typeface="Tahoma" pitchFamily="34" charset="0"/>
                <a:ea typeface="Times New Roman" pitchFamily="18" charset="0"/>
                <a:cs typeface="Arial" charset="0"/>
              </a:rPr>
              <a:t>4</a:t>
            </a:r>
            <a:r>
              <a:rPr lang="pt-BR" sz="2000" dirty="0">
                <a:latin typeface="Tahoma" pitchFamily="34" charset="0"/>
                <a:ea typeface="Times New Roman" pitchFamily="18" charset="0"/>
                <a:cs typeface="Arial" charset="0"/>
                <a:sym typeface="Symbol" pitchFamily="18" charset="2"/>
              </a:rPr>
              <a:t> = - </a:t>
            </a:r>
            <a:r>
              <a:rPr lang="pt-BR" sz="2000" dirty="0">
                <a:latin typeface="Tahoma" pitchFamily="34" charset="0"/>
                <a:ea typeface="Times New Roman" pitchFamily="18" charset="0"/>
                <a:cs typeface="Arial" charset="0"/>
              </a:rPr>
              <a:t> </a:t>
            </a:r>
            <a:r>
              <a:rPr lang="pt-BR" sz="2000" dirty="0">
                <a:latin typeface="Tahoma" pitchFamily="34" charset="0"/>
                <a:ea typeface="Times New Roman" pitchFamily="18" charset="0"/>
                <a:cs typeface="Arial" charset="0"/>
                <a:sym typeface="Symbol" pitchFamily="18" charset="2"/>
              </a:rPr>
              <a:t></a:t>
            </a:r>
            <a:r>
              <a:rPr lang="pt-BR" sz="2000" baseline="-30000" dirty="0">
                <a:latin typeface="Tahoma" pitchFamily="34" charset="0"/>
                <a:ea typeface="Times New Roman" pitchFamily="18" charset="0"/>
                <a:cs typeface="Arial" charset="0"/>
              </a:rPr>
              <a:t>3</a:t>
            </a:r>
            <a:r>
              <a:rPr lang="pt-BR" sz="2000" baseline="-30000" dirty="0">
                <a:latin typeface="Tahoma" pitchFamily="34" charset="0"/>
                <a:ea typeface="Times New Roman" pitchFamily="18" charset="0"/>
                <a:cs typeface="Arial" charset="0"/>
                <a:sym typeface="Symbol" pitchFamily="18" charset="2"/>
              </a:rPr>
              <a:t>		</a:t>
            </a:r>
          </a:p>
          <a:p>
            <a:pPr algn="just" eaLnBrk="0" hangingPunct="0"/>
            <a:endParaRPr lang="pt-BR" sz="2000" baseline="-30000" dirty="0">
              <a:latin typeface="Tahoma" pitchFamily="34" charset="0"/>
              <a:ea typeface="Times New Roman" pitchFamily="18" charset="0"/>
              <a:cs typeface="Arial" charset="0"/>
              <a:sym typeface="Symbol" pitchFamily="18" charset="2"/>
            </a:endParaRPr>
          </a:p>
          <a:p>
            <a:pPr algn="just" eaLnBrk="0" hangingPunct="0"/>
            <a:r>
              <a:rPr lang="pt-BR" sz="2000" dirty="0">
                <a:latin typeface="Tahoma" pitchFamily="34" charset="0"/>
                <a:ea typeface="Times New Roman" pitchFamily="18" charset="0"/>
                <a:cs typeface="Arial" charset="0"/>
                <a:sym typeface="Symbol" pitchFamily="18" charset="2"/>
              </a:rPr>
              <a:t></a:t>
            </a:r>
            <a:r>
              <a:rPr lang="pt-BR" sz="2000" dirty="0">
                <a:latin typeface="Tahoma" pitchFamily="34" charset="0"/>
                <a:ea typeface="Times New Roman" pitchFamily="18" charset="0"/>
                <a:cs typeface="Arial" charset="0"/>
              </a:rPr>
              <a:t> </a:t>
            </a:r>
            <a:r>
              <a:rPr lang="pt-BR" sz="2000" dirty="0">
                <a:latin typeface="Tahoma" pitchFamily="34" charset="0"/>
                <a:ea typeface="Times New Roman" pitchFamily="18" charset="0"/>
                <a:cs typeface="Arial" charset="0"/>
                <a:sym typeface="Symbol" pitchFamily="18" charset="2"/>
              </a:rPr>
              <a:t>= </a:t>
            </a:r>
            <a:r>
              <a:rPr lang="pt-BR" sz="2000" dirty="0" err="1">
                <a:latin typeface="Tahoma" pitchFamily="34" charset="0"/>
                <a:ea typeface="Times New Roman" pitchFamily="18" charset="0"/>
                <a:cs typeface="Arial" charset="0"/>
                <a:sym typeface="Symbol" pitchFamily="18" charset="2"/>
              </a:rPr>
              <a:t>Coef</a:t>
            </a:r>
            <a:r>
              <a:rPr lang="pt-BR" sz="2000" dirty="0">
                <a:latin typeface="Tahoma" pitchFamily="34" charset="0"/>
                <a:ea typeface="Times New Roman" pitchFamily="18" charset="0"/>
                <a:cs typeface="Arial" charset="0"/>
                <a:sym typeface="Symbol" pitchFamily="18" charset="2"/>
              </a:rPr>
              <a:t>. de Poisson</a:t>
            </a:r>
          </a:p>
          <a:p>
            <a:pPr algn="just" eaLnBrk="0" hangingPunct="0"/>
            <a:r>
              <a:rPr lang="pt-BR" sz="2000" dirty="0">
                <a:latin typeface="Tahoma" pitchFamily="34" charset="0"/>
                <a:ea typeface="Times New Roman" pitchFamily="18" charset="0"/>
                <a:cs typeface="Arial" charset="0"/>
                <a:sym typeface="Symbol" pitchFamily="18" charset="2"/>
              </a:rPr>
              <a:t>	</a:t>
            </a:r>
          </a:p>
          <a:p>
            <a:pPr algn="just" eaLnBrk="0" hangingPunct="0"/>
            <a:r>
              <a:rPr lang="pt-BR" sz="2000" dirty="0">
                <a:latin typeface="Tahoma" pitchFamily="34" charset="0"/>
                <a:ea typeface="Times New Roman" pitchFamily="18" charset="0"/>
                <a:cs typeface="Arial" charset="0"/>
                <a:sym typeface="Symbol" pitchFamily="18" charset="2"/>
              </a:rPr>
              <a:t>Tração da barra:</a:t>
            </a:r>
          </a:p>
          <a:p>
            <a:pPr algn="just" eaLnBrk="0" hangingPunct="0"/>
            <a:r>
              <a:rPr lang="pt-BR" sz="2000" dirty="0">
                <a:latin typeface="Tahoma" pitchFamily="34" charset="0"/>
                <a:ea typeface="Times New Roman" pitchFamily="18" charset="0"/>
                <a:cs typeface="Arial" charset="0"/>
                <a:sym typeface="Symbol" pitchFamily="18" charset="2"/>
              </a:rPr>
              <a:t>	</a:t>
            </a:r>
            <a:r>
              <a:rPr lang="pt-BR" sz="2000" baseline="-30000" dirty="0">
                <a:latin typeface="Tahoma" pitchFamily="34" charset="0"/>
                <a:ea typeface="Times New Roman" pitchFamily="18" charset="0"/>
                <a:cs typeface="Arial" charset="0"/>
              </a:rPr>
              <a:t>1</a:t>
            </a:r>
            <a:r>
              <a:rPr lang="pt-BR" sz="2000" dirty="0">
                <a:latin typeface="Tahoma" pitchFamily="34" charset="0"/>
                <a:ea typeface="Times New Roman" pitchFamily="18" charset="0"/>
                <a:cs typeface="Arial" charset="0"/>
                <a:sym typeface="Symbol" pitchFamily="18" charset="2"/>
              </a:rPr>
              <a:t> , </a:t>
            </a:r>
            <a:r>
              <a:rPr lang="pt-BR" sz="2000" baseline="-30000" dirty="0">
                <a:latin typeface="Tahoma" pitchFamily="34" charset="0"/>
                <a:ea typeface="Times New Roman" pitchFamily="18" charset="0"/>
                <a:cs typeface="Arial" charset="0"/>
              </a:rPr>
              <a:t>3</a:t>
            </a:r>
            <a:r>
              <a:rPr lang="pt-BR" sz="2000" dirty="0">
                <a:latin typeface="Tahoma" pitchFamily="34" charset="0"/>
                <a:ea typeface="Times New Roman" pitchFamily="18" charset="0"/>
                <a:cs typeface="Arial" charset="0"/>
                <a:sym typeface="Symbol" pitchFamily="18" charset="2"/>
              </a:rPr>
              <a:t> &gt; 0 		</a:t>
            </a:r>
            <a:r>
              <a:rPr lang="pt-BR" sz="2000" baseline="-30000" dirty="0">
                <a:latin typeface="Tahoma" pitchFamily="34" charset="0"/>
                <a:ea typeface="Times New Roman" pitchFamily="18" charset="0"/>
                <a:cs typeface="Arial" charset="0"/>
              </a:rPr>
              <a:t>2</a:t>
            </a:r>
            <a:r>
              <a:rPr lang="pt-BR" sz="2000" dirty="0">
                <a:latin typeface="Tahoma" pitchFamily="34" charset="0"/>
                <a:ea typeface="Times New Roman" pitchFamily="18" charset="0"/>
                <a:cs typeface="Arial" charset="0"/>
                <a:sym typeface="Symbol" pitchFamily="18" charset="2"/>
              </a:rPr>
              <a:t> , </a:t>
            </a:r>
            <a:r>
              <a:rPr lang="pt-BR" sz="2000" baseline="-30000" dirty="0">
                <a:latin typeface="Tahoma" pitchFamily="34" charset="0"/>
                <a:ea typeface="Times New Roman" pitchFamily="18" charset="0"/>
                <a:cs typeface="Arial" charset="0"/>
              </a:rPr>
              <a:t>4</a:t>
            </a:r>
            <a:r>
              <a:rPr lang="pt-BR" sz="2000" dirty="0">
                <a:latin typeface="Tahoma" pitchFamily="34" charset="0"/>
                <a:ea typeface="Times New Roman" pitchFamily="18" charset="0"/>
                <a:cs typeface="Arial" charset="0"/>
                <a:sym typeface="Symbol" pitchFamily="18" charset="2"/>
              </a:rPr>
              <a:t> &lt; 0</a:t>
            </a:r>
          </a:p>
          <a:p>
            <a:pPr algn="just" eaLnBrk="0" hangingPunct="0"/>
            <a:endParaRPr lang="pt-BR" sz="2000" dirty="0">
              <a:latin typeface="Tahoma" pitchFamily="34" charset="0"/>
              <a:ea typeface="Times New Roman" pitchFamily="18" charset="0"/>
              <a:cs typeface="Arial" charset="0"/>
              <a:sym typeface="Symbol" pitchFamily="18" charset="2"/>
            </a:endParaRPr>
          </a:p>
          <a:p>
            <a:pPr algn="just" eaLnBrk="0" hangingPunct="0"/>
            <a:r>
              <a:rPr lang="pt-BR" sz="2000" dirty="0">
                <a:latin typeface="Tahoma" pitchFamily="34" charset="0"/>
                <a:ea typeface="Times New Roman" pitchFamily="18" charset="0"/>
                <a:cs typeface="Arial" charset="0"/>
                <a:sym typeface="Symbol" pitchFamily="18" charset="2"/>
              </a:rPr>
              <a:t>Compressão da barra:	</a:t>
            </a:r>
          </a:p>
          <a:p>
            <a:pPr algn="just" eaLnBrk="0" hangingPunct="0"/>
            <a:r>
              <a:rPr lang="pt-BR" sz="2000" dirty="0">
                <a:latin typeface="Tahoma" pitchFamily="34" charset="0"/>
                <a:ea typeface="Times New Roman" pitchFamily="18" charset="0"/>
                <a:cs typeface="Arial" charset="0"/>
                <a:sym typeface="Symbol" pitchFamily="18" charset="2"/>
              </a:rPr>
              <a:t>	</a:t>
            </a:r>
            <a:r>
              <a:rPr lang="pt-BR" sz="2000" baseline="-30000" dirty="0">
                <a:latin typeface="Tahoma" pitchFamily="34" charset="0"/>
                <a:ea typeface="Times New Roman" pitchFamily="18" charset="0"/>
                <a:cs typeface="Arial" charset="0"/>
              </a:rPr>
              <a:t>1</a:t>
            </a:r>
            <a:r>
              <a:rPr lang="pt-BR" sz="2000" dirty="0">
                <a:latin typeface="Tahoma" pitchFamily="34" charset="0"/>
                <a:ea typeface="Times New Roman" pitchFamily="18" charset="0"/>
                <a:cs typeface="Arial" charset="0"/>
                <a:sym typeface="Symbol" pitchFamily="18" charset="2"/>
              </a:rPr>
              <a:t> , </a:t>
            </a:r>
            <a:r>
              <a:rPr lang="pt-BR" sz="2000" baseline="-30000" dirty="0">
                <a:latin typeface="Tahoma" pitchFamily="34" charset="0"/>
                <a:ea typeface="Times New Roman" pitchFamily="18" charset="0"/>
                <a:cs typeface="Arial" charset="0"/>
              </a:rPr>
              <a:t>3</a:t>
            </a:r>
            <a:r>
              <a:rPr lang="pt-BR" sz="2000" dirty="0">
                <a:latin typeface="Tahoma" pitchFamily="34" charset="0"/>
                <a:ea typeface="Times New Roman" pitchFamily="18" charset="0"/>
                <a:cs typeface="Arial" charset="0"/>
                <a:sym typeface="Symbol" pitchFamily="18" charset="2"/>
              </a:rPr>
              <a:t> &lt; 0 		</a:t>
            </a:r>
            <a:r>
              <a:rPr lang="pt-BR" sz="2000" baseline="-30000" dirty="0">
                <a:latin typeface="Tahoma" pitchFamily="34" charset="0"/>
                <a:ea typeface="Times New Roman" pitchFamily="18" charset="0"/>
                <a:cs typeface="Arial" charset="0"/>
              </a:rPr>
              <a:t>2</a:t>
            </a:r>
            <a:r>
              <a:rPr lang="pt-BR" sz="2000" dirty="0">
                <a:latin typeface="Tahoma" pitchFamily="34" charset="0"/>
                <a:ea typeface="Times New Roman" pitchFamily="18" charset="0"/>
                <a:cs typeface="Arial" charset="0"/>
                <a:sym typeface="Symbol" pitchFamily="18" charset="2"/>
              </a:rPr>
              <a:t> , </a:t>
            </a:r>
            <a:r>
              <a:rPr lang="pt-BR" sz="2000" baseline="-30000" dirty="0">
                <a:latin typeface="Tahoma" pitchFamily="34" charset="0"/>
                <a:ea typeface="Times New Roman" pitchFamily="18" charset="0"/>
                <a:cs typeface="Arial" charset="0"/>
              </a:rPr>
              <a:t>4</a:t>
            </a:r>
            <a:r>
              <a:rPr lang="pt-BR" sz="2000" dirty="0">
                <a:latin typeface="Tahoma" pitchFamily="34" charset="0"/>
                <a:ea typeface="Times New Roman" pitchFamily="18" charset="0"/>
                <a:cs typeface="Arial" charset="0"/>
                <a:sym typeface="Symbol" pitchFamily="18" charset="2"/>
              </a:rPr>
              <a:t> &gt; 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9" name="Object 3"/>
          <p:cNvGraphicFramePr>
            <a:graphicFrameLocks noChangeAspect="1"/>
          </p:cNvGraphicFramePr>
          <p:nvPr>
            <p:ph sz="half" idx="2"/>
          </p:nvPr>
        </p:nvGraphicFramePr>
        <p:xfrm>
          <a:off x="5659438" y="1125538"/>
          <a:ext cx="3016250" cy="682625"/>
        </p:xfrm>
        <a:graphic>
          <a:graphicData uri="http://schemas.openxmlformats.org/presentationml/2006/ole">
            <p:oleObj spid="_x0000_s2050" name="Equation" r:id="rId4" imgW="2133360" imgH="482400" progId="Equation.3">
              <p:embed/>
            </p:oleObj>
          </a:graphicData>
        </a:graphic>
      </p:graphicFrame>
      <p:sp>
        <p:nvSpPr>
          <p:cNvPr id="2056" name="Rectangle 4"/>
          <p:cNvSpPr>
            <a:spLocks noChangeArrowheads="1"/>
          </p:cNvSpPr>
          <p:nvPr/>
        </p:nvSpPr>
        <p:spPr bwMode="auto">
          <a:xfrm>
            <a:off x="0" y="3243263"/>
            <a:ext cx="9144000" cy="0"/>
          </a:xfrm>
          <a:prstGeom prst="rect">
            <a:avLst/>
          </a:prstGeom>
          <a:noFill/>
          <a:ln w="9525">
            <a:noFill/>
            <a:miter lim="800000"/>
            <a:headEnd/>
            <a:tailEnd/>
          </a:ln>
        </p:spPr>
        <p:txBody>
          <a:bodyPr wrap="none" anchor="ctr">
            <a:spAutoFit/>
          </a:bodyPr>
          <a:lstStyle/>
          <a:p>
            <a:endParaRPr lang="pt-BR"/>
          </a:p>
        </p:txBody>
      </p:sp>
      <p:graphicFrame>
        <p:nvGraphicFramePr>
          <p:cNvPr id="75781" name="Object 5"/>
          <p:cNvGraphicFramePr>
            <a:graphicFrameLocks noChangeAspect="1"/>
          </p:cNvGraphicFramePr>
          <p:nvPr/>
        </p:nvGraphicFramePr>
        <p:xfrm>
          <a:off x="5588000" y="2133600"/>
          <a:ext cx="863600" cy="552450"/>
        </p:xfrm>
        <a:graphic>
          <a:graphicData uri="http://schemas.openxmlformats.org/presentationml/2006/ole">
            <p:oleObj spid="_x0000_s2051" name="Equation" r:id="rId5" imgW="583947" imgH="368140" progId="Equation.3">
              <p:embed/>
            </p:oleObj>
          </a:graphicData>
        </a:graphic>
      </p:graphicFrame>
      <p:sp>
        <p:nvSpPr>
          <p:cNvPr id="2057" name="Rectangle 6"/>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pt-BR"/>
          </a:p>
        </p:txBody>
      </p:sp>
      <p:graphicFrame>
        <p:nvGraphicFramePr>
          <p:cNvPr id="75783" name="Object 7"/>
          <p:cNvGraphicFramePr>
            <a:graphicFrameLocks noChangeAspect="1"/>
          </p:cNvGraphicFramePr>
          <p:nvPr/>
        </p:nvGraphicFramePr>
        <p:xfrm>
          <a:off x="5588000" y="2924175"/>
          <a:ext cx="2376488" cy="619125"/>
        </p:xfrm>
        <a:graphic>
          <a:graphicData uri="http://schemas.openxmlformats.org/presentationml/2006/ole">
            <p:oleObj spid="_x0000_s2052" name="Equation" r:id="rId6" imgW="1574117" imgH="406224" progId="Equation.3">
              <p:embed/>
            </p:oleObj>
          </a:graphicData>
        </a:graphic>
      </p:graphicFrame>
      <p:sp>
        <p:nvSpPr>
          <p:cNvPr id="2058" name="Rectangle 8"/>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pt-BR"/>
          </a:p>
        </p:txBody>
      </p:sp>
      <p:graphicFrame>
        <p:nvGraphicFramePr>
          <p:cNvPr id="75785" name="Object 9"/>
          <p:cNvGraphicFramePr>
            <a:graphicFrameLocks noChangeAspect="1"/>
          </p:cNvGraphicFramePr>
          <p:nvPr/>
        </p:nvGraphicFramePr>
        <p:xfrm>
          <a:off x="5588000" y="3716338"/>
          <a:ext cx="2663825" cy="612775"/>
        </p:xfrm>
        <a:graphic>
          <a:graphicData uri="http://schemas.openxmlformats.org/presentationml/2006/ole">
            <p:oleObj spid="_x0000_s2053" name="Equation" r:id="rId7" imgW="1777229" imgH="406224" progId="Equation.3">
              <p:embed/>
            </p:oleObj>
          </a:graphicData>
        </a:graphic>
      </p:graphicFrame>
      <p:sp>
        <p:nvSpPr>
          <p:cNvPr id="2059" name="Rectangle 10"/>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pt-BR"/>
          </a:p>
        </p:txBody>
      </p:sp>
      <p:graphicFrame>
        <p:nvGraphicFramePr>
          <p:cNvPr id="75787" name="Object 11"/>
          <p:cNvGraphicFramePr>
            <a:graphicFrameLocks noChangeAspect="1"/>
          </p:cNvGraphicFramePr>
          <p:nvPr/>
        </p:nvGraphicFramePr>
        <p:xfrm>
          <a:off x="5588000" y="4437063"/>
          <a:ext cx="1295400" cy="598487"/>
        </p:xfrm>
        <a:graphic>
          <a:graphicData uri="http://schemas.openxmlformats.org/presentationml/2006/ole">
            <p:oleObj spid="_x0000_s2054" name="Equation" r:id="rId8" imgW="888614" imgH="406224" progId="Equation.3">
              <p:embed/>
            </p:oleObj>
          </a:graphicData>
        </a:graphic>
      </p:graphicFrame>
      <p:sp>
        <p:nvSpPr>
          <p:cNvPr id="2060" name="Rectangle 12"/>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pt-BR"/>
          </a:p>
        </p:txBody>
      </p:sp>
      <p:graphicFrame>
        <p:nvGraphicFramePr>
          <p:cNvPr id="75789" name="Object 13"/>
          <p:cNvGraphicFramePr>
            <a:graphicFrameLocks noChangeAspect="1"/>
          </p:cNvGraphicFramePr>
          <p:nvPr/>
        </p:nvGraphicFramePr>
        <p:xfrm>
          <a:off x="5597525" y="5065713"/>
          <a:ext cx="1347788" cy="644525"/>
        </p:xfrm>
        <a:graphic>
          <a:graphicData uri="http://schemas.openxmlformats.org/presentationml/2006/ole">
            <p:oleObj spid="_x0000_s2055" name="Equação" r:id="rId9" imgW="914400" imgH="431640" progId="Equation.3">
              <p:embed/>
            </p:oleObj>
          </a:graphicData>
        </a:graphic>
      </p:graphicFrame>
      <p:pic>
        <p:nvPicPr>
          <p:cNvPr id="2061" name="Picture 14" descr="Ponte-completa"/>
          <p:cNvPicPr>
            <a:picLocks noChangeAspect="1" noChangeArrowheads="1"/>
          </p:cNvPicPr>
          <p:nvPr/>
        </p:nvPicPr>
        <p:blipFill>
          <a:blip r:embed="rId10" cstate="print"/>
          <a:srcRect/>
          <a:stretch>
            <a:fillRect/>
          </a:stretch>
        </p:blipFill>
        <p:spPr bwMode="auto">
          <a:xfrm>
            <a:off x="1403350" y="4581525"/>
            <a:ext cx="2736850" cy="1690688"/>
          </a:xfrm>
          <a:prstGeom prst="rect">
            <a:avLst/>
          </a:prstGeom>
          <a:solidFill>
            <a:srgbClr val="FFC000"/>
          </a:solidFill>
          <a:ln w="9525">
            <a:noFill/>
            <a:miter lim="800000"/>
            <a:headEnd/>
            <a:tailEnd/>
          </a:ln>
        </p:spPr>
      </p:pic>
      <p:sp>
        <p:nvSpPr>
          <p:cNvPr id="2062" name="Rectangle 16"/>
          <p:cNvSpPr>
            <a:spLocks noChangeArrowheads="1"/>
          </p:cNvSpPr>
          <p:nvPr/>
        </p:nvSpPr>
        <p:spPr bwMode="auto">
          <a:xfrm>
            <a:off x="323850" y="188913"/>
            <a:ext cx="4895850" cy="4486275"/>
          </a:xfrm>
          <a:prstGeom prst="rect">
            <a:avLst/>
          </a:prstGeom>
          <a:noFill/>
          <a:ln w="9525">
            <a:noFill/>
            <a:miter lim="800000"/>
            <a:headEnd/>
            <a:tailEnd/>
          </a:ln>
        </p:spPr>
        <p:txBody>
          <a:bodyPr>
            <a:spAutoFit/>
          </a:bodyPr>
          <a:lstStyle/>
          <a:p>
            <a:r>
              <a:rPr lang="pt-BR" sz="1800" b="1" dirty="0">
                <a:latin typeface="Tahoma" pitchFamily="34" charset="0"/>
              </a:rPr>
              <a:t>Equação da ponte completa (</a:t>
            </a:r>
            <a:r>
              <a:rPr lang="pt-BR" sz="1800" b="1" dirty="0" err="1">
                <a:latin typeface="Tahoma" pitchFamily="34" charset="0"/>
              </a:rPr>
              <a:t>full</a:t>
            </a:r>
            <a:r>
              <a:rPr lang="pt-BR" sz="1800" b="1" dirty="0">
                <a:latin typeface="Tahoma" pitchFamily="34" charset="0"/>
              </a:rPr>
              <a:t> </a:t>
            </a:r>
            <a:r>
              <a:rPr lang="pt-BR" sz="1800" b="1" dirty="0" err="1">
                <a:latin typeface="Tahoma" pitchFamily="34" charset="0"/>
              </a:rPr>
              <a:t>bridge</a:t>
            </a:r>
            <a:r>
              <a:rPr lang="pt-BR" sz="1800" b="1" dirty="0">
                <a:latin typeface="Tahoma" pitchFamily="34" charset="0"/>
              </a:rPr>
              <a:t>)</a:t>
            </a:r>
          </a:p>
          <a:p>
            <a:r>
              <a:rPr lang="pt-BR" sz="1800" dirty="0">
                <a:latin typeface="Tahoma" pitchFamily="34" charset="0"/>
              </a:rPr>
              <a:t>	</a:t>
            </a:r>
          </a:p>
          <a:p>
            <a:r>
              <a:rPr lang="pt-BR" sz="1800" dirty="0">
                <a:latin typeface="Tahoma" pitchFamily="34" charset="0"/>
              </a:rPr>
              <a:t>	Variação da resistência é bem menor que o valor da resistência de cada sensor:</a:t>
            </a:r>
          </a:p>
          <a:p>
            <a:endParaRPr lang="pt-BR" sz="1800" dirty="0">
              <a:latin typeface="Tahoma" pitchFamily="34" charset="0"/>
            </a:endParaRPr>
          </a:p>
          <a:p>
            <a:r>
              <a:rPr lang="pt-BR" sz="1800" dirty="0">
                <a:latin typeface="Tahoma" pitchFamily="34" charset="0"/>
              </a:rPr>
              <a:t>	Para cada sensor a deformação é medida através da variação de resistência multiplicada pelo fator k:</a:t>
            </a:r>
          </a:p>
          <a:p>
            <a:endParaRPr lang="pt-BR" sz="1800" dirty="0">
              <a:latin typeface="Tahoma" pitchFamily="34" charset="0"/>
            </a:endParaRPr>
          </a:p>
          <a:p>
            <a:r>
              <a:rPr lang="pt-BR" sz="1800" dirty="0">
                <a:latin typeface="Tahoma" pitchFamily="34" charset="0"/>
              </a:rPr>
              <a:t>	Correlacionando as deformações através do coeficiente de Poisson:</a:t>
            </a:r>
          </a:p>
          <a:p>
            <a:endParaRPr lang="pt-BR" sz="1800" dirty="0">
              <a:latin typeface="Tahoma" pitchFamily="34" charset="0"/>
            </a:endParaRPr>
          </a:p>
          <a:p>
            <a:r>
              <a:rPr lang="pt-BR" sz="1800" dirty="0">
                <a:latin typeface="Tahoma" pitchFamily="34" charset="0"/>
              </a:rPr>
              <a:t>Com </a:t>
            </a:r>
            <a:r>
              <a:rPr lang="pt-BR" sz="1800" dirty="0">
                <a:latin typeface="Tahoma" pitchFamily="34" charset="0"/>
                <a:sym typeface="Symbol" pitchFamily="18" charset="2"/>
              </a:rPr>
              <a:t></a:t>
            </a:r>
            <a:r>
              <a:rPr lang="pt-BR" sz="1800" dirty="0">
                <a:latin typeface="Tahoma" pitchFamily="34" charset="0"/>
              </a:rPr>
              <a:t> = 0,3, </a:t>
            </a:r>
            <a:r>
              <a:rPr lang="pt-BR" sz="1800" dirty="0">
                <a:latin typeface="Tahoma" pitchFamily="34" charset="0"/>
                <a:sym typeface="Symbol" pitchFamily="18" charset="2"/>
              </a:rPr>
              <a:t></a:t>
            </a:r>
            <a:r>
              <a:rPr lang="pt-BR" sz="1800" dirty="0">
                <a:latin typeface="Tahoma" pitchFamily="34" charset="0"/>
              </a:rPr>
              <a:t>1=</a:t>
            </a:r>
            <a:r>
              <a:rPr lang="pt-BR" sz="1800" dirty="0">
                <a:latin typeface="Tahoma" pitchFamily="34" charset="0"/>
                <a:sym typeface="Symbol" pitchFamily="18" charset="2"/>
              </a:rPr>
              <a:t></a:t>
            </a:r>
            <a:r>
              <a:rPr lang="pt-BR" sz="1800" dirty="0">
                <a:latin typeface="Tahoma" pitchFamily="34" charset="0"/>
              </a:rPr>
              <a:t>3=</a:t>
            </a:r>
            <a:r>
              <a:rPr lang="pt-BR" sz="1800" dirty="0">
                <a:latin typeface="Tahoma" pitchFamily="34" charset="0"/>
                <a:sym typeface="Symbol" pitchFamily="18" charset="2"/>
              </a:rPr>
              <a:t></a:t>
            </a:r>
            <a:r>
              <a:rPr lang="pt-BR" sz="1800" dirty="0">
                <a:latin typeface="Tahoma" pitchFamily="34" charset="0"/>
              </a:rPr>
              <a:t> , tem-se:</a:t>
            </a:r>
          </a:p>
          <a:p>
            <a:r>
              <a:rPr lang="pt-BR" sz="1800" dirty="0">
                <a:latin typeface="Tahoma" pitchFamily="34" charset="0"/>
              </a:rPr>
              <a:t>	</a:t>
            </a:r>
          </a:p>
          <a:p>
            <a:r>
              <a:rPr lang="pt-BR" sz="1800" dirty="0">
                <a:latin typeface="Tahoma" pitchFamily="34" charset="0"/>
              </a:rPr>
              <a:t>Como </a:t>
            </a:r>
            <a:r>
              <a:rPr lang="pt-BR" sz="1800" dirty="0">
                <a:latin typeface="Tahoma" pitchFamily="34" charset="0"/>
                <a:sym typeface="Symbol" pitchFamily="18" charset="2"/>
              </a:rPr>
              <a:t></a:t>
            </a:r>
            <a:r>
              <a:rPr lang="pt-BR" sz="1800" dirty="0">
                <a:latin typeface="Tahoma" pitchFamily="34" charset="0"/>
              </a:rPr>
              <a:t> = F/A e </a:t>
            </a:r>
            <a:r>
              <a:rPr lang="pt-BR" sz="1800" dirty="0">
                <a:latin typeface="Tahoma" pitchFamily="34" charset="0"/>
                <a:sym typeface="Symbol" pitchFamily="18" charset="2"/>
              </a:rPr>
              <a:t></a:t>
            </a:r>
            <a:r>
              <a:rPr lang="pt-BR" sz="1800" dirty="0">
                <a:latin typeface="Tahoma" pitchFamily="34" charset="0"/>
              </a:rPr>
              <a:t> = </a:t>
            </a:r>
            <a:r>
              <a:rPr lang="pt-BR" sz="1800" dirty="0" smtClean="0">
                <a:latin typeface="Tahoma" pitchFamily="34" charset="0"/>
                <a:sym typeface="Symbol" pitchFamily="18" charset="2"/>
              </a:rPr>
              <a:t></a:t>
            </a:r>
            <a:r>
              <a:rPr lang="pt-BR" sz="1800" dirty="0" smtClean="0">
                <a:latin typeface="Tahoma" pitchFamily="34" charset="0"/>
              </a:rPr>
              <a:t>/</a:t>
            </a:r>
            <a:r>
              <a:rPr lang="pt-BR" sz="1800" dirty="0" smtClean="0">
                <a:latin typeface="Tahoma" pitchFamily="34" charset="0"/>
              </a:rPr>
              <a:t>E</a:t>
            </a:r>
            <a:endParaRPr lang="pt-BR" sz="1800" dirty="0">
              <a:latin typeface="Tahoma" pitchFamily="34" charset="0"/>
            </a:endParaRPr>
          </a:p>
          <a:p>
            <a:r>
              <a:rPr lang="pt-BR" sz="1800" dirty="0">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arn(in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75781"/>
                                        </p:tgtEl>
                                        <p:attrNameLst>
                                          <p:attrName>style.visibility</p:attrName>
                                        </p:attrNameLst>
                                      </p:cBhvr>
                                      <p:to>
                                        <p:strVal val="visible"/>
                                      </p:to>
                                    </p:set>
                                    <p:animEffect transition="in" filter="barn(inHorizontal)">
                                      <p:cBhvr>
                                        <p:cTn id="12" dur="500"/>
                                        <p:tgtEl>
                                          <p:spTgt spid="7578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75783"/>
                                        </p:tgtEl>
                                        <p:attrNameLst>
                                          <p:attrName>style.visibility</p:attrName>
                                        </p:attrNameLst>
                                      </p:cBhvr>
                                      <p:to>
                                        <p:strVal val="visible"/>
                                      </p:to>
                                    </p:set>
                                    <p:animEffect transition="in" filter="barn(inHorizontal)">
                                      <p:cBhvr>
                                        <p:cTn id="17" dur="500"/>
                                        <p:tgtEl>
                                          <p:spTgt spid="7578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5785"/>
                                        </p:tgtEl>
                                        <p:attrNameLst>
                                          <p:attrName>style.visibility</p:attrName>
                                        </p:attrNameLst>
                                      </p:cBhvr>
                                      <p:to>
                                        <p:strVal val="visible"/>
                                      </p:to>
                                    </p:set>
                                    <p:animEffect transition="in" filter="barn(inHorizontal)">
                                      <p:cBhvr>
                                        <p:cTn id="22" dur="500"/>
                                        <p:tgtEl>
                                          <p:spTgt spid="7578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5787"/>
                                        </p:tgtEl>
                                        <p:attrNameLst>
                                          <p:attrName>style.visibility</p:attrName>
                                        </p:attrNameLst>
                                      </p:cBhvr>
                                      <p:to>
                                        <p:strVal val="visible"/>
                                      </p:to>
                                    </p:set>
                                    <p:animEffect transition="in" filter="barn(inHorizontal)">
                                      <p:cBhvr>
                                        <p:cTn id="27" dur="500"/>
                                        <p:tgtEl>
                                          <p:spTgt spid="7578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75789"/>
                                        </p:tgtEl>
                                        <p:attrNameLst>
                                          <p:attrName>style.visibility</p:attrName>
                                        </p:attrNameLst>
                                      </p:cBhvr>
                                      <p:to>
                                        <p:strVal val="visible"/>
                                      </p:to>
                                    </p:set>
                                    <p:animEffect transition="in" filter="barn(inHorizontal)">
                                      <p:cBhvr>
                                        <p:cTn id="32" dur="500"/>
                                        <p:tgtEl>
                                          <p:spTgt spid="75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Documents and Settings\marcos\My Documents\UFPR\Graduacao\Sismed\Aulas\Figuras\mas-celula-forca\bal4.jpg"/>
          <p:cNvPicPr>
            <a:picLocks noChangeAspect="1" noChangeArrowheads="1"/>
          </p:cNvPicPr>
          <p:nvPr/>
        </p:nvPicPr>
        <p:blipFill>
          <a:blip r:embed="rId3" cstate="print"/>
          <a:srcRect/>
          <a:stretch>
            <a:fillRect/>
          </a:stretch>
        </p:blipFill>
        <p:spPr bwMode="auto">
          <a:xfrm>
            <a:off x="6319838" y="333375"/>
            <a:ext cx="2247900" cy="3449638"/>
          </a:xfrm>
          <a:prstGeom prst="rect">
            <a:avLst/>
          </a:prstGeom>
          <a:noFill/>
          <a:ln w="9525">
            <a:noFill/>
            <a:miter lim="800000"/>
            <a:headEnd/>
            <a:tailEnd/>
          </a:ln>
        </p:spPr>
      </p:pic>
      <p:sp>
        <p:nvSpPr>
          <p:cNvPr id="40963" name="Rectangle 5"/>
          <p:cNvSpPr>
            <a:spLocks noChangeArrowheads="1"/>
          </p:cNvSpPr>
          <p:nvPr/>
        </p:nvSpPr>
        <p:spPr bwMode="auto">
          <a:xfrm>
            <a:off x="468313" y="404813"/>
            <a:ext cx="5327650" cy="3013075"/>
          </a:xfrm>
          <a:prstGeom prst="rect">
            <a:avLst/>
          </a:prstGeom>
          <a:noFill/>
          <a:ln w="9525">
            <a:noFill/>
            <a:miter lim="800000"/>
            <a:headEnd/>
            <a:tailEnd/>
          </a:ln>
        </p:spPr>
        <p:txBody>
          <a:bodyPr>
            <a:spAutoFit/>
          </a:bodyPr>
          <a:lstStyle/>
          <a:p>
            <a:pPr algn="ctr"/>
            <a:r>
              <a:rPr lang="pt-BR" b="1">
                <a:latin typeface="Tahoma" pitchFamily="34" charset="0"/>
                <a:cs typeface="Arial" charset="0"/>
              </a:rPr>
              <a:t>Célula de carga para </a:t>
            </a:r>
            <a:endParaRPr lang="en-US" b="1">
              <a:latin typeface="Tahoma" pitchFamily="34" charset="0"/>
              <a:cs typeface="Arial" charset="0"/>
            </a:endParaRPr>
          </a:p>
          <a:p>
            <a:pPr algn="ctr"/>
            <a:r>
              <a:rPr lang="pt-BR" b="1">
                <a:latin typeface="Tahoma" pitchFamily="34" charset="0"/>
                <a:cs typeface="Arial" charset="0"/>
              </a:rPr>
              <a:t>Ponte Rolante</a:t>
            </a:r>
            <a:endParaRPr lang="pt-BR">
              <a:latin typeface="Tahoma" pitchFamily="34" charset="0"/>
            </a:endParaRPr>
          </a:p>
          <a:p>
            <a:pPr algn="just" eaLnBrk="0" hangingPunct="0"/>
            <a:endParaRPr lang="pt-BR">
              <a:latin typeface="Tahoma" pitchFamily="34" charset="0"/>
              <a:cs typeface="Arial" charset="0"/>
            </a:endParaRPr>
          </a:p>
          <a:p>
            <a:pPr algn="just" eaLnBrk="0" hangingPunct="0">
              <a:buFontTx/>
              <a:buChar char="•"/>
            </a:pPr>
            <a:r>
              <a:rPr lang="pt-BR">
                <a:latin typeface="Tahoma" pitchFamily="34" charset="0"/>
                <a:cs typeface="Arial" charset="0"/>
              </a:rPr>
              <a:t> Ideal para estimativa de peso em pontes rolantes</a:t>
            </a:r>
          </a:p>
          <a:p>
            <a:pPr algn="just" eaLnBrk="0" hangingPunct="0">
              <a:buFontTx/>
              <a:buChar char="•"/>
            </a:pPr>
            <a:endParaRPr lang="pt-BR">
              <a:latin typeface="Tahoma" pitchFamily="34" charset="0"/>
              <a:cs typeface="Arial" charset="0"/>
            </a:endParaRPr>
          </a:p>
          <a:p>
            <a:pPr algn="just" eaLnBrk="0" hangingPunct="0">
              <a:buFontTx/>
              <a:buChar char="•"/>
            </a:pPr>
            <a:r>
              <a:rPr lang="pt-BR">
                <a:latin typeface="Tahoma" pitchFamily="34" charset="0"/>
                <a:cs typeface="Arial" charset="0"/>
              </a:rPr>
              <a:t> Apresenta uma grande variedade de usos e facilidade de operação.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658813" y="1268413"/>
            <a:ext cx="4705350" cy="2362200"/>
          </a:xfrm>
          <a:prstGeom prst="rect">
            <a:avLst/>
          </a:prstGeom>
          <a:noFill/>
          <a:ln w="9525">
            <a:noFill/>
            <a:miter lim="800000"/>
            <a:headEnd/>
            <a:tailEnd/>
          </a:ln>
        </p:spPr>
      </p:pic>
      <p:pic>
        <p:nvPicPr>
          <p:cNvPr id="41987" name="Picture 3"/>
          <p:cNvPicPr>
            <a:picLocks noChangeAspect="1" noChangeArrowheads="1"/>
          </p:cNvPicPr>
          <p:nvPr/>
        </p:nvPicPr>
        <p:blipFill>
          <a:blip r:embed="rId4" cstate="print"/>
          <a:srcRect/>
          <a:stretch>
            <a:fillRect/>
          </a:stretch>
        </p:blipFill>
        <p:spPr bwMode="auto">
          <a:xfrm>
            <a:off x="4140200" y="3654425"/>
            <a:ext cx="4514850" cy="2438400"/>
          </a:xfrm>
          <a:prstGeom prst="rect">
            <a:avLst/>
          </a:prstGeom>
          <a:noFill/>
          <a:ln w="9525">
            <a:noFill/>
            <a:miter lim="800000"/>
            <a:headEnd/>
            <a:tailEnd/>
          </a:ln>
        </p:spPr>
      </p:pic>
      <p:sp>
        <p:nvSpPr>
          <p:cNvPr id="41988" name="Text Box 4"/>
          <p:cNvSpPr txBox="1">
            <a:spLocks noChangeArrowheads="1"/>
          </p:cNvSpPr>
          <p:nvPr/>
        </p:nvSpPr>
        <p:spPr bwMode="auto">
          <a:xfrm>
            <a:off x="900113" y="188913"/>
            <a:ext cx="7416800" cy="641350"/>
          </a:xfrm>
          <a:prstGeom prst="rect">
            <a:avLst/>
          </a:prstGeom>
          <a:noFill/>
          <a:ln w="9525">
            <a:noFill/>
            <a:miter lim="800000"/>
            <a:headEnd/>
            <a:tailEnd/>
          </a:ln>
        </p:spPr>
        <p:txBody>
          <a:bodyPr>
            <a:spAutoFit/>
          </a:bodyPr>
          <a:lstStyle/>
          <a:p>
            <a:pPr algn="ctr">
              <a:spcBef>
                <a:spcPct val="50000"/>
              </a:spcBef>
            </a:pPr>
            <a:r>
              <a:rPr lang="pt-BR" sz="3600">
                <a:latin typeface="Tahoma" pitchFamily="34" charset="0"/>
              </a:rPr>
              <a:t>Fotos de células de carga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0825" y="115888"/>
            <a:ext cx="5545138" cy="647700"/>
          </a:xfrm>
        </p:spPr>
        <p:txBody>
          <a:bodyPr/>
          <a:lstStyle/>
          <a:p>
            <a:pPr algn="l" eaLnBrk="1" hangingPunct="1"/>
            <a:r>
              <a:rPr lang="en-US" sz="3600" smtClean="0">
                <a:solidFill>
                  <a:schemeClr val="tx1"/>
                </a:solidFill>
                <a:latin typeface="Tahoma" pitchFamily="34" charset="0"/>
              </a:rPr>
              <a:t>4.1.1 - Introdução</a:t>
            </a:r>
            <a:endParaRPr lang="pt-BR" sz="3600" smtClean="0">
              <a:solidFill>
                <a:schemeClr val="tx1"/>
              </a:solidFill>
              <a:latin typeface="Tahoma" pitchFamily="34" charset="0"/>
            </a:endParaRPr>
          </a:p>
        </p:txBody>
      </p:sp>
      <p:sp>
        <p:nvSpPr>
          <p:cNvPr id="7171" name="Rectangle 4"/>
          <p:cNvSpPr>
            <a:spLocks noChangeArrowheads="1"/>
          </p:cNvSpPr>
          <p:nvPr/>
        </p:nvSpPr>
        <p:spPr bwMode="auto">
          <a:xfrm>
            <a:off x="457200" y="2571750"/>
            <a:ext cx="8229600" cy="3017838"/>
          </a:xfrm>
          <a:prstGeom prst="rect">
            <a:avLst/>
          </a:prstGeom>
          <a:noFill/>
          <a:ln w="9525">
            <a:noFill/>
            <a:miter lim="800000"/>
            <a:headEnd/>
            <a:tailEnd/>
          </a:ln>
        </p:spPr>
        <p:txBody>
          <a:bodyPr/>
          <a:lstStyle/>
          <a:p>
            <a:pPr marL="609600" indent="-609600" algn="just" eaLnBrk="0" hangingPunct="0">
              <a:spcBef>
                <a:spcPct val="20000"/>
              </a:spcBef>
            </a:pPr>
            <a:r>
              <a:rPr lang="pt-BR" b="1" u="sng">
                <a:latin typeface="Tahoma" pitchFamily="34" charset="0"/>
              </a:rPr>
              <a:t>Balanças mecânicas</a:t>
            </a:r>
          </a:p>
          <a:p>
            <a:pPr marL="609600" indent="-609600" algn="just" eaLnBrk="0" hangingPunct="0">
              <a:spcBef>
                <a:spcPct val="20000"/>
              </a:spcBef>
            </a:pPr>
            <a:r>
              <a:rPr lang="pt-BR">
                <a:latin typeface="Tahoma" pitchFamily="34" charset="0"/>
              </a:rPr>
              <a:t>	</a:t>
            </a:r>
          </a:p>
          <a:p>
            <a:pPr marL="609600" indent="-609600" algn="just" eaLnBrk="0" hangingPunct="0">
              <a:spcBef>
                <a:spcPct val="20000"/>
              </a:spcBef>
              <a:buFont typeface="Wingdings" pitchFamily="2" charset="2"/>
              <a:buAutoNum type="arabicPeriod"/>
            </a:pPr>
            <a:r>
              <a:rPr lang="pt-BR">
                <a:latin typeface="Tahoma" pitchFamily="34" charset="0"/>
              </a:rPr>
              <a:t>	Balanças analíticas </a:t>
            </a:r>
          </a:p>
          <a:p>
            <a:pPr marL="609600" indent="-609600" algn="just" eaLnBrk="0" hangingPunct="0">
              <a:spcBef>
                <a:spcPct val="20000"/>
              </a:spcBef>
              <a:buFont typeface="Wingdings" pitchFamily="2" charset="2"/>
              <a:buAutoNum type="arabicPeriod"/>
            </a:pPr>
            <a:r>
              <a:rPr lang="pt-BR">
                <a:latin typeface="Tahoma" pitchFamily="34" charset="0"/>
              </a:rPr>
              <a:t>	Balanças de um prato</a:t>
            </a:r>
          </a:p>
          <a:p>
            <a:pPr marL="609600" indent="-609600" algn="just" eaLnBrk="0" hangingPunct="0">
              <a:spcBef>
                <a:spcPct val="20000"/>
              </a:spcBef>
              <a:buFont typeface="Wingdings" pitchFamily="2" charset="2"/>
              <a:buNone/>
            </a:pPr>
            <a:endParaRPr lang="pt-BR">
              <a:latin typeface="Tahoma" pitchFamily="34" charset="0"/>
            </a:endParaRPr>
          </a:p>
          <a:p>
            <a:pPr marL="609600" indent="-609600" algn="just" eaLnBrk="0" hangingPunct="0">
              <a:spcBef>
                <a:spcPct val="20000"/>
              </a:spcBef>
            </a:pPr>
            <a:r>
              <a:rPr lang="pt-BR" b="1" u="sng">
                <a:latin typeface="Tahoma" pitchFamily="34" charset="0"/>
              </a:rPr>
              <a:t>Balanças eletrônicas</a:t>
            </a:r>
          </a:p>
          <a:p>
            <a:pPr marL="609600" indent="-609600" eaLnBrk="0" hangingPunct="0">
              <a:spcBef>
                <a:spcPct val="20000"/>
              </a:spcBef>
            </a:pPr>
            <a:endParaRPr lang="pt-BR" u="sng">
              <a:latin typeface="Tahoma" pitchFamily="34" charset="0"/>
            </a:endParaRPr>
          </a:p>
        </p:txBody>
      </p:sp>
      <p:sp>
        <p:nvSpPr>
          <p:cNvPr id="7172" name="Rectangle 5"/>
          <p:cNvSpPr>
            <a:spLocks noChangeArrowheads="1"/>
          </p:cNvSpPr>
          <p:nvPr/>
        </p:nvSpPr>
        <p:spPr bwMode="auto">
          <a:xfrm>
            <a:off x="755650" y="1238250"/>
            <a:ext cx="7210425" cy="822325"/>
          </a:xfrm>
          <a:prstGeom prst="rect">
            <a:avLst/>
          </a:prstGeom>
          <a:noFill/>
          <a:ln w="9525">
            <a:noFill/>
            <a:miter lim="800000"/>
            <a:headEnd/>
            <a:tailEnd/>
          </a:ln>
        </p:spPr>
        <p:txBody>
          <a:bodyPr>
            <a:spAutoFit/>
          </a:bodyPr>
          <a:lstStyle/>
          <a:p>
            <a:r>
              <a:rPr lang="pt-BR">
                <a:latin typeface="Tahoma" pitchFamily="34" charset="0"/>
              </a:rPr>
              <a:t>	Existem, basicamente, dois tipos de balanças para medição da massa.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035"/>
          <p:cNvGrpSpPr>
            <a:grpSpLocks/>
          </p:cNvGrpSpPr>
          <p:nvPr/>
        </p:nvGrpSpPr>
        <p:grpSpPr bwMode="auto">
          <a:xfrm>
            <a:off x="3048000" y="2209800"/>
            <a:ext cx="6019800" cy="3335338"/>
            <a:chOff x="1920" y="1392"/>
            <a:chExt cx="3792" cy="2101"/>
          </a:xfrm>
        </p:grpSpPr>
        <p:pic>
          <p:nvPicPr>
            <p:cNvPr id="8199" name="Picture 1029" descr="C:\Documents and Settings\marcos\My Documents\UFPR\Graduacao\Sismed\Aulas\Figuras\mas-celula-forca\balanca-5.jpg"/>
            <p:cNvPicPr>
              <a:picLocks noChangeAspect="1" noChangeArrowheads="1"/>
            </p:cNvPicPr>
            <p:nvPr/>
          </p:nvPicPr>
          <p:blipFill>
            <a:blip r:embed="rId3" cstate="print"/>
            <a:srcRect/>
            <a:stretch>
              <a:fillRect/>
            </a:stretch>
          </p:blipFill>
          <p:spPr bwMode="auto">
            <a:xfrm>
              <a:off x="1968" y="1427"/>
              <a:ext cx="1680" cy="1250"/>
            </a:xfrm>
            <a:prstGeom prst="rect">
              <a:avLst/>
            </a:prstGeom>
            <a:noFill/>
            <a:ln w="9525">
              <a:noFill/>
              <a:miter lim="800000"/>
              <a:headEnd/>
              <a:tailEnd/>
            </a:ln>
          </p:spPr>
        </p:pic>
        <p:sp>
          <p:nvSpPr>
            <p:cNvPr id="8200" name="Rectangle 1030"/>
            <p:cNvSpPr>
              <a:spLocks noChangeArrowheads="1"/>
            </p:cNvSpPr>
            <p:nvPr/>
          </p:nvSpPr>
          <p:spPr bwMode="auto">
            <a:xfrm>
              <a:off x="1920" y="2743"/>
              <a:ext cx="1680" cy="750"/>
            </a:xfrm>
            <a:prstGeom prst="rect">
              <a:avLst/>
            </a:prstGeom>
            <a:noFill/>
            <a:ln w="9525">
              <a:noFill/>
              <a:miter lim="800000"/>
              <a:headEnd/>
              <a:tailEnd/>
            </a:ln>
          </p:spPr>
          <p:txBody>
            <a:bodyPr>
              <a:spAutoFit/>
            </a:bodyPr>
            <a:lstStyle/>
            <a:p>
              <a:pPr algn="ctr"/>
              <a:r>
                <a:rPr lang="pt-BR" sz="1800">
                  <a:latin typeface="Verdana" pitchFamily="34" charset="0"/>
                  <a:cs typeface="Arial" charset="0"/>
                </a:rPr>
                <a:t>Balança de mesa de dois pratos, em latão e base de madeira, origem alemã, 1910.</a:t>
              </a:r>
              <a:r>
                <a:rPr lang="pt-BR" sz="1800">
                  <a:latin typeface="Verdana" pitchFamily="34" charset="0"/>
                </a:rPr>
                <a:t> </a:t>
              </a:r>
            </a:p>
          </p:txBody>
        </p:sp>
        <p:sp>
          <p:nvSpPr>
            <p:cNvPr id="8201" name="Rectangle 1031"/>
            <p:cNvSpPr>
              <a:spLocks noChangeArrowheads="1"/>
            </p:cNvSpPr>
            <p:nvPr/>
          </p:nvSpPr>
          <p:spPr bwMode="auto">
            <a:xfrm>
              <a:off x="3792" y="2743"/>
              <a:ext cx="1920" cy="750"/>
            </a:xfrm>
            <a:prstGeom prst="rect">
              <a:avLst/>
            </a:prstGeom>
            <a:noFill/>
            <a:ln w="9525">
              <a:noFill/>
              <a:miter lim="800000"/>
              <a:headEnd/>
              <a:tailEnd/>
            </a:ln>
          </p:spPr>
          <p:txBody>
            <a:bodyPr>
              <a:spAutoFit/>
            </a:bodyPr>
            <a:lstStyle/>
            <a:p>
              <a:pPr algn="ctr"/>
              <a:r>
                <a:rPr lang="pt-BR" sz="1800">
                  <a:latin typeface="Verdana" pitchFamily="34" charset="0"/>
                  <a:cs typeface="Arial" charset="0"/>
                </a:rPr>
                <a:t>Balança de mesa de dois pratos, em </a:t>
              </a:r>
              <a:r>
                <a:rPr lang="en-US" sz="1800">
                  <a:latin typeface="Verdana" pitchFamily="34" charset="0"/>
                  <a:cs typeface="Arial" charset="0"/>
                </a:rPr>
                <a:t>aço </a:t>
              </a:r>
              <a:r>
                <a:rPr lang="pt-BR" sz="1800">
                  <a:latin typeface="Verdana" pitchFamily="34" charset="0"/>
                  <a:cs typeface="Arial" charset="0"/>
                </a:rPr>
                <a:t>e base de </a:t>
              </a:r>
              <a:r>
                <a:rPr lang="en-US" sz="1800">
                  <a:latin typeface="Verdana" pitchFamily="34" charset="0"/>
                  <a:cs typeface="Arial" charset="0"/>
                </a:rPr>
                <a:t>granito</a:t>
              </a:r>
              <a:r>
                <a:rPr lang="pt-BR" sz="1800">
                  <a:latin typeface="Verdana" pitchFamily="34" charset="0"/>
                  <a:cs typeface="Arial" charset="0"/>
                </a:rPr>
                <a:t>, origem a</a:t>
              </a:r>
              <a:r>
                <a:rPr lang="en-US" sz="1800">
                  <a:latin typeface="Verdana" pitchFamily="34" charset="0"/>
                  <a:cs typeface="Arial" charset="0"/>
                </a:rPr>
                <a:t>mericana</a:t>
              </a:r>
              <a:r>
                <a:rPr lang="pt-BR" sz="1800">
                  <a:latin typeface="Verdana" pitchFamily="34" charset="0"/>
                  <a:cs typeface="Arial" charset="0"/>
                </a:rPr>
                <a:t>, 19</a:t>
              </a:r>
              <a:r>
                <a:rPr lang="en-US" sz="1800">
                  <a:latin typeface="Verdana" pitchFamily="34" charset="0"/>
                  <a:cs typeface="Arial" charset="0"/>
                </a:rPr>
                <a:t>33</a:t>
              </a:r>
              <a:r>
                <a:rPr lang="pt-BR" sz="1800">
                  <a:latin typeface="Verdana" pitchFamily="34" charset="0"/>
                  <a:cs typeface="Arial" charset="0"/>
                </a:rPr>
                <a:t>.</a:t>
              </a:r>
              <a:r>
                <a:rPr lang="pt-BR" sz="1800">
                  <a:latin typeface="Verdana" pitchFamily="34" charset="0"/>
                </a:rPr>
                <a:t> </a:t>
              </a:r>
            </a:p>
          </p:txBody>
        </p:sp>
        <p:pic>
          <p:nvPicPr>
            <p:cNvPr id="8202" name="Picture 1032" descr="C:\Documents and Settings\marcos\My Documents\UFPR\Graduacao\Sismed\Aulas\Figuras\mas-celula-forca\balanca-7.jpg"/>
            <p:cNvPicPr>
              <a:picLocks noChangeAspect="1" noChangeArrowheads="1"/>
            </p:cNvPicPr>
            <p:nvPr/>
          </p:nvPicPr>
          <p:blipFill>
            <a:blip r:embed="rId4" cstate="print"/>
            <a:srcRect/>
            <a:stretch>
              <a:fillRect/>
            </a:stretch>
          </p:blipFill>
          <p:spPr bwMode="auto">
            <a:xfrm>
              <a:off x="3936" y="1392"/>
              <a:ext cx="1680" cy="1285"/>
            </a:xfrm>
            <a:prstGeom prst="rect">
              <a:avLst/>
            </a:prstGeom>
            <a:noFill/>
            <a:ln w="9525">
              <a:noFill/>
              <a:miter lim="800000"/>
              <a:headEnd/>
              <a:tailEnd/>
            </a:ln>
          </p:spPr>
        </p:pic>
      </p:grpSp>
      <p:sp>
        <p:nvSpPr>
          <p:cNvPr id="8195" name="Rectangle 1027"/>
          <p:cNvSpPr>
            <a:spLocks noChangeArrowheads="1"/>
          </p:cNvSpPr>
          <p:nvPr/>
        </p:nvSpPr>
        <p:spPr bwMode="auto">
          <a:xfrm>
            <a:off x="3657600" y="1143000"/>
            <a:ext cx="4495800" cy="915988"/>
          </a:xfrm>
          <a:prstGeom prst="rect">
            <a:avLst/>
          </a:prstGeom>
          <a:noFill/>
          <a:ln w="9525">
            <a:noFill/>
            <a:miter lim="800000"/>
            <a:headEnd/>
            <a:tailEnd/>
          </a:ln>
        </p:spPr>
        <p:txBody>
          <a:bodyPr>
            <a:spAutoFit/>
          </a:bodyPr>
          <a:lstStyle/>
          <a:p>
            <a:pPr algn="ctr"/>
            <a:r>
              <a:rPr lang="pt-BR" sz="1800">
                <a:latin typeface="Verdana" pitchFamily="34" charset="0"/>
                <a:cs typeface="Arial" charset="0"/>
              </a:rPr>
              <a:t>Representação de uma das balanças utilizadas por Berzelius (primeiras décadas do Séc. XIX)</a:t>
            </a:r>
            <a:r>
              <a:rPr lang="pt-BR" sz="1800">
                <a:latin typeface="Verdana" pitchFamily="34" charset="0"/>
              </a:rPr>
              <a:t> </a:t>
            </a:r>
          </a:p>
        </p:txBody>
      </p:sp>
      <p:sp>
        <p:nvSpPr>
          <p:cNvPr id="8196" name="Rectangle 1033"/>
          <p:cNvSpPr>
            <a:spLocks noChangeArrowheads="1"/>
          </p:cNvSpPr>
          <p:nvPr/>
        </p:nvSpPr>
        <p:spPr bwMode="auto">
          <a:xfrm>
            <a:off x="152400" y="914400"/>
            <a:ext cx="5410200" cy="609600"/>
          </a:xfrm>
          <a:prstGeom prst="rect">
            <a:avLst/>
          </a:prstGeom>
          <a:noFill/>
          <a:ln w="9525">
            <a:noFill/>
            <a:miter lim="800000"/>
            <a:headEnd/>
            <a:tailEnd/>
          </a:ln>
        </p:spPr>
        <p:txBody>
          <a:bodyPr anchor="ctr"/>
          <a:lstStyle/>
          <a:p>
            <a:r>
              <a:rPr lang="en-US" sz="2800">
                <a:latin typeface="Tahoma" pitchFamily="34" charset="0"/>
              </a:rPr>
              <a:t>De dois pratos:</a:t>
            </a:r>
            <a:endParaRPr lang="pt-BR" sz="2800">
              <a:latin typeface="Tahoma" pitchFamily="34" charset="0"/>
            </a:endParaRPr>
          </a:p>
        </p:txBody>
      </p:sp>
      <p:sp>
        <p:nvSpPr>
          <p:cNvPr id="8197" name="Line 1034"/>
          <p:cNvSpPr>
            <a:spLocks noChangeShapeType="1"/>
          </p:cNvSpPr>
          <p:nvPr/>
        </p:nvSpPr>
        <p:spPr bwMode="auto">
          <a:xfrm flipH="1">
            <a:off x="2971800" y="1524000"/>
            <a:ext cx="685800" cy="304800"/>
          </a:xfrm>
          <a:prstGeom prst="line">
            <a:avLst/>
          </a:prstGeom>
          <a:noFill/>
          <a:ln w="9525">
            <a:solidFill>
              <a:schemeClr val="bg1"/>
            </a:solidFill>
            <a:round/>
            <a:headEnd/>
            <a:tailEnd type="triangle" w="med" len="med"/>
          </a:ln>
        </p:spPr>
        <p:txBody>
          <a:bodyPr/>
          <a:lstStyle/>
          <a:p>
            <a:endParaRPr lang="pt-BR"/>
          </a:p>
        </p:txBody>
      </p:sp>
      <p:sp>
        <p:nvSpPr>
          <p:cNvPr id="8198" name="Rectangle 14"/>
          <p:cNvSpPr>
            <a:spLocks noGrp="1" noChangeArrowheads="1"/>
          </p:cNvSpPr>
          <p:nvPr>
            <p:ph type="title" idx="4294967295"/>
          </p:nvPr>
        </p:nvSpPr>
        <p:spPr>
          <a:xfrm>
            <a:off x="0" y="115888"/>
            <a:ext cx="7702550" cy="720725"/>
          </a:xfrm>
        </p:spPr>
        <p:txBody>
          <a:bodyPr/>
          <a:lstStyle/>
          <a:p>
            <a:r>
              <a:rPr lang="en-US" sz="4000" smtClean="0">
                <a:solidFill>
                  <a:schemeClr val="tx1"/>
                </a:solidFill>
                <a:latin typeface="Tahoma" pitchFamily="34" charset="0"/>
              </a:rPr>
              <a:t>4.1.2 - Balanças mecânicas</a:t>
            </a:r>
            <a:endParaRPr lang="pt-BR" sz="4000" smtClean="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Documents and Settings\marcos\My Documents\UFPR\Graduacao\Sismed\Aulas\Figuras\mas-celula-forca\balanca-6.jpg"/>
          <p:cNvPicPr>
            <a:picLocks noChangeAspect="1" noChangeArrowheads="1"/>
          </p:cNvPicPr>
          <p:nvPr/>
        </p:nvPicPr>
        <p:blipFill>
          <a:blip r:embed="rId3" cstate="print"/>
          <a:srcRect/>
          <a:stretch>
            <a:fillRect/>
          </a:stretch>
        </p:blipFill>
        <p:spPr bwMode="auto">
          <a:xfrm>
            <a:off x="228600" y="1600200"/>
            <a:ext cx="4068763" cy="4648200"/>
          </a:xfrm>
          <a:prstGeom prst="rect">
            <a:avLst/>
          </a:prstGeom>
          <a:noFill/>
          <a:ln w="9525">
            <a:noFill/>
            <a:miter lim="800000"/>
            <a:headEnd/>
            <a:tailEnd/>
          </a:ln>
        </p:spPr>
      </p:pic>
      <p:sp>
        <p:nvSpPr>
          <p:cNvPr id="9219" name="Rectangle 5"/>
          <p:cNvSpPr>
            <a:spLocks noChangeArrowheads="1"/>
          </p:cNvSpPr>
          <p:nvPr/>
        </p:nvSpPr>
        <p:spPr bwMode="auto">
          <a:xfrm>
            <a:off x="4495800" y="1828800"/>
            <a:ext cx="4495800" cy="3081338"/>
          </a:xfrm>
          <a:prstGeom prst="rect">
            <a:avLst/>
          </a:prstGeom>
          <a:noFill/>
          <a:ln w="9525">
            <a:noFill/>
            <a:miter lim="800000"/>
            <a:headEnd/>
            <a:tailEnd/>
          </a:ln>
        </p:spPr>
        <p:txBody>
          <a:bodyPr>
            <a:spAutoFit/>
          </a:bodyPr>
          <a:lstStyle/>
          <a:p>
            <a:r>
              <a:rPr lang="en-US" sz="2800">
                <a:latin typeface="Tahoma" pitchFamily="34" charset="0"/>
                <a:cs typeface="Arial" charset="0"/>
              </a:rPr>
              <a:t>	</a:t>
            </a:r>
            <a:r>
              <a:rPr lang="pt-BR" sz="2800">
                <a:latin typeface="Tahoma" pitchFamily="34" charset="0"/>
                <a:cs typeface="Arial" charset="0"/>
              </a:rPr>
              <a:t>Modelo de balança analítica proposta por Sartorius em 1870</a:t>
            </a:r>
            <a:r>
              <a:rPr lang="en-US" sz="2800">
                <a:latin typeface="Tahoma" pitchFamily="34" charset="0"/>
                <a:cs typeface="Arial" charset="0"/>
              </a:rPr>
              <a:t>:</a:t>
            </a:r>
          </a:p>
          <a:p>
            <a:endParaRPr lang="en-US" sz="2800">
              <a:latin typeface="Tahoma" pitchFamily="34" charset="0"/>
              <a:cs typeface="Arial" charset="0"/>
            </a:endParaRPr>
          </a:p>
          <a:p>
            <a:r>
              <a:rPr lang="en-US" sz="2800">
                <a:latin typeface="Tahoma" pitchFamily="34" charset="0"/>
                <a:cs typeface="Arial" charset="0"/>
              </a:rPr>
              <a:t>	F</a:t>
            </a:r>
            <a:r>
              <a:rPr lang="pt-BR" sz="2800">
                <a:latin typeface="Tahoma" pitchFamily="34" charset="0"/>
                <a:cs typeface="Arial" charset="0"/>
              </a:rPr>
              <a:t>orma clássica da balança de dois pratos ao longo do século XX.</a:t>
            </a:r>
            <a:endParaRPr lang="pt-BR" sz="2800">
              <a:latin typeface="Tahoma" pitchFamily="34" charset="0"/>
            </a:endParaRPr>
          </a:p>
        </p:txBody>
      </p:sp>
      <p:sp>
        <p:nvSpPr>
          <p:cNvPr id="9220" name="Rectangle 7"/>
          <p:cNvSpPr>
            <a:spLocks noGrp="1" noChangeArrowheads="1"/>
          </p:cNvSpPr>
          <p:nvPr>
            <p:ph type="title" idx="4294967295"/>
          </p:nvPr>
        </p:nvSpPr>
        <p:spPr>
          <a:xfrm>
            <a:off x="0" y="341313"/>
            <a:ext cx="8675688" cy="855662"/>
          </a:xfrm>
        </p:spPr>
        <p:txBody>
          <a:bodyPr/>
          <a:lstStyle/>
          <a:p>
            <a:r>
              <a:rPr lang="en-US" sz="3600" smtClean="0">
                <a:solidFill>
                  <a:schemeClr val="tx1"/>
                </a:solidFill>
                <a:latin typeface="Tahoma" pitchFamily="34" charset="0"/>
              </a:rPr>
              <a:t>4.1.2.1 - Balança analítica de dois pratos</a:t>
            </a:r>
            <a:endParaRPr lang="pt-BR" sz="3600" smtClean="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42875" y="692150"/>
            <a:ext cx="3960813" cy="5665788"/>
          </a:xfrm>
          <a:prstGeom prst="rect">
            <a:avLst/>
          </a:prstGeom>
          <a:noFill/>
          <a:ln w="9525">
            <a:noFill/>
            <a:miter lim="800000"/>
            <a:headEnd/>
            <a:tailEnd/>
          </a:ln>
        </p:spPr>
        <p:txBody>
          <a:bodyPr/>
          <a:lstStyle/>
          <a:p>
            <a:pPr marL="342900" indent="-342900" eaLnBrk="0" hangingPunct="0"/>
            <a:r>
              <a:rPr lang="pt-BR" sz="2000">
                <a:latin typeface="Tahoma" pitchFamily="34" charset="0"/>
              </a:rPr>
              <a:t>A balança de dois pratos é a mais antiga e tradicional balança analítica. </a:t>
            </a:r>
          </a:p>
          <a:p>
            <a:pPr marL="342900" indent="-342900" eaLnBrk="0" hangingPunct="0"/>
            <a:r>
              <a:rPr lang="pt-BR" sz="2000">
                <a:latin typeface="Tahoma" pitchFamily="34" charset="0"/>
              </a:rPr>
              <a:t>Possui dois pratos ligados a um travessão, a qual era suspensa pelo seu centro por um cutelo.</a:t>
            </a:r>
          </a:p>
          <a:p>
            <a:pPr marL="342900" indent="-342900" eaLnBrk="0" hangingPunct="0">
              <a:spcBef>
                <a:spcPts val="600"/>
              </a:spcBef>
              <a:spcAft>
                <a:spcPts val="600"/>
              </a:spcAft>
            </a:pPr>
            <a:r>
              <a:rPr lang="pt-BR" sz="2000">
                <a:latin typeface="Tahoma" pitchFamily="34" charset="0"/>
              </a:rPr>
              <a:t>O objeto o qual iria ser pesado era coloca em um dos pratos e no outro prato utilizavam pesos padrões para equilibrar o sistema assim medindo a massa.</a:t>
            </a:r>
          </a:p>
          <a:p>
            <a:pPr marL="342900" indent="-342900" eaLnBrk="0" hangingPunct="0"/>
            <a:r>
              <a:rPr lang="pt-BR" sz="2000">
                <a:latin typeface="Tahoma" pitchFamily="34" charset="0"/>
              </a:rPr>
              <a:t>O processo de equilibrar o sistema com pesos padrões era muito lento e extremamente tedioso. </a:t>
            </a:r>
          </a:p>
          <a:p>
            <a:pPr marL="342900" indent="-342900" eaLnBrk="0" hangingPunct="0"/>
            <a:endParaRPr lang="pt-BR" sz="2000">
              <a:latin typeface="Tahoma" pitchFamily="34" charset="0"/>
            </a:endParaRPr>
          </a:p>
        </p:txBody>
      </p:sp>
      <p:pic>
        <p:nvPicPr>
          <p:cNvPr id="10243" name="Imagem 2" descr="DSC00770.JPG"/>
          <p:cNvPicPr>
            <a:picLocks noChangeAspect="1"/>
          </p:cNvPicPr>
          <p:nvPr/>
        </p:nvPicPr>
        <p:blipFill>
          <a:blip r:embed="rId3" cstate="print"/>
          <a:srcRect/>
          <a:stretch>
            <a:fillRect/>
          </a:stretch>
        </p:blipFill>
        <p:spPr bwMode="auto">
          <a:xfrm>
            <a:off x="4357688" y="2714625"/>
            <a:ext cx="4643437" cy="3482975"/>
          </a:xfrm>
          <a:prstGeom prst="rect">
            <a:avLst/>
          </a:prstGeom>
          <a:noFill/>
          <a:ln w="9525">
            <a:noFill/>
            <a:miter lim="800000"/>
            <a:headEnd/>
            <a:tailEnd/>
          </a:ln>
        </p:spPr>
      </p:pic>
      <p:pic>
        <p:nvPicPr>
          <p:cNvPr id="10244" name="Imagem 6" descr="balança.jpg"/>
          <p:cNvPicPr>
            <a:picLocks noChangeAspect="1"/>
          </p:cNvPicPr>
          <p:nvPr/>
        </p:nvPicPr>
        <p:blipFill>
          <a:blip r:embed="rId4" cstate="print"/>
          <a:srcRect/>
          <a:stretch>
            <a:fillRect/>
          </a:stretch>
        </p:blipFill>
        <p:spPr bwMode="auto">
          <a:xfrm>
            <a:off x="5715000" y="357188"/>
            <a:ext cx="2290763" cy="2255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4500563" y="1555750"/>
            <a:ext cx="4319587" cy="2449513"/>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1267" name="Rectangle 2061"/>
          <p:cNvSpPr>
            <a:spLocks noChangeArrowheads="1"/>
          </p:cNvSpPr>
          <p:nvPr/>
        </p:nvSpPr>
        <p:spPr bwMode="auto">
          <a:xfrm>
            <a:off x="4419600" y="4189413"/>
            <a:ext cx="4572000" cy="1616075"/>
          </a:xfrm>
          <a:prstGeom prst="rect">
            <a:avLst/>
          </a:prstGeom>
          <a:noFill/>
          <a:ln w="9525">
            <a:noFill/>
            <a:miter lim="800000"/>
            <a:headEnd/>
            <a:tailEnd/>
          </a:ln>
        </p:spPr>
        <p:txBody>
          <a:bodyPr>
            <a:spAutoFit/>
          </a:bodyPr>
          <a:lstStyle/>
          <a:p>
            <a:r>
              <a:rPr lang="en-US" sz="2000">
                <a:latin typeface="Verdana" pitchFamily="34" charset="0"/>
                <a:cs typeface="Arial" charset="0"/>
              </a:rPr>
              <a:t>	</a:t>
            </a:r>
            <a:r>
              <a:rPr lang="pt-BR" sz="2000">
                <a:latin typeface="Verdana" pitchFamily="34" charset="0"/>
                <a:cs typeface="Arial" charset="0"/>
              </a:rPr>
              <a:t>Atualmente fora de uso comum, mas que durante muito tempo foi utilizada em medição geral de massa (comércio e indústria)</a:t>
            </a:r>
            <a:r>
              <a:rPr lang="en-US" sz="2000">
                <a:latin typeface="Verdana" pitchFamily="34" charset="0"/>
                <a:cs typeface="Arial" charset="0"/>
              </a:rPr>
              <a:t>.</a:t>
            </a:r>
            <a:endParaRPr lang="pt-BR" sz="2000">
              <a:latin typeface="Verdana" pitchFamily="34" charset="0"/>
            </a:endParaRPr>
          </a:p>
        </p:txBody>
      </p:sp>
      <p:pic>
        <p:nvPicPr>
          <p:cNvPr id="11268" name="Imagem 13" descr="balanca-1prato.wmf"/>
          <p:cNvPicPr>
            <a:picLocks noChangeAspect="1"/>
          </p:cNvPicPr>
          <p:nvPr/>
        </p:nvPicPr>
        <p:blipFill>
          <a:blip r:embed="rId3" cstate="print"/>
          <a:srcRect/>
          <a:stretch>
            <a:fillRect/>
          </a:stretch>
        </p:blipFill>
        <p:spPr bwMode="auto">
          <a:xfrm>
            <a:off x="4529138" y="1555750"/>
            <a:ext cx="4329112" cy="2449513"/>
          </a:xfrm>
          <a:prstGeom prst="rect">
            <a:avLst/>
          </a:prstGeom>
          <a:solidFill>
            <a:schemeClr val="tx1"/>
          </a:solidFill>
          <a:ln w="9525">
            <a:noFill/>
            <a:miter lim="800000"/>
            <a:headEnd/>
            <a:tailEnd/>
          </a:ln>
        </p:spPr>
      </p:pic>
      <p:sp>
        <p:nvSpPr>
          <p:cNvPr id="11269" name="Rectangle 11"/>
          <p:cNvSpPr>
            <a:spLocks noGrp="1" noChangeArrowheads="1"/>
          </p:cNvSpPr>
          <p:nvPr>
            <p:ph type="title" idx="4294967295"/>
          </p:nvPr>
        </p:nvSpPr>
        <p:spPr>
          <a:xfrm>
            <a:off x="0" y="188913"/>
            <a:ext cx="7772400" cy="1143000"/>
          </a:xfrm>
        </p:spPr>
        <p:txBody>
          <a:bodyPr/>
          <a:lstStyle/>
          <a:p>
            <a:r>
              <a:rPr lang="en-US" sz="3200" smtClean="0">
                <a:solidFill>
                  <a:schemeClr val="tx1"/>
                </a:solidFill>
                <a:latin typeface="Tahoma" pitchFamily="34" charset="0"/>
              </a:rPr>
              <a:t>4.1.2.2 - Balanças mecânicas de um prato</a:t>
            </a:r>
            <a:endParaRPr lang="pt-BR" sz="3200" smtClean="0">
              <a:solidFill>
                <a:schemeClr val="tx1"/>
              </a:solidFill>
              <a:latin typeface="Tahoma" pitchFamily="34" charset="0"/>
            </a:endParaRPr>
          </a:p>
        </p:txBody>
      </p:sp>
      <p:pic>
        <p:nvPicPr>
          <p:cNvPr id="11270" name="Picture 2051" descr="C:\Documents and Settings\marcos\My Documents\UFPR\Graduacao\Sismed\Aulas\Figuras\mas-celula-forca\balanca-2.jpg"/>
          <p:cNvPicPr>
            <a:picLocks noChangeAspect="1" noChangeArrowheads="1"/>
          </p:cNvPicPr>
          <p:nvPr/>
        </p:nvPicPr>
        <p:blipFill>
          <a:blip r:embed="rId4" cstate="print"/>
          <a:srcRect/>
          <a:stretch>
            <a:fillRect/>
          </a:stretch>
        </p:blipFill>
        <p:spPr bwMode="auto">
          <a:xfrm>
            <a:off x="323850" y="1617663"/>
            <a:ext cx="3962400" cy="2243137"/>
          </a:xfrm>
          <a:prstGeom prst="rect">
            <a:avLst/>
          </a:prstGeom>
          <a:noFill/>
          <a:ln w="9525">
            <a:noFill/>
            <a:miter lim="800000"/>
            <a:headEnd/>
            <a:tailEnd/>
          </a:ln>
        </p:spPr>
      </p:pic>
      <p:sp>
        <p:nvSpPr>
          <p:cNvPr id="11271" name="Rectangle 13"/>
          <p:cNvSpPr>
            <a:spLocks noChangeArrowheads="1"/>
          </p:cNvSpPr>
          <p:nvPr/>
        </p:nvSpPr>
        <p:spPr bwMode="auto">
          <a:xfrm>
            <a:off x="250825" y="4221163"/>
            <a:ext cx="3889375" cy="1584325"/>
          </a:xfrm>
          <a:prstGeom prst="rect">
            <a:avLst/>
          </a:prstGeom>
          <a:noFill/>
          <a:ln w="9525">
            <a:noFill/>
            <a:miter lim="800000"/>
            <a:headEnd/>
            <a:tailEnd/>
          </a:ln>
        </p:spPr>
        <p:txBody>
          <a:bodyPr/>
          <a:lstStyle/>
          <a:p>
            <a:pPr marL="342900" indent="-342900" algn="just" eaLnBrk="0" hangingPunct="0">
              <a:spcBef>
                <a:spcPct val="20000"/>
              </a:spcBef>
              <a:buFontTx/>
              <a:buChar char="•"/>
            </a:pPr>
            <a:r>
              <a:rPr lang="pt-BR" sz="2000">
                <a:latin typeface="Tahoma" pitchFamily="34" charset="0"/>
              </a:rPr>
              <a:t>Surgiu no mercado em 1946.</a:t>
            </a:r>
          </a:p>
          <a:p>
            <a:pPr marL="342900" indent="-342900" algn="just" eaLnBrk="0" hangingPunct="0">
              <a:spcBef>
                <a:spcPct val="20000"/>
              </a:spcBef>
              <a:buFontTx/>
              <a:buChar char="•"/>
            </a:pPr>
            <a:r>
              <a:rPr lang="pt-BR" sz="2000">
                <a:latin typeface="Tahoma" pitchFamily="34" charset="0"/>
              </a:rPr>
              <a:t>Sua praticidade de medição era muito superior à balança analítica de dois pratos.</a:t>
            </a:r>
          </a:p>
          <a:p>
            <a:pPr marL="342900" indent="-342900" algn="just" eaLnBrk="0" hangingPunct="0">
              <a:spcBef>
                <a:spcPct val="20000"/>
              </a:spcBef>
            </a:pPr>
            <a:endParaRPr lang="pt-BR" sz="2000">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052" descr="C:\Documents and Settings\marcos\My Documents\UFPR\Graduacao\Sismed\Aulas\Figuras\mas-celula-forca\balanca-4.jpg"/>
          <p:cNvPicPr>
            <a:picLocks noChangeAspect="1" noChangeArrowheads="1"/>
          </p:cNvPicPr>
          <p:nvPr/>
        </p:nvPicPr>
        <p:blipFill>
          <a:blip r:embed="rId3" cstate="print"/>
          <a:srcRect/>
          <a:stretch>
            <a:fillRect/>
          </a:stretch>
        </p:blipFill>
        <p:spPr bwMode="auto">
          <a:xfrm>
            <a:off x="357188" y="357188"/>
            <a:ext cx="4213225" cy="3035300"/>
          </a:xfrm>
          <a:prstGeom prst="rect">
            <a:avLst/>
          </a:prstGeom>
          <a:noFill/>
          <a:ln w="9525">
            <a:noFill/>
            <a:miter lim="800000"/>
            <a:headEnd/>
            <a:tailEnd/>
          </a:ln>
        </p:spPr>
      </p:pic>
      <p:sp>
        <p:nvSpPr>
          <p:cNvPr id="12291" name="Rectangle 7"/>
          <p:cNvSpPr>
            <a:spLocks noChangeArrowheads="1"/>
          </p:cNvSpPr>
          <p:nvPr/>
        </p:nvSpPr>
        <p:spPr bwMode="auto">
          <a:xfrm>
            <a:off x="827088" y="3860800"/>
            <a:ext cx="7489825" cy="822325"/>
          </a:xfrm>
          <a:prstGeom prst="rect">
            <a:avLst/>
          </a:prstGeom>
          <a:noFill/>
          <a:ln w="9525">
            <a:noFill/>
            <a:miter lim="800000"/>
            <a:headEnd/>
            <a:tailEnd/>
          </a:ln>
        </p:spPr>
        <p:txBody>
          <a:bodyPr>
            <a:spAutoFit/>
          </a:bodyPr>
          <a:lstStyle/>
          <a:p>
            <a:r>
              <a:rPr lang="en-US">
                <a:latin typeface="Tahoma" pitchFamily="34" charset="0"/>
              </a:rPr>
              <a:t>B</a:t>
            </a:r>
            <a:r>
              <a:rPr lang="pt-BR">
                <a:latin typeface="Tahoma" pitchFamily="34" charset="0"/>
              </a:rPr>
              <a:t>alança de um prato, construida em diversas dimensões e model</a:t>
            </a:r>
            <a:r>
              <a:rPr lang="en-US">
                <a:latin typeface="Tahoma" pitchFamily="34" charset="0"/>
              </a:rPr>
              <a:t>o</a:t>
            </a:r>
            <a:r>
              <a:rPr lang="pt-BR">
                <a:latin typeface="Tahoma" pitchFamily="34" charset="0"/>
              </a:rPr>
              <a:t>s para extensa faixa de medição</a:t>
            </a:r>
          </a:p>
        </p:txBody>
      </p:sp>
      <p:pic>
        <p:nvPicPr>
          <p:cNvPr id="12292" name="Imagem 3" descr="balanza_mecanica_.jpg"/>
          <p:cNvPicPr>
            <a:picLocks noChangeAspect="1"/>
          </p:cNvPicPr>
          <p:nvPr/>
        </p:nvPicPr>
        <p:blipFill>
          <a:blip r:embed="rId4" cstate="print"/>
          <a:srcRect/>
          <a:stretch>
            <a:fillRect/>
          </a:stretch>
        </p:blipFill>
        <p:spPr bwMode="auto">
          <a:xfrm>
            <a:off x="4714875" y="571500"/>
            <a:ext cx="42164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lança">
  <a:themeElements>
    <a:clrScheme name="Balança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ça">
      <a:majorFont>
        <a:latin typeface="Arial"/>
        <a:ea typeface=""/>
        <a:cs typeface=""/>
      </a:majorFont>
      <a:minorFont>
        <a:latin typeface="Tahom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ça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ça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ça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ça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ça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ça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ça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ça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ça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Aula 2-Circuitos e medições elétricas</Template>
  <TotalTime>1431</TotalTime>
  <Words>974</Words>
  <Application>Microsoft Office PowerPoint</Application>
  <PresentationFormat>Apresentação na tela (4:3)</PresentationFormat>
  <Paragraphs>321</Paragraphs>
  <Slides>39</Slides>
  <Notes>39</Notes>
  <HiddenSlides>0</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39</vt:i4>
      </vt:variant>
    </vt:vector>
  </HeadingPairs>
  <TitlesOfParts>
    <vt:vector size="42" baseType="lpstr">
      <vt:lpstr>Balança</vt:lpstr>
      <vt:lpstr>Equation</vt:lpstr>
      <vt:lpstr>Equação</vt:lpstr>
      <vt:lpstr>Capítulo 4 - Medição de massa e força  </vt:lpstr>
      <vt:lpstr>4.1 - Medição de massa</vt:lpstr>
      <vt:lpstr>Slide 3</vt:lpstr>
      <vt:lpstr>4.1.1 - Introdução</vt:lpstr>
      <vt:lpstr>4.1.2 - Balanças mecânicas</vt:lpstr>
      <vt:lpstr>4.1.2.1 - Balança analítica de dois pratos</vt:lpstr>
      <vt:lpstr>Slide 7</vt:lpstr>
      <vt:lpstr>4.1.2.2 - Balanças mecânicas de um prato</vt:lpstr>
      <vt:lpstr>Slide 9</vt:lpstr>
      <vt:lpstr>4.1.3 - Balanças eletrônicas</vt:lpstr>
      <vt:lpstr>Slide 11</vt:lpstr>
      <vt:lpstr>Slide 12</vt:lpstr>
      <vt:lpstr>Slide 13</vt:lpstr>
      <vt:lpstr>Slide 14</vt:lpstr>
      <vt:lpstr>Slide 15</vt:lpstr>
      <vt:lpstr>Slide 16</vt:lpstr>
      <vt:lpstr>Slide 17</vt:lpstr>
      <vt:lpstr>Slide 18</vt:lpstr>
      <vt:lpstr>Slide 19</vt:lpstr>
      <vt:lpstr>Slide 20</vt:lpstr>
      <vt:lpstr>Slide 21</vt:lpstr>
      <vt:lpstr>4.1.4 - Fatores que influenciam a medição de massa</vt:lpstr>
      <vt:lpstr>Características da sala de pesagem e da bancada</vt:lpstr>
      <vt:lpstr>Condições do ambiente</vt:lpstr>
      <vt:lpstr>Cuidados básicos</vt:lpstr>
      <vt:lpstr>Influências Físicas: Temperatura</vt:lpstr>
      <vt:lpstr>Influências Físicas: Variação de massa</vt:lpstr>
      <vt:lpstr>Influências Físicas: Eletrostática</vt:lpstr>
      <vt:lpstr>Influências Físicas: Magnetismo</vt:lpstr>
      <vt:lpstr>4.2 - Medição de força</vt:lpstr>
      <vt:lpstr>4.2.1 - Introdução</vt:lpstr>
      <vt:lpstr>Slide 32</vt:lpstr>
      <vt:lpstr>4.2.2 - Dinamômetro de mola</vt:lpstr>
      <vt:lpstr>4.2.3 - Células de carga </vt:lpstr>
      <vt:lpstr>4.2.3 - Células de carga</vt:lpstr>
      <vt:lpstr>Slide 36</vt:lpstr>
      <vt:lpstr>Slide 37</vt:lpstr>
      <vt:lpstr>Slide 38</vt:lpstr>
      <vt:lpstr>Slide 39</vt:lpstr>
    </vt:vector>
  </TitlesOfParts>
  <Company>UFPR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 força e torque</dc:title>
  <dc:creator>DEMEC</dc:creator>
  <cp:lastModifiedBy>HELIO</cp:lastModifiedBy>
  <cp:revision>54</cp:revision>
  <dcterms:created xsi:type="dcterms:W3CDTF">2005-10-10T16:04:27Z</dcterms:created>
  <dcterms:modified xsi:type="dcterms:W3CDTF">2010-04-08T11:53:14Z</dcterms:modified>
</cp:coreProperties>
</file>