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6" r:id="rId3"/>
    <p:sldId id="293" r:id="rId4"/>
    <p:sldId id="295" r:id="rId5"/>
    <p:sldId id="301" r:id="rId6"/>
    <p:sldId id="289" r:id="rId7"/>
    <p:sldId id="290" r:id="rId8"/>
    <p:sldId id="296" r:id="rId9"/>
    <p:sldId id="302" r:id="rId10"/>
    <p:sldId id="291" r:id="rId11"/>
    <p:sldId id="313" r:id="rId12"/>
    <p:sldId id="306" r:id="rId13"/>
    <p:sldId id="305" r:id="rId14"/>
    <p:sldId id="292" r:id="rId15"/>
    <p:sldId id="297" r:id="rId16"/>
    <p:sldId id="304" r:id="rId17"/>
    <p:sldId id="318" r:id="rId18"/>
    <p:sldId id="308" r:id="rId19"/>
    <p:sldId id="310" r:id="rId20"/>
    <p:sldId id="319" r:id="rId21"/>
    <p:sldId id="309" r:id="rId22"/>
    <p:sldId id="311" r:id="rId23"/>
    <p:sldId id="314" r:id="rId24"/>
    <p:sldId id="315" r:id="rId25"/>
    <p:sldId id="320" r:id="rId26"/>
    <p:sldId id="316" r:id="rId27"/>
    <p:sldId id="298" r:id="rId28"/>
    <p:sldId id="299" r:id="rId29"/>
    <p:sldId id="312" r:id="rId30"/>
    <p:sldId id="282" r:id="rId31"/>
    <p:sldId id="284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01" autoAdjust="0"/>
    <p:restoredTop sz="95429" autoAdjust="0"/>
  </p:normalViewPr>
  <p:slideViewPr>
    <p:cSldViewPr>
      <p:cViewPr varScale="1">
        <p:scale>
          <a:sx n="88" d="100"/>
          <a:sy n="88" d="100"/>
        </p:scale>
        <p:origin x="-8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D0506-E720-4F73-8249-E587CB4D241B}" type="datetimeFigureOut">
              <a:rPr lang="pt-BR" smtClean="0"/>
              <a:t>15/04/2010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9F42E-7A76-474C-B158-E736D4000DE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40BF2D7-9712-4381-A092-A647CD74863D}" type="datetimeFigureOut">
              <a:rPr lang="pt-BR"/>
              <a:pPr>
                <a:defRPr/>
              </a:pPr>
              <a:t>15/04/2010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87E7253-660D-4EA4-B806-FDB30F8FE8A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403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3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3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3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4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4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5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6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6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406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06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407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407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43011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2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3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4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15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6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7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8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19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20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1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2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3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4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5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6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7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8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29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0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1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2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3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4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5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36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37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38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39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40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41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42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43043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3044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304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4304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../Figuras/Velocidade%20torque%20e%20rota&#231;&#227;o/Stroboscope_%20Grinder.avi" TargetMode="Externa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../Figuras/Velocidade%20torque%20e%20rota&#231;&#227;o/Southlandflywheelers%20prony%20brake.avi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../Figuras/Velocidade%20torque%20e%20rota&#231;&#227;o/Viggen%20Dark%20Dyno%20Full%20Power.avi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../Figuras/Velocidade%20torque%20e%20rota&#231;&#227;o/+1000hp%204WD%20Audi%20RS4%20with%20Tatech%20EMS%20-%20power%20pull%20side%20view%20-%20simulated%20wind%20drag.avi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571744"/>
            <a:ext cx="7848600" cy="12954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Capítulo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5 -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Medição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de 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rotação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, torque e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potência</a:t>
            </a:r>
            <a:endParaRPr lang="pt-BR" dirty="0" smtClean="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23850" y="695325"/>
            <a:ext cx="8569325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>
            <a:spAutoFit/>
          </a:bodyPr>
          <a:lstStyle/>
          <a:p>
            <a:pPr algn="just" eaLnBrk="0" hangingPunct="0"/>
            <a:r>
              <a:rPr lang="pt-BR">
                <a:latin typeface="Tahoma" pitchFamily="34" charset="0"/>
                <a:cs typeface="Arial" charset="0"/>
              </a:rPr>
              <a:t>	Quando a marca parecer mover-se, será devido à freqüência do estroboscópio ser diferente da freqüência de rotação do eixo. Assim uma medição de freqüência da luz intermitente fornece uma medida da freqüência de rotação do eixo.</a:t>
            </a:r>
          </a:p>
          <a:p>
            <a:pPr algn="just" eaLnBrk="0" hangingPunct="0"/>
            <a:endParaRPr lang="pt-BR">
              <a:latin typeface="Tahoma" pitchFamily="34" charset="0"/>
              <a:cs typeface="Arial" charset="0"/>
            </a:endParaRPr>
          </a:p>
          <a:p>
            <a:pPr algn="just" eaLnBrk="0" hangingPunct="0"/>
            <a:r>
              <a:rPr lang="pt-BR">
                <a:latin typeface="Tahoma" pitchFamily="34" charset="0"/>
                <a:cs typeface="Arial" charset="0"/>
              </a:rPr>
              <a:t>	A marca no eixo parecerá estacionária quando a freqüência de rotação do eixo for um múltiplo inteiro da freqüência da luz. Isso é devido ao fato do eixo poder fazer qualquer numero de rotações entre os lampejos, e a marca parecerá estar estacionária, desde que, no intervalo entre os lampejos, o eixo faça um numero inteiro de rotações completas</a:t>
            </a:r>
            <a:r>
              <a:rPr lang="pt-BR">
                <a:latin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troboscop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412875"/>
            <a:ext cx="19272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stroboscopi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1341438"/>
            <a:ext cx="4897438" cy="345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de cantos arredondados 4">
            <a:hlinkClick r:id="rId5" action="ppaction://hlinkfile"/>
          </p:cNvPr>
          <p:cNvSpPr/>
          <p:nvPr/>
        </p:nvSpPr>
        <p:spPr>
          <a:xfrm>
            <a:off x="6786563" y="5357813"/>
            <a:ext cx="64293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estrbo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404813"/>
            <a:ext cx="4876800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estroboscóp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620713"/>
            <a:ext cx="4176713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5" descr="Estroboscopio_digital_Lut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1088" y="2276475"/>
            <a:ext cx="3281362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600200" y="115888"/>
            <a:ext cx="6184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000">
                <a:latin typeface="Tahoma" pitchFamily="34" charset="0"/>
                <a:cs typeface="Arial" charset="0"/>
              </a:rPr>
              <a:t>Comparação entre os tipos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500563" y="857250"/>
            <a:ext cx="44577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Tx/>
              <a:buChar char="•"/>
            </a:pPr>
            <a:r>
              <a:rPr lang="pt-BR" sz="2000">
                <a:latin typeface="Tahoma" pitchFamily="34" charset="0"/>
                <a:cs typeface="Arial" charset="0"/>
              </a:rPr>
              <a:t>Tacogerador: pouca carga imposta ao eixo; faixa de até 6 000 rpm; fornece exposição à distancia; precisão similar ao tacômetro de corrente parasita; relativamente barata.</a:t>
            </a:r>
          </a:p>
          <a:p>
            <a:pPr algn="just" eaLnBrk="0" hangingPunct="0"/>
            <a:r>
              <a:rPr lang="pt-BR" sz="2000">
                <a:latin typeface="Tahoma" pitchFamily="34" charset="0"/>
                <a:cs typeface="Arial" charset="0"/>
              </a:rPr>
              <a:t> </a:t>
            </a:r>
          </a:p>
          <a:p>
            <a:pPr algn="just" eaLnBrk="0" hangingPunct="0">
              <a:buFontTx/>
              <a:buChar char="•"/>
            </a:pPr>
            <a:r>
              <a:rPr lang="pt-BR" sz="2000">
                <a:latin typeface="Tahoma" pitchFamily="34" charset="0"/>
                <a:cs typeface="Arial" charset="0"/>
              </a:rPr>
              <a:t>Tacômetro de captação de sinal digital: pouca carga imposta ao eixo; faixas de até 100.000 rpm; fornece exposição à distancia; pode ser preciso; não é barato.</a:t>
            </a:r>
          </a:p>
          <a:p>
            <a:pPr algn="just" eaLnBrk="0" hangingPunct="0"/>
            <a:r>
              <a:rPr lang="pt-BR" sz="2000">
                <a:latin typeface="Tahoma" pitchFamily="34" charset="0"/>
                <a:cs typeface="Arial" charset="0"/>
              </a:rPr>
              <a:t> </a:t>
            </a:r>
          </a:p>
          <a:p>
            <a:pPr algn="just" eaLnBrk="0" hangingPunct="0">
              <a:buFontTx/>
              <a:buChar char="•"/>
            </a:pPr>
            <a:r>
              <a:rPr lang="pt-BR" sz="2000">
                <a:latin typeface="Tahoma" pitchFamily="34" charset="0"/>
                <a:cs typeface="Arial" charset="0"/>
              </a:rPr>
              <a:t>Estroboscópio: nenhuma carga imposta ao eixo; faixa geralmente de até 18.000 rpm; o eixo tem que ser observado; muito preciso.</a:t>
            </a:r>
          </a:p>
          <a:p>
            <a:pPr algn="just" eaLnBrk="0" hangingPunct="0"/>
            <a:r>
              <a:rPr lang="pt-BR" sz="2000">
                <a:latin typeface="Tahoma" pitchFamily="34" charset="0"/>
                <a:cs typeface="Arial" charset="0"/>
              </a:rPr>
              <a:t> </a:t>
            </a:r>
          </a:p>
          <a:p>
            <a:pPr eaLnBrk="0" hangingPunct="0"/>
            <a:endParaRPr lang="pt-BR" sz="2000">
              <a:latin typeface="Tahoma" pitchFamily="34" charset="0"/>
            </a:endParaRPr>
          </a:p>
        </p:txBody>
      </p:sp>
      <p:pic>
        <p:nvPicPr>
          <p:cNvPr id="15364" name="Picture 4" descr="grafico-comparativ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341438"/>
            <a:ext cx="4392613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00" y="2928934"/>
            <a:ext cx="7772400" cy="6858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5.2 - </a:t>
            </a:r>
            <a:r>
              <a:rPr lang="en-US" dirty="0" err="1" smtClean="0">
                <a:solidFill>
                  <a:schemeClr val="tx1"/>
                </a:solidFill>
                <a:latin typeface="Tahoma" pitchFamily="34" charset="0"/>
              </a:rPr>
              <a:t>Medição</a:t>
            </a:r>
            <a:r>
              <a:rPr lang="en-US" dirty="0" smtClean="0">
                <a:solidFill>
                  <a:schemeClr val="tx1"/>
                </a:solidFill>
                <a:latin typeface="Tahoma" pitchFamily="34" charset="0"/>
              </a:rPr>
              <a:t> de torque</a:t>
            </a:r>
            <a:endParaRPr lang="pt-BR" dirty="0" smtClean="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4897438" cy="792162"/>
          </a:xfrm>
        </p:spPr>
        <p:txBody>
          <a:bodyPr/>
          <a:lstStyle/>
          <a:p>
            <a:r>
              <a:rPr lang="pt-BR" sz="3600" smtClean="0">
                <a:solidFill>
                  <a:schemeClr val="tx1"/>
                </a:solidFill>
                <a:latin typeface="Tahoma" pitchFamily="34" charset="0"/>
              </a:rPr>
              <a:t>5.2.1 - Freio Prony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684213" y="1341438"/>
            <a:ext cx="431958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endParaRPr lang="pt-BR">
              <a:latin typeface="Tahoma" pitchFamily="34" charset="0"/>
            </a:endParaRP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285750" y="1125538"/>
            <a:ext cx="8320088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pt-BR" sz="2200">
                <a:latin typeface="Tahoma" pitchFamily="34" charset="0"/>
              </a:rPr>
              <a:t>Um volante fixo ao eixo circundado por sapatas, conectadas a um braço cuja extremidade se apóia sobre um medidor de força. </a:t>
            </a:r>
          </a:p>
          <a:p>
            <a:pPr eaLnBrk="0" hangingPunct="0">
              <a:spcBef>
                <a:spcPct val="20000"/>
              </a:spcBef>
            </a:pPr>
            <a:endParaRPr lang="pt-BR" sz="2200">
              <a:latin typeface="Tahoma" pitchFamily="34" charset="0"/>
            </a:endParaRP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285750" y="2071688"/>
            <a:ext cx="3143250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>
                <a:latin typeface="Tahoma" pitchFamily="34" charset="0"/>
              </a:rPr>
              <a:t>O volante, acionado pelo motor, tem o seu movimento restringido pelo atrito aplicado pelas sapatas, que transmite o esforço ao braço apoiado sobre o medidor.</a:t>
            </a:r>
          </a:p>
          <a:p>
            <a:r>
              <a:rPr lang="pt-BR" sz="2200">
                <a:latin typeface="Tahoma" pitchFamily="34" charset="0"/>
              </a:rPr>
              <a:t>A partir das leituras da balança, calcula-se o esforço despendido pelo motor.</a:t>
            </a:r>
          </a:p>
        </p:txBody>
      </p:sp>
      <p:pic>
        <p:nvPicPr>
          <p:cNvPr id="17414" name="Imagem 6" descr="prony.gif"/>
          <p:cNvPicPr>
            <a:picLocks noChangeAspect="1"/>
          </p:cNvPicPr>
          <p:nvPr/>
        </p:nvPicPr>
        <p:blipFill>
          <a:blip r:embed="rId3" cstate="print"/>
          <a:srcRect b="9756"/>
          <a:stretch>
            <a:fillRect/>
          </a:stretch>
        </p:blipFill>
        <p:spPr bwMode="auto">
          <a:xfrm>
            <a:off x="3429000" y="2643188"/>
            <a:ext cx="542925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freio Prony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549275"/>
            <a:ext cx="7273925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de cantos arredondados 2">
            <a:hlinkClick r:id="rId4" action="ppaction://hlinkfile"/>
          </p:cNvPr>
          <p:cNvSpPr/>
          <p:nvPr/>
        </p:nvSpPr>
        <p:spPr>
          <a:xfrm>
            <a:off x="7358063" y="5429250"/>
            <a:ext cx="642937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5689600" cy="936625"/>
          </a:xfrm>
        </p:spPr>
        <p:txBody>
          <a:bodyPr/>
          <a:lstStyle/>
          <a:p>
            <a:r>
              <a:rPr lang="pt-BR" sz="3600" smtClean="0">
                <a:solidFill>
                  <a:schemeClr val="tx1"/>
                </a:solidFill>
                <a:latin typeface="Tahoma" pitchFamily="34" charset="0"/>
              </a:rPr>
              <a:t>5.2.2 - Freio hidráulico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323850" y="1196975"/>
            <a:ext cx="86407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Tahoma" pitchFamily="34" charset="0"/>
              </a:rPr>
              <a:t>	O freio hidráulico possui um rotor aletado que gira no interior de uma carcaça com estatores também aletados.</a:t>
            </a:r>
          </a:p>
          <a:p>
            <a:endParaRPr lang="pt-BR">
              <a:latin typeface="Tahoma" pitchFamily="34" charset="0"/>
            </a:endParaRPr>
          </a:p>
          <a:p>
            <a:r>
              <a:rPr lang="pt-BR">
                <a:latin typeface="Tahoma" pitchFamily="34" charset="0"/>
              </a:rPr>
              <a:t>	</a:t>
            </a:r>
          </a:p>
        </p:txBody>
      </p:sp>
      <p:pic>
        <p:nvPicPr>
          <p:cNvPr id="19460" name="Picture 6" descr="freio-hidraul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76475"/>
            <a:ext cx="4176713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250825" y="2282825"/>
            <a:ext cx="40322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Tahoma" pitchFamily="34" charset="0"/>
              </a:rPr>
              <a:t>	A água entra na câmara do rotor axialmente, ao centro.</a:t>
            </a:r>
          </a:p>
          <a:p>
            <a:endParaRPr lang="pt-BR">
              <a:latin typeface="Tahoma" pitchFamily="34" charset="0"/>
            </a:endParaRPr>
          </a:p>
          <a:p>
            <a:r>
              <a:rPr lang="pt-BR">
                <a:latin typeface="Tahoma" pitchFamily="34" charset="0"/>
              </a:rPr>
              <a:t>	Pela ação centrífuga, a água é acelerada e lançada para a saída, formando um anel no interior da câmara do rotor.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68313" y="620713"/>
            <a:ext cx="842486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Tahoma" pitchFamily="34" charset="0"/>
              </a:rPr>
              <a:t>	A energia mecânica fornecida pelo motor em ensaio é absorvida e convertida em calor no escoamento da água entre as aletas do rotor e dos estatores.</a:t>
            </a:r>
          </a:p>
          <a:p>
            <a:endParaRPr lang="pt-BR">
              <a:latin typeface="Tahoma" pitchFamily="34" charset="0"/>
            </a:endParaRPr>
          </a:p>
          <a:p>
            <a:r>
              <a:rPr lang="pt-BR">
                <a:latin typeface="Tahoma" pitchFamily="34" charset="0"/>
              </a:rPr>
              <a:t>	O torque resultante aplica uma resistência ao movimento de rotação do rotor e tende a girar a carcaça no mesmo sentido da máquina em teste. </a:t>
            </a:r>
          </a:p>
          <a:p>
            <a:endParaRPr lang="pt-BR">
              <a:latin typeface="Tahoma" pitchFamily="34" charset="0"/>
            </a:endParaRPr>
          </a:p>
          <a:p>
            <a:r>
              <a:rPr lang="pt-BR">
                <a:latin typeface="Tahoma" pitchFamily="34" charset="0"/>
              </a:rPr>
              <a:t>	Este esforço é transmitido, por meio de um braço, a um medidor de força instalado a uma distância fixa da linha de centro do freio.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l" eaLnBrk="1" hangingPunct="1"/>
            <a:r>
              <a:rPr lang="en-US" smtClean="0">
                <a:solidFill>
                  <a:schemeClr val="tx1"/>
                </a:solidFill>
                <a:latin typeface="Tahoma" pitchFamily="34" charset="0"/>
              </a:rPr>
              <a:t>5.1 - Medição de rotação</a:t>
            </a:r>
            <a:endParaRPr lang="pt-BR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50825" y="1303338"/>
            <a:ext cx="864235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pt-BR">
                <a:latin typeface="Tahoma" pitchFamily="34" charset="0"/>
              </a:rPr>
              <a:t>	Os instrumentos usados para medir a velocidade angular de eixos rotativos são chamados tacômetros. </a:t>
            </a:r>
          </a:p>
          <a:p>
            <a:pPr eaLnBrk="0" hangingPunct="0"/>
            <a:endParaRPr lang="pt-BR">
              <a:latin typeface="Tahoma" pitchFamily="34" charset="0"/>
            </a:endParaRPr>
          </a:p>
          <a:p>
            <a:pPr eaLnBrk="0" hangingPunct="0"/>
            <a:r>
              <a:rPr lang="pt-BR">
                <a:latin typeface="Tahoma" pitchFamily="34" charset="0"/>
              </a:rPr>
              <a:t>Existem basicamente três tipos principais de tacômetros:</a:t>
            </a:r>
          </a:p>
          <a:p>
            <a:pPr eaLnBrk="0" hangingPunct="0"/>
            <a:endParaRPr lang="pt-BR">
              <a:latin typeface="Tahoma" pitchFamily="34" charset="0"/>
            </a:endParaRPr>
          </a:p>
          <a:p>
            <a:pPr eaLnBrk="0" hangingPunct="0">
              <a:buFontTx/>
              <a:buChar char="•"/>
            </a:pPr>
            <a:r>
              <a:rPr lang="pt-BR">
                <a:latin typeface="Tahoma" pitchFamily="34" charset="0"/>
              </a:rPr>
              <a:t> os mecânicos</a:t>
            </a:r>
          </a:p>
          <a:p>
            <a:pPr eaLnBrk="0" hangingPunct="0">
              <a:buFontTx/>
              <a:buChar char="•"/>
            </a:pPr>
            <a:r>
              <a:rPr lang="pt-BR">
                <a:latin typeface="Tahoma" pitchFamily="34" charset="0"/>
              </a:rPr>
              <a:t> eletromagnéticos </a:t>
            </a:r>
          </a:p>
          <a:p>
            <a:pPr eaLnBrk="0" hangingPunct="0">
              <a:buFontTx/>
              <a:buChar char="•"/>
            </a:pPr>
            <a:r>
              <a:rPr lang="pt-BR">
                <a:latin typeface="Tahoma" pitchFamily="34" charset="0"/>
              </a:rPr>
              <a:t> ópticos. </a:t>
            </a:r>
          </a:p>
          <a:p>
            <a:pPr eaLnBrk="0" hangingPunct="0"/>
            <a:endParaRPr lang="pt-BR">
              <a:latin typeface="Tahoma" pitchFamily="34" charset="0"/>
            </a:endParaRPr>
          </a:p>
          <a:p>
            <a:pPr eaLnBrk="0" hangingPunct="0"/>
            <a:r>
              <a:rPr lang="pt-BR">
                <a:latin typeface="Tahoma" pitchFamily="34" charset="0"/>
              </a:rPr>
              <a:t>	Uma das principais diferenças entre estes é a potência retirada do eixo que gira.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turbina-pel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8913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Freio-hidrauli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33375"/>
            <a:ext cx="4427538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6626225" cy="936625"/>
          </a:xfrm>
        </p:spPr>
        <p:txBody>
          <a:bodyPr/>
          <a:lstStyle/>
          <a:p>
            <a:r>
              <a:rPr lang="pt-BR" sz="3600" smtClean="0">
                <a:latin typeface="Tahoma" pitchFamily="34" charset="0"/>
              </a:rPr>
              <a:t>5.2.3 – Transdutores de torque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684213" y="1268413"/>
            <a:ext cx="777716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>
                <a:latin typeface="Tahoma" pitchFamily="34" charset="0"/>
              </a:rPr>
              <a:t>	Os transdutores de torque permitem a medição direta de torque em um eixo, sendo estes medidores instalados entre a carga mecânica e o motor (elemento primário de potência), conforme ilustra a figura. </a:t>
            </a:r>
          </a:p>
        </p:txBody>
      </p:sp>
      <p:pic>
        <p:nvPicPr>
          <p:cNvPr id="23556" name="Picture 6" descr="motor-t-car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997200"/>
            <a:ext cx="7048500" cy="31337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250825" y="868363"/>
            <a:ext cx="85693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>
                <a:latin typeface="Tahoma" pitchFamily="34" charset="0"/>
              </a:rPr>
              <a:t>	Devido a esta características de montagem, os transdutores são basicamente utilizados no desenvolvimento de máquinas rotativas em laboratórios, tais como, ventiladores, bombas, turbinas e etc.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395288" y="2924175"/>
            <a:ext cx="835342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>
                <a:latin typeface="Tahoma" pitchFamily="34" charset="0"/>
              </a:rPr>
              <a:t>	Existem basicamente dois tipos de transdutores de torque, os que utilizam strains gages e os que utilizam sensores de deslocamento indutivos.</a:t>
            </a:r>
          </a:p>
          <a:p>
            <a:pPr algn="just">
              <a:spcBef>
                <a:spcPct val="50000"/>
              </a:spcBef>
            </a:pPr>
            <a:endParaRPr lang="pt-BR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468313" y="349250"/>
            <a:ext cx="82073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>
                <a:latin typeface="Tahoma" pitchFamily="34" charset="0"/>
              </a:rPr>
              <a:t>	De maneira semelhante aos transdutores de força (células de carga), os transdutores de torque podem utilizam as várias configurações possíveis de montagem de strain-gages fixos ao eixo onde se está medindo o torque. </a:t>
            </a:r>
          </a:p>
          <a:p>
            <a:pPr algn="just"/>
            <a:endParaRPr lang="pt-BR">
              <a:latin typeface="Tahoma" pitchFamily="34" charset="0"/>
            </a:endParaRPr>
          </a:p>
          <a:p>
            <a:pPr algn="just"/>
            <a:r>
              <a:rPr lang="pt-BR">
                <a:latin typeface="Tahoma" pitchFamily="34" charset="0"/>
              </a:rPr>
              <a:t>	Normalmente, são utilizados quatro strain-gages dispostos em 45º , como mostra a figura abaixo. </a:t>
            </a:r>
          </a:p>
        </p:txBody>
      </p:sp>
      <p:pic>
        <p:nvPicPr>
          <p:cNvPr id="25603" name="Picture 5" descr="transdutor-tor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065463"/>
            <a:ext cx="5472112" cy="28178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63" y="642938"/>
            <a:ext cx="8907462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Torquimet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76250"/>
            <a:ext cx="6913562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marcos\My Documents\UFPR\Graduacao\Sismed\Aulas\Figuras\forca-torque\torque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492375"/>
            <a:ext cx="36957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 descr="C:\Documents and Settings\marcos\My Documents\UFPR\Graduacao\Sismed\Aulas\Figuras\forca-torque\torqu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1425" y="260350"/>
            <a:ext cx="536257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marcos\My Documents\UFPR\Graduacao\Sismed\Aulas\Figuras\forca-torque\torque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600"/>
            <a:ext cx="86106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640762" cy="647700"/>
          </a:xfrm>
        </p:spPr>
        <p:txBody>
          <a:bodyPr/>
          <a:lstStyle/>
          <a:p>
            <a:pPr algn="l"/>
            <a:r>
              <a:rPr lang="pt-BR" sz="4000" smtClean="0">
                <a:solidFill>
                  <a:schemeClr val="tx1"/>
                </a:solidFill>
                <a:latin typeface="Tahoma" pitchFamily="34" charset="0"/>
              </a:rPr>
              <a:t>5.3 - Medição de potência mecânica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746125" y="1196975"/>
            <a:ext cx="75707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>
                <a:latin typeface="Tahoma" pitchFamily="34" charset="0"/>
              </a:rPr>
              <a:t>	A grandeza potência mecânica é uma grandeza derivada de das grandezas torque e rotação, que podem ser medidas diretamente:</a:t>
            </a:r>
          </a:p>
          <a:p>
            <a:pPr algn="just"/>
            <a:r>
              <a:rPr lang="pt-BR">
                <a:latin typeface="Tahoma" pitchFamily="34" charset="0"/>
              </a:rPr>
              <a:t>	</a:t>
            </a:r>
            <a:endParaRPr lang="pt-BR">
              <a:latin typeface="Tahoma" pitchFamily="34" charset="0"/>
              <a:sym typeface="Symbol" pitchFamily="18" charset="2"/>
            </a:endParaRP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2105025" y="2781300"/>
            <a:ext cx="448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Tahoma" pitchFamily="34" charset="0"/>
              </a:rPr>
              <a:t>P = T.</a:t>
            </a:r>
            <a:r>
              <a:rPr lang="pt-BR">
                <a:latin typeface="Tahoma" pitchFamily="34" charset="0"/>
                <a:sym typeface="Symbol" pitchFamily="18" charset="2"/>
              </a:rPr>
              <a:t></a:t>
            </a:r>
            <a:r>
              <a:rPr lang="pt-BR">
                <a:latin typeface="Tahoma" pitchFamily="34" charset="0"/>
              </a:rPr>
              <a:t>	</a:t>
            </a:r>
            <a:r>
              <a:rPr lang="pt-BR">
                <a:latin typeface="Tahoma" pitchFamily="34" charset="0"/>
                <a:sym typeface="Symbol" pitchFamily="18" charset="2"/>
              </a:rPr>
              <a:t>[W]=[N.m].[rd/s]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23850" y="476250"/>
            <a:ext cx="8280400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800">
                <a:latin typeface="Tahoma" pitchFamily="34" charset="0"/>
              </a:rPr>
              <a:t>	A velocidade angular, é a razão entre o deslocamento angular e o tempo decorrido no deslocamento:</a:t>
            </a:r>
          </a:p>
          <a:p>
            <a:endParaRPr lang="pt-BR" sz="2800">
              <a:latin typeface="Tahoma" pitchFamily="34" charset="0"/>
            </a:endParaRPr>
          </a:p>
          <a:p>
            <a:r>
              <a:rPr lang="pt-BR" sz="2800">
                <a:latin typeface="Tahoma" pitchFamily="34" charset="0"/>
                <a:sym typeface="Symbol" pitchFamily="18" charset="2"/>
              </a:rPr>
              <a:t></a:t>
            </a:r>
            <a:r>
              <a:rPr lang="pt-BR" sz="2800">
                <a:latin typeface="Tahoma" pitchFamily="34" charset="0"/>
              </a:rPr>
              <a:t> = 2</a:t>
            </a:r>
            <a:r>
              <a:rPr lang="pt-BR" sz="2800">
                <a:latin typeface="Tahoma" pitchFamily="34" charset="0"/>
                <a:sym typeface="Symbol" pitchFamily="18" charset="2"/>
              </a:rPr>
              <a:t></a:t>
            </a:r>
            <a:r>
              <a:rPr lang="pt-BR" sz="2800">
                <a:latin typeface="Tahoma" pitchFamily="34" charset="0"/>
              </a:rPr>
              <a:t>f	[rad/s]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pt-BR" sz="2800">
              <a:latin typeface="Tahoma" pitchFamily="34" charset="0"/>
            </a:endParaRPr>
          </a:p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Symbol" pitchFamily="18" charset="2"/>
              <a:buNone/>
            </a:pPr>
            <a:r>
              <a:rPr lang="pt-BR">
                <a:sym typeface="Symbol" pitchFamily="18" charset="2"/>
              </a:rPr>
              <a:t></a:t>
            </a:r>
            <a:r>
              <a:rPr lang="pt-BR"/>
              <a:t> </a:t>
            </a:r>
            <a:r>
              <a:rPr lang="pt-BR">
                <a:latin typeface="Tahoma" pitchFamily="34" charset="0"/>
              </a:rPr>
              <a:t>= rotação [rad/s]</a:t>
            </a:r>
          </a:p>
          <a:p>
            <a:pPr>
              <a:spcBef>
                <a:spcPct val="50000"/>
              </a:spcBef>
              <a:buClr>
                <a:schemeClr val="tx1"/>
              </a:buClr>
              <a:buSzPct val="75000"/>
              <a:buFont typeface="Symbol" pitchFamily="18" charset="2"/>
              <a:buNone/>
            </a:pPr>
            <a:r>
              <a:rPr lang="pt-BR">
                <a:latin typeface="Tahoma" pitchFamily="34" charset="0"/>
              </a:rPr>
              <a:t>f = frequência [Hz]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323850" y="127000"/>
            <a:ext cx="8496300" cy="55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algn="just"/>
            <a:r>
              <a:rPr lang="pt-BR" b="1">
                <a:latin typeface="Tahoma" pitchFamily="34" charset="0"/>
              </a:rPr>
              <a:t>Dinamômetro elétrico</a:t>
            </a:r>
          </a:p>
          <a:p>
            <a:pPr algn="just"/>
            <a:endParaRPr lang="pt-BR">
              <a:latin typeface="Tahoma" pitchFamily="34" charset="0"/>
            </a:endParaRPr>
          </a:p>
          <a:p>
            <a:pPr algn="just"/>
            <a:r>
              <a:rPr lang="pt-BR">
                <a:latin typeface="Tahoma" pitchFamily="34" charset="0"/>
              </a:rPr>
              <a:t>	Dinamômetro elétrico é um gerador elétrico de corrente contínua, que acionado pela máquina em teste (motor de combustão, turbina hidráulica, e etc.) produz energia elétrica, a qual será consumida por uma carga variável (cuba eletrolítica ou resistores), e devido a construção em balanço da sua carcaça permite, ao mesmo tempo, a medição de torque através de contra-pesos ou células de carga. </a:t>
            </a:r>
          </a:p>
          <a:p>
            <a:pPr algn="just"/>
            <a:endParaRPr lang="pt-BR">
              <a:latin typeface="Tahoma" pitchFamily="34" charset="0"/>
            </a:endParaRPr>
          </a:p>
          <a:p>
            <a:pPr algn="just"/>
            <a:r>
              <a:rPr lang="pt-BR">
                <a:latin typeface="Tahoma" pitchFamily="34" charset="0"/>
              </a:rPr>
              <a:t>	Tem a vantagem de poder ser utilizado como motor elétrico para medição de potência de atrito da máquina em prova. Tem custo elevado e sua utilização só se justifica em casos especiais. </a:t>
            </a:r>
          </a:p>
        </p:txBody>
      </p:sp>
      <p:sp>
        <p:nvSpPr>
          <p:cNvPr id="3" name="Retângulo de cantos arredondados 2">
            <a:hlinkClick r:id="rId3" action="ppaction://hlinkfile"/>
          </p:cNvPr>
          <p:cNvSpPr/>
          <p:nvPr/>
        </p:nvSpPr>
        <p:spPr>
          <a:xfrm>
            <a:off x="6072198" y="5929330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de cantos arredondados 3">
            <a:hlinkClick r:id="rId4" action="ppaction://hlinkfile"/>
          </p:cNvPr>
          <p:cNvSpPr/>
          <p:nvPr/>
        </p:nvSpPr>
        <p:spPr>
          <a:xfrm>
            <a:off x="7072330" y="5929330"/>
            <a:ext cx="57150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028" descr="frei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260350"/>
            <a:ext cx="4967287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1029" descr="freio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3284538"/>
            <a:ext cx="4105275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6769100" cy="908050"/>
          </a:xfrm>
          <a:noFill/>
        </p:spPr>
        <p:txBody>
          <a:bodyPr/>
          <a:lstStyle/>
          <a:p>
            <a:pPr algn="l"/>
            <a:r>
              <a:rPr lang="pt-BR" sz="3600" smtClean="0">
                <a:solidFill>
                  <a:schemeClr val="tx1"/>
                </a:solidFill>
                <a:latin typeface="Tahoma" pitchFamily="34" charset="0"/>
              </a:rPr>
              <a:t>5.1.1 - Tacômetros mecânicos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466725" y="1052513"/>
            <a:ext cx="388937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>
                <a:latin typeface="Tahoma" pitchFamily="34" charset="0"/>
              </a:rPr>
              <a:t>	A figura ilustra uma das formas utilizadas como tacômetro, uma versão para utilização com eixos verticais. </a:t>
            </a:r>
          </a:p>
          <a:p>
            <a:pPr algn="just"/>
            <a:endParaRPr lang="pt-BR">
              <a:latin typeface="Tahoma" pitchFamily="34" charset="0"/>
            </a:endParaRPr>
          </a:p>
          <a:p>
            <a:pPr algn="just"/>
            <a:r>
              <a:rPr lang="pt-BR">
                <a:latin typeface="Tahoma" pitchFamily="34" charset="0"/>
              </a:rPr>
              <a:t>	As duas massas (A e B) são ligadas a braços articulados que giram com o eixo. Os braços sofrem a ação de uma força, o peso do colar, que tende a estira-los e os mantém próximos do eixo.</a:t>
            </a:r>
          </a:p>
          <a:p>
            <a:pPr algn="just"/>
            <a:r>
              <a:rPr lang="pt-BR">
                <a:latin typeface="Tahoma" pitchFamily="34" charset="0"/>
              </a:rPr>
              <a:t>	</a:t>
            </a:r>
          </a:p>
        </p:txBody>
      </p:sp>
      <p:pic>
        <p:nvPicPr>
          <p:cNvPr id="5124" name="Picture 7" descr="taco-wat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4250" y="1433513"/>
            <a:ext cx="4025900" cy="343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6408738" cy="620712"/>
          </a:xfrm>
        </p:spPr>
        <p:txBody>
          <a:bodyPr/>
          <a:lstStyle/>
          <a:p>
            <a:pPr algn="l"/>
            <a:r>
              <a:rPr lang="pt-BR" sz="3600" smtClean="0">
                <a:solidFill>
                  <a:schemeClr val="tx1"/>
                </a:solidFill>
                <a:latin typeface="Tahoma" pitchFamily="34" charset="0"/>
              </a:rPr>
              <a:t>5.1.2 – Tacômetros elétricos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250825" y="714375"/>
            <a:ext cx="5473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>
                <a:latin typeface="Tahoma" pitchFamily="34" charset="0"/>
              </a:rPr>
              <a:t>5.1.2.1 - Tacogerador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214313" y="1285875"/>
            <a:ext cx="335756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2000">
                <a:latin typeface="Tahoma" pitchFamily="34" charset="0"/>
                <a:cs typeface="Arial" charset="0"/>
              </a:rPr>
              <a:t>É essencialmente um pequeno gerador de eletricidade, quanto mais rápido gira a bobina, maior a fem nela induzida.</a:t>
            </a:r>
          </a:p>
          <a:p>
            <a:pPr eaLnBrk="0" hangingPunct="0"/>
            <a:endParaRPr lang="pt-BR" sz="2000">
              <a:latin typeface="Tahoma" pitchFamily="34" charset="0"/>
              <a:cs typeface="Arial" charset="0"/>
            </a:endParaRPr>
          </a:p>
          <a:p>
            <a:pPr eaLnBrk="0" hangingPunct="0"/>
            <a:r>
              <a:rPr lang="pt-BR" sz="2000">
                <a:latin typeface="Tahoma" pitchFamily="34" charset="0"/>
                <a:cs typeface="Arial" charset="0"/>
              </a:rPr>
              <a:t>A tensão de saída Vo é um sinal elétrico alternado cuja frequência e amplitude são ambas proporcionais à magnitude da velocidade de rotação. Usando um  processamento adequado do sinal, ambas frequência e amplitude podem dar uma indicação da velocidade.</a:t>
            </a:r>
            <a:endParaRPr lang="pt-BR" sz="2000">
              <a:latin typeface="Tahoma" pitchFamily="34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4000500" y="4657725"/>
            <a:ext cx="49291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800" b="1"/>
              <a:t>Os tacogeradores podem ser utilizados para medições diretas de rotações de eixos giratórios até cerca de 6 000 rpm, com uma precisão de, em geral, de 2%.</a:t>
            </a:r>
          </a:p>
        </p:txBody>
      </p:sp>
      <p:pic>
        <p:nvPicPr>
          <p:cNvPr id="6150" name="Imagem 6" descr="Fig37_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1500188"/>
            <a:ext cx="52863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23850" y="315913"/>
            <a:ext cx="53181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>
                <a:latin typeface="Tahoma" pitchFamily="34" charset="0"/>
              </a:rPr>
              <a:t>5.1.2.2 - Tacômetro indutivo</a:t>
            </a:r>
          </a:p>
        </p:txBody>
      </p:sp>
      <p:pic>
        <p:nvPicPr>
          <p:cNvPr id="7171" name="Picture 3" descr="roda-pickup-m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52513"/>
            <a:ext cx="3810000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643438" y="1219200"/>
            <a:ext cx="427196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2000">
                <a:latin typeface="Tahoma" pitchFamily="34" charset="0"/>
                <a:cs typeface="Arial" charset="0"/>
              </a:rPr>
              <a:t>Uma roda com dentes é presa ao eixo rotativo. Quando os dentes da roda se movem à frente do magneto é produzida uma variação no fluxo magnético através da bobina, e isso resulta na indução de uma fem dentro da bobina. </a:t>
            </a:r>
          </a:p>
          <a:p>
            <a:pPr eaLnBrk="0" hangingPunct="0"/>
            <a:r>
              <a:rPr lang="pt-BR" sz="2000">
                <a:latin typeface="Tahoma" pitchFamily="34" charset="0"/>
                <a:cs typeface="Arial" charset="0"/>
              </a:rPr>
              <a:t> </a:t>
            </a:r>
          </a:p>
          <a:p>
            <a:pPr eaLnBrk="0" hangingPunct="0"/>
            <a:r>
              <a:rPr lang="pt-BR" sz="2000">
                <a:latin typeface="Tahoma" pitchFamily="34" charset="0"/>
                <a:cs typeface="Arial" charset="0"/>
              </a:rPr>
              <a:t>Cada dente que passa na frente do magneto resulta em um pulso de voltagem na bobina. A freqüência desses pulsos – isto é, o numero de pulsos produzidos por segundo – está relacionada à velocidade angular. </a:t>
            </a:r>
          </a:p>
          <a:p>
            <a:pPr eaLnBrk="0" hangingPunct="0"/>
            <a:endParaRPr lang="pt-BR" sz="2000">
              <a:latin typeface="Tahoma" pitchFamily="34" charset="0"/>
            </a:endParaRPr>
          </a:p>
        </p:txBody>
      </p:sp>
      <p:pic>
        <p:nvPicPr>
          <p:cNvPr id="7173" name="Picture 5" descr="digital de pain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4157663"/>
            <a:ext cx="2232025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50825" y="185738"/>
            <a:ext cx="5905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>
                <a:latin typeface="Tahoma" pitchFamily="34" charset="0"/>
              </a:rPr>
              <a:t>5.1.2.3 - Tacômetro fotoelétrico</a:t>
            </a:r>
          </a:p>
        </p:txBody>
      </p:sp>
      <p:pic>
        <p:nvPicPr>
          <p:cNvPr id="8195" name="Picture 3" descr="roda-celula-f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1268413"/>
            <a:ext cx="434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500563" y="692150"/>
            <a:ext cx="4572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2000">
                <a:latin typeface="Tahoma" pitchFamily="34" charset="0"/>
                <a:cs typeface="Arial" charset="0"/>
              </a:rPr>
              <a:t>Um disco pulsador é associado ao eixo e, quando este gira, o feixe de luz é “cortado”. Isso faz a célula fotoelétrica detectar pulsos de luz, estando a freqüência na qual recebe os pulsos relacionada à velocidade angular do eixo.</a:t>
            </a:r>
          </a:p>
          <a:p>
            <a:pPr eaLnBrk="0" hangingPunct="0"/>
            <a:endParaRPr lang="pt-BR" sz="2000">
              <a:latin typeface="Tahoma" pitchFamily="34" charset="0"/>
              <a:cs typeface="Arial" charset="0"/>
            </a:endParaRPr>
          </a:p>
          <a:p>
            <a:pPr eaLnBrk="0" hangingPunct="0"/>
            <a:r>
              <a:rPr lang="pt-BR" sz="2000">
                <a:latin typeface="Tahoma" pitchFamily="34" charset="0"/>
                <a:cs typeface="Arial" charset="0"/>
              </a:rPr>
              <a:t>O sistema de medição tem assim um sensor, conectado através de um condicionador de sinais, o formador de pulsos, a um mostrador digital. </a:t>
            </a:r>
          </a:p>
          <a:p>
            <a:pPr eaLnBrk="0" hangingPunct="0"/>
            <a:endParaRPr lang="pt-BR" sz="2000">
              <a:latin typeface="Tahoma" pitchFamily="34" charset="0"/>
              <a:cs typeface="Arial" charset="0"/>
            </a:endParaRPr>
          </a:p>
          <a:p>
            <a:pPr eaLnBrk="0" hangingPunct="0"/>
            <a:r>
              <a:rPr lang="pt-BR" sz="2000">
                <a:latin typeface="Tahoma" pitchFamily="34" charset="0"/>
                <a:cs typeface="Arial" charset="0"/>
              </a:rPr>
              <a:t>Não aplicam nenhuma carga sobre o eixo (exceto a inércia do disco) pois não há conexão física entre o sistema de medição e o eixo.</a:t>
            </a:r>
          </a:p>
          <a:p>
            <a:pPr eaLnBrk="0" hangingPunct="0"/>
            <a:endParaRPr lang="pt-BR" sz="20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ota-contato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788" y="692150"/>
            <a:ext cx="216535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conta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981075"/>
            <a:ext cx="3495675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250825" y="168275"/>
            <a:ext cx="66008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>
                <a:latin typeface="Tahoma" pitchFamily="34" charset="0"/>
              </a:rPr>
              <a:t>5.1.2.4 - Tacômetro eletromecânico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15900"/>
            <a:ext cx="6121400" cy="692150"/>
          </a:xfrm>
        </p:spPr>
        <p:txBody>
          <a:bodyPr/>
          <a:lstStyle/>
          <a:p>
            <a:r>
              <a:rPr lang="pt-BR" sz="3600" smtClean="0">
                <a:solidFill>
                  <a:schemeClr val="tx1"/>
                </a:solidFill>
                <a:latin typeface="Tahoma" pitchFamily="34" charset="0"/>
              </a:rPr>
              <a:t>5.1.3 – Tacômetros ópticos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755650" y="1139825"/>
            <a:ext cx="4333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>
                <a:latin typeface="Tahoma" pitchFamily="34" charset="0"/>
                <a:cs typeface="Arial" charset="0"/>
              </a:rPr>
              <a:t>5.1.3.1 - Estroboscópio</a:t>
            </a: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288925" y="2225675"/>
            <a:ext cx="86042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>
                <a:latin typeface="Tahoma" pitchFamily="34" charset="0"/>
              </a:rPr>
              <a:t>	O estroboscópio é uma luz intermitente, cuja freqüência é conhecida. </a:t>
            </a:r>
          </a:p>
          <a:p>
            <a:pPr algn="just"/>
            <a:endParaRPr lang="pt-BR">
              <a:latin typeface="Tahoma" pitchFamily="34" charset="0"/>
            </a:endParaRPr>
          </a:p>
          <a:p>
            <a:pPr algn="just"/>
            <a:r>
              <a:rPr lang="pt-BR">
                <a:latin typeface="Tahoma" pitchFamily="34" charset="0"/>
              </a:rPr>
              <a:t>	No eixo onde é realizada a medida de rotação faz-se uma marca que deve ser observada pela incidência da luz intermitente.  Se a freqüência da emissão da luz for a mesma que a freqüência do eixo, a marca parecerá estar estacionária porque o eixo e sua marcação somente serão iluminados quando a marca estiver na mesma posição a cada rotação.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ança">
  <a:themeElements>
    <a:clrScheme name="Balanç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Balança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ça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ça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ça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Aula 2-Circuitos e medições elétricas</Template>
  <TotalTime>1195</TotalTime>
  <Words>416</Words>
  <Application>Microsoft Office PowerPoint</Application>
  <PresentationFormat>Apresentação na tela (4:3)</PresentationFormat>
  <Paragraphs>87</Paragraphs>
  <Slides>31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8" baseType="lpstr">
      <vt:lpstr>Times New Roman</vt:lpstr>
      <vt:lpstr>Arial</vt:lpstr>
      <vt:lpstr>Calibri</vt:lpstr>
      <vt:lpstr>Tahoma</vt:lpstr>
      <vt:lpstr>Symbol</vt:lpstr>
      <vt:lpstr>Wingdings</vt:lpstr>
      <vt:lpstr>Balança</vt:lpstr>
      <vt:lpstr>Capítulo 5 - Medição de  rotação, torque e potência</vt:lpstr>
      <vt:lpstr>5.1 - Medição de rotação</vt:lpstr>
      <vt:lpstr>Slide 3</vt:lpstr>
      <vt:lpstr>5.1.1 - Tacômetros mecânicos</vt:lpstr>
      <vt:lpstr>5.1.2 – Tacômetros elétricos</vt:lpstr>
      <vt:lpstr>Slide 6</vt:lpstr>
      <vt:lpstr>Slide 7</vt:lpstr>
      <vt:lpstr>Slide 8</vt:lpstr>
      <vt:lpstr>5.1.3 – Tacômetros ópticos</vt:lpstr>
      <vt:lpstr>Slide 10</vt:lpstr>
      <vt:lpstr>Slide 11</vt:lpstr>
      <vt:lpstr>Slide 12</vt:lpstr>
      <vt:lpstr>Slide 13</vt:lpstr>
      <vt:lpstr>Slide 14</vt:lpstr>
      <vt:lpstr>5.2 - Medição de torque</vt:lpstr>
      <vt:lpstr>5.2.1 - Freio Prony</vt:lpstr>
      <vt:lpstr>Slide 17</vt:lpstr>
      <vt:lpstr>5.2.2 - Freio hidráulico</vt:lpstr>
      <vt:lpstr>Slide 19</vt:lpstr>
      <vt:lpstr>Slide 20</vt:lpstr>
      <vt:lpstr>Slide 21</vt:lpstr>
      <vt:lpstr>5.2.3 – Transdutores de torque</vt:lpstr>
      <vt:lpstr>Slide 23</vt:lpstr>
      <vt:lpstr>Slide 24</vt:lpstr>
      <vt:lpstr>Slide 25</vt:lpstr>
      <vt:lpstr>Slide 26</vt:lpstr>
      <vt:lpstr>Slide 27</vt:lpstr>
      <vt:lpstr>Slide 28</vt:lpstr>
      <vt:lpstr>5.3 - Medição de potência mecânica</vt:lpstr>
      <vt:lpstr>Slide 30</vt:lpstr>
      <vt:lpstr>Slide 31</vt:lpstr>
    </vt:vector>
  </TitlesOfParts>
  <Company>UFPR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Massa, força e torque</dc:title>
  <dc:creator>DEMEC</dc:creator>
  <cp:lastModifiedBy>HELIO</cp:lastModifiedBy>
  <cp:revision>49</cp:revision>
  <dcterms:created xsi:type="dcterms:W3CDTF">2005-10-10T16:04:27Z</dcterms:created>
  <dcterms:modified xsi:type="dcterms:W3CDTF">2010-04-15T12:20:18Z</dcterms:modified>
</cp:coreProperties>
</file>