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8" r:id="rId3"/>
    <p:sldId id="279" r:id="rId4"/>
    <p:sldId id="300" r:id="rId5"/>
    <p:sldId id="264" r:id="rId6"/>
    <p:sldId id="262" r:id="rId7"/>
    <p:sldId id="265" r:id="rId8"/>
    <p:sldId id="280" r:id="rId9"/>
    <p:sldId id="301" r:id="rId10"/>
    <p:sldId id="302" r:id="rId11"/>
    <p:sldId id="266" r:id="rId12"/>
    <p:sldId id="267" r:id="rId13"/>
    <p:sldId id="268" r:id="rId14"/>
    <p:sldId id="282" r:id="rId15"/>
    <p:sldId id="283" r:id="rId16"/>
    <p:sldId id="263" r:id="rId17"/>
    <p:sldId id="285" r:id="rId18"/>
    <p:sldId id="286" r:id="rId19"/>
    <p:sldId id="271" r:id="rId20"/>
    <p:sldId id="272" r:id="rId21"/>
    <p:sldId id="305" r:id="rId22"/>
    <p:sldId id="274" r:id="rId23"/>
    <p:sldId id="273" r:id="rId24"/>
    <p:sldId id="284" r:id="rId25"/>
    <p:sldId id="287" r:id="rId26"/>
    <p:sldId id="269" r:id="rId27"/>
    <p:sldId id="270" r:id="rId28"/>
    <p:sldId id="288" r:id="rId29"/>
    <p:sldId id="307" r:id="rId30"/>
    <p:sldId id="308" r:id="rId31"/>
    <p:sldId id="306" r:id="rId32"/>
    <p:sldId id="309" r:id="rId33"/>
    <p:sldId id="261" r:id="rId34"/>
    <p:sldId id="290" r:id="rId35"/>
    <p:sldId id="303" r:id="rId36"/>
    <p:sldId id="310" r:id="rId37"/>
    <p:sldId id="311" r:id="rId38"/>
    <p:sldId id="275" r:id="rId39"/>
    <p:sldId id="276" r:id="rId40"/>
    <p:sldId id="278" r:id="rId41"/>
    <p:sldId id="304" r:id="rId42"/>
    <p:sldId id="291" r:id="rId43"/>
    <p:sldId id="293" r:id="rId44"/>
    <p:sldId id="294" r:id="rId45"/>
    <p:sldId id="295" r:id="rId46"/>
    <p:sldId id="296" r:id="rId47"/>
    <p:sldId id="297" r:id="rId48"/>
    <p:sldId id="298" r:id="rId49"/>
    <p:sldId id="319" r:id="rId50"/>
    <p:sldId id="313" r:id="rId51"/>
    <p:sldId id="315" r:id="rId52"/>
  </p:sldIdLst>
  <p:sldSz cx="9144000" cy="6858000" type="screen4x3"/>
  <p:notesSz cx="6858000" cy="9144000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CC66"/>
    <a:srgbClr val="FF0000"/>
    <a:srgbClr val="993300"/>
    <a:srgbClr val="0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2" autoAdjust="0"/>
    <p:restoredTop sz="86376" autoAdjust="0"/>
  </p:normalViewPr>
  <p:slideViewPr>
    <p:cSldViewPr>
      <p:cViewPr varScale="1">
        <p:scale>
          <a:sx n="80" d="100"/>
          <a:sy n="80" d="100"/>
        </p:scale>
        <p:origin x="-13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0"/>
    </p:cViewPr>
  </p:sorter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9396" name="Espaço Reservado para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8612" name="Espaço Reservado para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9636" name="Espaço Reservado para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0660" name="Espaço Reservado para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1684" name="Espaço Reservado para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2708" name="Espaço Reservado para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3732" name="Espaço Reservado para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4756" name="Espaço Reservado para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5780" name="Espaço Reservado para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6804" name="Espaço Reservado para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7828" name="Espaço Reservado para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2468" name="Espaço Reservado para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8852" name="Espaço Reservado para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9876" name="Espaço Reservado para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0900" name="Espaço Reservado para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24" name="Espaço Reservado para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2948" name="Espaço Reservado para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3972" name="Espaço Reservado para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4996" name="Espaço Reservado para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6020" name="Espaço Reservado para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7044" name="Espaço Reservado para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8068" name="Espaço Reservado para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0420" name="Espaço Reservado para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9092" name="Espaço Reservado para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90116" name="Espaço Reservado para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91140" name="Espaço Reservado para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92164" name="Espaço Reservado para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93188" name="Espaço Reservado para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94212" name="Espaço Reservado para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95236" name="Espaço Reservado para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96260" name="Espaço Reservado para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97284" name="Espaço Reservado para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98308" name="Espaço Reservado para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1444" name="Espaço Reservado para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99332" name="Espaço Reservado para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00356" name="Espaço Reservado para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01380" name="Espaço Reservado para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02404" name="Espaço Reservado para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03428" name="Espaço Reservado para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04452" name="Espaço Reservado para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05476" name="Espaço Reservado para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06500" name="Espaço Reservado para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07524" name="Espaço Reservado para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08548" name="Espaço Reservado para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3492" name="Espaço Reservado para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09572" name="Espaço Reservado para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10596" name="Espaço Reservado para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4516" name="Espaço Reservado para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5540" name="Espaço Reservado para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6564" name="Espaço Reservado para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7588" name="Espaço Reservado para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403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3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3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3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3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4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4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4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4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4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4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4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4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4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4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5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5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5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5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5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5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5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5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5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5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6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6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6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6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6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6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6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6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6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4071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4072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3011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12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13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14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15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16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17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18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19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20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21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22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23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24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25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26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27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28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29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30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31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32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33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34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35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36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37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38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39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40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41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42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43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44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3045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 estilo do título mestre</a:t>
            </a:r>
          </a:p>
        </p:txBody>
      </p:sp>
      <p:sp>
        <p:nvSpPr>
          <p:cNvPr id="4304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8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Calibraci&#243;n%20de%20un%20man&#243;metro%20de%20presi&#243;n%20ne&#250;matica%20tipo%20Bourdon.avi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ow%20Pressure%20Gauges%20are%20Made.avi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Marcos\Graduacao\Sismed\Aulas\123.avi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hyperlink" Target="video%20aula%20de%20calibra&#231;&#227;o%20de%20man&#244;metros.avi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762000"/>
          </a:xfrm>
        </p:spPr>
        <p:txBody>
          <a:bodyPr anchor="t"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  <a:latin typeface="Tahoma" pitchFamily="34" charset="0"/>
              </a:rPr>
              <a:t>Capítulo 6 - Medição de pressão</a:t>
            </a:r>
            <a:endParaRPr lang="pt-BR" smtClea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20650" y="1628775"/>
            <a:ext cx="89154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>
                <a:latin typeface="Verdana" pitchFamily="34" charset="0"/>
                <a:cs typeface="Arial" charset="0"/>
              </a:rPr>
              <a:t>         A pressão significa “força por unidade de área”  que atua sobre uma superfície.</a:t>
            </a:r>
          </a:p>
          <a:p>
            <a:pPr algn="l"/>
            <a:endParaRPr lang="pt-BR">
              <a:latin typeface="Verdana" pitchFamily="34" charset="0"/>
              <a:cs typeface="Arial" charset="0"/>
            </a:endParaRPr>
          </a:p>
          <a:p>
            <a:pPr algn="l"/>
            <a:r>
              <a:rPr lang="pt-BR">
                <a:latin typeface="Verdana" pitchFamily="34" charset="0"/>
                <a:cs typeface="Arial" charset="0"/>
              </a:rPr>
              <a:t>Unidades: </a:t>
            </a:r>
            <a:endParaRPr lang="en-US">
              <a:latin typeface="Verdana" pitchFamily="34" charset="0"/>
              <a:cs typeface="Arial" charset="0"/>
            </a:endParaRPr>
          </a:p>
          <a:p>
            <a:pPr algn="just"/>
            <a:endParaRPr lang="en-US">
              <a:latin typeface="Verdana" pitchFamily="34" charset="0"/>
              <a:cs typeface="Arial" charset="0"/>
            </a:endParaRPr>
          </a:p>
          <a:p>
            <a:pPr algn="just"/>
            <a:r>
              <a:rPr lang="en-US">
                <a:latin typeface="Verdana" pitchFamily="34" charset="0"/>
                <a:cs typeface="Arial" charset="0"/>
              </a:rPr>
              <a:t>- </a:t>
            </a:r>
            <a:r>
              <a:rPr lang="pt-BR">
                <a:latin typeface="Verdana" pitchFamily="34" charset="0"/>
                <a:cs typeface="Arial" charset="0"/>
              </a:rPr>
              <a:t>mmHg (milimetros de mercúrio)</a:t>
            </a:r>
            <a:endParaRPr lang="en-US">
              <a:latin typeface="Verdana" pitchFamily="34" charset="0"/>
              <a:cs typeface="Arial" charset="0"/>
            </a:endParaRPr>
          </a:p>
          <a:p>
            <a:pPr algn="just"/>
            <a:r>
              <a:rPr lang="en-US">
                <a:latin typeface="Verdana" pitchFamily="34" charset="0"/>
                <a:cs typeface="Arial" charset="0"/>
              </a:rPr>
              <a:t>- </a:t>
            </a:r>
            <a:r>
              <a:rPr lang="pt-BR">
                <a:latin typeface="Verdana" pitchFamily="34" charset="0"/>
                <a:cs typeface="Arial" charset="0"/>
              </a:rPr>
              <a:t>mH</a:t>
            </a:r>
            <a:r>
              <a:rPr lang="pt-BR" baseline="-30000">
                <a:latin typeface="Verdana" pitchFamily="34" charset="0"/>
                <a:cs typeface="Arial" charset="0"/>
              </a:rPr>
              <a:t>2</a:t>
            </a:r>
            <a:r>
              <a:rPr lang="pt-BR">
                <a:latin typeface="Verdana" pitchFamily="34" charset="0"/>
                <a:cs typeface="Arial" charset="0"/>
              </a:rPr>
              <a:t>0 (metro de água)</a:t>
            </a:r>
            <a:endParaRPr lang="en-US">
              <a:latin typeface="Verdana" pitchFamily="34" charset="0"/>
              <a:cs typeface="Arial" charset="0"/>
            </a:endParaRPr>
          </a:p>
          <a:p>
            <a:pPr algn="just"/>
            <a:r>
              <a:rPr lang="en-US">
                <a:latin typeface="Verdana" pitchFamily="34" charset="0"/>
                <a:cs typeface="Arial" charset="0"/>
              </a:rPr>
              <a:t>- </a:t>
            </a:r>
            <a:r>
              <a:rPr lang="pt-BR">
                <a:latin typeface="Verdana" pitchFamily="34" charset="0"/>
                <a:cs typeface="Arial" charset="0"/>
              </a:rPr>
              <a:t>psi (libras por polegada quadrada)</a:t>
            </a:r>
            <a:endParaRPr lang="en-US">
              <a:latin typeface="Verdana" pitchFamily="34" charset="0"/>
              <a:cs typeface="Arial" charset="0"/>
            </a:endParaRPr>
          </a:p>
          <a:p>
            <a:pPr algn="just"/>
            <a:r>
              <a:rPr lang="en-US">
                <a:latin typeface="Verdana" pitchFamily="34" charset="0"/>
                <a:cs typeface="Arial" charset="0"/>
              </a:rPr>
              <a:t>- </a:t>
            </a:r>
            <a:r>
              <a:rPr lang="pt-BR">
                <a:latin typeface="Verdana" pitchFamily="34" charset="0"/>
                <a:cs typeface="Arial" charset="0"/>
              </a:rPr>
              <a:t>kgf/cm</a:t>
            </a:r>
            <a:r>
              <a:rPr lang="pt-BR" baseline="30000">
                <a:latin typeface="Verdana" pitchFamily="34" charset="0"/>
                <a:cs typeface="Arial" charset="0"/>
              </a:rPr>
              <a:t>2  </a:t>
            </a:r>
            <a:r>
              <a:rPr lang="pt-BR">
                <a:latin typeface="Verdana" pitchFamily="34" charset="0"/>
                <a:cs typeface="Arial" charset="0"/>
              </a:rPr>
              <a:t>(quilograma-força por centímetro quadrado)</a:t>
            </a:r>
            <a:endParaRPr lang="en-US">
              <a:latin typeface="Verdana" pitchFamily="34" charset="0"/>
              <a:cs typeface="Arial" charset="0"/>
            </a:endParaRPr>
          </a:p>
          <a:p>
            <a:pPr algn="just"/>
            <a:r>
              <a:rPr lang="en-US">
                <a:latin typeface="Verdana" pitchFamily="34" charset="0"/>
                <a:cs typeface="Arial" charset="0"/>
              </a:rPr>
              <a:t>- </a:t>
            </a:r>
            <a:r>
              <a:rPr lang="pt-BR">
                <a:latin typeface="Verdana" pitchFamily="34" charset="0"/>
                <a:cs typeface="Arial" charset="0"/>
              </a:rPr>
              <a:t>Pascal (N/m</a:t>
            </a:r>
            <a:r>
              <a:rPr lang="pt-BR" baseline="30000">
                <a:latin typeface="Verdana" pitchFamily="34" charset="0"/>
                <a:cs typeface="Arial" charset="0"/>
              </a:rPr>
              <a:t>2</a:t>
            </a:r>
            <a:r>
              <a:rPr lang="pt-BR">
                <a:latin typeface="Verdana" pitchFamily="34" charset="0"/>
                <a:cs typeface="Arial" charset="0"/>
              </a:rPr>
              <a:t>)</a:t>
            </a:r>
            <a:endParaRPr lang="en-US">
              <a:latin typeface="Verdana" pitchFamily="34" charset="0"/>
              <a:cs typeface="Arial" charset="0"/>
            </a:endParaRPr>
          </a:p>
          <a:p>
            <a:pPr algn="just"/>
            <a:r>
              <a:rPr lang="en-US">
                <a:latin typeface="Verdana" pitchFamily="34" charset="0"/>
                <a:cs typeface="Arial" charset="0"/>
              </a:rPr>
              <a:t>- </a:t>
            </a:r>
            <a:r>
              <a:rPr lang="pt-BR">
                <a:latin typeface="Verdana" pitchFamily="34" charset="0"/>
                <a:cs typeface="Arial" charset="0"/>
              </a:rPr>
              <a:t>bar</a:t>
            </a:r>
            <a:r>
              <a:rPr lang="en-US">
                <a:latin typeface="Verdana" pitchFamily="34" charset="0"/>
                <a:cs typeface="Arial" charset="0"/>
              </a:rPr>
              <a:t> (10</a:t>
            </a:r>
            <a:r>
              <a:rPr lang="en-US" baseline="30000">
                <a:latin typeface="Verdana" pitchFamily="34" charset="0"/>
                <a:cs typeface="Arial" charset="0"/>
              </a:rPr>
              <a:t>5</a:t>
            </a:r>
            <a:r>
              <a:rPr lang="en-US">
                <a:latin typeface="Verdana" pitchFamily="34" charset="0"/>
                <a:cs typeface="Arial" charset="0"/>
              </a:rPr>
              <a:t> N/m</a:t>
            </a:r>
            <a:r>
              <a:rPr lang="en-US" baseline="30000">
                <a:latin typeface="Verdana" pitchFamily="34" charset="0"/>
                <a:cs typeface="Arial" charset="0"/>
              </a:rPr>
              <a:t>2</a:t>
            </a:r>
            <a:r>
              <a:rPr lang="en-US">
                <a:latin typeface="Verdana" pitchFamily="34" charset="0"/>
                <a:cs typeface="Arial" charset="0"/>
              </a:rPr>
              <a:t>)</a:t>
            </a:r>
            <a:r>
              <a:rPr lang="pt-BR">
                <a:latin typeface="Verdana" pitchFamily="34" charset="0"/>
                <a:cs typeface="Arial" charset="0"/>
              </a:rPr>
              <a:t> </a:t>
            </a:r>
            <a:endParaRPr lang="en-US">
              <a:latin typeface="Verdana" pitchFamily="34" charset="0"/>
              <a:cs typeface="Arial" charset="0"/>
            </a:endParaRPr>
          </a:p>
          <a:p>
            <a:pPr algn="just"/>
            <a:r>
              <a:rPr lang="en-US">
                <a:latin typeface="Verdana" pitchFamily="34" charset="0"/>
                <a:cs typeface="Arial" charset="0"/>
              </a:rPr>
              <a:t>- </a:t>
            </a:r>
            <a:r>
              <a:rPr lang="pt-BR">
                <a:latin typeface="Verdana" pitchFamily="34" charset="0"/>
                <a:cs typeface="Arial" charset="0"/>
              </a:rPr>
              <a:t>mbar (</a:t>
            </a:r>
            <a:r>
              <a:rPr lang="en-US">
                <a:latin typeface="Verdana" pitchFamily="34" charset="0"/>
                <a:cs typeface="Arial" charset="0"/>
              </a:rPr>
              <a:t>10</a:t>
            </a:r>
            <a:r>
              <a:rPr lang="en-US" baseline="30000">
                <a:latin typeface="Verdana" pitchFamily="34" charset="0"/>
                <a:cs typeface="Arial" charset="0"/>
              </a:rPr>
              <a:t>2</a:t>
            </a:r>
            <a:r>
              <a:rPr lang="en-US">
                <a:latin typeface="Verdana" pitchFamily="34" charset="0"/>
                <a:cs typeface="Arial" charset="0"/>
              </a:rPr>
              <a:t> N/m</a:t>
            </a:r>
            <a:r>
              <a:rPr lang="en-US" baseline="30000">
                <a:latin typeface="Verdana" pitchFamily="34" charset="0"/>
                <a:cs typeface="Arial" charset="0"/>
              </a:rPr>
              <a:t>2</a:t>
            </a:r>
            <a:r>
              <a:rPr lang="pt-BR">
                <a:latin typeface="Verdana" pitchFamily="34" charset="0"/>
                <a:cs typeface="Arial" charset="0"/>
              </a:rPr>
              <a:t>)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57200" y="1052513"/>
            <a:ext cx="3048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>
                <a:cs typeface="Arial" charset="0"/>
              </a:rPr>
              <a:t>6.1 - </a:t>
            </a:r>
            <a:r>
              <a:rPr lang="pt-BR" sz="2800">
                <a:cs typeface="Arial" charset="0"/>
              </a:rPr>
              <a:t>Introdução</a:t>
            </a:r>
            <a:r>
              <a:rPr lang="pt-BR" sz="280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685800" y="1916113"/>
            <a:ext cx="8001000" cy="33639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indent="485775" algn="just">
              <a:spcBef>
                <a:spcPct val="50000"/>
              </a:spcBef>
              <a:buFontTx/>
              <a:buChar char="•"/>
            </a:pPr>
            <a:r>
              <a:rPr kumimoji="1" lang="pt-BR" sz="3300"/>
              <a:t>Efeitos capilares – A qualidade do barômetro é função do diâmetro do tubo utilizado.</a:t>
            </a:r>
          </a:p>
          <a:p>
            <a:pPr indent="485775" algn="just">
              <a:spcBef>
                <a:spcPct val="50000"/>
              </a:spcBef>
              <a:buFontTx/>
              <a:buChar char="•"/>
            </a:pPr>
            <a:r>
              <a:rPr kumimoji="1" lang="pt-BR" sz="3300"/>
              <a:t>Efeito de elevação – Um barômetro lido a uma elevação diferente do local onde foi testado dever ser corrigido. </a:t>
            </a: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1258888" y="115888"/>
            <a:ext cx="658971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90000"/>
              </a:lnSpc>
              <a:buClr>
                <a:schemeClr val="accent1"/>
              </a:buClr>
            </a:pPr>
            <a:r>
              <a:rPr lang="pt-BR" sz="3200"/>
              <a:t>Fatores de imprecisão de leitura em barômetros de mercúrio</a:t>
            </a:r>
            <a:r>
              <a:rPr lang="pt-PT" sz="320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457200"/>
          </a:xfrm>
        </p:spPr>
        <p:txBody>
          <a:bodyPr anchor="t"/>
          <a:lstStyle/>
          <a:p>
            <a:pPr algn="l">
              <a:defRPr/>
            </a:pPr>
            <a:r>
              <a:rPr lang="en-US" sz="2400" smtClean="0">
                <a:solidFill>
                  <a:schemeClr val="tx1"/>
                </a:solidFill>
                <a:latin typeface="Tahoma" pitchFamily="34" charset="0"/>
              </a:rPr>
              <a:t>6</a:t>
            </a:r>
            <a:r>
              <a:rPr lang="pt-BR" sz="2400" smtClean="0">
                <a:solidFill>
                  <a:schemeClr val="tx1"/>
                </a:solidFill>
                <a:latin typeface="Tahoma" pitchFamily="34" charset="0"/>
              </a:rPr>
              <a:t>.</a:t>
            </a:r>
            <a:r>
              <a:rPr lang="en-US" sz="2400" smtClean="0">
                <a:solidFill>
                  <a:schemeClr val="tx1"/>
                </a:solidFill>
                <a:latin typeface="Tahoma" pitchFamily="34" charset="0"/>
              </a:rPr>
              <a:t>2</a:t>
            </a:r>
            <a:r>
              <a:rPr lang="pt-BR" sz="2400" smtClean="0">
                <a:solidFill>
                  <a:schemeClr val="tx1"/>
                </a:solidFill>
                <a:latin typeface="Tahoma" pitchFamily="34" charset="0"/>
              </a:rPr>
              <a:t>.</a:t>
            </a:r>
            <a:r>
              <a:rPr lang="en-US" sz="2400" smtClean="0">
                <a:solidFill>
                  <a:schemeClr val="tx1"/>
                </a:solidFill>
                <a:latin typeface="Tahoma" pitchFamily="34" charset="0"/>
              </a:rPr>
              <a:t>2</a:t>
            </a:r>
            <a:r>
              <a:rPr lang="pt-BR" sz="2400" smtClean="0">
                <a:solidFill>
                  <a:schemeClr val="tx1"/>
                </a:solidFill>
                <a:latin typeface="Tahoma" pitchFamily="34" charset="0"/>
              </a:rPr>
              <a:t> - Barômetros metálicos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382588" y="990600"/>
            <a:ext cx="8532812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algn="just"/>
            <a:r>
              <a:rPr lang="en-US" sz="2000">
                <a:cs typeface="Arial" charset="0"/>
              </a:rPr>
              <a:t>	</a:t>
            </a:r>
            <a:r>
              <a:rPr lang="pt-BR" sz="2000">
                <a:cs typeface="Arial" charset="0"/>
              </a:rPr>
              <a:t>Caracterizam-se por não possuírem coluna barométrica, podem ser portáteis, embora de menor precisão</a:t>
            </a:r>
            <a:r>
              <a:rPr lang="en-US" sz="2000">
                <a:cs typeface="Arial" charset="0"/>
              </a:rPr>
              <a:t>.</a:t>
            </a:r>
            <a:endParaRPr lang="pt-BR" sz="2000"/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458788" y="1905000"/>
            <a:ext cx="82280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algn="just"/>
            <a:r>
              <a:rPr lang="en-US" sz="2000">
                <a:cs typeface="Arial" charset="0"/>
              </a:rPr>
              <a:t>A)</a:t>
            </a:r>
            <a:r>
              <a:rPr lang="pt-BR" sz="2000">
                <a:cs typeface="Arial" charset="0"/>
              </a:rPr>
              <a:t> Barômetro </a:t>
            </a:r>
            <a:r>
              <a:rPr lang="en-US" sz="2000">
                <a:cs typeface="Arial" charset="0"/>
              </a:rPr>
              <a:t>a</a:t>
            </a:r>
            <a:r>
              <a:rPr lang="pt-BR" sz="2000">
                <a:cs typeface="Arial" charset="0"/>
              </a:rPr>
              <a:t>neróide</a:t>
            </a:r>
          </a:p>
          <a:p>
            <a:pPr algn="just" eaLnBrk="0" hangingPunct="0"/>
            <a:r>
              <a:rPr lang="pt-BR" sz="2000">
                <a:cs typeface="Arial" charset="0"/>
              </a:rPr>
              <a:t> </a:t>
            </a:r>
          </a:p>
          <a:p>
            <a:pPr algn="just" eaLnBrk="0" hangingPunct="0"/>
            <a:r>
              <a:rPr lang="pt-BR" sz="2000">
                <a:cs typeface="Arial" charset="0"/>
              </a:rPr>
              <a:t>	O dispositivo sensível à pressão é um tubo fechado, metálico, de paredes muito delgadas; constitui uma superfície toroidal não completa e desprovida de ar internamente.</a:t>
            </a:r>
            <a:endParaRPr lang="pt-BR" sz="200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81000" y="3727450"/>
            <a:ext cx="8382000" cy="2020888"/>
            <a:chOff x="240" y="2348"/>
            <a:chExt cx="5280" cy="1273"/>
          </a:xfrm>
        </p:grpSpPr>
        <p:pic>
          <p:nvPicPr>
            <p:cNvPr id="14342" name="Picture 3" descr="barometro-aneroid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4" y="2348"/>
              <a:ext cx="2016" cy="1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3" name="Rectangle 6"/>
            <p:cNvSpPr>
              <a:spLocks noChangeArrowheads="1"/>
            </p:cNvSpPr>
            <p:nvPr/>
          </p:nvSpPr>
          <p:spPr bwMode="auto">
            <a:xfrm>
              <a:off x="240" y="2352"/>
              <a:ext cx="3120" cy="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pt-BR" sz="1800">
                  <a:cs typeface="Arial" charset="0"/>
                </a:rPr>
                <a:t>	Da figura observa-se que, um aumento de pressão provoca um acréscimo da força externa </a:t>
              </a:r>
              <a:r>
                <a:rPr lang="pt-BR" sz="1800">
                  <a:sym typeface="Symbol" pitchFamily="18" charset="2"/>
                </a:rPr>
                <a:t></a:t>
              </a:r>
              <a:r>
                <a:rPr lang="pt-BR" sz="1800">
                  <a:cs typeface="Arial" charset="0"/>
                </a:rPr>
                <a:t>F = </a:t>
              </a:r>
              <a:r>
                <a:rPr lang="pt-BR" sz="1800">
                  <a:sym typeface="Symbol" pitchFamily="18" charset="2"/>
                </a:rPr>
                <a:t></a:t>
              </a:r>
              <a:r>
                <a:rPr lang="pt-BR" sz="1800">
                  <a:cs typeface="Arial" charset="0"/>
                </a:rPr>
                <a:t>p.S em direção ao centro e um acréscimo </a:t>
              </a:r>
              <a:r>
                <a:rPr lang="pt-BR" sz="1800">
                  <a:sym typeface="Symbol" pitchFamily="18" charset="2"/>
                </a:rPr>
                <a:t></a:t>
              </a:r>
              <a:r>
                <a:rPr lang="pt-BR" sz="1800">
                  <a:cs typeface="Arial" charset="0"/>
                </a:rPr>
                <a:t>f = </a:t>
              </a:r>
              <a:r>
                <a:rPr lang="pt-BR" sz="1800">
                  <a:sym typeface="Symbol" pitchFamily="18" charset="2"/>
                </a:rPr>
                <a:t></a:t>
              </a:r>
              <a:r>
                <a:rPr lang="pt-BR" sz="1800">
                  <a:cs typeface="Arial" charset="0"/>
                </a:rPr>
                <a:t>p.s  em direção oposta. </a:t>
              </a:r>
              <a:endParaRPr lang="en-US" sz="1800">
                <a:cs typeface="Arial" charset="0"/>
              </a:endParaRPr>
            </a:p>
            <a:p>
              <a:pPr algn="just"/>
              <a:endParaRPr lang="en-US" sz="1800">
                <a:cs typeface="Arial" charset="0"/>
              </a:endParaRPr>
            </a:p>
            <a:p>
              <a:pPr algn="just"/>
              <a:r>
                <a:rPr lang="pt-BR" sz="1800">
                  <a:cs typeface="Arial" charset="0"/>
                </a:rPr>
                <a:t>Como S &gt; s, resulta </a:t>
              </a:r>
              <a:r>
                <a:rPr lang="pt-BR" sz="1800">
                  <a:sym typeface="Symbol" pitchFamily="18" charset="2"/>
                </a:rPr>
                <a:t></a:t>
              </a:r>
              <a:r>
                <a:rPr lang="pt-BR" sz="1800">
                  <a:cs typeface="Arial" charset="0"/>
                </a:rPr>
                <a:t>F &gt; </a:t>
              </a:r>
              <a:r>
                <a:rPr lang="pt-BR" sz="1800">
                  <a:sym typeface="Symbol" pitchFamily="18" charset="2"/>
                </a:rPr>
                <a:t></a:t>
              </a:r>
              <a:r>
                <a:rPr lang="pt-BR" sz="1800">
                  <a:cs typeface="Arial" charset="0"/>
                </a:rPr>
                <a:t>f.  S e s são as</a:t>
              </a:r>
              <a:br>
                <a:rPr lang="pt-BR" sz="1800">
                  <a:cs typeface="Arial" charset="0"/>
                </a:rPr>
              </a:br>
              <a:r>
                <a:rPr lang="pt-BR" sz="1800">
                  <a:cs typeface="Arial" charset="0"/>
                </a:rPr>
                <a:t>áreas das faces externa e interna do toróide.</a:t>
              </a:r>
              <a:r>
                <a:rPr lang="pt-BR" sz="1800">
                  <a:sym typeface="Symbol" pitchFamily="18" charset="2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381000" y="990600"/>
            <a:ext cx="845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1323975" algn="l"/>
              </a:tabLst>
            </a:pPr>
            <a:r>
              <a:rPr lang="en-US" sz="2000">
                <a:latin typeface="Arial" charset="0"/>
                <a:cs typeface="Arial" charset="0"/>
              </a:rPr>
              <a:t>	</a:t>
            </a:r>
            <a:r>
              <a:rPr lang="pt-BR" sz="2000">
                <a:latin typeface="Arial" charset="0"/>
                <a:cs typeface="Arial" charset="0"/>
              </a:rPr>
              <a:t>Assim, um aumento de pressão aproxima os extremos A e B e uma diminui</a:t>
            </a:r>
            <a:r>
              <a:rPr lang="pt-BR" sz="2000">
                <a:latin typeface="Times New Roman" pitchFamily="18" charset="0"/>
                <a:cs typeface="Arial" charset="0"/>
              </a:rPr>
              <a:t>ç</a:t>
            </a:r>
            <a:r>
              <a:rPr lang="pt-BR" sz="2000">
                <a:latin typeface="Arial" charset="0"/>
                <a:cs typeface="Arial" charset="0"/>
              </a:rPr>
              <a:t>ão os afasta. Considerando uma rela</a:t>
            </a:r>
            <a:r>
              <a:rPr lang="pt-BR" sz="2000">
                <a:latin typeface="Times New Roman" pitchFamily="18" charset="0"/>
                <a:cs typeface="Arial" charset="0"/>
              </a:rPr>
              <a:t>ç</a:t>
            </a:r>
            <a:r>
              <a:rPr lang="pt-BR" sz="2000">
                <a:latin typeface="Arial" charset="0"/>
                <a:cs typeface="Arial" charset="0"/>
              </a:rPr>
              <a:t>ão linear, K, entre a varia</a:t>
            </a:r>
            <a:r>
              <a:rPr lang="pt-BR" sz="2000">
                <a:latin typeface="Times New Roman" pitchFamily="18" charset="0"/>
                <a:cs typeface="Arial" charset="0"/>
              </a:rPr>
              <a:t>ç</a:t>
            </a:r>
            <a:r>
              <a:rPr lang="pt-BR" sz="2000">
                <a:latin typeface="Arial" charset="0"/>
                <a:cs typeface="Arial" charset="0"/>
              </a:rPr>
              <a:t>ão da distância AB, </a:t>
            </a:r>
            <a:r>
              <a:rPr lang="pt-BR" sz="2000">
                <a:latin typeface="Arial" charset="0"/>
                <a:cs typeface="Arial" charset="0"/>
                <a:sym typeface="Symbol" pitchFamily="18" charset="2"/>
              </a:rPr>
              <a:t></a:t>
            </a:r>
            <a:r>
              <a:rPr lang="pt-BR" sz="2000" baseline="-30000">
                <a:latin typeface="Arial" charset="0"/>
                <a:cs typeface="Arial" charset="0"/>
              </a:rPr>
              <a:t>AB</a:t>
            </a:r>
            <a:r>
              <a:rPr lang="pt-BR" sz="2000">
                <a:latin typeface="Arial" charset="0"/>
                <a:cs typeface="Arial" charset="0"/>
                <a:sym typeface="Symbol" pitchFamily="18" charset="2"/>
              </a:rPr>
              <a:t> , e diferença de forças, </a:t>
            </a:r>
            <a:r>
              <a:rPr lang="pt-BR" sz="2000">
                <a:latin typeface="Arial" charset="0"/>
                <a:cs typeface="Arial" charset="0"/>
              </a:rPr>
              <a:t>F - </a:t>
            </a:r>
            <a:r>
              <a:rPr lang="pt-BR" sz="2000">
                <a:latin typeface="Arial" charset="0"/>
                <a:cs typeface="Arial" charset="0"/>
                <a:sym typeface="Symbol" pitchFamily="18" charset="2"/>
              </a:rPr>
              <a:t></a:t>
            </a:r>
            <a:r>
              <a:rPr lang="pt-BR" sz="2000">
                <a:latin typeface="Arial" charset="0"/>
                <a:cs typeface="Arial" charset="0"/>
              </a:rPr>
              <a:t>f , tem-se:</a:t>
            </a:r>
            <a:endParaRPr lang="pt-BR" sz="2000">
              <a:latin typeface="Arial" charset="0"/>
              <a:cs typeface="Arial" charset="0"/>
              <a:sym typeface="Symbol" pitchFamily="18" charset="2"/>
            </a:endParaRPr>
          </a:p>
        </p:txBody>
      </p:sp>
      <p:graphicFrame>
        <p:nvGraphicFramePr>
          <p:cNvPr id="1026" name="Object 1024"/>
          <p:cNvGraphicFramePr>
            <a:graphicFrameLocks noChangeAspect="1"/>
          </p:cNvGraphicFramePr>
          <p:nvPr/>
        </p:nvGraphicFramePr>
        <p:xfrm>
          <a:off x="2209800" y="2165350"/>
          <a:ext cx="3048000" cy="730250"/>
        </p:xfrm>
        <a:graphic>
          <a:graphicData uri="http://schemas.openxmlformats.org/presentationml/2006/ole">
            <p:oleObj spid="_x0000_s1026" r:id="rId4" imgW="1625600" imgH="393700" progId="Equation.3">
              <p:embed/>
            </p:oleObj>
          </a:graphicData>
        </a:graphic>
      </p:graphicFrame>
      <p:sp>
        <p:nvSpPr>
          <p:cNvPr id="1028" name="Rectangle 9"/>
          <p:cNvSpPr>
            <a:spLocks noChangeArrowheads="1"/>
          </p:cNvSpPr>
          <p:nvPr/>
        </p:nvSpPr>
        <p:spPr bwMode="auto">
          <a:xfrm>
            <a:off x="533400" y="304800"/>
            <a:ext cx="273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cs typeface="Arial" charset="0"/>
              </a:rPr>
              <a:t>A)</a:t>
            </a:r>
            <a:r>
              <a:rPr lang="pt-BR" sz="2000">
                <a:cs typeface="Arial" charset="0"/>
              </a:rPr>
              <a:t> Barômetro </a:t>
            </a:r>
            <a:r>
              <a:rPr lang="en-US" sz="2000">
                <a:cs typeface="Arial" charset="0"/>
              </a:rPr>
              <a:t>a</a:t>
            </a:r>
            <a:r>
              <a:rPr lang="pt-BR" sz="2000">
                <a:cs typeface="Arial" charset="0"/>
              </a:rPr>
              <a:t>neróide</a:t>
            </a:r>
          </a:p>
        </p:txBody>
      </p:sp>
      <p:sp>
        <p:nvSpPr>
          <p:cNvPr id="1029" name="Rectangle 11"/>
          <p:cNvSpPr>
            <a:spLocks noChangeArrowheads="1"/>
          </p:cNvSpPr>
          <p:nvPr/>
        </p:nvSpPr>
        <p:spPr bwMode="auto">
          <a:xfrm>
            <a:off x="471488" y="3141663"/>
            <a:ext cx="5670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2000">
                <a:latin typeface="Arial Unicode MS" pitchFamily="34" charset="-128"/>
                <a:sym typeface="Symbol" pitchFamily="18" charset="2"/>
              </a:rPr>
              <a:t>portanto, </a:t>
            </a:r>
            <a:r>
              <a:rPr lang="pt-BR" sz="2000">
                <a:latin typeface="Arial Unicode MS" pitchFamily="34" charset="-128"/>
              </a:rPr>
              <a:t>AB</a:t>
            </a:r>
            <a:r>
              <a:rPr lang="pt-BR" sz="2000">
                <a:latin typeface="Arial Unicode MS" pitchFamily="34" charset="-128"/>
                <a:sym typeface="Symbol" pitchFamily="18" charset="2"/>
              </a:rPr>
              <a:t> é inversamente proporcional a </a:t>
            </a:r>
            <a:r>
              <a:rPr lang="pt-BR" sz="2000">
                <a:latin typeface="Arial Unicode MS" pitchFamily="34" charset="-128"/>
              </a:rPr>
              <a:t>p.</a:t>
            </a:r>
            <a:endParaRPr lang="en-US" sz="2000">
              <a:latin typeface="Arial Unicode MS" pitchFamily="34" charset="-128"/>
            </a:endParaRPr>
          </a:p>
        </p:txBody>
      </p:sp>
      <p:sp>
        <p:nvSpPr>
          <p:cNvPr id="1030" name="Rectangle 15"/>
          <p:cNvSpPr>
            <a:spLocks noChangeArrowheads="1"/>
          </p:cNvSpPr>
          <p:nvPr/>
        </p:nvSpPr>
        <p:spPr bwMode="auto">
          <a:xfrm>
            <a:off x="323850" y="4221163"/>
            <a:ext cx="59039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pt-BR" sz="2000" dirty="0">
                <a:latin typeface="Arial Unicode MS" pitchFamily="34" charset="-128"/>
                <a:sym typeface="Symbol" pitchFamily="18" charset="2"/>
              </a:rPr>
              <a:t>	Uma engrenagem leve e um ponteiro ampliam as variações </a:t>
            </a:r>
            <a:r>
              <a:rPr lang="pt-BR" sz="2000" dirty="0">
                <a:latin typeface="Arial Unicode MS" pitchFamily="34" charset="-128"/>
              </a:rPr>
              <a:t>AB</a:t>
            </a:r>
            <a:r>
              <a:rPr lang="pt-BR" sz="2000" dirty="0">
                <a:latin typeface="Arial Unicode MS" pitchFamily="34" charset="-128"/>
                <a:sym typeface="Symbol" pitchFamily="18" charset="2"/>
              </a:rPr>
              <a:t>, que podem ser medidas em uma escala (expressa em unidades de pressão).</a:t>
            </a:r>
          </a:p>
        </p:txBody>
      </p:sp>
      <p:pic>
        <p:nvPicPr>
          <p:cNvPr id="1031" name="Picture 19" descr="barometro-aneroide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2565400"/>
            <a:ext cx="2805112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04800" y="228600"/>
            <a:ext cx="822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449263" algn="l"/>
              </a:tabLst>
            </a:pPr>
            <a:r>
              <a:rPr lang="pt-BR" sz="2000">
                <a:cs typeface="Arial" charset="0"/>
              </a:rPr>
              <a:t>B) Barômetro de Vidi</a:t>
            </a:r>
          </a:p>
        </p:txBody>
      </p:sp>
      <p:pic>
        <p:nvPicPr>
          <p:cNvPr id="15363" name="Picture 2" descr="barometro-diafrag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059113"/>
            <a:ext cx="403860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23850" y="836613"/>
            <a:ext cx="842486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>
                <a:latin typeface="Arial Unicode MS" pitchFamily="34" charset="-128"/>
              </a:rPr>
              <a:t>	</a:t>
            </a:r>
            <a:r>
              <a:rPr lang="pt-BR" sz="2000">
                <a:latin typeface="Arial Unicode MS" pitchFamily="34" charset="-128"/>
              </a:rPr>
              <a:t>Mede a pressão atmosférica tomando como referência as deformações produzidas sobre uma caixa metálica, hermeticamente fechada na parte superior por uma l</a:t>
            </a:r>
            <a:r>
              <a:rPr lang="en-US" sz="2000">
                <a:latin typeface="Arial Unicode MS" pitchFamily="34" charset="-128"/>
              </a:rPr>
              <a:t>á</a:t>
            </a:r>
            <a:r>
              <a:rPr lang="pt-BR" sz="2000">
                <a:latin typeface="Arial Unicode MS" pitchFamily="34" charset="-128"/>
              </a:rPr>
              <a:t>mina de aço ondulada e flexível, em cujo interior é feito vácuo. </a:t>
            </a:r>
          </a:p>
          <a:p>
            <a:pPr algn="just"/>
            <a:r>
              <a:rPr lang="pt-BR" sz="2000">
                <a:latin typeface="Arial Unicode MS" pitchFamily="34" charset="-128"/>
              </a:rPr>
              <a:t> </a:t>
            </a:r>
          </a:p>
          <a:p>
            <a:pPr algn="just"/>
            <a:r>
              <a:rPr lang="en-US" sz="2000">
                <a:latin typeface="Arial Unicode MS" pitchFamily="34" charset="-128"/>
              </a:rPr>
              <a:t>	</a:t>
            </a:r>
            <a:r>
              <a:rPr lang="pt-BR" sz="2000">
                <a:latin typeface="Arial Unicode MS" pitchFamily="34" charset="-128"/>
              </a:rPr>
              <a:t>Um ponteiro amplia as deformações e percorre uma escala.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f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5613" y="142875"/>
            <a:ext cx="5846762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691063" cy="706437"/>
          </a:xfrm>
        </p:spPr>
        <p:txBody>
          <a:bodyPr anchor="t"/>
          <a:lstStyle/>
          <a:p>
            <a:pPr algn="l">
              <a:defRPr/>
            </a:pPr>
            <a:r>
              <a:rPr lang="en-US" sz="3200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6.3 - Manômetros</a:t>
            </a:r>
            <a:endParaRPr lang="pt-BR" sz="3200" smtClean="0">
              <a:solidFill>
                <a:schemeClr val="tx1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395288" y="1125538"/>
            <a:ext cx="8424862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kumimoji="1" lang="pt-BR"/>
              <a:t>	Existem quatro tipos de medidores de pressão relativa, ou manômetros : </a:t>
            </a:r>
          </a:p>
          <a:p>
            <a:pPr marL="457200" indent="-457200" algn="l"/>
            <a:endParaRPr kumimoji="1" lang="pt-BR"/>
          </a:p>
          <a:p>
            <a:pPr marL="457200" indent="-457200" algn="l"/>
            <a:endParaRPr kumimoji="1" lang="pt-BR"/>
          </a:p>
          <a:p>
            <a:pPr marL="457200" indent="-457200" algn="l">
              <a:buFontTx/>
              <a:buAutoNum type="arabicPeriod"/>
            </a:pPr>
            <a:r>
              <a:rPr kumimoji="1" lang="pt-BR"/>
              <a:t>Manômetro de peso morto</a:t>
            </a:r>
          </a:p>
          <a:p>
            <a:pPr marL="457200" indent="-457200" algn="l">
              <a:buFontTx/>
              <a:buAutoNum type="arabicPeriod"/>
            </a:pPr>
            <a:endParaRPr kumimoji="1" lang="pt-BR"/>
          </a:p>
          <a:p>
            <a:pPr marL="457200" indent="-457200" algn="l">
              <a:buFontTx/>
              <a:buAutoNum type="arabicPeriod"/>
            </a:pPr>
            <a:r>
              <a:rPr kumimoji="1" lang="pt-BR"/>
              <a:t>Manômetros de coluna líquida </a:t>
            </a:r>
          </a:p>
          <a:p>
            <a:pPr marL="457200" indent="-457200" algn="l">
              <a:buFontTx/>
              <a:buAutoNum type="arabicPeriod"/>
            </a:pPr>
            <a:endParaRPr kumimoji="1" lang="pt-BR"/>
          </a:p>
          <a:p>
            <a:pPr marL="457200" indent="-457200" algn="l">
              <a:buFontTx/>
              <a:buAutoNum type="arabicPeriod"/>
            </a:pPr>
            <a:r>
              <a:rPr kumimoji="1" lang="pt-BR"/>
              <a:t>Manômetros por deformação elástica </a:t>
            </a:r>
          </a:p>
          <a:p>
            <a:pPr marL="457200" indent="-457200" algn="l">
              <a:buFontTx/>
              <a:buAutoNum type="arabicPeriod"/>
            </a:pPr>
            <a:endParaRPr kumimoji="1" lang="pt-BR"/>
          </a:p>
          <a:p>
            <a:pPr marL="457200" indent="-457200" algn="l">
              <a:buFontTx/>
              <a:buAutoNum type="arabicPeriod"/>
            </a:pPr>
            <a:r>
              <a:rPr kumimoji="1" lang="pt-BR"/>
              <a:t>Manômetros eletro-eletrônicos (transdutores de pressão)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14" descr="balanca_foto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3786211"/>
            <a:ext cx="292893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685800"/>
          </a:xfrm>
        </p:spPr>
        <p:txBody>
          <a:bodyPr anchor="t"/>
          <a:lstStyle/>
          <a:p>
            <a:pPr algn="l">
              <a:defRPr/>
            </a:pPr>
            <a:r>
              <a:rPr lang="en-US" sz="2800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6.3.1 - Manômetro de peso morto</a:t>
            </a:r>
            <a:endParaRPr lang="pt-BR" sz="2800" smtClean="0">
              <a:solidFill>
                <a:schemeClr val="tx1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57188" y="857250"/>
            <a:ext cx="8482012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algn="l" eaLnBrk="0" hangingPunct="0"/>
            <a:r>
              <a:rPr lang="pt-BR" sz="2000">
                <a:cs typeface="Arial" charset="0"/>
              </a:rPr>
              <a:t>Utiliza-se o manômetro de peso morto na calibração de outros medidores de pressão devido a sua precisão. </a:t>
            </a:r>
            <a:endParaRPr lang="pt-BR" sz="2000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93700" y="1571625"/>
            <a:ext cx="410686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pt-BR" sz="2000">
                <a:cs typeface="Arial" charset="0"/>
              </a:rPr>
              <a:t>A pressão é obtida pela colocação de massas conhecidas e padronizadas sobre um êmbolo de área também conhecida.</a:t>
            </a:r>
          </a:p>
          <a:p>
            <a:pPr algn="l" eaLnBrk="0" hangingPunct="0"/>
            <a:r>
              <a:rPr lang="pt-BR" sz="2000">
                <a:cs typeface="Arial" charset="0"/>
              </a:rPr>
              <a:t>Para uma determinada força-peso sobre o êmbolo pode-se calcular a pressão exercida.</a:t>
            </a:r>
          </a:p>
        </p:txBody>
      </p:sp>
      <p:grpSp>
        <p:nvGrpSpPr>
          <p:cNvPr id="18438" name="Group 6"/>
          <p:cNvGrpSpPr>
            <a:grpSpLocks/>
          </p:cNvGrpSpPr>
          <p:nvPr/>
        </p:nvGrpSpPr>
        <p:grpSpPr bwMode="auto">
          <a:xfrm>
            <a:off x="4929188" y="1785938"/>
            <a:ext cx="4032250" cy="3232150"/>
            <a:chOff x="3762" y="3622"/>
            <a:chExt cx="5588" cy="4531"/>
          </a:xfrm>
        </p:grpSpPr>
        <p:pic>
          <p:nvPicPr>
            <p:cNvPr id="18439" name="Picture 7" descr="Manometro-peso-mort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62" y="3622"/>
              <a:ext cx="5588" cy="4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0" name="Text Box 8"/>
            <p:cNvSpPr txBox="1">
              <a:spLocks noChangeArrowheads="1"/>
            </p:cNvSpPr>
            <p:nvPr/>
          </p:nvSpPr>
          <p:spPr bwMode="auto">
            <a:xfrm>
              <a:off x="4104" y="6431"/>
              <a:ext cx="1254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pt-BR" sz="1000">
                  <a:latin typeface="Times New Roman" pitchFamily="18" charset="0"/>
                </a:rPr>
                <a:t>Êmbolo</a:t>
              </a:r>
            </a:p>
          </p:txBody>
        </p:sp>
        <p:sp>
          <p:nvSpPr>
            <p:cNvPr id="18441" name="Text Box 9"/>
            <p:cNvSpPr txBox="1">
              <a:spLocks noChangeArrowheads="1"/>
            </p:cNvSpPr>
            <p:nvPr/>
          </p:nvSpPr>
          <p:spPr bwMode="auto">
            <a:xfrm>
              <a:off x="3933" y="5747"/>
              <a:ext cx="1254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pt-BR" sz="1000">
                  <a:latin typeface="Times New Roman" pitchFamily="18" charset="0"/>
                </a:rPr>
                <a:t>Pesos</a:t>
              </a:r>
            </a:p>
          </p:txBody>
        </p:sp>
        <p:sp>
          <p:nvSpPr>
            <p:cNvPr id="18442" name="Text Box 10"/>
            <p:cNvSpPr txBox="1">
              <a:spLocks noChangeArrowheads="1"/>
            </p:cNvSpPr>
            <p:nvPr/>
          </p:nvSpPr>
          <p:spPr bwMode="auto">
            <a:xfrm>
              <a:off x="4389" y="4322"/>
              <a:ext cx="1254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pt-BR" sz="1000">
                  <a:latin typeface="Times New Roman" pitchFamily="18" charset="0"/>
                </a:rPr>
                <a:t>Manômetro</a:t>
              </a:r>
            </a:p>
          </p:txBody>
        </p:sp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6783" y="5063"/>
              <a:ext cx="1824" cy="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pt-BR" sz="1000">
                  <a:latin typeface="Times New Roman" pitchFamily="18" charset="0"/>
                </a:rPr>
                <a:t>Reservatório</a:t>
              </a:r>
            </a:p>
            <a:p>
              <a:pPr eaLnBrk="0" hangingPunct="0"/>
              <a:r>
                <a:rPr lang="pt-BR" sz="1000">
                  <a:latin typeface="Times New Roman" pitchFamily="18" charset="0"/>
                </a:rPr>
                <a:t>de óleo</a:t>
              </a:r>
            </a:p>
          </p:txBody>
        </p:sp>
        <p:sp>
          <p:nvSpPr>
            <p:cNvPr id="18444" name="Text Box 12"/>
            <p:cNvSpPr txBox="1">
              <a:spLocks noChangeArrowheads="1"/>
            </p:cNvSpPr>
            <p:nvPr/>
          </p:nvSpPr>
          <p:spPr bwMode="auto">
            <a:xfrm>
              <a:off x="6669" y="4436"/>
              <a:ext cx="125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pt-BR" sz="1000">
                  <a:latin typeface="Times New Roman" pitchFamily="18" charset="0"/>
                </a:rPr>
                <a:t>Válvula</a:t>
              </a:r>
            </a:p>
            <a:p>
              <a:pPr eaLnBrk="0" hangingPunct="0"/>
              <a:r>
                <a:rPr lang="pt-BR" sz="1000">
                  <a:latin typeface="Times New Roman" pitchFamily="18" charset="0"/>
                </a:rPr>
                <a:t>agulha</a:t>
              </a:r>
            </a:p>
          </p:txBody>
        </p:sp>
        <p:sp>
          <p:nvSpPr>
            <p:cNvPr id="18445" name="Text Box 13"/>
            <p:cNvSpPr txBox="1">
              <a:spLocks noChangeArrowheads="1"/>
            </p:cNvSpPr>
            <p:nvPr/>
          </p:nvSpPr>
          <p:spPr bwMode="auto">
            <a:xfrm>
              <a:off x="8094" y="6887"/>
              <a:ext cx="1254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pt-BR" sz="1000">
                  <a:latin typeface="Times New Roman" pitchFamily="18" charset="0"/>
                </a:rPr>
                <a:t>Volante</a:t>
              </a:r>
            </a:p>
          </p:txBody>
        </p:sp>
        <p:sp>
          <p:nvSpPr>
            <p:cNvPr id="18446" name="Text Box 14"/>
            <p:cNvSpPr txBox="1">
              <a:spLocks noChangeArrowheads="1"/>
            </p:cNvSpPr>
            <p:nvPr/>
          </p:nvSpPr>
          <p:spPr bwMode="auto">
            <a:xfrm>
              <a:off x="6726" y="6488"/>
              <a:ext cx="1254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pt-BR" sz="1000">
                  <a:latin typeface="Times New Roman" pitchFamily="18" charset="0"/>
                </a:rPr>
                <a:t>Pistão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balança de peso mor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836613"/>
            <a:ext cx="7232650" cy="425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balança de peso morto1"/>
          <p:cNvPicPr>
            <a:picLocks noChangeAspect="1" noChangeArrowheads="1"/>
          </p:cNvPicPr>
          <p:nvPr/>
        </p:nvPicPr>
        <p:blipFill>
          <a:blip r:embed="rId3" cstate="print">
            <a:lum bright="-30000" contrast="20000"/>
          </a:blip>
          <a:srcRect/>
          <a:stretch>
            <a:fillRect/>
          </a:stretch>
        </p:blipFill>
        <p:spPr bwMode="auto">
          <a:xfrm>
            <a:off x="1584325" y="44450"/>
            <a:ext cx="5867400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539750" y="3252788"/>
            <a:ext cx="7816850" cy="1616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/>
            <a:r>
              <a:rPr kumimoji="1" lang="pt-BR" sz="2000"/>
              <a:t>	O instrumento a ser calibrado é ligado a uma câmara cheia de fluído cuja pressão pode ser ajustada por meio de algum tipo de bomba ou válvula de sangria. Esta câmara também é ligada por um cilindro-pistão vertical ao quais vários pesos padrões podem ser aplicados.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552450" y="4943475"/>
            <a:ext cx="8093075" cy="13112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/>
            <a:r>
              <a:rPr kumimoji="1" lang="pt-BR" sz="2000"/>
              <a:t>	No interior da câmara, a pressão cresce lentamente até que o pistão com o peso "flutue" e, neste momento a medida do instrumento deve ser igual ao peso suportado pelo pistão dividido por sua área.</a:t>
            </a:r>
          </a:p>
        </p:txBody>
      </p:sp>
      <p:sp>
        <p:nvSpPr>
          <p:cNvPr id="5" name="Retângulo de cantos arredondados 4">
            <a:hlinkClick r:id="rId4" action="ppaction://hlinkfile"/>
          </p:cNvPr>
          <p:cNvSpPr/>
          <p:nvPr/>
        </p:nvSpPr>
        <p:spPr>
          <a:xfrm>
            <a:off x="7286644" y="6215082"/>
            <a:ext cx="785818" cy="4286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m 4" descr="coluna u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3286125"/>
            <a:ext cx="288925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620000" cy="609600"/>
          </a:xfrm>
        </p:spPr>
        <p:txBody>
          <a:bodyPr anchor="t"/>
          <a:lstStyle/>
          <a:p>
            <a:pPr algn="l">
              <a:defRPr/>
            </a:pPr>
            <a:r>
              <a:rPr lang="en-US" sz="2400" smtClean="0">
                <a:solidFill>
                  <a:schemeClr val="tx1"/>
                </a:solidFill>
                <a:latin typeface="Tahoma" pitchFamily="34" charset="0"/>
              </a:rPr>
              <a:t>6</a:t>
            </a:r>
            <a:r>
              <a:rPr lang="pt-BR" sz="2400" smtClean="0">
                <a:solidFill>
                  <a:schemeClr val="tx1"/>
                </a:solidFill>
                <a:latin typeface="Tahoma" pitchFamily="34" charset="0"/>
              </a:rPr>
              <a:t>.</a:t>
            </a:r>
            <a:r>
              <a:rPr lang="en-US" sz="2400" smtClean="0">
                <a:solidFill>
                  <a:schemeClr val="tx1"/>
                </a:solidFill>
                <a:latin typeface="Tahoma" pitchFamily="34" charset="0"/>
              </a:rPr>
              <a:t>3</a:t>
            </a:r>
            <a:r>
              <a:rPr lang="pt-BR" sz="2400" smtClean="0">
                <a:solidFill>
                  <a:schemeClr val="tx1"/>
                </a:solidFill>
                <a:latin typeface="Tahoma" pitchFamily="34" charset="0"/>
              </a:rPr>
              <a:t>.2 - Manômetros de coluna líquid</a:t>
            </a:r>
            <a:r>
              <a:rPr lang="en-US" sz="2400" smtClean="0">
                <a:solidFill>
                  <a:schemeClr val="tx1"/>
                </a:solidFill>
                <a:latin typeface="Tahoma" pitchFamily="34" charset="0"/>
              </a:rPr>
              <a:t>a</a:t>
            </a:r>
            <a:endParaRPr lang="pt-BR" sz="2400" smtClean="0">
              <a:solidFill>
                <a:schemeClr val="tx1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81000" y="714375"/>
            <a:ext cx="8305800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algn="l" eaLnBrk="0" hangingPunct="0"/>
            <a:r>
              <a:rPr lang="pt-BR" sz="2000">
                <a:cs typeface="Arial" charset="0"/>
              </a:rPr>
              <a:t>Os manômetros de coluna líquida, outrora largamente utilizados, estão sendo progressivamente abandonados, principalmente devido ao fato de normalmente necessitar de um líquido manométrico mais denso que a água, como é o caso do mercúrio metálico.</a:t>
            </a:r>
          </a:p>
          <a:p>
            <a:pPr algn="l" eaLnBrk="0" hangingPunct="0"/>
            <a:r>
              <a:rPr lang="pt-BR" sz="2000">
                <a:cs typeface="Arial" charset="0"/>
              </a:rPr>
              <a:t>Este líquido pode vazar para o interior da tubulação, provocando contaminações.</a:t>
            </a:r>
          </a:p>
          <a:p>
            <a:pPr algn="l" eaLnBrk="0" hangingPunct="0"/>
            <a:r>
              <a:rPr lang="pt-BR" sz="2000">
                <a:cs typeface="Arial" charset="0"/>
              </a:rPr>
              <a:t> Outro problema é a grande dificuldade de adaptar sistemas de leitura remota e saídas para registradores e processadores. </a:t>
            </a:r>
            <a:endParaRPr lang="pt-BR" sz="2000"/>
          </a:p>
        </p:txBody>
      </p:sp>
      <p:pic>
        <p:nvPicPr>
          <p:cNvPr id="21509" name="Imagem 5" descr="coluna u_mo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382963"/>
            <a:ext cx="27749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Imagem 6" descr="inclinad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813" y="5060971"/>
            <a:ext cx="34290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Imagem 7" descr="u inclinad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13" y="4857750"/>
            <a:ext cx="28702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33400" y="914400"/>
            <a:ext cx="830580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pt-BR" sz="2200">
                <a:latin typeface="Verdana" pitchFamily="34" charset="0"/>
                <a:cs typeface="Arial" charset="0"/>
              </a:rPr>
              <a:t>	A pressão atmosférica ou pressão barométrica é a força por unidade de área exercida pela atmosfera terreste em um determinado local</a:t>
            </a:r>
            <a:r>
              <a:rPr lang="en-US" sz="2200">
                <a:latin typeface="Verdana" pitchFamily="34" charset="0"/>
                <a:cs typeface="Arial" charset="0"/>
              </a:rPr>
              <a:t>.</a:t>
            </a:r>
          </a:p>
          <a:p>
            <a:pPr algn="just" eaLnBrk="0" hangingPunct="0"/>
            <a:endParaRPr lang="en-US" sz="2200">
              <a:latin typeface="Verdana" pitchFamily="34" charset="0"/>
              <a:cs typeface="Arial" charset="0"/>
            </a:endParaRPr>
          </a:p>
          <a:p>
            <a:pPr algn="just" eaLnBrk="0" hangingPunct="0"/>
            <a:r>
              <a:rPr lang="en-US" sz="2200">
                <a:latin typeface="Verdana" pitchFamily="34" charset="0"/>
                <a:cs typeface="Arial" charset="0"/>
              </a:rPr>
              <a:t>	</a:t>
            </a:r>
            <a:r>
              <a:rPr lang="pt-BR" sz="2200">
                <a:latin typeface="Verdana" pitchFamily="34" charset="0"/>
                <a:cs typeface="Arial" charset="0"/>
              </a:rPr>
              <a:t>Sua medida é realizada através dos instrumentos denominados barômetros. O físico e matemático italiano Evangelista Torricelli (1608-1647), foi o primeiro a desenvolver um barômetro.</a:t>
            </a:r>
            <a:endParaRPr lang="en-US" sz="2200">
              <a:latin typeface="Verdana" pitchFamily="34" charset="0"/>
              <a:cs typeface="Arial" charset="0"/>
            </a:endParaRPr>
          </a:p>
          <a:p>
            <a:pPr algn="just" eaLnBrk="0" hangingPunct="0"/>
            <a:endParaRPr lang="en-US" sz="2200">
              <a:latin typeface="Verdana" pitchFamily="34" charset="0"/>
              <a:cs typeface="Arial" charset="0"/>
            </a:endParaRPr>
          </a:p>
          <a:p>
            <a:pPr algn="just" eaLnBrk="0" hangingPunct="0"/>
            <a:r>
              <a:rPr lang="en-US" sz="2200">
                <a:latin typeface="Verdana" pitchFamily="34" charset="0"/>
                <a:cs typeface="Arial" charset="0"/>
              </a:rPr>
              <a:t>	</a:t>
            </a:r>
            <a:r>
              <a:rPr lang="pt-BR" sz="2200">
                <a:latin typeface="Verdana" pitchFamily="34" charset="0"/>
                <a:cs typeface="Arial" charset="0"/>
              </a:rPr>
              <a:t>Denominam-se m</a:t>
            </a:r>
            <a:r>
              <a:rPr lang="pt-PT" sz="2200">
                <a:latin typeface="Verdana" pitchFamily="34" charset="0"/>
                <a:cs typeface="Arial" charset="0"/>
              </a:rPr>
              <a:t>anômetros e vacuômetros os instrumentos utilizados para medir pressão acima e abaixo da pressão ambiente atmosférica local, respectivamente.</a:t>
            </a:r>
            <a:endParaRPr lang="pt-BR" sz="2200">
              <a:latin typeface="Verdana" pitchFamily="34" charset="0"/>
              <a:cs typeface="Arial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81000" y="2286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>
                <a:cs typeface="Arial" charset="0"/>
              </a:rPr>
              <a:t>6.1 - </a:t>
            </a:r>
            <a:r>
              <a:rPr lang="pt-BR" sz="2800">
                <a:cs typeface="Arial" charset="0"/>
              </a:rPr>
              <a:t>Introdução</a:t>
            </a:r>
            <a:r>
              <a:rPr lang="pt-BR" sz="2800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03238" y="304800"/>
            <a:ext cx="8183562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2000">
                <a:cs typeface="Arial" charset="0"/>
              </a:rPr>
              <a:t>	</a:t>
            </a:r>
            <a:r>
              <a:rPr lang="pt-BR" sz="2000">
                <a:cs typeface="Arial" charset="0"/>
              </a:rPr>
              <a:t>Os manômetros de coluna mantém, no entanto, ainda uma grande vantagem: não necessitam calibração, desde que possa se garantir a densidade do liquido manométrico e a exatidão da escala que mede a altura da coluna. </a:t>
            </a:r>
            <a:endParaRPr lang="en-US" sz="2000">
              <a:cs typeface="Arial" charset="0"/>
            </a:endParaRPr>
          </a:p>
          <a:p>
            <a:pPr algn="just" eaLnBrk="0" hangingPunct="0"/>
            <a:endParaRPr lang="en-US" sz="2000">
              <a:cs typeface="Arial" charset="0"/>
            </a:endParaRPr>
          </a:p>
          <a:p>
            <a:pPr algn="just" eaLnBrk="0" hangingPunct="0"/>
            <a:r>
              <a:rPr lang="en-US" sz="2000">
                <a:cs typeface="Arial" charset="0"/>
              </a:rPr>
              <a:t>	</a:t>
            </a:r>
            <a:r>
              <a:rPr lang="pt-BR" sz="2000">
                <a:cs typeface="Arial" charset="0"/>
              </a:rPr>
              <a:t>Ainda hoje os manômetros de coluna líquida são utilizados freqüentemente como padrões práticos para calibração de transdutores de pressão.</a:t>
            </a:r>
          </a:p>
          <a:p>
            <a:pPr algn="just" eaLnBrk="0" hangingPunct="0"/>
            <a:endParaRPr lang="pt-BR" sz="2000">
              <a:cs typeface="Arial" charset="0"/>
            </a:endParaRPr>
          </a:p>
          <a:p>
            <a:pPr algn="just" eaLnBrk="0" hangingPunct="0"/>
            <a:r>
              <a:rPr lang="pt-BR" sz="2000">
                <a:cs typeface="Arial" charset="0"/>
              </a:rPr>
              <a:t>	As faixas de medição de pressão podem ser bastante extensas uma vez que o fluido manométrico (mercúrio, óleo ou água) pode ser mudado de acordo com a pressão ou depressão a serem medidas.</a:t>
            </a:r>
            <a:r>
              <a:rPr lang="pt-BR" sz="2000"/>
              <a:t> 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11188" y="4422775"/>
            <a:ext cx="8137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kumimoji="1" lang="pt-BR" sz="2000"/>
              <a:t>	A princípio qualquer líquido com baixa viscosidade, e não volátil nas condições de medição, pode ser utilizado como líquido manométrico. Entretanto, na prática, a água destilada e o mercúrio são os líquidos mais utilizados nesses manômetros.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971550" y="434975"/>
            <a:ext cx="601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l">
              <a:lnSpc>
                <a:spcPct val="90000"/>
              </a:lnSpc>
              <a:buClr>
                <a:schemeClr val="accent1"/>
              </a:buClr>
            </a:pPr>
            <a:r>
              <a:rPr lang="pt-PT" sz="3600">
                <a:latin typeface="Arial" charset="0"/>
              </a:rPr>
              <a:t>Faixa de Medição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250825" y="1752600"/>
            <a:ext cx="8569325" cy="33416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563563" indent="-271463" algn="just" defTabSz="563563">
              <a:spcBef>
                <a:spcPct val="50000"/>
              </a:spcBef>
              <a:spcAft>
                <a:spcPct val="40000"/>
              </a:spcAft>
              <a:buFontTx/>
              <a:buChar char="•"/>
            </a:pPr>
            <a:r>
              <a:rPr kumimoji="1" lang="pt-BR"/>
              <a:t>Em função do peso específico do líquido manométrico e também da fragilidade do tubo de vidro que limita seu tamanho, esse instrumento é utilizado somente para medição de baixas pressões.</a:t>
            </a:r>
          </a:p>
          <a:p>
            <a:pPr marL="563563" indent="-271463" algn="just" defTabSz="563563">
              <a:spcBef>
                <a:spcPct val="50000"/>
              </a:spcBef>
              <a:spcAft>
                <a:spcPct val="40000"/>
              </a:spcAft>
              <a:buFontTx/>
              <a:buChar char="•"/>
            </a:pPr>
            <a:r>
              <a:rPr kumimoji="1" lang="pt-BR"/>
              <a:t>Em termos práticos, a altura de coluna máxima disponível no mercado é de 2 metros e assim a pressão máxima medida é de 2 mH</a:t>
            </a:r>
            <a:r>
              <a:rPr kumimoji="1" lang="pt-BR" baseline="-25000"/>
              <a:t>2</a:t>
            </a:r>
            <a:r>
              <a:rPr kumimoji="1" lang="pt-BR"/>
              <a:t>O , caso se utilize água destilada, e 2 mHg com utilização do mercúrio.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381000" y="152400"/>
            <a:ext cx="84582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3149600" algn="l"/>
              </a:tabLst>
            </a:pPr>
            <a:r>
              <a:rPr lang="en-US" sz="2000">
                <a:cs typeface="Arial" charset="0"/>
              </a:rPr>
              <a:t>A</a:t>
            </a:r>
            <a:r>
              <a:rPr lang="pt-BR" sz="2000">
                <a:cs typeface="Arial" charset="0"/>
              </a:rPr>
              <a:t>) Tubo em U</a:t>
            </a:r>
          </a:p>
          <a:p>
            <a:pPr algn="just" eaLnBrk="0" hangingPunct="0">
              <a:tabLst>
                <a:tab pos="3149600" algn="l"/>
              </a:tabLst>
            </a:pPr>
            <a:r>
              <a:rPr lang="pt-BR" sz="2000">
                <a:cs typeface="Arial" charset="0"/>
              </a:rPr>
              <a:t>	Na figura a</a:t>
            </a:r>
            <a:r>
              <a:rPr lang="en-US" sz="2000">
                <a:cs typeface="Arial" charset="0"/>
              </a:rPr>
              <a:t>baixo</a:t>
            </a:r>
            <a:r>
              <a:rPr lang="pt-BR" sz="2000">
                <a:cs typeface="Arial" charset="0"/>
              </a:rPr>
              <a:t> está esquematizado um tubo em U no qual se aplica </a:t>
            </a:r>
            <a:r>
              <a:rPr lang="en-US" sz="2000">
                <a:cs typeface="Arial" charset="0"/>
              </a:rPr>
              <a:t>somente um</a:t>
            </a:r>
            <a:r>
              <a:rPr lang="pt-BR" sz="2000">
                <a:cs typeface="Arial" charset="0"/>
              </a:rPr>
              <a:t> valor de pressão em cada um dos ramos (ramo a e ramo b). Na figura da direita a pressão no ramo a é maior, provocando a elevação do líquido no ramo b. O desnível h se relaciona com a diferença p</a:t>
            </a:r>
            <a:r>
              <a:rPr lang="pt-BR" sz="2000" baseline="-30000">
                <a:cs typeface="Arial" charset="0"/>
              </a:rPr>
              <a:t>a</a:t>
            </a:r>
            <a:r>
              <a:rPr lang="pt-BR" sz="2000">
                <a:cs typeface="Arial" charset="0"/>
              </a:rPr>
              <a:t> - p</a:t>
            </a:r>
            <a:r>
              <a:rPr lang="pt-BR" sz="2000" baseline="-30000">
                <a:cs typeface="Arial" charset="0"/>
              </a:rPr>
              <a:t>b</a:t>
            </a:r>
            <a:r>
              <a:rPr lang="pt-BR" sz="2000">
                <a:cs typeface="Arial" charset="0"/>
              </a:rPr>
              <a:t> por : </a:t>
            </a:r>
            <a:endParaRPr lang="en-US" sz="2000">
              <a:cs typeface="Arial" charset="0"/>
            </a:endParaRPr>
          </a:p>
          <a:p>
            <a:pPr algn="just" eaLnBrk="0" hangingPunct="0">
              <a:tabLst>
                <a:tab pos="3149600" algn="l"/>
              </a:tabLst>
            </a:pPr>
            <a:endParaRPr lang="pt-BR" sz="2000">
              <a:cs typeface="Arial" charset="0"/>
            </a:endParaRPr>
          </a:p>
          <a:p>
            <a:pPr algn="just" eaLnBrk="0" hangingPunct="0">
              <a:tabLst>
                <a:tab pos="3149600" algn="l"/>
              </a:tabLst>
            </a:pPr>
            <a:r>
              <a:rPr lang="pt-BR" sz="2000">
                <a:cs typeface="Arial" charset="0"/>
              </a:rPr>
              <a:t>	p</a:t>
            </a:r>
            <a:r>
              <a:rPr lang="pt-BR" sz="2000" baseline="-30000">
                <a:cs typeface="Arial" charset="0"/>
              </a:rPr>
              <a:t>a</a:t>
            </a:r>
            <a:r>
              <a:rPr lang="pt-BR" sz="2000">
                <a:cs typeface="Arial" charset="0"/>
              </a:rPr>
              <a:t>-p</a:t>
            </a:r>
            <a:r>
              <a:rPr lang="pt-BR" sz="2000" baseline="-30000">
                <a:cs typeface="Arial" charset="0"/>
              </a:rPr>
              <a:t>b</a:t>
            </a:r>
            <a:r>
              <a:rPr lang="pt-BR" sz="2000">
                <a:cs typeface="Arial" charset="0"/>
              </a:rPr>
              <a:t> = </a:t>
            </a:r>
            <a:r>
              <a:rPr lang="pt-BR" sz="2000">
                <a:cs typeface="Arial" charset="0"/>
                <a:sym typeface="Symbol" pitchFamily="18" charset="2"/>
              </a:rPr>
              <a:t></a:t>
            </a:r>
            <a:r>
              <a:rPr lang="pt-BR" sz="2000">
                <a:cs typeface="Arial" charset="0"/>
              </a:rPr>
              <a:t>gh</a:t>
            </a:r>
            <a:endParaRPr lang="pt-BR" sz="2000">
              <a:cs typeface="Arial" charset="0"/>
              <a:sym typeface="Symbol" pitchFamily="18" charset="2"/>
            </a:endParaRPr>
          </a:p>
        </p:txBody>
      </p:sp>
      <p:pic>
        <p:nvPicPr>
          <p:cNvPr id="24579" name="Picture 2" descr="manometro-coluna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857500"/>
            <a:ext cx="32004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Imagem 4" descr="coluna u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7018" y="3000375"/>
            <a:ext cx="502126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76200" y="76200"/>
            <a:ext cx="8991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r>
              <a:rPr lang="en-US" sz="2000">
                <a:cs typeface="Arial" charset="0"/>
              </a:rPr>
              <a:t>B</a:t>
            </a:r>
            <a:r>
              <a:rPr lang="pt-BR" sz="2000">
                <a:cs typeface="Arial" charset="0"/>
              </a:rPr>
              <a:t>) Colunas de áreas diferentes</a:t>
            </a:r>
          </a:p>
          <a:p>
            <a:pPr indent="449263" algn="just" eaLnBrk="0" hangingPunct="0"/>
            <a:r>
              <a:rPr lang="pt-BR" sz="2000">
                <a:cs typeface="Arial" charset="0"/>
              </a:rPr>
              <a:t> </a:t>
            </a:r>
          </a:p>
          <a:p>
            <a:pPr indent="449263" algn="just" eaLnBrk="0" hangingPunct="0"/>
            <a:r>
              <a:rPr lang="pt-BR" sz="2000">
                <a:cs typeface="Arial" charset="0"/>
              </a:rPr>
              <a:t>É constituída por dois vasos comunicantes, sendo um deles de diâmetro menor (um tubo) que o outro, no qual se faz a leitura da pressão pelo nível através de uma régua montada aplica pela altura da coluna líquida, como se vê na figura abaixo. </a:t>
            </a:r>
            <a:endParaRPr lang="pt-BR" sz="2000"/>
          </a:p>
        </p:txBody>
      </p:sp>
      <p:pic>
        <p:nvPicPr>
          <p:cNvPr id="25603" name="Picture 2" descr="manometro-colu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044950"/>
            <a:ext cx="800100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52400" y="2193925"/>
            <a:ext cx="8839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>
                <a:cs typeface="Arial" charset="0"/>
              </a:rPr>
              <a:t>	C</a:t>
            </a:r>
            <a:r>
              <a:rPr lang="pt-BR" sz="2000">
                <a:cs typeface="Arial" charset="0"/>
              </a:rPr>
              <a:t>) Coluna inclinada</a:t>
            </a:r>
          </a:p>
          <a:p>
            <a:pPr algn="just" eaLnBrk="0" hangingPunct="0"/>
            <a:r>
              <a:rPr lang="pt-BR" sz="2000">
                <a:cs typeface="Arial" charset="0"/>
              </a:rPr>
              <a:t> </a:t>
            </a:r>
          </a:p>
          <a:p>
            <a:pPr algn="l" eaLnBrk="0" hangingPunct="0"/>
            <a:r>
              <a:rPr lang="pt-BR" sz="2000">
                <a:cs typeface="Arial" charset="0"/>
              </a:rPr>
              <a:t>	Se a coluna de menor área é posicionada em um ângulo </a:t>
            </a:r>
            <a:r>
              <a:rPr lang="pt-BR" sz="2000">
                <a:sym typeface="Symbol" pitchFamily="18" charset="2"/>
              </a:rPr>
              <a:t></a:t>
            </a:r>
            <a:r>
              <a:rPr lang="pt-BR" sz="2000">
                <a:cs typeface="Arial" charset="0"/>
              </a:rPr>
              <a:t> com o plano horizontal, o comprimento preenchido pelo líquido será maior, para uma mesma diferença de pressão, melhorando a sensibilidade de medição.</a:t>
            </a:r>
            <a:r>
              <a:rPr lang="pt-BR" sz="2000"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Manometro-colu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500063"/>
            <a:ext cx="1233487" cy="549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Imagem 3" descr="coluna inclinad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3" y="1000125"/>
            <a:ext cx="38544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Imagem 4" descr="0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8" y="4214813"/>
            <a:ext cx="308133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7921625" cy="777875"/>
          </a:xfrm>
        </p:spPr>
        <p:txBody>
          <a:bodyPr anchor="t"/>
          <a:lstStyle/>
          <a:p>
            <a:pPr algn="l">
              <a:defRPr/>
            </a:pPr>
            <a:r>
              <a:rPr lang="en-US" sz="2800" smtClean="0">
                <a:solidFill>
                  <a:schemeClr val="tx1"/>
                </a:solidFill>
                <a:latin typeface="Tahoma" pitchFamily="34" charset="0"/>
              </a:rPr>
              <a:t>6</a:t>
            </a:r>
            <a:r>
              <a:rPr lang="pt-BR" sz="2800" smtClean="0">
                <a:solidFill>
                  <a:schemeClr val="tx1"/>
                </a:solidFill>
                <a:latin typeface="Tahoma" pitchFamily="34" charset="0"/>
              </a:rPr>
              <a:t>.3.3 - Medição por </a:t>
            </a:r>
            <a:r>
              <a:rPr lang="pt-BR" sz="2800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deformação</a:t>
            </a:r>
            <a:r>
              <a:rPr lang="pt-BR" sz="2800" smtClean="0">
                <a:solidFill>
                  <a:schemeClr val="tx1"/>
                </a:solidFill>
                <a:latin typeface="Tahoma" pitchFamily="34" charset="0"/>
              </a:rPr>
              <a:t> elástica</a:t>
            </a:r>
            <a:br>
              <a:rPr lang="pt-BR" sz="2800" smtClean="0">
                <a:solidFill>
                  <a:schemeClr val="tx1"/>
                </a:solidFill>
                <a:latin typeface="Tahoma" pitchFamily="34" charset="0"/>
              </a:rPr>
            </a:br>
            <a:endParaRPr lang="pt-BR" sz="2800" smtClea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428625" y="1196975"/>
            <a:ext cx="81041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/>
              <a:t>Os instrumentos que medem pressão manométrica por deformação elástica usam a deformação de um elemento sob pressão para mover um ponteiro, normalmente com engrenagens intermediárias para amplificação.</a:t>
            </a:r>
          </a:p>
        </p:txBody>
      </p:sp>
      <p:pic>
        <p:nvPicPr>
          <p:cNvPr id="27652" name="Imagem 4" descr="elementos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3143250"/>
            <a:ext cx="7739062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457200"/>
          </a:xfrm>
        </p:spPr>
        <p:txBody>
          <a:bodyPr anchor="t"/>
          <a:lstStyle/>
          <a:p>
            <a:pPr algn="l">
              <a:defRPr/>
            </a:pPr>
            <a:r>
              <a:rPr lang="en-US" sz="2400" smtClean="0">
                <a:solidFill>
                  <a:schemeClr val="tx1"/>
                </a:solidFill>
                <a:latin typeface="Tahoma" pitchFamily="34" charset="0"/>
              </a:rPr>
              <a:t>6</a:t>
            </a:r>
            <a:r>
              <a:rPr lang="pt-BR" sz="2400" smtClean="0">
                <a:solidFill>
                  <a:schemeClr val="tx1"/>
                </a:solidFill>
                <a:latin typeface="Tahoma" pitchFamily="34" charset="0"/>
              </a:rPr>
              <a:t>.</a:t>
            </a:r>
            <a:r>
              <a:rPr lang="en-US" sz="2400" smtClean="0">
                <a:solidFill>
                  <a:schemeClr val="tx1"/>
                </a:solidFill>
                <a:latin typeface="Tahoma" pitchFamily="34" charset="0"/>
              </a:rPr>
              <a:t>3</a:t>
            </a:r>
            <a:r>
              <a:rPr lang="pt-BR" sz="2400" smtClean="0">
                <a:solidFill>
                  <a:schemeClr val="tx1"/>
                </a:solidFill>
                <a:latin typeface="Tahoma" pitchFamily="34" charset="0"/>
              </a:rPr>
              <a:t>.3.1 - Manômetro de Bourdon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306388" y="788988"/>
            <a:ext cx="8609012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algn="just" eaLnBrk="0" hangingPunct="0"/>
            <a:r>
              <a:rPr lang="pt-BR" sz="2000">
                <a:cs typeface="Arial" charset="0"/>
              </a:rPr>
              <a:t>	O manômetro de Bourdon é um medidor totalmente mecânico de pressão.</a:t>
            </a:r>
            <a:endParaRPr lang="en-US" sz="2000">
              <a:cs typeface="Arial" charset="0"/>
            </a:endParaRPr>
          </a:p>
        </p:txBody>
      </p:sp>
      <p:grpSp>
        <p:nvGrpSpPr>
          <p:cNvPr id="28676" name="Group 7"/>
          <p:cNvGrpSpPr>
            <a:grpSpLocks/>
          </p:cNvGrpSpPr>
          <p:nvPr/>
        </p:nvGrpSpPr>
        <p:grpSpPr bwMode="auto">
          <a:xfrm>
            <a:off x="304800" y="1676400"/>
            <a:ext cx="8610600" cy="3292475"/>
            <a:chOff x="192" y="1440"/>
            <a:chExt cx="5424" cy="2074"/>
          </a:xfrm>
        </p:grpSpPr>
        <p:pic>
          <p:nvPicPr>
            <p:cNvPr id="28677" name="Picture 3" descr="manometro-bourdo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4" y="1440"/>
              <a:ext cx="2112" cy="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8" name="Rectangle 6"/>
            <p:cNvSpPr>
              <a:spLocks noChangeArrowheads="1"/>
            </p:cNvSpPr>
            <p:nvPr/>
          </p:nvSpPr>
          <p:spPr bwMode="auto">
            <a:xfrm>
              <a:off x="192" y="1536"/>
              <a:ext cx="3168" cy="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/>
              <a:r>
                <a:rPr lang="pt-BR" sz="2000">
                  <a:cs typeface="Arial" charset="0"/>
                </a:rPr>
                <a:t>	A articulação e a engrenagem em setor transmitem a deformação do tubo de Bourdon à engrenagem central através de um movimento giratório de pequena dimensão.  </a:t>
              </a:r>
              <a:endParaRPr lang="en-US" sz="2000">
                <a:cs typeface="Arial" charset="0"/>
              </a:endParaRPr>
            </a:p>
            <a:p>
              <a:pPr algn="just" eaLnBrk="0" hangingPunct="0"/>
              <a:endParaRPr lang="en-US" sz="2000">
                <a:cs typeface="Arial" charset="0"/>
              </a:endParaRPr>
            </a:p>
            <a:p>
              <a:pPr algn="just" eaLnBrk="0" hangingPunct="0"/>
              <a:r>
                <a:rPr lang="en-US" sz="2000">
                  <a:cs typeface="Arial" charset="0"/>
                </a:rPr>
                <a:t>	</a:t>
              </a:r>
              <a:r>
                <a:rPr lang="pt-BR" sz="2000">
                  <a:cs typeface="Arial" charset="0"/>
                </a:rPr>
                <a:t>A engrenagem central amplifica o movimento giratório movimentando o ponteiro, e a escala relaciona a posição do ponteiro com a pressão manométrica.</a:t>
              </a:r>
              <a:r>
                <a:rPr lang="pt-BR" sz="2000"/>
                <a:t> </a:t>
              </a:r>
            </a:p>
          </p:txBody>
        </p:sp>
      </p:grpSp>
      <p:sp>
        <p:nvSpPr>
          <p:cNvPr id="7" name="Retângulo de cantos arredondados 6">
            <a:hlinkClick r:id="rId4" action="ppaction://hlinkfile"/>
          </p:cNvPr>
          <p:cNvSpPr/>
          <p:nvPr/>
        </p:nvSpPr>
        <p:spPr>
          <a:xfrm>
            <a:off x="7215206" y="5929330"/>
            <a:ext cx="928694" cy="50006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04800" y="152400"/>
            <a:ext cx="85344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>
                <a:cs typeface="Arial" charset="0"/>
              </a:rPr>
              <a:t>	</a:t>
            </a:r>
            <a:r>
              <a:rPr lang="pt-BR" sz="2000">
                <a:cs typeface="Arial" charset="0"/>
              </a:rPr>
              <a:t>Para evitar oscilações na medição, quando existe flutuações na linha de pressão, pode-se utilizar um estrangulamento entre a fonte de pressão e o manômetro (com uma válvula de agulha, por exemplo).  </a:t>
            </a:r>
            <a:endParaRPr lang="en-US" sz="2000">
              <a:cs typeface="Arial" charset="0"/>
            </a:endParaRPr>
          </a:p>
          <a:p>
            <a:pPr algn="just"/>
            <a:endParaRPr lang="en-US" sz="2000">
              <a:cs typeface="Arial" charset="0"/>
            </a:endParaRPr>
          </a:p>
          <a:p>
            <a:pPr algn="just"/>
            <a:r>
              <a:rPr lang="en-US" sz="2000">
                <a:cs typeface="Arial" charset="0"/>
              </a:rPr>
              <a:t>	</a:t>
            </a:r>
            <a:r>
              <a:rPr lang="pt-BR" sz="2000">
                <a:cs typeface="Arial" charset="0"/>
              </a:rPr>
              <a:t>A relação entre a amplitude do sinal de saída e a amplitude do sinal de entrada (p</a:t>
            </a:r>
            <a:r>
              <a:rPr lang="pt-BR" sz="2000" baseline="-30000">
                <a:cs typeface="Arial" charset="0"/>
              </a:rPr>
              <a:t>o</a:t>
            </a:r>
            <a:r>
              <a:rPr lang="pt-BR" sz="2000">
                <a:cs typeface="Arial" charset="0"/>
              </a:rPr>
              <a:t>/p</a:t>
            </a:r>
            <a:r>
              <a:rPr lang="pt-BR" sz="2000" baseline="-30000">
                <a:cs typeface="Arial" charset="0"/>
              </a:rPr>
              <a:t>i</a:t>
            </a:r>
            <a:r>
              <a:rPr lang="pt-BR" sz="2000"/>
              <a:t>)</a:t>
            </a:r>
            <a:r>
              <a:rPr lang="pt-BR" sz="2000">
                <a:cs typeface="Arial" charset="0"/>
              </a:rPr>
              <a:t> em função da freqüência da oscilação é indicada na figura abaixo. </a:t>
            </a:r>
            <a:endParaRPr lang="pt-BR" sz="200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52400" y="2590800"/>
            <a:ext cx="8915400" cy="3444875"/>
            <a:chOff x="96" y="1632"/>
            <a:chExt cx="5616" cy="2170"/>
          </a:xfrm>
        </p:grpSpPr>
        <p:pic>
          <p:nvPicPr>
            <p:cNvPr id="29700" name="Picture 5" descr="amorteced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0" y="2064"/>
              <a:ext cx="2832" cy="1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1" name="Rectangle 7"/>
            <p:cNvSpPr>
              <a:spLocks noChangeArrowheads="1"/>
            </p:cNvSpPr>
            <p:nvPr/>
          </p:nvSpPr>
          <p:spPr bwMode="auto">
            <a:xfrm>
              <a:off x="96" y="1632"/>
              <a:ext cx="2688" cy="2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US" sz="2000">
                  <a:cs typeface="Arial" charset="0"/>
                </a:rPr>
                <a:t>	</a:t>
              </a:r>
              <a:r>
                <a:rPr lang="pt-BR" sz="2000">
                  <a:cs typeface="Arial" charset="0"/>
                </a:rPr>
                <a:t>Pressões de entrada constantes ou em baixa frequência de oscilação podem ser medidas normalmente, enquanto que flutuações de alta freqüência são atenuadas. </a:t>
              </a:r>
              <a:endParaRPr lang="en-US" sz="2000">
                <a:cs typeface="Arial" charset="0"/>
              </a:endParaRPr>
            </a:p>
            <a:p>
              <a:pPr algn="just"/>
              <a:endParaRPr lang="en-US" sz="2000">
                <a:cs typeface="Arial" charset="0"/>
              </a:endParaRPr>
            </a:p>
            <a:p>
              <a:pPr algn="just"/>
              <a:r>
                <a:rPr lang="en-US" sz="2000">
                  <a:cs typeface="Arial" charset="0"/>
                </a:rPr>
                <a:t>	</a:t>
              </a:r>
              <a:r>
                <a:rPr lang="pt-BR" sz="2000">
                  <a:cs typeface="Arial" charset="0"/>
                </a:rPr>
                <a:t>O estrangulamento pode ser alterado, por exemplo, por uma válvula de agulha, permitindo o ajuste do efeito de filtragem.</a:t>
              </a:r>
              <a:r>
                <a:rPr lang="pt-BR" sz="2000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123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 l="17928" r="18726"/>
          <a:stretch>
            <a:fillRect/>
          </a:stretch>
        </p:blipFill>
        <p:spPr bwMode="auto">
          <a:xfrm>
            <a:off x="428625" y="928688"/>
            <a:ext cx="3786188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Imagem 3" descr="p1000688v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500188"/>
            <a:ext cx="40957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593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9396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468313" y="1052513"/>
            <a:ext cx="8424862" cy="2987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indent="952500" algn="just">
              <a:spcBef>
                <a:spcPct val="50000"/>
              </a:spcBef>
            </a:pPr>
            <a:r>
              <a:rPr kumimoji="1" lang="pt-BR" sz="2000"/>
              <a:t> O medidor tipo tubo de Bourdon é universalmente utilizado na faixa de 0 a 10 psi até 50.000 psi. </a:t>
            </a:r>
          </a:p>
          <a:p>
            <a:pPr indent="952500" algn="just">
              <a:spcBef>
                <a:spcPct val="50000"/>
              </a:spcBef>
            </a:pPr>
            <a:r>
              <a:rPr kumimoji="1" lang="pt-BR" sz="2000"/>
              <a:t>A faixa baixa depende da capacidade do tubo acionar o ponteiro. </a:t>
            </a:r>
          </a:p>
          <a:p>
            <a:pPr indent="952500" algn="just">
              <a:spcBef>
                <a:spcPct val="50000"/>
              </a:spcBef>
            </a:pPr>
            <a:r>
              <a:rPr kumimoji="1" lang="pt-BR" sz="2000"/>
              <a:t>Sua precisão depende do processo de fabricação chegando 0,1% ou 0,5% da escala. </a:t>
            </a:r>
          </a:p>
          <a:p>
            <a:pPr indent="952500" algn="just">
              <a:spcBef>
                <a:spcPct val="50000"/>
              </a:spcBef>
            </a:pPr>
            <a:r>
              <a:rPr kumimoji="1" lang="pt-BR" sz="2000"/>
              <a:t>Alguns desses medidores são ainda incrementados com compensadores térmicos, normalmente uma barra bimetálica integrada ao sistema do ponteiro para minimizar o distúrbio.</a:t>
            </a: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304800" y="228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/>
              <a:t>6</a:t>
            </a:r>
            <a:r>
              <a:rPr lang="pt-BR"/>
              <a:t>.</a:t>
            </a:r>
            <a:r>
              <a:rPr lang="en-US"/>
              <a:t>3</a:t>
            </a:r>
            <a:r>
              <a:rPr lang="pt-BR"/>
              <a:t>.3.1 - Manômetro de Bourdon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827463" cy="561975"/>
          </a:xfrm>
        </p:spPr>
        <p:txBody>
          <a:bodyPr anchor="t"/>
          <a:lstStyle/>
          <a:p>
            <a:pPr algn="l">
              <a:defRPr/>
            </a:pPr>
            <a:r>
              <a:rPr lang="en-US" sz="2800" smtClean="0">
                <a:solidFill>
                  <a:schemeClr val="tx1"/>
                </a:solidFill>
                <a:latin typeface="Tahoma" pitchFamily="34" charset="0"/>
              </a:rPr>
              <a:t>6.1 - </a:t>
            </a:r>
            <a:r>
              <a:rPr lang="pt-BR" sz="2800" smtClean="0">
                <a:solidFill>
                  <a:schemeClr val="tx1"/>
                </a:solidFill>
                <a:latin typeface="Tahoma" pitchFamily="34" charset="0"/>
              </a:rPr>
              <a:t>Introdução</a:t>
            </a: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684213" y="1052513"/>
            <a:ext cx="78168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pt-BR" b="1">
                <a:latin typeface="Verdana" pitchFamily="34" charset="0"/>
                <a:cs typeface="Arial" charset="0"/>
              </a:rPr>
              <a:t>Pressão absoluta:</a:t>
            </a:r>
            <a:r>
              <a:rPr lang="pt-BR">
                <a:latin typeface="Verdana" pitchFamily="34" charset="0"/>
                <a:cs typeface="Arial" charset="0"/>
              </a:rPr>
              <a:t> Pressão positiva a partir do vácuo completo. </a:t>
            </a:r>
            <a:endParaRPr lang="en-US">
              <a:latin typeface="Verdana" pitchFamily="34" charset="0"/>
              <a:cs typeface="Arial" charset="0"/>
            </a:endParaRPr>
          </a:p>
          <a:p>
            <a:pPr algn="l" eaLnBrk="0" hangingPunct="0">
              <a:spcBef>
                <a:spcPct val="50000"/>
              </a:spcBef>
            </a:pPr>
            <a:r>
              <a:rPr lang="pt-BR" b="1">
                <a:latin typeface="Verdana" pitchFamily="34" charset="0"/>
                <a:cs typeface="Arial" charset="0"/>
              </a:rPr>
              <a:t>Pressão manométrica ou relativa</a:t>
            </a:r>
            <a:r>
              <a:rPr lang="pt-BR">
                <a:latin typeface="Verdana" pitchFamily="34" charset="0"/>
                <a:cs typeface="Arial" charset="0"/>
              </a:rPr>
              <a:t>: Diferença entre a pressão medida e a pressão atmosférica.</a:t>
            </a:r>
          </a:p>
        </p:txBody>
      </p:sp>
      <p:pic>
        <p:nvPicPr>
          <p:cNvPr id="5124" name="Imagem 4" descr="pressão relativ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771775"/>
            <a:ext cx="4064000" cy="36576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</p:pic>
      <p:sp>
        <p:nvSpPr>
          <p:cNvPr id="5125" name="CaixaDeTexto 5"/>
          <p:cNvSpPr txBox="1">
            <a:spLocks noChangeArrowheads="1"/>
          </p:cNvSpPr>
          <p:nvPr/>
        </p:nvSpPr>
        <p:spPr bwMode="auto">
          <a:xfrm>
            <a:off x="4929188" y="3571875"/>
            <a:ext cx="38576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/>
              <a:t>A maioria dos manômetros práticos indica pressão relativa, mas várias fórmulas de cálculo exigem valores absolutos.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250825" y="933450"/>
            <a:ext cx="8497888" cy="3292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indent="952500" algn="just">
              <a:spcBef>
                <a:spcPct val="50000"/>
              </a:spcBef>
            </a:pPr>
            <a:r>
              <a:rPr kumimoji="1" lang="pt-BR" sz="2000"/>
              <a:t>O tubo de Bourdon mais comum é formado por um tubo de secção elíptica que se deforma com a aplicação de uma pressão interna. </a:t>
            </a:r>
          </a:p>
          <a:p>
            <a:pPr indent="952500" algn="just">
              <a:spcBef>
                <a:spcPct val="50000"/>
              </a:spcBef>
            </a:pPr>
            <a:r>
              <a:rPr kumimoji="1" lang="pt-BR" sz="2000"/>
              <a:t>O tubo de Bourdon pode ser curvado em várias formas constituindo o elemento sensor de diversos medidores. </a:t>
            </a:r>
          </a:p>
          <a:p>
            <a:pPr indent="952500" algn="just">
              <a:spcBef>
                <a:spcPct val="50000"/>
              </a:spcBef>
            </a:pPr>
            <a:r>
              <a:rPr kumimoji="1" lang="pt-BR" sz="2000"/>
              <a:t>Existem configurações na forma de C, helicoidal, espiral e torcida. </a:t>
            </a:r>
          </a:p>
          <a:p>
            <a:pPr indent="952500" algn="just">
              <a:spcBef>
                <a:spcPct val="50000"/>
              </a:spcBef>
            </a:pPr>
            <a:r>
              <a:rPr kumimoji="1" lang="pt-BR" sz="2000"/>
              <a:t>O medidor de tubo helicoidal pode indicar uma maior deformação sem o uso de engrenagens, possuindo esta vantagem sobre a configuração em C.</a:t>
            </a:r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304800" y="228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/>
              <a:t>6</a:t>
            </a:r>
            <a:r>
              <a:rPr lang="pt-BR"/>
              <a:t>.</a:t>
            </a:r>
            <a:r>
              <a:rPr lang="en-US"/>
              <a:t>3</a:t>
            </a:r>
            <a:r>
              <a:rPr lang="pt-BR"/>
              <a:t>.3.1 - Manômetro de Bourdon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boud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68325"/>
            <a:ext cx="88566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Figura1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2401888" y="188913"/>
            <a:ext cx="49784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6" descr="Figura1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2124075" y="2852738"/>
            <a:ext cx="5688013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alibrador-pressa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697038"/>
            <a:ext cx="3573462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643438" y="1196975"/>
            <a:ext cx="4249737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just">
              <a:lnSpc>
                <a:spcPct val="110000"/>
              </a:lnSpc>
              <a:spcBef>
                <a:spcPct val="5000"/>
              </a:spcBef>
            </a:pPr>
            <a:r>
              <a:rPr lang="pt-BR" sz="2000">
                <a:latin typeface="Arial" charset="0"/>
              </a:rPr>
              <a:t>Manômetro utilizado no método de comparação direta com um manômetro de Bourdon.</a:t>
            </a:r>
          </a:p>
          <a:p>
            <a:pPr algn="just">
              <a:lnSpc>
                <a:spcPct val="110000"/>
              </a:lnSpc>
              <a:spcBef>
                <a:spcPct val="5000"/>
              </a:spcBef>
            </a:pPr>
            <a:endParaRPr lang="pt-BR" sz="2000">
              <a:latin typeface="Arial" charset="0"/>
            </a:endParaRPr>
          </a:p>
          <a:p>
            <a:pPr algn="just">
              <a:lnSpc>
                <a:spcPct val="110000"/>
              </a:lnSpc>
              <a:spcBef>
                <a:spcPct val="5000"/>
              </a:spcBef>
            </a:pPr>
            <a:r>
              <a:rPr lang="pt-BR" sz="2000">
                <a:latin typeface="Arial" charset="0"/>
              </a:rPr>
              <a:t> A pressão é gerada hidraulicamente, utilizando óleo, colocado através de um reservatório fechado com válvula agulha. </a:t>
            </a:r>
          </a:p>
          <a:p>
            <a:pPr algn="just">
              <a:lnSpc>
                <a:spcPct val="110000"/>
              </a:lnSpc>
              <a:spcBef>
                <a:spcPct val="5000"/>
              </a:spcBef>
            </a:pPr>
            <a:endParaRPr lang="pt-BR" sz="2000">
              <a:latin typeface="Arial" charset="0"/>
            </a:endParaRPr>
          </a:p>
          <a:p>
            <a:pPr algn="just">
              <a:lnSpc>
                <a:spcPct val="110000"/>
              </a:lnSpc>
              <a:spcBef>
                <a:spcPct val="5000"/>
              </a:spcBef>
            </a:pPr>
            <a:r>
              <a:rPr lang="pt-BR" sz="2000">
                <a:latin typeface="Arial" charset="0"/>
              </a:rPr>
              <a:t>Girando-se manualmente o volante, obtém-se pressão no óleo que é equilibrada pela força-peso sobre o êmbolo 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5521325" y="404813"/>
            <a:ext cx="157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Calibração</a:t>
            </a:r>
          </a:p>
        </p:txBody>
      </p:sp>
      <p:sp>
        <p:nvSpPr>
          <p:cNvPr id="5" name="Retângulo de cantos arredondados 4">
            <a:hlinkClick r:id="rId4" action="ppaction://hlinkfile"/>
          </p:cNvPr>
          <p:cNvSpPr/>
          <p:nvPr/>
        </p:nvSpPr>
        <p:spPr>
          <a:xfrm>
            <a:off x="2285984" y="5786454"/>
            <a:ext cx="928694" cy="5715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Manometro-bourdon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38" y="885825"/>
            <a:ext cx="4221162" cy="389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5" descr="Manometro-bourd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836613"/>
            <a:ext cx="3933825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Manometro-bourdon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503957"/>
            <a:ext cx="8027988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323850" y="793750"/>
            <a:ext cx="46799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l">
              <a:lnSpc>
                <a:spcPct val="90000"/>
              </a:lnSpc>
              <a:buClr>
                <a:schemeClr val="accent1"/>
              </a:buClr>
            </a:pPr>
            <a:r>
              <a:rPr lang="pt-PT" sz="2000" b="1"/>
              <a:t>Manômetro de Pressão Diferencial</a:t>
            </a:r>
          </a:p>
        </p:txBody>
      </p:sp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838200" y="1470025"/>
            <a:ext cx="7543800" cy="1463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kumimoji="1" lang="pt-BR" sz="2000"/>
              <a:t>	Este tipo construtivo, é adequado para medir a  diferença de pressão entre dois pontos quaisquer do processo. </a:t>
            </a:r>
          </a:p>
          <a:p>
            <a:pPr algn="just">
              <a:spcBef>
                <a:spcPct val="50000"/>
              </a:spcBef>
            </a:pPr>
            <a:r>
              <a:rPr kumimoji="1" lang="pt-BR" sz="2000"/>
              <a:t>	É composto de dois tubos de Bourdon dispostos em oposição e interligados por articulações mecânicas.</a:t>
            </a:r>
          </a:p>
        </p:txBody>
      </p:sp>
      <p:pic>
        <p:nvPicPr>
          <p:cNvPr id="38916" name="Picture 6" descr="mp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360738"/>
            <a:ext cx="2709863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7" descr="70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71850"/>
            <a:ext cx="3581400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Rectangle 8"/>
          <p:cNvSpPr>
            <a:spLocks noChangeArrowheads="1"/>
          </p:cNvSpPr>
          <p:nvPr/>
        </p:nvSpPr>
        <p:spPr bwMode="auto">
          <a:xfrm>
            <a:off x="304800" y="228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/>
              <a:t>6</a:t>
            </a:r>
            <a:r>
              <a:rPr lang="pt-BR"/>
              <a:t>.</a:t>
            </a:r>
            <a:r>
              <a:rPr lang="en-US"/>
              <a:t>3</a:t>
            </a:r>
            <a:r>
              <a:rPr lang="pt-BR"/>
              <a:t>.3.1 - Manômetro de Bourdon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609600" y="1219200"/>
            <a:ext cx="8001000" cy="1768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kumimoji="1" lang="pt-BR" sz="2000"/>
              <a:t>	São manômetros com dois Bourdons e mecanismos independentes e utilizados para medir duas pressões distintas, porém com mesma faixa de trabalho.</a:t>
            </a:r>
          </a:p>
          <a:p>
            <a:pPr algn="just">
              <a:spcBef>
                <a:spcPct val="50000"/>
              </a:spcBef>
            </a:pPr>
            <a:r>
              <a:rPr kumimoji="1" lang="pt-BR" sz="2000"/>
              <a:t>	A vantagem deste tipo está no fato de se utilizar uma única caixa e um único mostrador.</a:t>
            </a:r>
          </a:p>
        </p:txBody>
      </p:sp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533400" y="749300"/>
            <a:ext cx="583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l">
              <a:lnSpc>
                <a:spcPct val="90000"/>
              </a:lnSpc>
              <a:buClr>
                <a:schemeClr val="accent1"/>
              </a:buClr>
            </a:pPr>
            <a:r>
              <a:rPr lang="pt-BR" sz="2000" b="1"/>
              <a:t>Manômetro Duplo</a:t>
            </a:r>
            <a:endParaRPr lang="pt-PT" sz="2000" b="1"/>
          </a:p>
        </p:txBody>
      </p:sp>
      <p:grpSp>
        <p:nvGrpSpPr>
          <p:cNvPr id="39940" name="Group 6"/>
          <p:cNvGrpSpPr>
            <a:grpSpLocks/>
          </p:cNvGrpSpPr>
          <p:nvPr/>
        </p:nvGrpSpPr>
        <p:grpSpPr bwMode="auto">
          <a:xfrm>
            <a:off x="1014413" y="3260725"/>
            <a:ext cx="7253287" cy="3048000"/>
            <a:chOff x="639" y="1968"/>
            <a:chExt cx="4569" cy="1920"/>
          </a:xfrm>
        </p:grpSpPr>
        <p:pic>
          <p:nvPicPr>
            <p:cNvPr id="39942" name="Picture 7" descr="mb2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9" y="1968"/>
              <a:ext cx="2801" cy="1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3" name="Picture 8" descr="m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3" y="1968"/>
              <a:ext cx="1785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941" name="Rectangle 9"/>
          <p:cNvSpPr>
            <a:spLocks noChangeArrowheads="1"/>
          </p:cNvSpPr>
          <p:nvPr/>
        </p:nvSpPr>
        <p:spPr bwMode="auto">
          <a:xfrm>
            <a:off x="304800" y="228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/>
              <a:t>6</a:t>
            </a:r>
            <a:r>
              <a:rPr lang="pt-BR"/>
              <a:t>.</a:t>
            </a:r>
            <a:r>
              <a:rPr lang="en-US"/>
              <a:t>3</a:t>
            </a:r>
            <a:r>
              <a:rPr lang="pt-BR"/>
              <a:t>.3.1 - Manômetro de Bourdon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609600"/>
          </a:xfrm>
        </p:spPr>
        <p:txBody>
          <a:bodyPr anchor="t"/>
          <a:lstStyle/>
          <a:p>
            <a:pPr algn="l">
              <a:defRPr/>
            </a:pPr>
            <a:r>
              <a:rPr lang="en-US" sz="2400" smtClean="0">
                <a:solidFill>
                  <a:schemeClr val="tx1"/>
                </a:solidFill>
                <a:latin typeface="Tahoma" pitchFamily="34" charset="0"/>
              </a:rPr>
              <a:t>6</a:t>
            </a:r>
            <a:r>
              <a:rPr lang="pt-BR" sz="2400" smtClean="0">
                <a:solidFill>
                  <a:schemeClr val="tx1"/>
                </a:solidFill>
                <a:latin typeface="Tahoma" pitchFamily="34" charset="0"/>
              </a:rPr>
              <a:t>.3.3.2 - Pistão com mola</a:t>
            </a: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581025" y="1414463"/>
            <a:ext cx="4495800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algn="just"/>
            <a:r>
              <a:rPr lang="pt-BR" sz="2000">
                <a:cs typeface="Arial" charset="0"/>
              </a:rPr>
              <a:t>	Neste tipo, o êmbolo de um cilindro é mantido em uma das extremidades do cilindro por ação de uma mola e é forçado à outra extremidade por ação da pressão a ser medida. </a:t>
            </a:r>
          </a:p>
          <a:p>
            <a:pPr algn="just"/>
            <a:endParaRPr lang="pt-BR" sz="2000">
              <a:cs typeface="Arial" charset="0"/>
            </a:endParaRPr>
          </a:p>
          <a:p>
            <a:pPr algn="just"/>
            <a:r>
              <a:rPr lang="pt-BR" sz="2000">
                <a:cs typeface="Arial" charset="0"/>
              </a:rPr>
              <a:t>	O movimento do êmbolo é transmitido a um ponteiro.</a:t>
            </a:r>
          </a:p>
          <a:p>
            <a:pPr algn="l" eaLnBrk="0" hangingPunct="0"/>
            <a:endParaRPr lang="pt-BR" sz="2000"/>
          </a:p>
        </p:txBody>
      </p:sp>
      <p:pic>
        <p:nvPicPr>
          <p:cNvPr id="40964" name="Picture 5" descr="manometro-pista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3088" y="1338263"/>
            <a:ext cx="280670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4343400" cy="457200"/>
          </a:xfrm>
        </p:spPr>
        <p:txBody>
          <a:bodyPr anchor="t"/>
          <a:lstStyle/>
          <a:p>
            <a:pPr algn="l">
              <a:defRPr/>
            </a:pPr>
            <a:r>
              <a:rPr lang="en-US" sz="2400" smtClean="0">
                <a:solidFill>
                  <a:schemeClr val="tx1"/>
                </a:solidFill>
                <a:latin typeface="Tahoma" pitchFamily="34" charset="0"/>
              </a:rPr>
              <a:t>6</a:t>
            </a:r>
            <a:r>
              <a:rPr lang="pt-BR" sz="2400" smtClean="0">
                <a:solidFill>
                  <a:schemeClr val="tx1"/>
                </a:solidFill>
                <a:latin typeface="Tahoma" pitchFamily="34" charset="0"/>
              </a:rPr>
              <a:t>.3.3.3 - Manômetro tipo fole</a:t>
            </a:r>
            <a:br>
              <a:rPr lang="pt-BR" sz="2400" smtClean="0">
                <a:solidFill>
                  <a:schemeClr val="tx1"/>
                </a:solidFill>
                <a:latin typeface="Tahoma" pitchFamily="34" charset="0"/>
              </a:rPr>
            </a:br>
            <a:endParaRPr lang="pt-BR" sz="2400" smtClea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306388" y="838200"/>
            <a:ext cx="8532812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algn="just" eaLnBrk="0" hangingPunct="0"/>
            <a:r>
              <a:rPr lang="en-US" sz="2000">
                <a:cs typeface="Arial" charset="0"/>
              </a:rPr>
              <a:t>	</a:t>
            </a:r>
            <a:r>
              <a:rPr lang="pt-BR" sz="2000">
                <a:cs typeface="Arial" charset="0"/>
              </a:rPr>
              <a:t>Os foles são tubos de paredes corrugadas </a:t>
            </a:r>
            <a:r>
              <a:rPr lang="en-US" sz="2000">
                <a:cs typeface="Arial" charset="0"/>
              </a:rPr>
              <a:t>cujas dimensões</a:t>
            </a:r>
            <a:r>
              <a:rPr lang="pt-BR" sz="2000">
                <a:cs typeface="Arial" charset="0"/>
              </a:rPr>
              <a:t> se </a:t>
            </a:r>
            <a:r>
              <a:rPr lang="en-US" sz="2000">
                <a:cs typeface="Arial" charset="0"/>
              </a:rPr>
              <a:t>de</a:t>
            </a:r>
            <a:r>
              <a:rPr lang="pt-BR" sz="2000">
                <a:cs typeface="Arial" charset="0"/>
              </a:rPr>
              <a:t>forma</a:t>
            </a:r>
            <a:r>
              <a:rPr lang="en-US" sz="2000">
                <a:cs typeface="Arial" charset="0"/>
              </a:rPr>
              <a:t>m</a:t>
            </a:r>
            <a:r>
              <a:rPr lang="pt-BR" sz="2000">
                <a:cs typeface="Arial" charset="0"/>
              </a:rPr>
              <a:t> no sentido de </a:t>
            </a:r>
            <a:r>
              <a:rPr lang="en-US" sz="2000">
                <a:cs typeface="Arial" charset="0"/>
              </a:rPr>
              <a:t>aumentar </a:t>
            </a:r>
            <a:r>
              <a:rPr lang="pt-BR" sz="2000">
                <a:cs typeface="Arial" charset="0"/>
              </a:rPr>
              <a:t>longitudinalmente quando a pressão interna é maior que a externa. </a:t>
            </a:r>
            <a:endParaRPr lang="en-US" sz="2000">
              <a:cs typeface="Arial" charset="0"/>
            </a:endParaRPr>
          </a:p>
          <a:p>
            <a:pPr algn="just" eaLnBrk="0" hangingPunct="0"/>
            <a:endParaRPr lang="en-US" sz="2000">
              <a:cs typeface="Arial" charset="0"/>
            </a:endParaRPr>
          </a:p>
          <a:p>
            <a:pPr algn="just" eaLnBrk="0" hangingPunct="0"/>
            <a:r>
              <a:rPr lang="en-US" sz="2000">
                <a:cs typeface="Arial" charset="0"/>
              </a:rPr>
              <a:t>	</a:t>
            </a:r>
            <a:r>
              <a:rPr lang="pt-BR" sz="2000">
                <a:cs typeface="Arial" charset="0"/>
              </a:rPr>
              <a:t>Se a pressão interna diminui em relação à externa então o fole retorna à condição de repouso seja por ação de mola auxiliar ou pela elasticidade do próprio material do fole.</a:t>
            </a:r>
            <a:r>
              <a:rPr lang="pt-BR" sz="2000"/>
              <a:t> </a:t>
            </a:r>
          </a:p>
        </p:txBody>
      </p:sp>
      <p:pic>
        <p:nvPicPr>
          <p:cNvPr id="41988" name="Picture 3" descr="manometro-fo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276600"/>
            <a:ext cx="3811587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1588" y="30432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5210175" y="3630613"/>
            <a:ext cx="31067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000"/>
              <a:t>Como a resistência à pressão é limitada, é usado para baixa pressão.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468313" y="1557338"/>
            <a:ext cx="82073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kumimoji="1" lang="pt-BR" b="1"/>
              <a:t>Pressão diferencial</a:t>
            </a:r>
          </a:p>
          <a:p>
            <a:pPr algn="l"/>
            <a:endParaRPr kumimoji="1" lang="pt-BR" b="1"/>
          </a:p>
          <a:p>
            <a:pPr algn="l"/>
            <a:r>
              <a:rPr kumimoji="1" lang="pt-BR"/>
              <a:t>	Quando um sensor mede a diferença entre duas pressões desconhecidas, sendo que nenhuma delas a pressão atmosférica, então essa pressão é conhecida como pressão diferencial. </a:t>
            </a:r>
          </a:p>
          <a:p>
            <a:pPr algn="l"/>
            <a:endParaRPr kumimoji="1" lang="pt-BR"/>
          </a:p>
          <a:p>
            <a:pPr algn="l"/>
            <a:r>
              <a:rPr kumimoji="1" lang="pt-BR"/>
              <a:t>	Essa diferença de pressão pode ser utilizada para medir indiretamente outras grandezas como vazão, nível e etc.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457200" y="274638"/>
            <a:ext cx="382746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800"/>
              <a:t>6.1 - </a:t>
            </a:r>
            <a:r>
              <a:rPr lang="pt-BR" sz="2800"/>
              <a:t>Introdução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381000"/>
          </a:xfrm>
        </p:spPr>
        <p:txBody>
          <a:bodyPr anchor="t"/>
          <a:lstStyle/>
          <a:p>
            <a:pPr algn="l">
              <a:defRPr/>
            </a:pPr>
            <a:r>
              <a:rPr lang="en-US" sz="2400" smtClean="0">
                <a:solidFill>
                  <a:schemeClr val="tx1"/>
                </a:solidFill>
                <a:latin typeface="Tahoma" pitchFamily="34" charset="0"/>
              </a:rPr>
              <a:t>6.3.3.4 - </a:t>
            </a:r>
            <a:r>
              <a:rPr lang="pt-BR" sz="2400" smtClean="0">
                <a:solidFill>
                  <a:schemeClr val="tx1"/>
                </a:solidFill>
                <a:latin typeface="Tahoma" pitchFamily="34" charset="0"/>
              </a:rPr>
              <a:t>Manômetro diafragma</a:t>
            </a:r>
            <a:br>
              <a:rPr lang="pt-BR" sz="2400" smtClean="0">
                <a:solidFill>
                  <a:schemeClr val="tx1"/>
                </a:solidFill>
                <a:latin typeface="Tahoma" pitchFamily="34" charset="0"/>
              </a:rPr>
            </a:br>
            <a:endParaRPr lang="pt-BR" sz="2400" smtClea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0" y="1920875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1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 </a:t>
            </a:r>
            <a:endParaRPr lang="pt-BR" sz="1100">
              <a:latin typeface="Arial" charset="0"/>
              <a:cs typeface="Arial" charset="0"/>
            </a:endParaRPr>
          </a:p>
          <a:p>
            <a:pPr algn="l" eaLnBrk="0" hangingPunct="0"/>
            <a:endParaRPr lang="pt-BR">
              <a:latin typeface="Times New Roman" pitchFamily="18" charset="0"/>
            </a:endParaRPr>
          </a:p>
        </p:txBody>
      </p:sp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304800" y="1066800"/>
            <a:ext cx="5851525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indent="449263" algn="just"/>
            <a:r>
              <a:rPr lang="pt-BR" sz="2000">
                <a:cs typeface="Arial" charset="0"/>
              </a:rPr>
              <a:t>Os diafragmas podem ser metálicos ou não metálicos. Os primeiros são em geral feitos de latão, bronze fosforoso, cobre - berílio, monel e aço inoxidável. Já os não metálicos podem ser feitos em couro, neoprene, polietileno e teflon. </a:t>
            </a:r>
          </a:p>
          <a:p>
            <a:pPr indent="449263" algn="just" eaLnBrk="0" hangingPunct="0"/>
            <a:r>
              <a:rPr lang="pt-BR" sz="2000">
                <a:cs typeface="Arial" charset="0"/>
              </a:rPr>
              <a:t> </a:t>
            </a:r>
          </a:p>
          <a:p>
            <a:pPr indent="449263" algn="just" eaLnBrk="0" hangingPunct="0"/>
            <a:r>
              <a:rPr lang="pt-BR" sz="2000">
                <a:cs typeface="Arial" charset="0"/>
              </a:rPr>
              <a:t>A pressão aplicada produzirá a flexão do material enquanto seu retorno à posição de repouso será garantido por uma mola auxiliar no caso dos não metálicos ou pela elasticidade do metal que os compõe nos caso dos metálicos.</a:t>
            </a:r>
            <a:endParaRPr lang="pt-BR" sz="2000"/>
          </a:p>
          <a:p>
            <a:pPr indent="449263" algn="just" eaLnBrk="0" hangingPunct="0"/>
            <a:endParaRPr lang="pt-BR" sz="2000"/>
          </a:p>
          <a:p>
            <a:pPr indent="449263" algn="just" eaLnBrk="0" hangingPunct="0"/>
            <a:r>
              <a:rPr lang="pt-BR" sz="2000"/>
              <a:t>G</a:t>
            </a:r>
            <a:r>
              <a:rPr kumimoji="1" lang="pt-BR" sz="2000"/>
              <a:t>eralmente utilizado para pequenas pressões</a:t>
            </a:r>
          </a:p>
        </p:txBody>
      </p:sp>
      <p:pic>
        <p:nvPicPr>
          <p:cNvPr id="43013" name="Picture 3" descr="manometro-diafrag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295400"/>
            <a:ext cx="26050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125538"/>
            <a:ext cx="6321425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anchor="t"/>
          <a:lstStyle/>
          <a:p>
            <a:pPr algn="l">
              <a:defRPr/>
            </a:pPr>
            <a:r>
              <a:rPr lang="en-US" sz="3600" smtClean="0">
                <a:solidFill>
                  <a:schemeClr val="tx1"/>
                </a:solidFill>
                <a:latin typeface="Tahoma" pitchFamily="34" charset="0"/>
              </a:rPr>
              <a:t>6.3.4 - </a:t>
            </a:r>
            <a:r>
              <a:rPr lang="pt-BR" sz="3600" smtClean="0">
                <a:solidFill>
                  <a:schemeClr val="tx1"/>
                </a:solidFill>
                <a:latin typeface="Tahoma" pitchFamily="34" charset="0"/>
              </a:rPr>
              <a:t>Transdutores de Pressão</a:t>
            </a:r>
          </a:p>
        </p:txBody>
      </p:sp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250825" y="1268413"/>
            <a:ext cx="84978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/>
              <a:t>	Os transdutores pressão convertem as medidas de pressão em grandezas elétricas que são usadas, local ou remotamente, para monitoramento, medições ou controle de processos.</a:t>
            </a:r>
          </a:p>
        </p:txBody>
      </p:sp>
      <p:pic>
        <p:nvPicPr>
          <p:cNvPr id="45060" name="Picture 6" descr="Transdutores-pressao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352800"/>
            <a:ext cx="27511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7" descr="Transdutores-pressao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438525"/>
            <a:ext cx="34290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107950" y="115888"/>
            <a:ext cx="65595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500">
                <a:latin typeface="Arial" charset="0"/>
                <a:cs typeface="Arial" charset="0"/>
              </a:rPr>
              <a:t>6.3.4 - </a:t>
            </a:r>
            <a:r>
              <a:rPr lang="pt-BR" sz="2500">
                <a:latin typeface="Arial" charset="0"/>
              </a:rPr>
              <a:t>Transdutores de Pressão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52400" y="765175"/>
            <a:ext cx="53340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just">
              <a:lnSpc>
                <a:spcPct val="110000"/>
              </a:lnSpc>
              <a:spcBef>
                <a:spcPct val="15000"/>
              </a:spcBef>
              <a:tabLst>
                <a:tab pos="384175" algn="l"/>
              </a:tabLst>
            </a:pPr>
            <a:r>
              <a:rPr lang="pt-BR" sz="2100" i="1">
                <a:latin typeface="Arial" charset="0"/>
                <a:cs typeface="Arial" charset="0"/>
              </a:rPr>
              <a:t>     </a:t>
            </a:r>
            <a:r>
              <a:rPr lang="pt-BR" sz="2100">
                <a:latin typeface="Arial" charset="0"/>
                <a:cs typeface="Arial" charset="0"/>
              </a:rPr>
              <a:t>A)</a:t>
            </a:r>
            <a:r>
              <a:rPr lang="pt-BR" sz="2100" i="1">
                <a:latin typeface="Arial" charset="0"/>
                <a:cs typeface="Arial" charset="0"/>
              </a:rPr>
              <a:t> </a:t>
            </a:r>
            <a:r>
              <a:rPr lang="pt-BR" sz="2100" b="1" i="1">
                <a:latin typeface="Arial" charset="0"/>
              </a:rPr>
              <a:t>Transdutores potenciométricos</a:t>
            </a:r>
          </a:p>
          <a:p>
            <a:pPr marL="660400" lvl="1" indent="-276225" algn="l">
              <a:lnSpc>
                <a:spcPct val="110000"/>
              </a:lnSpc>
              <a:spcBef>
                <a:spcPct val="15000"/>
              </a:spcBef>
              <a:buSzPct val="60000"/>
              <a:buFontTx/>
              <a:buChar char="•"/>
              <a:tabLst>
                <a:tab pos="384175" algn="l"/>
              </a:tabLst>
            </a:pPr>
            <a:r>
              <a:rPr lang="pt-BR" sz="2100">
                <a:latin typeface="Arial" charset="0"/>
              </a:rPr>
              <a:t>Um fole (ou tubo de Bourdon) aciona um potenciômetro que converte os valores de pressão em valores de resistência elétrica;</a:t>
            </a:r>
          </a:p>
          <a:p>
            <a:pPr marL="660400" lvl="1" indent="-276225" algn="l">
              <a:lnSpc>
                <a:spcPct val="110000"/>
              </a:lnSpc>
              <a:spcBef>
                <a:spcPct val="15000"/>
              </a:spcBef>
              <a:buSzPct val="60000"/>
              <a:buFontTx/>
              <a:buChar char="•"/>
              <a:tabLst>
                <a:tab pos="384175" algn="l"/>
              </a:tabLst>
            </a:pPr>
            <a:r>
              <a:rPr lang="pt-BR" sz="2100">
                <a:latin typeface="Arial" charset="0"/>
              </a:rPr>
              <a:t>São de baixo custo, podem operar sob diversas condições, o sinal pode ter intensidade boa, dispensando amplificações. </a:t>
            </a:r>
          </a:p>
          <a:p>
            <a:pPr marL="660400" lvl="1" indent="-276225" algn="just">
              <a:lnSpc>
                <a:spcPct val="110000"/>
              </a:lnSpc>
              <a:spcBef>
                <a:spcPct val="15000"/>
              </a:spcBef>
              <a:buSzPct val="60000"/>
              <a:buFontTx/>
              <a:buChar char="•"/>
              <a:tabLst>
                <a:tab pos="384175" algn="l"/>
              </a:tabLst>
            </a:pPr>
            <a:endParaRPr lang="pt-BR" sz="2100">
              <a:latin typeface="Arial" charset="0"/>
            </a:endParaRPr>
          </a:p>
        </p:txBody>
      </p:sp>
      <p:pic>
        <p:nvPicPr>
          <p:cNvPr id="46084" name="Picture 5" descr="press1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052513"/>
            <a:ext cx="3200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3"/>
          <p:cNvSpPr>
            <a:spLocks noChangeArrowheads="1"/>
          </p:cNvSpPr>
          <p:nvPr/>
        </p:nvSpPr>
        <p:spPr bwMode="auto">
          <a:xfrm>
            <a:off x="152400" y="3716338"/>
            <a:ext cx="868680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just">
              <a:lnSpc>
                <a:spcPct val="110000"/>
              </a:lnSpc>
              <a:spcBef>
                <a:spcPct val="15000"/>
              </a:spcBef>
              <a:tabLst>
                <a:tab pos="384175" algn="l"/>
              </a:tabLst>
            </a:pPr>
            <a:r>
              <a:rPr lang="pt-BR" sz="2100" i="1">
                <a:latin typeface="Arial" charset="0"/>
                <a:cs typeface="Arial" charset="0"/>
              </a:rPr>
              <a:t>     </a:t>
            </a:r>
            <a:endParaRPr lang="pt-BR" sz="2100">
              <a:latin typeface="Arial" charset="0"/>
            </a:endParaRPr>
          </a:p>
          <a:p>
            <a:pPr marL="660400" lvl="1" indent="-276225" algn="just">
              <a:lnSpc>
                <a:spcPct val="110000"/>
              </a:lnSpc>
              <a:spcBef>
                <a:spcPct val="15000"/>
              </a:spcBef>
              <a:buSzPct val="60000"/>
              <a:buFontTx/>
              <a:buChar char="•"/>
              <a:tabLst>
                <a:tab pos="384175" algn="l"/>
              </a:tabLst>
            </a:pPr>
            <a:r>
              <a:rPr lang="pt-BR" sz="2100">
                <a:latin typeface="Arial" charset="0"/>
              </a:rPr>
              <a:t>Porém, o mecanismo produz desvios inerentes e têm alguma sensibilidade a variações de temperatura. Há também o desgaste natural do potenciômetro. Em geral usados para pressões de 0,035 a 70 MPa. Precisão na faixa de 0,5 a 1% do fundo de escala sem considerar as variações de temperatura.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179388" y="115888"/>
            <a:ext cx="65595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500" b="1">
                <a:latin typeface="Arial" charset="0"/>
                <a:cs typeface="Arial" charset="0"/>
              </a:rPr>
              <a:t>6.3.4 - </a:t>
            </a:r>
            <a:r>
              <a:rPr lang="pt-BR" sz="2500" b="1">
                <a:latin typeface="Arial" charset="0"/>
              </a:rPr>
              <a:t>Transdutores de Pressão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692150"/>
            <a:ext cx="5214938" cy="597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just">
              <a:lnSpc>
                <a:spcPct val="110000"/>
              </a:lnSpc>
              <a:spcBef>
                <a:spcPct val="15000"/>
              </a:spcBef>
              <a:tabLst>
                <a:tab pos="384175" algn="l"/>
              </a:tabLst>
            </a:pPr>
            <a:r>
              <a:rPr lang="pt-BR" sz="2100" i="1">
                <a:latin typeface="Arial" charset="0"/>
                <a:cs typeface="Arial" charset="0"/>
              </a:rPr>
              <a:t>     </a:t>
            </a:r>
            <a:r>
              <a:rPr lang="pt-BR" sz="2100">
                <a:latin typeface="Arial" charset="0"/>
                <a:cs typeface="Arial" charset="0"/>
              </a:rPr>
              <a:t>B) </a:t>
            </a:r>
            <a:r>
              <a:rPr lang="pt-BR" sz="2100" b="1" i="1">
                <a:latin typeface="Arial" charset="0"/>
              </a:rPr>
              <a:t>Transdutores capacitivos </a:t>
            </a:r>
          </a:p>
          <a:p>
            <a:pPr marL="660400" lvl="1" indent="-276225" algn="l">
              <a:lnSpc>
                <a:spcPct val="110000"/>
              </a:lnSpc>
              <a:spcBef>
                <a:spcPct val="15000"/>
              </a:spcBef>
              <a:buSzPct val="60000"/>
              <a:buFontTx/>
              <a:buChar char="•"/>
              <a:tabLst>
                <a:tab pos="384175" algn="l"/>
              </a:tabLst>
            </a:pPr>
            <a:r>
              <a:rPr lang="pt-BR" sz="2100">
                <a:latin typeface="Arial" charset="0"/>
              </a:rPr>
              <a:t>Nos transdutores capacitivos o diafragma funciona como armadura comum de dois capacitores em série. </a:t>
            </a:r>
          </a:p>
          <a:p>
            <a:pPr marL="660400" lvl="1" indent="-276225" algn="l">
              <a:lnSpc>
                <a:spcPct val="110000"/>
              </a:lnSpc>
              <a:spcBef>
                <a:spcPct val="15000"/>
              </a:spcBef>
              <a:buSzPct val="60000"/>
              <a:buFontTx/>
              <a:buChar char="•"/>
              <a:tabLst>
                <a:tab pos="384175" algn="l"/>
              </a:tabLst>
            </a:pPr>
            <a:r>
              <a:rPr lang="pt-BR" sz="2100">
                <a:latin typeface="Arial" charset="0"/>
              </a:rPr>
              <a:t>O deslocamento do diafragma devido à variação de pressão resulta em aumento da capacitância de um e diminuição de outro. E um circuito oscilador pode detectar essa variação.</a:t>
            </a:r>
          </a:p>
          <a:p>
            <a:pPr marL="660400" lvl="1" indent="-276225" algn="l">
              <a:lnSpc>
                <a:spcPct val="110000"/>
              </a:lnSpc>
              <a:spcBef>
                <a:spcPct val="15000"/>
              </a:spcBef>
              <a:buSzPct val="60000"/>
              <a:buFontTx/>
              <a:buChar char="•"/>
              <a:tabLst>
                <a:tab pos="384175" algn="l"/>
              </a:tabLst>
            </a:pPr>
            <a:r>
              <a:rPr lang="pt-BR" sz="2100">
                <a:latin typeface="Arial" charset="0"/>
              </a:rPr>
              <a:t>Usados para pressões desde vácuo até cerca de 70 MPa. Diferenças a partir de aproximadamente 2,5 Pa. Precisão de até 0,01 % do fundo de escala. Boa estabilidade térmica. </a:t>
            </a:r>
          </a:p>
          <a:p>
            <a:pPr marL="660400" lvl="1" indent="-276225" algn="just">
              <a:lnSpc>
                <a:spcPct val="110000"/>
              </a:lnSpc>
              <a:spcBef>
                <a:spcPct val="15000"/>
              </a:spcBef>
              <a:buSzPct val="60000"/>
              <a:buFontTx/>
              <a:buChar char="•"/>
              <a:tabLst>
                <a:tab pos="384175" algn="l"/>
              </a:tabLst>
            </a:pPr>
            <a:endParaRPr lang="pt-BR" sz="2100">
              <a:latin typeface="Arial" charset="0"/>
            </a:endParaRPr>
          </a:p>
        </p:txBody>
      </p:sp>
      <p:pic>
        <p:nvPicPr>
          <p:cNvPr id="47108" name="Picture 5" descr="press1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857250"/>
            <a:ext cx="3200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Imagem 5" descr="transmissor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7625" y="2786063"/>
            <a:ext cx="37306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247650" y="765175"/>
            <a:ext cx="853440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just">
              <a:lnSpc>
                <a:spcPct val="110000"/>
              </a:lnSpc>
              <a:spcBef>
                <a:spcPct val="15000"/>
              </a:spcBef>
              <a:tabLst>
                <a:tab pos="384175" algn="l"/>
              </a:tabLst>
            </a:pPr>
            <a:r>
              <a:rPr lang="pt-BR" sz="2100" i="1">
                <a:latin typeface="Arial" charset="0"/>
                <a:cs typeface="Arial" charset="0"/>
              </a:rPr>
              <a:t>    </a:t>
            </a:r>
            <a:r>
              <a:rPr lang="pt-BR" sz="2100">
                <a:latin typeface="Arial" charset="0"/>
                <a:cs typeface="Arial" charset="0"/>
              </a:rPr>
              <a:t>C) </a:t>
            </a:r>
            <a:r>
              <a:rPr lang="pt-BR" sz="2100" b="1" i="1">
                <a:latin typeface="Arial" charset="0"/>
              </a:rPr>
              <a:t>Transdutores de deformação </a:t>
            </a:r>
          </a:p>
          <a:p>
            <a:pPr marL="660400" lvl="1" indent="-276225" algn="just">
              <a:lnSpc>
                <a:spcPct val="110000"/>
              </a:lnSpc>
              <a:spcBef>
                <a:spcPct val="15000"/>
              </a:spcBef>
              <a:buSzPct val="60000"/>
              <a:buFontTx/>
              <a:buChar char="•"/>
              <a:tabLst>
                <a:tab pos="384175" algn="l"/>
              </a:tabLst>
            </a:pPr>
            <a:r>
              <a:rPr lang="pt-BR" sz="2100">
                <a:latin typeface="Arial" charset="0"/>
              </a:rPr>
              <a:t>O transdutor de deformação usa um sensor tipo "</a:t>
            </a:r>
            <a:r>
              <a:rPr lang="pt-BR" sz="2100" i="1">
                <a:latin typeface="Arial" charset="0"/>
              </a:rPr>
              <a:t>strain gage</a:t>
            </a:r>
            <a:r>
              <a:rPr lang="pt-BR" sz="2100">
                <a:latin typeface="Arial" charset="0"/>
              </a:rPr>
              <a:t>" para indicar a deformação do diafragma provocada pela pressão.  </a:t>
            </a:r>
          </a:p>
          <a:p>
            <a:pPr marL="660400" lvl="1" indent="-276225" algn="just">
              <a:lnSpc>
                <a:spcPct val="110000"/>
              </a:lnSpc>
              <a:spcBef>
                <a:spcPct val="15000"/>
              </a:spcBef>
              <a:buSzPct val="60000"/>
              <a:buFontTx/>
              <a:buChar char="•"/>
              <a:tabLst>
                <a:tab pos="384175" algn="l"/>
              </a:tabLst>
            </a:pPr>
            <a:r>
              <a:rPr lang="pt-BR" sz="2100">
                <a:latin typeface="Arial" charset="0"/>
              </a:rPr>
              <a:t>Precisão até aproximadamente 0,25% do fundo de escala. Há tipos para as mais diversas faixas de pressões (0,001 a </a:t>
            </a:r>
            <a:br>
              <a:rPr lang="pt-BR" sz="2100">
                <a:latin typeface="Arial" charset="0"/>
              </a:rPr>
            </a:br>
            <a:r>
              <a:rPr lang="pt-BR" sz="2100">
                <a:latin typeface="Arial" charset="0"/>
              </a:rPr>
              <a:t>1400 MPa). </a:t>
            </a:r>
          </a:p>
          <a:p>
            <a:pPr marL="660400" lvl="1" indent="-276225" algn="just">
              <a:lnSpc>
                <a:spcPct val="110000"/>
              </a:lnSpc>
              <a:spcBef>
                <a:spcPct val="15000"/>
              </a:spcBef>
              <a:buSzPct val="60000"/>
              <a:buFontTx/>
              <a:buChar char="•"/>
              <a:tabLst>
                <a:tab pos="384175" algn="l"/>
              </a:tabLst>
            </a:pPr>
            <a:endParaRPr lang="pt-BR" sz="2100">
              <a:latin typeface="Arial" charset="0"/>
            </a:endParaRPr>
          </a:p>
        </p:txBody>
      </p:sp>
      <p:pic>
        <p:nvPicPr>
          <p:cNvPr id="48131" name="Picture 5" descr="press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150" y="3429000"/>
            <a:ext cx="4953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79388" y="115888"/>
            <a:ext cx="65595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500" b="1">
                <a:latin typeface="Arial" charset="0"/>
                <a:cs typeface="Arial" charset="0"/>
              </a:rPr>
              <a:t>6.3.4 - </a:t>
            </a:r>
            <a:r>
              <a:rPr lang="pt-BR" sz="2500" b="1">
                <a:latin typeface="Arial" charset="0"/>
              </a:rPr>
              <a:t>Transdutores de Pressão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107950" y="836613"/>
            <a:ext cx="523875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just">
              <a:lnSpc>
                <a:spcPct val="110000"/>
              </a:lnSpc>
              <a:spcBef>
                <a:spcPct val="15000"/>
              </a:spcBef>
              <a:tabLst>
                <a:tab pos="384175" algn="l"/>
              </a:tabLst>
            </a:pPr>
            <a:r>
              <a:rPr lang="pt-BR" sz="2100" i="1">
                <a:latin typeface="Arial" charset="0"/>
                <a:cs typeface="Arial" charset="0"/>
              </a:rPr>
              <a:t>    </a:t>
            </a:r>
            <a:r>
              <a:rPr lang="pt-BR" sz="2100">
                <a:latin typeface="Arial" charset="0"/>
                <a:cs typeface="Arial" charset="0"/>
              </a:rPr>
              <a:t>D) </a:t>
            </a:r>
            <a:r>
              <a:rPr lang="pt-BR" sz="2100" b="1" i="1">
                <a:latin typeface="Arial" charset="0"/>
              </a:rPr>
              <a:t>Transdutores óticos </a:t>
            </a:r>
          </a:p>
          <a:p>
            <a:pPr marL="660400" lvl="1" indent="-276225" algn="just">
              <a:lnSpc>
                <a:spcPct val="110000"/>
              </a:lnSpc>
              <a:spcBef>
                <a:spcPct val="15000"/>
              </a:spcBef>
              <a:buSzPct val="60000"/>
              <a:buFontTx/>
              <a:buChar char="•"/>
              <a:tabLst>
                <a:tab pos="384175" algn="l"/>
              </a:tabLst>
            </a:pPr>
            <a:r>
              <a:rPr lang="pt-BR" sz="2100">
                <a:latin typeface="Arial" charset="0"/>
              </a:rPr>
              <a:t>Nos transdutores óticos, um anteparo conectado ao diafragma aumenta ou diminui a intensidade de luz, emitida por uma fonte (</a:t>
            </a:r>
            <a:r>
              <a:rPr lang="pt-BR" sz="2100" i="1">
                <a:latin typeface="Arial" charset="0"/>
              </a:rPr>
              <a:t>led</a:t>
            </a:r>
            <a:r>
              <a:rPr lang="pt-BR" sz="2100">
                <a:latin typeface="Arial" charset="0"/>
              </a:rPr>
              <a:t>), que um fotodiodo recebe. E um circuito eletrônico completa o dispositivo.</a:t>
            </a:r>
          </a:p>
        </p:txBody>
      </p:sp>
      <p:pic>
        <p:nvPicPr>
          <p:cNvPr id="49155" name="Picture 5" descr="press1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295400"/>
            <a:ext cx="32004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3"/>
          <p:cNvSpPr>
            <a:spLocks noChangeArrowheads="1"/>
          </p:cNvSpPr>
          <p:nvPr/>
        </p:nvSpPr>
        <p:spPr bwMode="auto">
          <a:xfrm>
            <a:off x="228600" y="3375025"/>
            <a:ext cx="8534400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just">
              <a:lnSpc>
                <a:spcPct val="110000"/>
              </a:lnSpc>
              <a:spcBef>
                <a:spcPct val="15000"/>
              </a:spcBef>
              <a:tabLst>
                <a:tab pos="384175" algn="l"/>
              </a:tabLst>
            </a:pPr>
            <a:endParaRPr lang="pt-BR" sz="2100">
              <a:latin typeface="Arial" charset="0"/>
            </a:endParaRPr>
          </a:p>
          <a:p>
            <a:pPr marL="660400" lvl="1" indent="-276225" algn="just">
              <a:lnSpc>
                <a:spcPct val="110000"/>
              </a:lnSpc>
              <a:spcBef>
                <a:spcPct val="15000"/>
              </a:spcBef>
              <a:buSzPct val="60000"/>
              <a:buFontTx/>
              <a:buChar char="•"/>
              <a:tabLst>
                <a:tab pos="384175" algn="l"/>
              </a:tabLst>
            </a:pPr>
            <a:r>
              <a:rPr lang="pt-BR" sz="2100">
                <a:latin typeface="Arial" charset="0"/>
              </a:rPr>
              <a:t>Em geral, há um segundo fotodiodo que serve de referência para compensar variações da luminosidade da fonte com o tempo.   </a:t>
            </a:r>
          </a:p>
          <a:p>
            <a:pPr marL="660400" lvl="1" indent="-276225" algn="just">
              <a:lnSpc>
                <a:spcPct val="110000"/>
              </a:lnSpc>
              <a:spcBef>
                <a:spcPct val="15000"/>
              </a:spcBef>
              <a:buSzPct val="60000"/>
              <a:buFontTx/>
              <a:buChar char="•"/>
              <a:tabLst>
                <a:tab pos="384175" algn="l"/>
              </a:tabLst>
            </a:pPr>
            <a:r>
              <a:rPr lang="pt-BR" sz="2100">
                <a:latin typeface="Arial" charset="0"/>
              </a:rPr>
              <a:t>Têm boa precisão e elevada estabilidade térmica. São compactos e requerem pouca manutenção. Precisão cerca de 0,1% do fundo de escala. Pressões de 0,035 a 400 MPa. </a:t>
            </a:r>
          </a:p>
          <a:p>
            <a:pPr marL="660400" lvl="1" indent="-276225" algn="just">
              <a:lnSpc>
                <a:spcPct val="110000"/>
              </a:lnSpc>
              <a:spcBef>
                <a:spcPct val="15000"/>
              </a:spcBef>
              <a:buSzPct val="60000"/>
              <a:buFontTx/>
              <a:buChar char="•"/>
              <a:tabLst>
                <a:tab pos="384175" algn="l"/>
              </a:tabLst>
            </a:pPr>
            <a:endParaRPr lang="pt-BR" sz="2100">
              <a:latin typeface="Arial" charset="0"/>
            </a:endParaRPr>
          </a:p>
          <a:p>
            <a:pPr marL="660400" lvl="1" indent="-276225" algn="just">
              <a:lnSpc>
                <a:spcPct val="110000"/>
              </a:lnSpc>
              <a:spcBef>
                <a:spcPct val="15000"/>
              </a:spcBef>
              <a:buSzPct val="60000"/>
              <a:buFontTx/>
              <a:buChar char="•"/>
              <a:tabLst>
                <a:tab pos="384175" algn="l"/>
              </a:tabLst>
            </a:pPr>
            <a:endParaRPr lang="pt-BR" sz="2100">
              <a:latin typeface="Arial" charset="0"/>
            </a:endParaRPr>
          </a:p>
        </p:txBody>
      </p:sp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179388" y="115888"/>
            <a:ext cx="65595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500">
                <a:latin typeface="Arial" charset="0"/>
                <a:cs typeface="Arial" charset="0"/>
              </a:rPr>
              <a:t>6.3.4 - </a:t>
            </a:r>
            <a:r>
              <a:rPr lang="pt-BR" sz="2500">
                <a:latin typeface="Arial" charset="0"/>
              </a:rPr>
              <a:t>Transdutores de Pressão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247650" y="765175"/>
            <a:ext cx="5238750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just">
              <a:lnSpc>
                <a:spcPct val="110000"/>
              </a:lnSpc>
              <a:spcBef>
                <a:spcPct val="15000"/>
              </a:spcBef>
              <a:tabLst>
                <a:tab pos="384175" algn="l"/>
              </a:tabLst>
            </a:pPr>
            <a:r>
              <a:rPr lang="pt-BR" sz="2100" i="1">
                <a:latin typeface="Arial" charset="0"/>
                <a:cs typeface="Arial" charset="0"/>
              </a:rPr>
              <a:t>    </a:t>
            </a:r>
            <a:r>
              <a:rPr lang="pt-BR" sz="2100">
                <a:latin typeface="Arial" charset="0"/>
                <a:cs typeface="Arial" charset="0"/>
              </a:rPr>
              <a:t>E) </a:t>
            </a:r>
            <a:r>
              <a:rPr lang="pt-BR" sz="2100" b="1" i="1">
                <a:latin typeface="Arial" charset="0"/>
              </a:rPr>
              <a:t>Transdutores indutivos</a:t>
            </a:r>
          </a:p>
          <a:p>
            <a:pPr marL="660400" lvl="1" indent="-276225" algn="l">
              <a:lnSpc>
                <a:spcPct val="110000"/>
              </a:lnSpc>
              <a:spcBef>
                <a:spcPct val="15000"/>
              </a:spcBef>
              <a:buSzPct val="60000"/>
              <a:buFontTx/>
              <a:buChar char="•"/>
              <a:tabLst>
                <a:tab pos="384175" algn="l"/>
              </a:tabLst>
            </a:pPr>
            <a:r>
              <a:rPr lang="pt-BR" sz="2100">
                <a:latin typeface="Arial" charset="0"/>
              </a:rPr>
              <a:t>O núcleo de um transformador se move de acordo com a pressão sobre o diafragma. O desequilíbrio provocado pelo movimento do diafragma aumenta a tensão em um secundário e diminui no outro e o circuito transforma isso em sinal correspondente à pressão. </a:t>
            </a:r>
          </a:p>
          <a:p>
            <a:pPr marL="660400" lvl="1" indent="-276225" algn="l">
              <a:lnSpc>
                <a:spcPct val="110000"/>
              </a:lnSpc>
              <a:spcBef>
                <a:spcPct val="15000"/>
              </a:spcBef>
              <a:buSzPct val="60000"/>
              <a:buFontTx/>
              <a:buChar char="•"/>
              <a:tabLst>
                <a:tab pos="384175" algn="l"/>
              </a:tabLst>
            </a:pPr>
            <a:r>
              <a:rPr lang="pt-BR" sz="2100">
                <a:latin typeface="Arial" charset="0"/>
              </a:rPr>
              <a:t>Esse tipo de transformador é denominado de</a:t>
            </a:r>
            <a:r>
              <a:rPr lang="pt-BR" sz="2100" i="1">
                <a:latin typeface="Arial" charset="0"/>
              </a:rPr>
              <a:t> transformador linear diferencial e variável</a:t>
            </a:r>
            <a:r>
              <a:rPr lang="pt-BR" sz="2100">
                <a:latin typeface="Arial" charset="0"/>
              </a:rPr>
              <a:t>.</a:t>
            </a:r>
          </a:p>
        </p:txBody>
      </p:sp>
      <p:pic>
        <p:nvPicPr>
          <p:cNvPr id="50179" name="Picture 5" descr="press1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371600"/>
            <a:ext cx="3200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288925" y="5229225"/>
            <a:ext cx="85344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marL="660400" lvl="1" indent="-276225" algn="l">
              <a:lnSpc>
                <a:spcPct val="110000"/>
              </a:lnSpc>
              <a:spcBef>
                <a:spcPct val="15000"/>
              </a:spcBef>
              <a:buSzPct val="60000"/>
              <a:buFontTx/>
              <a:buChar char="•"/>
              <a:tabLst>
                <a:tab pos="384175" algn="l"/>
              </a:tabLst>
            </a:pPr>
            <a:r>
              <a:rPr lang="pt-BR" sz="2100">
                <a:latin typeface="Arial" charset="0"/>
              </a:rPr>
              <a:t>A estabilidade térmica é boa, mas são sensíveis a campos magnéticos e a vibrações. Pressões nas faixas de 0,2 a 70 MPa.</a:t>
            </a:r>
          </a:p>
        </p:txBody>
      </p:sp>
      <p:sp>
        <p:nvSpPr>
          <p:cNvPr id="50181" name="Rectangle 4"/>
          <p:cNvSpPr>
            <a:spLocks noChangeArrowheads="1"/>
          </p:cNvSpPr>
          <p:nvPr/>
        </p:nvSpPr>
        <p:spPr bwMode="auto">
          <a:xfrm>
            <a:off x="179388" y="115888"/>
            <a:ext cx="65595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500">
                <a:latin typeface="Arial" charset="0"/>
                <a:cs typeface="Arial" charset="0"/>
              </a:rPr>
              <a:t>6.3.4 - </a:t>
            </a:r>
            <a:r>
              <a:rPr lang="pt-BR" sz="2500">
                <a:latin typeface="Arial" charset="0"/>
              </a:rPr>
              <a:t>Transdutores de Pressão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247650" y="692150"/>
            <a:ext cx="523875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just">
              <a:lnSpc>
                <a:spcPct val="110000"/>
              </a:lnSpc>
              <a:spcBef>
                <a:spcPct val="15000"/>
              </a:spcBef>
              <a:tabLst>
                <a:tab pos="384175" algn="l"/>
              </a:tabLst>
            </a:pPr>
            <a:r>
              <a:rPr lang="pt-BR" sz="2100" i="1">
                <a:latin typeface="Arial" charset="0"/>
                <a:cs typeface="Arial" charset="0"/>
              </a:rPr>
              <a:t>    </a:t>
            </a:r>
            <a:r>
              <a:rPr lang="pt-BR" sz="2100">
                <a:latin typeface="Arial" charset="0"/>
                <a:cs typeface="Arial" charset="0"/>
              </a:rPr>
              <a:t>F) </a:t>
            </a:r>
            <a:r>
              <a:rPr lang="pt-BR" sz="2100" b="1" i="1">
                <a:latin typeface="Arial" charset="0"/>
              </a:rPr>
              <a:t>Transdutores piezelétricos</a:t>
            </a:r>
            <a:r>
              <a:rPr lang="pt-BR" sz="2100">
                <a:latin typeface="Arial" charset="0"/>
              </a:rPr>
              <a:t> </a:t>
            </a:r>
            <a:endParaRPr lang="pt-BR" sz="2100" b="1" i="1">
              <a:latin typeface="Arial" charset="0"/>
            </a:endParaRPr>
          </a:p>
          <a:p>
            <a:pPr marL="660400" lvl="1" indent="-276225" algn="l">
              <a:lnSpc>
                <a:spcPct val="110000"/>
              </a:lnSpc>
              <a:spcBef>
                <a:spcPct val="15000"/>
              </a:spcBef>
              <a:buSzPct val="60000"/>
              <a:buFontTx/>
              <a:buChar char="•"/>
              <a:tabLst>
                <a:tab pos="384175" algn="l"/>
              </a:tabLst>
            </a:pPr>
            <a:r>
              <a:rPr lang="pt-BR" sz="2100">
                <a:latin typeface="Arial" charset="0"/>
              </a:rPr>
              <a:t>Utilizam o efeito piezelétrico para gerar o sinal elétrico;</a:t>
            </a:r>
          </a:p>
          <a:p>
            <a:pPr marL="660400" lvl="1" indent="-276225" algn="l">
              <a:lnSpc>
                <a:spcPct val="110000"/>
              </a:lnSpc>
              <a:spcBef>
                <a:spcPct val="15000"/>
              </a:spcBef>
              <a:buSzPct val="60000"/>
              <a:buFontTx/>
              <a:buChar char="•"/>
              <a:tabLst>
                <a:tab pos="384175" algn="l"/>
              </a:tabLst>
            </a:pPr>
            <a:r>
              <a:rPr lang="pt-BR" sz="2100">
                <a:latin typeface="Arial" charset="0"/>
              </a:rPr>
              <a:t>Se o circuito processa apenas a tensão gerada devido ao efeito piezelétrico, o dispositivo registra apenas variações de pressão, pois a tensão cai rapidamente em condições estáticas. </a:t>
            </a:r>
          </a:p>
        </p:txBody>
      </p:sp>
      <p:pic>
        <p:nvPicPr>
          <p:cNvPr id="51203" name="Picture 5" descr="press1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219200"/>
            <a:ext cx="3200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Rectangle 3"/>
          <p:cNvSpPr>
            <a:spLocks noChangeArrowheads="1"/>
          </p:cNvSpPr>
          <p:nvPr/>
        </p:nvSpPr>
        <p:spPr bwMode="auto">
          <a:xfrm>
            <a:off x="228600" y="4149725"/>
            <a:ext cx="87630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marL="660400" lvl="1" indent="-276225" algn="l">
              <a:lnSpc>
                <a:spcPct val="110000"/>
              </a:lnSpc>
              <a:spcBef>
                <a:spcPct val="15000"/>
              </a:spcBef>
              <a:buSzPct val="60000"/>
              <a:buFontTx/>
              <a:buChar char="•"/>
              <a:tabLst>
                <a:tab pos="384175" algn="l"/>
              </a:tabLst>
            </a:pPr>
            <a:r>
              <a:rPr lang="pt-BR" sz="2100">
                <a:latin typeface="Arial" charset="0"/>
              </a:rPr>
              <a:t>Isso pode ser muito útil em algumas aplicações. Mas há circuitos que detectam a freqüência de ressonância do cristal e, portanto, podem medir pressões estáticas.  </a:t>
            </a:r>
          </a:p>
          <a:p>
            <a:pPr marL="660400" lvl="1" indent="-276225" algn="l">
              <a:lnSpc>
                <a:spcPct val="110000"/>
              </a:lnSpc>
              <a:spcBef>
                <a:spcPct val="15000"/>
              </a:spcBef>
              <a:buSzPct val="60000"/>
              <a:buFontTx/>
              <a:buChar char="•"/>
              <a:tabLst>
                <a:tab pos="384175" algn="l"/>
              </a:tabLst>
            </a:pPr>
            <a:r>
              <a:rPr lang="pt-BR" sz="2100">
                <a:latin typeface="Arial" charset="0"/>
              </a:rPr>
              <a:t>São sensíveis a variações de temperatura e a instalação requer cuidados especiais.</a:t>
            </a:r>
          </a:p>
        </p:txBody>
      </p:sp>
      <p:sp>
        <p:nvSpPr>
          <p:cNvPr id="51205" name="Rectangle 4"/>
          <p:cNvSpPr>
            <a:spLocks noChangeArrowheads="1"/>
          </p:cNvSpPr>
          <p:nvPr/>
        </p:nvSpPr>
        <p:spPr bwMode="auto">
          <a:xfrm>
            <a:off x="179388" y="115888"/>
            <a:ext cx="65595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500">
                <a:latin typeface="Arial" charset="0"/>
                <a:cs typeface="Arial" charset="0"/>
              </a:rPr>
              <a:t>6.3.4 - </a:t>
            </a:r>
            <a:r>
              <a:rPr lang="pt-BR" sz="2500">
                <a:latin typeface="Arial" charset="0"/>
              </a:rPr>
              <a:t>Transdutores de Pressão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075613" cy="850900"/>
          </a:xfrm>
        </p:spPr>
        <p:txBody>
          <a:bodyPr anchor="t"/>
          <a:lstStyle/>
          <a:p>
            <a:pPr>
              <a:defRPr/>
            </a:pPr>
            <a:r>
              <a:rPr lang="pt-BR" smtClean="0">
                <a:solidFill>
                  <a:schemeClr val="tx1"/>
                </a:solidFill>
                <a:latin typeface="Tahoma" pitchFamily="34" charset="0"/>
              </a:rPr>
              <a:t>6.4 – Aspectos operacionais</a:t>
            </a:r>
          </a:p>
        </p:txBody>
      </p:sp>
      <p:sp>
        <p:nvSpPr>
          <p:cNvPr id="52227" name="Rectangle 5"/>
          <p:cNvSpPr>
            <a:spLocks noChangeArrowheads="1"/>
          </p:cNvSpPr>
          <p:nvPr/>
        </p:nvSpPr>
        <p:spPr bwMode="auto">
          <a:xfrm>
            <a:off x="533400" y="1125538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90000"/>
              </a:lnSpc>
              <a:buClr>
                <a:schemeClr val="accent1"/>
              </a:buClr>
            </a:pPr>
            <a:r>
              <a:rPr lang="pt-PT" sz="3200">
                <a:latin typeface="Arial" charset="0"/>
              </a:rPr>
              <a:t>6.4.1 – Instalação com selagem líquida</a:t>
            </a:r>
          </a:p>
        </p:txBody>
      </p:sp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838200" y="1844675"/>
            <a:ext cx="7543800" cy="39258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kumimoji="1" lang="pt-BR">
                <a:latin typeface="Arial" charset="0"/>
              </a:rPr>
              <a:t>	Em processos industriais que manipulam fluidos corrosivos, viscosos, tóxicos, sujeitos à alta temperatura e/ou radioativos, a medição de pressão com manômetro tipo elástico se torna impraticável pois este não é adequado para essa aplicação, devido a: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kumimoji="1" lang="pt-BR">
                <a:latin typeface="Arial" charset="0"/>
              </a:rPr>
              <a:t>Efeitos da deformação proveniente da temperatura;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kumimoji="1" lang="pt-BR">
                <a:latin typeface="Arial" charset="0"/>
              </a:rPr>
              <a:t>Dificuldade de escoamento de fluidos viscosos;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kumimoji="1" lang="pt-BR">
                <a:latin typeface="Arial" charset="0"/>
              </a:rPr>
              <a:t>Ataque químico de fluidos corrosivos.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762000"/>
          </a:xfrm>
        </p:spPr>
        <p:txBody>
          <a:bodyPr anchor="t"/>
          <a:lstStyle/>
          <a:p>
            <a:pPr algn="l">
              <a:defRPr/>
            </a:pPr>
            <a:r>
              <a:rPr lang="en-US" sz="2800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6.2 - Barômetros</a:t>
            </a:r>
            <a:endParaRPr lang="pt-BR" sz="2800" smtClean="0">
              <a:solidFill>
                <a:schemeClr val="tx1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50825" y="765175"/>
            <a:ext cx="5761038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algn="just"/>
            <a:r>
              <a:rPr lang="en-US"/>
              <a:t>6</a:t>
            </a:r>
            <a:r>
              <a:rPr lang="pt-BR"/>
              <a:t>.</a:t>
            </a:r>
            <a:r>
              <a:rPr lang="en-US"/>
              <a:t>2</a:t>
            </a:r>
            <a:r>
              <a:rPr lang="pt-BR"/>
              <a:t>.1 - Barômetros de mercúrio</a:t>
            </a:r>
          </a:p>
          <a:p>
            <a:pPr algn="just" eaLnBrk="0" hangingPunct="0"/>
            <a:r>
              <a:rPr lang="pt-BR">
                <a:cs typeface="Arial" charset="0"/>
              </a:rPr>
              <a:t> </a:t>
            </a:r>
          </a:p>
          <a:p>
            <a:pPr algn="just" eaLnBrk="0" hangingPunct="0"/>
            <a:r>
              <a:rPr lang="pt-BR">
                <a:cs typeface="Arial" charset="0"/>
              </a:rPr>
              <a:t>	Sabe-se que uma coluna líquida de altura h, de massa específica </a:t>
            </a:r>
            <a:r>
              <a:rPr lang="pt-BR">
                <a:cs typeface="Arial" charset="0"/>
                <a:sym typeface="Symbol" pitchFamily="18" charset="2"/>
              </a:rPr>
              <a:t></a:t>
            </a:r>
            <a:r>
              <a:rPr lang="pt-BR">
                <a:cs typeface="Arial" charset="0"/>
              </a:rPr>
              <a:t>, em um local onde a aceleração da gravidade é g, exerce na sua base uma pressão que equilibra a pressão atmosférica p</a:t>
            </a:r>
            <a:r>
              <a:rPr lang="pt-BR" baseline="-30000">
                <a:cs typeface="Arial" charset="0"/>
                <a:sym typeface="Symbol" pitchFamily="18" charset="2"/>
              </a:rPr>
              <a:t>atm</a:t>
            </a:r>
            <a:r>
              <a:rPr lang="pt-BR">
                <a:cs typeface="Arial" charset="0"/>
                <a:sym typeface="Symbol" pitchFamily="18" charset="2"/>
              </a:rPr>
              <a:t>, d</a:t>
            </a:r>
            <a:r>
              <a:rPr lang="en-US">
                <a:cs typeface="Arial" charset="0"/>
                <a:sym typeface="Symbol" pitchFamily="18" charset="2"/>
              </a:rPr>
              <a:t>e </a:t>
            </a:r>
            <a:r>
              <a:rPr lang="pt-BR">
                <a:cs typeface="Arial" charset="0"/>
                <a:sym typeface="Symbol" pitchFamily="18" charset="2"/>
              </a:rPr>
              <a:t>onde se conclui pela relação: p</a:t>
            </a:r>
            <a:r>
              <a:rPr lang="pt-BR" baseline="-30000">
                <a:cs typeface="Arial" charset="0"/>
                <a:sym typeface="Symbol" pitchFamily="18" charset="2"/>
              </a:rPr>
              <a:t>atm</a:t>
            </a:r>
            <a:r>
              <a:rPr lang="pt-BR">
                <a:cs typeface="Arial" charset="0"/>
                <a:sym typeface="Symbol" pitchFamily="18" charset="2"/>
              </a:rPr>
              <a:t>= </a:t>
            </a:r>
            <a:r>
              <a:rPr lang="pt-BR">
                <a:cs typeface="Arial" charset="0"/>
              </a:rPr>
              <a:t>gh. </a:t>
            </a:r>
            <a:endParaRPr lang="en-US">
              <a:cs typeface="Arial" charset="0"/>
            </a:endParaRPr>
          </a:p>
          <a:p>
            <a:pPr algn="just" eaLnBrk="0" hangingPunct="0"/>
            <a:endParaRPr lang="en-US">
              <a:cs typeface="Arial" charset="0"/>
            </a:endParaRPr>
          </a:p>
          <a:p>
            <a:pPr algn="just" eaLnBrk="0" hangingPunct="0"/>
            <a:r>
              <a:rPr lang="en-US">
                <a:cs typeface="Arial" charset="0"/>
              </a:rPr>
              <a:t>	</a:t>
            </a:r>
            <a:r>
              <a:rPr lang="pt-BR">
                <a:cs typeface="Arial" charset="0"/>
              </a:rPr>
              <a:t>Usa-se freqüentemente, como líquido, o mercúrio, por sua grande massa específica (menores valores de h).</a:t>
            </a:r>
            <a:r>
              <a:rPr lang="pt-PT">
                <a:cs typeface="Arial" charset="0"/>
                <a:sym typeface="Symbol" pitchFamily="18" charset="2"/>
              </a:rPr>
              <a:t>	</a:t>
            </a:r>
            <a:endParaRPr lang="pt-BR">
              <a:sym typeface="Symbol" pitchFamily="18" charset="2"/>
            </a:endParaRPr>
          </a:p>
        </p:txBody>
      </p:sp>
      <p:pic>
        <p:nvPicPr>
          <p:cNvPr id="8196" name="Picture 6" descr="tor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1052513"/>
            <a:ext cx="1903412" cy="4419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179388" y="476250"/>
            <a:ext cx="5327650" cy="19177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kumimoji="1" lang="pt-BR">
                <a:latin typeface="Arial" charset="0"/>
              </a:rPr>
              <a:t>	Nesse caso, a solução é recorrer a utilização de algum tipo de isolação para impedir o contato direto do fluido do processo com o manômetro.</a:t>
            </a:r>
          </a:p>
        </p:txBody>
      </p:sp>
      <p:pic>
        <p:nvPicPr>
          <p:cNvPr id="53251" name="Picture 4" descr="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4863" y="188913"/>
            <a:ext cx="2287587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3563938" y="3789363"/>
            <a:ext cx="5329237" cy="19177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93675" indent="-193675" algn="just">
              <a:spcBef>
                <a:spcPct val="50000"/>
              </a:spcBef>
            </a:pPr>
            <a:r>
              <a:rPr kumimoji="1" lang="pt-BR">
                <a:latin typeface="Arial" charset="0"/>
              </a:rPr>
              <a:t>		Utiliza um fluido líquido inerte em contato com o manômetro e que não se mistura com o fluido do processo. Nesse caso é usado um pote de selagem. </a:t>
            </a:r>
          </a:p>
        </p:txBody>
      </p:sp>
      <p:pic>
        <p:nvPicPr>
          <p:cNvPr id="53253" name="Picture 6" descr="m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781300"/>
            <a:ext cx="3168650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214282" y="1428736"/>
            <a:ext cx="4343400" cy="33305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93675" indent="-193675" algn="just">
              <a:spcBef>
                <a:spcPct val="50000"/>
              </a:spcBef>
            </a:pPr>
            <a:r>
              <a:rPr kumimoji="1" lang="pt-BR" sz="2500" dirty="0">
                <a:latin typeface="Arial" charset="0"/>
              </a:rPr>
              <a:t>		O fluido de selagem mais utilizado nesse caso é a glicerina, por ser inerte a quase todos os fluidos. </a:t>
            </a:r>
          </a:p>
          <a:p>
            <a:pPr marL="193675" indent="-193675" algn="just">
              <a:spcBef>
                <a:spcPct val="50000"/>
              </a:spcBef>
            </a:pPr>
            <a:r>
              <a:rPr kumimoji="1" lang="pt-BR" sz="2500" dirty="0">
                <a:latin typeface="Arial" charset="0"/>
              </a:rPr>
              <a:t>		Este método é o mais utilizado e já é fornecido pelos fabricantes quando solicitados.</a:t>
            </a:r>
          </a:p>
        </p:txBody>
      </p:sp>
      <p:pic>
        <p:nvPicPr>
          <p:cNvPr id="54275" name="Picture 4" descr="m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214554"/>
            <a:ext cx="4114800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228600" y="785813"/>
            <a:ext cx="8736013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algn="just" eaLnBrk="0" hangingPunct="0"/>
            <a:r>
              <a:rPr lang="pt-BR" sz="2200">
                <a:cs typeface="Arial" charset="0"/>
                <a:sym typeface="Symbol" pitchFamily="18" charset="2"/>
              </a:rPr>
              <a:t> </a:t>
            </a:r>
            <a:r>
              <a:rPr lang="en-US" sz="2200">
                <a:cs typeface="Arial" charset="0"/>
              </a:rPr>
              <a:t>A</a:t>
            </a:r>
            <a:r>
              <a:rPr lang="pt-BR" sz="2200">
                <a:cs typeface="Arial" charset="0"/>
              </a:rPr>
              <a:t>) Barômetro </a:t>
            </a:r>
            <a:r>
              <a:rPr lang="en-US" sz="2200">
                <a:cs typeface="Arial" charset="0"/>
              </a:rPr>
              <a:t>de cuba</a:t>
            </a:r>
            <a:endParaRPr lang="pt-BR" sz="2200">
              <a:cs typeface="Arial" charset="0"/>
            </a:endParaRPr>
          </a:p>
          <a:p>
            <a:pPr algn="just" eaLnBrk="0" hangingPunct="0"/>
            <a:endParaRPr lang="pt-BR" sz="2200">
              <a:cs typeface="Arial" charset="0"/>
              <a:sym typeface="Symbol" pitchFamily="18" charset="2"/>
            </a:endParaRPr>
          </a:p>
          <a:p>
            <a:pPr algn="just" eaLnBrk="0" hangingPunct="0"/>
            <a:r>
              <a:rPr lang="pt-BR" sz="2200">
                <a:cs typeface="Arial" charset="0"/>
                <a:sym typeface="Symbol" pitchFamily="18" charset="2"/>
              </a:rPr>
              <a:t>	A superfície superior do líquido, no tubo, estacionará à altura </a:t>
            </a:r>
            <a:r>
              <a:rPr lang="pt-BR" sz="2200" u="sng">
                <a:cs typeface="Arial" charset="0"/>
                <a:sym typeface="Symbol" pitchFamily="18" charset="2"/>
              </a:rPr>
              <a:t>h</a:t>
            </a:r>
            <a:r>
              <a:rPr lang="pt-BR" sz="2200">
                <a:cs typeface="Arial" charset="0"/>
                <a:sym typeface="Symbol" pitchFamily="18" charset="2"/>
              </a:rPr>
              <a:t> acima do nível de </a:t>
            </a:r>
            <a:r>
              <a:rPr lang="en-US" sz="2200">
                <a:cs typeface="Arial" charset="0"/>
                <a:sym typeface="Symbol" pitchFamily="18" charset="2"/>
              </a:rPr>
              <a:t>mercúrio </a:t>
            </a:r>
            <a:r>
              <a:rPr lang="pt-BR" sz="2200">
                <a:cs typeface="Arial" charset="0"/>
                <a:sym typeface="Symbol" pitchFamily="18" charset="2"/>
              </a:rPr>
              <a:t>contido na cuba. </a:t>
            </a:r>
            <a:endParaRPr lang="en-US" sz="2200">
              <a:cs typeface="Arial" charset="0"/>
              <a:sym typeface="Symbol" pitchFamily="18" charset="2"/>
            </a:endParaRPr>
          </a:p>
          <a:p>
            <a:pPr algn="just" eaLnBrk="0" hangingPunct="0"/>
            <a:endParaRPr lang="en-US" sz="2200">
              <a:cs typeface="Arial" charset="0"/>
              <a:sym typeface="Symbol" pitchFamily="18" charset="2"/>
            </a:endParaRPr>
          </a:p>
          <a:p>
            <a:pPr algn="just" eaLnBrk="0" hangingPunct="0"/>
            <a:r>
              <a:rPr lang="en-US" sz="2200">
                <a:cs typeface="Arial" charset="0"/>
                <a:sym typeface="Symbol" pitchFamily="18" charset="2"/>
              </a:rPr>
              <a:t>	</a:t>
            </a:r>
            <a:r>
              <a:rPr lang="pt-BR" sz="2200">
                <a:cs typeface="Arial" charset="0"/>
                <a:sym typeface="Symbol" pitchFamily="18" charset="2"/>
              </a:rPr>
              <a:t>Conhecendo a massa específica do mercúrio, </a:t>
            </a:r>
            <a:r>
              <a:rPr lang="pt-BR" sz="2200">
                <a:sym typeface="Symbol" pitchFamily="18" charset="2"/>
              </a:rPr>
              <a:t></a:t>
            </a:r>
            <a:r>
              <a:rPr lang="pt-BR" sz="2200">
                <a:cs typeface="Arial" charset="0"/>
              </a:rPr>
              <a:t> e a aceleração da gravidade no local, g, determina-se a pressão atmosférica ambiente. </a:t>
            </a:r>
            <a:endParaRPr lang="en-US" sz="2200">
              <a:cs typeface="Arial" charset="0"/>
            </a:endParaRPr>
          </a:p>
          <a:p>
            <a:pPr algn="just" eaLnBrk="0" hangingPunct="0"/>
            <a:endParaRPr lang="en-US" sz="2200">
              <a:cs typeface="Arial" charset="0"/>
            </a:endParaRPr>
          </a:p>
          <a:p>
            <a:pPr algn="just" eaLnBrk="0" hangingPunct="0"/>
            <a:r>
              <a:rPr lang="en-US" sz="2200">
                <a:cs typeface="Arial" charset="0"/>
              </a:rPr>
              <a:t>	</a:t>
            </a:r>
            <a:r>
              <a:rPr lang="pt-BR" sz="2200">
                <a:cs typeface="Arial" charset="0"/>
              </a:rPr>
              <a:t>Esse procedimento é a síntese da experiência de Torricelli.</a:t>
            </a:r>
            <a:r>
              <a:rPr lang="pt-BR" sz="2200">
                <a:sym typeface="Symbol" pitchFamily="18" charset="2"/>
              </a:rPr>
              <a:t> </a:t>
            </a:r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188913"/>
            <a:ext cx="7772400" cy="457200"/>
          </a:xfrm>
        </p:spPr>
        <p:txBody>
          <a:bodyPr anchor="t"/>
          <a:lstStyle/>
          <a:p>
            <a:pPr algn="l">
              <a:defRPr/>
            </a:pPr>
            <a:r>
              <a:rPr lang="en-US" sz="2400" smtClean="0">
                <a:solidFill>
                  <a:schemeClr val="tx1"/>
                </a:solidFill>
                <a:latin typeface="Tahoma" pitchFamily="34" charset="0"/>
              </a:rPr>
              <a:t>6</a:t>
            </a:r>
            <a:r>
              <a:rPr lang="pt-BR" sz="2400" smtClean="0">
                <a:solidFill>
                  <a:schemeClr val="tx1"/>
                </a:solidFill>
                <a:latin typeface="Tahoma" pitchFamily="34" charset="0"/>
              </a:rPr>
              <a:t>.</a:t>
            </a:r>
            <a:r>
              <a:rPr lang="en-US" sz="2400" smtClean="0">
                <a:solidFill>
                  <a:schemeClr val="tx1"/>
                </a:solidFill>
                <a:latin typeface="Tahoma" pitchFamily="34" charset="0"/>
              </a:rPr>
              <a:t>2</a:t>
            </a:r>
            <a:r>
              <a:rPr lang="pt-BR" sz="2400" smtClean="0">
                <a:solidFill>
                  <a:schemeClr val="tx1"/>
                </a:solidFill>
                <a:latin typeface="Tahoma" pitchFamily="34" charset="0"/>
              </a:rPr>
              <a:t>.1 - Barômetros de mercúrio</a:t>
            </a:r>
          </a:p>
        </p:txBody>
      </p:sp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323850" y="4554538"/>
            <a:ext cx="84963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2200"/>
              <a:t>B) Barômetro Normal</a:t>
            </a:r>
          </a:p>
          <a:p>
            <a:pPr algn="l"/>
            <a:r>
              <a:rPr lang="pt-BR" sz="2200"/>
              <a:t> </a:t>
            </a:r>
          </a:p>
          <a:p>
            <a:pPr algn="l"/>
            <a:r>
              <a:rPr lang="pt-BR" sz="2200"/>
              <a:t>	Determina a pressão com boa precisão (0,01 mm de Hg); serve mesmo como padrão para a aferição de outros barômetros.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609600"/>
          </a:xfrm>
        </p:spPr>
        <p:txBody>
          <a:bodyPr anchor="t"/>
          <a:lstStyle/>
          <a:p>
            <a:pPr algn="l">
              <a:defRPr/>
            </a:pPr>
            <a:r>
              <a:rPr lang="en-US" sz="2400" smtClean="0">
                <a:solidFill>
                  <a:schemeClr val="tx1"/>
                </a:solidFill>
                <a:latin typeface="Tahoma" pitchFamily="34" charset="0"/>
              </a:rPr>
              <a:t>6</a:t>
            </a:r>
            <a:r>
              <a:rPr lang="pt-BR" sz="2400" smtClean="0">
                <a:solidFill>
                  <a:schemeClr val="tx1"/>
                </a:solidFill>
                <a:latin typeface="Tahoma" pitchFamily="34" charset="0"/>
              </a:rPr>
              <a:t>.</a:t>
            </a:r>
            <a:r>
              <a:rPr lang="en-US" sz="2400" smtClean="0">
                <a:solidFill>
                  <a:schemeClr val="tx1"/>
                </a:solidFill>
                <a:latin typeface="Tahoma" pitchFamily="34" charset="0"/>
              </a:rPr>
              <a:t>2</a:t>
            </a:r>
            <a:r>
              <a:rPr lang="pt-BR" sz="2400" smtClean="0">
                <a:solidFill>
                  <a:schemeClr val="tx1"/>
                </a:solidFill>
                <a:latin typeface="Tahoma" pitchFamily="34" charset="0"/>
              </a:rPr>
              <a:t>.1 - Barômetros de mercúrio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04800" y="838200"/>
            <a:ext cx="62833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000">
                <a:cs typeface="Arial" charset="0"/>
              </a:rPr>
              <a:t>B) Barômetro Normal</a:t>
            </a:r>
          </a:p>
          <a:p>
            <a:pPr algn="just" eaLnBrk="0" hangingPunct="0"/>
            <a:r>
              <a:rPr lang="pt-BR" sz="2000">
                <a:cs typeface="Arial" charset="0"/>
              </a:rPr>
              <a:t> </a:t>
            </a:r>
          </a:p>
          <a:p>
            <a:pPr algn="just" eaLnBrk="0" hangingPunct="0"/>
            <a:r>
              <a:rPr lang="pt-BR" sz="2000">
                <a:cs typeface="Arial" charset="0"/>
              </a:rPr>
              <a:t>	Compõe-se de um tubo em forma de J, com cerca de 80 cm de altura e 2 cm de diâmetro, fixo a um suporte que permite mantê-lo na vertical; a leitura é feita por meio de uma escala adaptada a ele e vizinha do tubo</a:t>
            </a:r>
            <a:r>
              <a:rPr lang="en-US" sz="2000">
                <a:cs typeface="Arial" charset="0"/>
              </a:rPr>
              <a:t>.</a:t>
            </a:r>
            <a:r>
              <a:rPr lang="pt-BR" sz="2000">
                <a:cs typeface="Arial" charset="0"/>
              </a:rPr>
              <a:t> </a:t>
            </a:r>
            <a:endParaRPr lang="en-US" sz="2000">
              <a:cs typeface="Arial" charset="0"/>
            </a:endParaRPr>
          </a:p>
          <a:p>
            <a:pPr algn="just" eaLnBrk="0" hangingPunct="0"/>
            <a:endParaRPr lang="en-US" sz="2000">
              <a:cs typeface="Arial" charset="0"/>
            </a:endParaRPr>
          </a:p>
          <a:p>
            <a:pPr algn="just" eaLnBrk="0" hangingPunct="0"/>
            <a:r>
              <a:rPr lang="en-US" sz="2000">
                <a:cs typeface="Arial" charset="0"/>
              </a:rPr>
              <a:t>	</a:t>
            </a:r>
            <a:r>
              <a:rPr lang="pt-BR" sz="2000">
                <a:cs typeface="Arial" charset="0"/>
              </a:rPr>
              <a:t>A fim de evitar um fenômeno excessivo de capilaridade, o tubo tem suas extremidades 'alargadas'. </a:t>
            </a:r>
          </a:p>
          <a:p>
            <a:pPr algn="just" eaLnBrk="0" hangingPunct="0"/>
            <a:endParaRPr lang="pt-BR" sz="2000">
              <a:cs typeface="Arial" charset="0"/>
            </a:endParaRPr>
          </a:p>
          <a:p>
            <a:pPr algn="just" eaLnBrk="0" hangingPunct="0"/>
            <a:r>
              <a:rPr lang="pt-BR" sz="2000">
                <a:cs typeface="Arial" charset="0"/>
              </a:rPr>
              <a:t>	Para maior precisão deve-se utilizar um termômetro para corrigir o efeito da temperatura sobre os comprimentos medidos e massa específica do mercúrio.</a:t>
            </a:r>
            <a:r>
              <a:rPr lang="pt-BR" sz="2000"/>
              <a:t> </a:t>
            </a:r>
          </a:p>
        </p:txBody>
      </p:sp>
      <p:pic>
        <p:nvPicPr>
          <p:cNvPr id="10244" name="Picture 4" descr="barometro-cu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5450" y="1828800"/>
            <a:ext cx="221615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781800" y="990600"/>
            <a:ext cx="2055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PT" sz="1400">
                <a:cs typeface="Arial" charset="0"/>
              </a:rPr>
              <a:t>A) Barômetro de cuba</a:t>
            </a:r>
            <a:endParaRPr lang="pt-BR" sz="1400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781800" y="1371600"/>
            <a:ext cx="2055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PT" sz="1400">
                <a:cs typeface="Arial" charset="0"/>
              </a:rPr>
              <a:t>B) Barômetro Normal</a:t>
            </a:r>
            <a:endParaRPr lang="pt-BR" sz="1400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235825" y="4630738"/>
            <a:ext cx="1358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2000"/>
              <a:t>A           B</a:t>
            </a:r>
            <a:endParaRPr lang="pt-BR"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barometro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88913"/>
            <a:ext cx="2046288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 descr="barometro de mercúr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333375"/>
            <a:ext cx="3425825" cy="589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533400" y="1552575"/>
            <a:ext cx="8001000" cy="41195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660400" indent="-563563" algn="just">
              <a:spcBef>
                <a:spcPct val="50000"/>
              </a:spcBef>
              <a:buFontTx/>
              <a:buChar char="•"/>
            </a:pPr>
            <a:r>
              <a:rPr kumimoji="1" lang="pt-BR" sz="3300"/>
              <a:t>Iluminação</a:t>
            </a:r>
          </a:p>
          <a:p>
            <a:pPr marL="660400" indent="-563563" algn="just">
              <a:spcBef>
                <a:spcPct val="50000"/>
              </a:spcBef>
              <a:buFontTx/>
              <a:buChar char="•"/>
            </a:pPr>
            <a:r>
              <a:rPr kumimoji="1" lang="pt-BR" sz="3300"/>
              <a:t>Temperatura – Para manter a imprecisão dentro de uma faixa de 0,001% (0,003 pol.Hg) a temperatura do mercúrio deve ser mantida dentro de uma faixa de +/- 1</a:t>
            </a:r>
            <a:r>
              <a:rPr kumimoji="1" lang="pt-BR" sz="3300" baseline="30000"/>
              <a:t>o</a:t>
            </a:r>
            <a:r>
              <a:rPr kumimoji="1" lang="pt-BR" sz="3300"/>
              <a:t> F</a:t>
            </a:r>
          </a:p>
          <a:p>
            <a:pPr marL="660400" indent="-563563" algn="just">
              <a:spcBef>
                <a:spcPct val="50000"/>
              </a:spcBef>
              <a:buFontTx/>
              <a:buChar char="•"/>
            </a:pPr>
            <a:r>
              <a:rPr kumimoji="1" lang="pt-BR" sz="3300"/>
              <a:t>Alinhamento vertical do barômetro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1258888" y="115888"/>
            <a:ext cx="658971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90000"/>
              </a:lnSpc>
              <a:buClr>
                <a:schemeClr val="accent1"/>
              </a:buClr>
            </a:pPr>
            <a:r>
              <a:rPr lang="pt-BR" sz="3200"/>
              <a:t>Fatores de imprecisão de leitura em barômetros de mercúrio</a:t>
            </a:r>
            <a:r>
              <a:rPr lang="pt-PT" sz="320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lança">
  <a:themeElements>
    <a:clrScheme name="Balança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Balança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ança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ça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Cap-5-Rotacao-torque-potência</Template>
  <TotalTime>887</TotalTime>
  <Words>1368</Words>
  <Application>Microsoft Office PowerPoint</Application>
  <PresentationFormat>Apresentação na tela (4:3)</PresentationFormat>
  <Paragraphs>226</Paragraphs>
  <Slides>51</Slides>
  <Notes>51</Notes>
  <HiddenSlides>0</HiddenSlides>
  <MMClips>1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3" baseType="lpstr">
      <vt:lpstr>Balança</vt:lpstr>
      <vt:lpstr>Microsoft Equation 3.0</vt:lpstr>
      <vt:lpstr>Capítulo 6 - Medição de pressão</vt:lpstr>
      <vt:lpstr>Slide 2</vt:lpstr>
      <vt:lpstr>6.1 - Introdução</vt:lpstr>
      <vt:lpstr>Slide 4</vt:lpstr>
      <vt:lpstr>6.2 - Barômetros</vt:lpstr>
      <vt:lpstr>6.2.1 - Barômetros de mercúrio</vt:lpstr>
      <vt:lpstr>6.2.1 - Barômetros de mercúrio</vt:lpstr>
      <vt:lpstr>Slide 8</vt:lpstr>
      <vt:lpstr>Slide 9</vt:lpstr>
      <vt:lpstr>Slide 10</vt:lpstr>
      <vt:lpstr>6.2.2 - Barômetros metálicos</vt:lpstr>
      <vt:lpstr>Slide 12</vt:lpstr>
      <vt:lpstr>Slide 13</vt:lpstr>
      <vt:lpstr>Slide 14</vt:lpstr>
      <vt:lpstr>6.3 - Manômetros</vt:lpstr>
      <vt:lpstr>6.3.1 - Manômetro de peso morto</vt:lpstr>
      <vt:lpstr>Slide 17</vt:lpstr>
      <vt:lpstr>Slide 18</vt:lpstr>
      <vt:lpstr>6.3.2 - Manômetros de coluna líquida</vt:lpstr>
      <vt:lpstr>Slide 20</vt:lpstr>
      <vt:lpstr>Slide 21</vt:lpstr>
      <vt:lpstr>Slide 22</vt:lpstr>
      <vt:lpstr>Slide 23</vt:lpstr>
      <vt:lpstr>Slide 24</vt:lpstr>
      <vt:lpstr>6.3.3 - Medição por deformação elástica </vt:lpstr>
      <vt:lpstr>6.3.3.1 - Manômetro de Bourdon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6.3.3.2 - Pistão com mola</vt:lpstr>
      <vt:lpstr>6.3.3.3 - Manômetro tipo fole </vt:lpstr>
      <vt:lpstr>6.3.3.4 - Manômetro diafragma </vt:lpstr>
      <vt:lpstr>Slide 41</vt:lpstr>
      <vt:lpstr>6.3.4 - Transdutores de Pressão</vt:lpstr>
      <vt:lpstr>Slide 43</vt:lpstr>
      <vt:lpstr>Slide 44</vt:lpstr>
      <vt:lpstr>Slide 45</vt:lpstr>
      <vt:lpstr>Slide 46</vt:lpstr>
      <vt:lpstr>Slide 47</vt:lpstr>
      <vt:lpstr>Slide 48</vt:lpstr>
      <vt:lpstr>6.4 – Aspectos operacionais</vt:lpstr>
      <vt:lpstr>Slide 50</vt:lpstr>
      <vt:lpstr>Slide 51</vt:lpstr>
    </vt:vector>
  </TitlesOfParts>
  <Company>UFPR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Vazão</dc:title>
  <dc:creator>DEMEC</dc:creator>
  <cp:lastModifiedBy>HELIO</cp:lastModifiedBy>
  <cp:revision>48</cp:revision>
  <dcterms:created xsi:type="dcterms:W3CDTF">2005-10-09T22:45:38Z</dcterms:created>
  <dcterms:modified xsi:type="dcterms:W3CDTF">2010-10-07T11:03:32Z</dcterms:modified>
</cp:coreProperties>
</file>