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24C0DE-0D70-4D79-8212-ACA796FABBAB}" type="datetimeFigureOut">
              <a:rPr lang="pt-BR"/>
              <a:pPr>
                <a:defRPr/>
              </a:pPr>
              <a:t>27/05/2010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272706-937E-4E2E-9A98-6E0E5A62C69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63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1E1D-27C8-4590-89E4-481B271BD77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A2A0D-FD3A-46EB-B1C6-839386BF162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34773D-A291-48B7-8F7E-EB5FB5D4CF0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24C9B2-C521-452B-8B0E-8D2B6D35AA4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37326-2FF2-4D83-8033-E974407AF85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2954F-35CF-49BD-9722-2437331E0FC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B1B4C-D244-4F48-A9F8-879CA2EAA00A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27182-1836-4338-87D7-ACB159C32AD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687EC1-4C61-4747-A744-F7C5EF4AF69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924586-1171-48AA-A3CA-5297BAA8A4D0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D9C40-F8F8-4053-A146-4BC6F1DD642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38B37B-70B9-4F0D-94D3-4301CFA7BA3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97D8E5-031B-4BB5-9702-E2247D99DA2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9D66A9-F3EB-4107-B028-C3E98D1C9A4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67A7F5-A0BA-4147-8637-03D21626022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915B8-BB48-4B0C-817D-7A5F2D014B5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B83430-949D-4E5F-8C0D-835CF13B2709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C17A9D-F9B4-4C68-9013-A79F8AD5C81C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03B791-952F-4A03-80F3-055B916A087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EF0F90-0702-4B0E-9F56-806C95F556A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0E32323-7995-4D7F-9121-EC0E7A10B90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919B2-8EAB-4D45-A0C3-01ECBCF062F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CB12B5-8C68-4628-8802-F1F25E2CB358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4C88DA-5E56-470B-A2C8-2C8103BBC8AF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0FF4C-FA0D-45AF-A50D-1BBDE138618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498775-7DE0-456F-99D7-CFC59964F2B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1C2C6E-D91D-45D5-84CF-E2CB42C0319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AD559-D5A4-4D13-B21C-448539421565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F48121-41EF-4598-BF12-77AFABF46984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727E3A-0913-40B6-B9C3-4E7B0FF89357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9F8EA-E505-4551-A191-7A669AB39ACD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A4ABA-649D-4B8B-8A04-2B0FA17A300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7040AF-D2B3-4F7B-9FFC-45E17E966DC1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elio\Documents\Aulas\Sistemas%20de%20medi&#231;&#227;o\Figuras\Vaz&#227;o\V&#237;deos\Editados\press&#227;o%20diferencial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ELIO\Documents\Aulas\Sistemas%20de%20medi&#231;&#227;o\Figuras\Vaz&#227;o\V&#237;deos\The%20Differential%20Pressure%20Flow%20Measuring%20Principle%20(Pitot%20tube)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elio\Documents\Aulas\Sistemas%20de%20medi&#231;&#227;o\Figuras\Vaz&#227;o\V&#237;deos\Editados\Variable%20area%20flow%20meter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elio\Documents\Aulas\Sistemas%20de%20medi&#231;&#227;o\Figuras\Vaz&#227;o\V&#237;deos\Editados\Non-circular%20gears%20(super%20oval%20flowmeter)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Helio\Documents\Aulas\Sistemas%20de%20medi&#231;&#227;o\Figuras\Vaz&#227;o\V&#237;deos\Editados\Turbine%20flow%20meter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Helio\Documents\Aulas\Sistemas%20de%20medi&#231;&#227;o\Figuras\Vaz&#227;o\V&#237;deos\Editados\Efeito%20Coriolis.wmv" TargetMode="Externa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Helio\Documents\Aulas\Sistemas%20de%20medi&#231;&#227;o\Figuras\Vaz&#227;o\V&#237;deos\Editados\Eletromagnetic%20flow%20principle.wmv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Helio\Documents\Aulas\Sistemas%20de%20medi&#231;&#227;o\Figuras\Vaz&#227;o\V&#237;deos\Editados\Vortex%20measuring.wmv" TargetMode="Externa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875" y="78581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Capítulo 7 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Medição de Vazão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Imagem 3" descr="medidorvazaoliquid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428875"/>
            <a:ext cx="47148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Bocal de vazão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Bocal de vazão (</a:t>
            </a:r>
            <a:r>
              <a:rPr lang="pt-BR" sz="2600" dirty="0" err="1" smtClean="0"/>
              <a:t>Flow</a:t>
            </a:r>
            <a:r>
              <a:rPr lang="pt-BR" sz="2600" dirty="0" smtClean="0"/>
              <a:t> </a:t>
            </a:r>
            <a:r>
              <a:rPr lang="pt-BR" sz="2600" dirty="0" err="1" smtClean="0"/>
              <a:t>nozzle</a:t>
            </a:r>
            <a:r>
              <a:rPr lang="pt-BR" sz="2600" dirty="0" smtClean="0"/>
              <a:t>) é, em muitos aspectos, um meio termo entre a placa de orifício e o tubo Venturi. O perfil dos bocais de vazão permite sua aplicação em serviços em que o fluido é abrasivo e corrosivo.</a:t>
            </a:r>
            <a:endParaRPr lang="pt-BR" sz="2600" dirty="0"/>
          </a:p>
        </p:txBody>
      </p:sp>
      <p:pic>
        <p:nvPicPr>
          <p:cNvPr id="24580" name="Imagem 3" descr="bocal-de-vaza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3309937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Bocal de vazão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47800"/>
            <a:ext cx="8291540" cy="4800600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perfil de entrada é projetado de forma a guiar a veia até atingir a seção estrangulada do elemento de medição, seguindo uma curva elíptica (projeto ASME) ou </a:t>
            </a:r>
            <a:r>
              <a:rPr lang="pt-BR" sz="2600" dirty="0" err="1" smtClean="0"/>
              <a:t>pseudoelíptica</a:t>
            </a:r>
            <a:r>
              <a:rPr lang="pt-BR" sz="2600" dirty="0" smtClean="0"/>
              <a:t> (projeto ISA). Seu principal uso é em medição de vapor com alta velocidade, recomendado para tubulações &gt; 50 mm.</a:t>
            </a:r>
            <a:endParaRPr lang="pt-BR" sz="2600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429125"/>
            <a:ext cx="371475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tão de ação: Filme 4">
            <a:hlinkClick r:id="rId4" action="ppaction://hlinkfile" highlightClick="1"/>
          </p:cNvPr>
          <p:cNvSpPr/>
          <p:nvPr/>
        </p:nvSpPr>
        <p:spPr>
          <a:xfrm>
            <a:off x="7858125" y="6000750"/>
            <a:ext cx="642938" cy="5000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35401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Tubo de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Pitot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428736"/>
            <a:ext cx="4000500" cy="4786313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É um dispositivo para medição de vazão através da velocidade detectada em um ponto de tubulação. Possui uma abertura em sua extremidade.  Tal abertura encontra-se na direção da corrente fluida de um duto.  </a:t>
            </a:r>
            <a:endParaRPr lang="pt-BR" sz="2600" dirty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00504"/>
            <a:ext cx="292893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Tubo de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Pitot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7313" y="1857375"/>
            <a:ext cx="3565525" cy="3838575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A diferença entre pressão total e a pressão estática da linha resulta na pressão dinâmica, que é proporcional ao quadrado da velocidade.</a:t>
            </a:r>
            <a:endParaRPr lang="pt-BR" sz="2800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71625"/>
            <a:ext cx="25114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tão de ação: Filme 4">
            <a:hlinkClick r:id="rId4" action="ppaction://hlinkfile" highlightClick="1"/>
          </p:cNvPr>
          <p:cNvSpPr/>
          <p:nvPr/>
        </p:nvSpPr>
        <p:spPr>
          <a:xfrm>
            <a:off x="7715272" y="6215082"/>
            <a:ext cx="642942" cy="42862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Annubar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4438" y="1643063"/>
            <a:ext cx="4351337" cy="4800600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O </a:t>
            </a:r>
            <a:r>
              <a:rPr lang="pt-BR" sz="2800" dirty="0" err="1" smtClean="0"/>
              <a:t>Annubar</a:t>
            </a:r>
            <a:r>
              <a:rPr lang="pt-BR" sz="2800" dirty="0" smtClean="0"/>
              <a:t> é um dispositivo de produção de pressão diferencial, que ocupa todo o diâmetro do tubo. É projetado para medir a vazão total, de forma diferente dos dispositivos tradicionais de pressão diferencial.</a:t>
            </a:r>
            <a:endParaRPr lang="pt-BR" sz="2800" dirty="0"/>
          </a:p>
        </p:txBody>
      </p:sp>
      <p:pic>
        <p:nvPicPr>
          <p:cNvPr id="28676" name="Imagem 3" descr="produit_la_24507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1714500"/>
            <a:ext cx="2714625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Annubar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4922841" cy="48006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A barra </a:t>
            </a:r>
            <a:r>
              <a:rPr lang="pt-BR" sz="2600" dirty="0" err="1" smtClean="0"/>
              <a:t>sensora</a:t>
            </a:r>
            <a:r>
              <a:rPr lang="pt-BR" sz="2600" dirty="0" smtClean="0"/>
              <a:t> de pressão a jusante possui um orifício que está posicionado no centro do fluxo de modo a medir a pressão do fluxo a jusante.  A barra </a:t>
            </a:r>
            <a:r>
              <a:rPr lang="pt-BR" sz="2600" dirty="0" err="1" smtClean="0"/>
              <a:t>sensora</a:t>
            </a:r>
            <a:r>
              <a:rPr lang="pt-BR" sz="2600" dirty="0" smtClean="0"/>
              <a:t> de pressão de montante possui vários orifícios, estes orifícios estão localizados criteriosamente ao longo da barra, de tal forma que cada um detecta a pressão total de um anel.</a:t>
            </a:r>
            <a:endParaRPr lang="pt-BR" sz="2600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428750"/>
            <a:ext cx="33115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563" y="4071938"/>
            <a:ext cx="33877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Rotâmetros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7224" y="1571612"/>
            <a:ext cx="3779837" cy="4000528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São medidores de vazão por área variável, nos quais um flutuador varia sua posição dentro de um tubo cônico, proporcionalmente à vazão do fluido.</a:t>
            </a:r>
            <a:endParaRPr lang="pt-BR" sz="2800" dirty="0"/>
          </a:p>
        </p:txBody>
      </p:sp>
      <p:pic>
        <p:nvPicPr>
          <p:cNvPr id="30724" name="Imagem 4" descr="TIPO_R~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928813"/>
            <a:ext cx="34655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Rotâmetros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Imagem 3" descr="Rotametr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350" y="1143000"/>
            <a:ext cx="7923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tão de ação: Filme 4">
            <a:hlinkClick r:id="rId4" action="ppaction://hlinkfile" highlightClick="1"/>
          </p:cNvPr>
          <p:cNvSpPr/>
          <p:nvPr/>
        </p:nvSpPr>
        <p:spPr>
          <a:xfrm>
            <a:off x="8143875" y="6215063"/>
            <a:ext cx="571500" cy="4286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Rotâmetros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O fluido passa através do tubo da base para o topo. Quando não há vazão, o flutuador permanece na base do tubo e seu diâmetro maior é, em geral, selecionado de tal maneira que bloqueia a pequena extremidade do tubo quase que completamente.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Quando a vazão começa e o fluido atinge o flutuador, o empuxo torna o flutuador mais leve, porém, como o flutuador tem uma densidade maior que a do fluido, o empuxo não é suficiente para levantar o flutuador.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A área de passagem oferece resistência à vazão e a queda de pressão do fluido começa a aumentar. Quando a pressão diferencial, somada ao efeito de empuxo do líquido, excede a pressão devido ao peso do flutuador, então o flutuador sobe e flutua na corrente fluida.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Rotâmetro - características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Perda de carga no Rotâmetro: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É constante ao longo de todo o curso do flutuador e depende do peso específico do fluido e das características do flutuador (peso, volume e área maior).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err="1" smtClean="0"/>
              <a:t>Recalibração</a:t>
            </a:r>
            <a:r>
              <a:rPr lang="pt-BR" dirty="0" smtClean="0"/>
              <a:t> da Escala: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É possível, conhecendo-se o peso específico do flutuador, peso específico do fluido e temperatura de escoamento.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Influência da Viscosidade: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Dependerá da forma do flutuador e da área de passagem.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Principal Vantagem: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Indicação local, direta e linear.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Principal Desvantagem: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É a pior alternativa para transmissão e controle.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Vazão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É a quantidade volumétrica ou gravimétrica de um fluido que escoa por um duto em unidade de tempo considerada.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>
                <a:solidFill>
                  <a:srgbClr val="7030A0"/>
                </a:solidFill>
              </a:rPr>
              <a:t>Vazão Volumétrica </a:t>
            </a:r>
            <a:r>
              <a:rPr lang="pt-BR" sz="2600" dirty="0" smtClean="0"/>
              <a:t>é a quantidade de volume de um fluido que escoa por um duto em unidade de tempo considerada.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>
                <a:solidFill>
                  <a:srgbClr val="7030A0"/>
                </a:solidFill>
              </a:rPr>
              <a:t>Vazão Gravimétrica </a:t>
            </a:r>
            <a:r>
              <a:rPr lang="pt-BR" sz="2600" dirty="0" smtClean="0"/>
              <a:t>é a quantidade de massa de um fluido que escoa por um duto em unidade de tempo considerada</a:t>
            </a:r>
            <a:endParaRPr lang="pt-BR" sz="2600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5429250"/>
            <a:ext cx="407193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Disco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Nutante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500174"/>
            <a:ext cx="4572032" cy="48006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300" dirty="0" smtClean="0"/>
              <a:t>Este tipo de medidor é utilizado principalmente para medidores de vazão de água, sendo utilizado principalmente em resistências.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300" dirty="0" smtClean="0"/>
              <a:t>O líquido entra no medidor através da conexão de entrada, passa por um filtro indo ao topo da carcaça principal. O fluido então se movimenta para baixo, através da câmara de medição, indo até a base do medidor e daí a conexão da saída do medidor.</a:t>
            </a:r>
            <a:endParaRPr lang="pt-BR" sz="2300" dirty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285860"/>
            <a:ext cx="3357556" cy="254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m 4" descr="cpag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000504"/>
            <a:ext cx="2714616" cy="26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Medidores lobulares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Os rotores lobulares são os mais utilizados para medições de vazões de gases. Estes dispositivos possuem dois rotores com movimentos opostos com a posição relativamente fixa internamente, a uma estrutura cilíndrica.</a:t>
            </a:r>
            <a:endParaRPr lang="pt-BR" sz="2600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3643313"/>
            <a:ext cx="340518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tão de ação: Filme 4">
            <a:hlinkClick r:id="rId4" action="ppaction://hlinkfile" highlightClick="1"/>
          </p:cNvPr>
          <p:cNvSpPr/>
          <p:nvPr/>
        </p:nvSpPr>
        <p:spPr>
          <a:xfrm>
            <a:off x="7715250" y="5715000"/>
            <a:ext cx="714375" cy="64293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Medidores lobulares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A câmara de medição é formada pela parede do cilindro e a superfície da metade do rotor. Estando o rotor na posição vertical um determinado volume de gás ficará retido no compartimento de medição. Como o rotor gira devido a pequena diferença de pressão entre a entrada e saída, o volume medido do gás é descarregado na base do medidor.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Esta ação sucede-se 4 vezes em uma movimentação completa com os rotores em deslocamentos opostos e a uma velocidade proporcional ao volume do gás deslocado.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Medidores tipo turbina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5" y="1304925"/>
            <a:ext cx="8358216" cy="2409825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medidor é constituído, basicamente, por um rotor montado </a:t>
            </a:r>
            <a:r>
              <a:rPr lang="pt-BR" sz="2600" dirty="0" err="1" smtClean="0"/>
              <a:t>axialmente</a:t>
            </a:r>
            <a:r>
              <a:rPr lang="pt-BR" sz="2600" dirty="0" smtClean="0"/>
              <a:t> na tubulação.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rotor é provido de </a:t>
            </a:r>
            <a:r>
              <a:rPr lang="pt-BR" sz="2600" dirty="0" err="1" smtClean="0"/>
              <a:t>aletas</a:t>
            </a:r>
            <a:r>
              <a:rPr lang="pt-BR" sz="2600" dirty="0" smtClean="0"/>
              <a:t> que o fazem girar quando passa um fluido na tubulação do processo. Uma bobina captadora com um ímã permanente é montada fora da trajetória do fluido.</a:t>
            </a:r>
            <a:endParaRPr lang="pt-BR" sz="2600" dirty="0"/>
          </a:p>
        </p:txBody>
      </p:sp>
      <p:pic>
        <p:nvPicPr>
          <p:cNvPr id="37892" name="Imagem 4" descr="fluido30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000504"/>
            <a:ext cx="4286262" cy="26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tão de ação: Filme 5">
            <a:hlinkClick r:id="rId4" action="ppaction://hlinkfile" highlightClick="1"/>
          </p:cNvPr>
          <p:cNvSpPr/>
          <p:nvPr/>
        </p:nvSpPr>
        <p:spPr>
          <a:xfrm>
            <a:off x="7929563" y="5857875"/>
            <a:ext cx="785812" cy="5000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Medidores tipo turbina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572528" cy="2624138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500" dirty="0" smtClean="0"/>
              <a:t>Quando este se movimenta através do tubo, o rotor gira a uma velocidade determinada pela velocidade do fluido e pelo ângulo das lâminas do rotor. A medida que cada lâmina passa diante da bobina e do ímã, ocorre um variação da relutância do circuito magnético e do fluxo magnético total a que está submetida a bobina.</a:t>
            </a:r>
            <a:endParaRPr lang="pt-BR" sz="2500" dirty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000500"/>
            <a:ext cx="2876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agem 4" descr="Medidordevazaotipoturbinaparaliquid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4143375"/>
            <a:ext cx="38100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por efeito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Coriolis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47800"/>
            <a:ext cx="8291540" cy="4800600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500" dirty="0" smtClean="0"/>
              <a:t>É um instrumento de grande sucesso no momento, pois tem grande aplicabilidade desde a indústria alimentícia, farmacêutica, química, papel, petróleo, entre outras. Sua medição, independe das variáveis de processos, densidade, viscosidade, condutibilidade, pressão, temperatura e perfil do fluido.</a:t>
            </a:r>
            <a:endParaRPr lang="pt-BR" sz="2500" dirty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071942"/>
            <a:ext cx="55054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3" descr="CurvedTube_Overview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1857375"/>
            <a:ext cx="4406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por efeito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Coriolis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43050"/>
            <a:ext cx="3929063" cy="4981575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Este medidor de vazão utiliza um fenômeno físico que envolve a inércia e a aceleração centrípeta.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A vazão de uma tubulação é dividida em duas por dois tubos paralelos que possuem forma de “U” , e ao fim destes tubos a vazão volta a ser conduzida por um único tubo.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por efeito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Coriolis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43000" y="1447800"/>
            <a:ext cx="4643438" cy="526732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/>
              <a:t>Próximo da parte inferior de cada “U“ existem </a:t>
            </a:r>
            <a:r>
              <a:rPr lang="pt-BR" dirty="0" err="1" smtClean="0"/>
              <a:t>eletroimãs</a:t>
            </a:r>
            <a:r>
              <a:rPr lang="pt-BR" dirty="0" smtClean="0"/>
              <a:t> que fazem os dois tubos oscilarem em suas </a:t>
            </a:r>
            <a:r>
              <a:rPr lang="pt-BR" dirty="0" err="1" smtClean="0"/>
              <a:t>frequências</a:t>
            </a:r>
            <a:r>
              <a:rPr lang="pt-BR" dirty="0" smtClean="0"/>
              <a:t> naturais de vibração e cuja a amplitude não ultrapassa alguns milímetros. Com o passar de fluido pelos tubos, em função desta oscilação, surge uma torção nos tubos cuja defasagem permite a medição da vazão mássica.  Esta defasagem é medida por sensores magnéticos instalados nas partes retas dos tubos em “U”.</a:t>
            </a:r>
            <a:endParaRPr lang="pt-BR" dirty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000375"/>
            <a:ext cx="28860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143375"/>
            <a:ext cx="28336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5"/>
          <p:cNvSpPr/>
          <p:nvPr/>
        </p:nvSpPr>
        <p:spPr>
          <a:xfrm>
            <a:off x="5929313" y="2071688"/>
            <a:ext cx="2357437" cy="857250"/>
          </a:xfrm>
          <a:prstGeom prst="wedgeRectCallout">
            <a:avLst>
              <a:gd name="adj1" fmla="val -1200"/>
              <a:gd name="adj2" fmla="val 78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Medição por </a:t>
            </a:r>
            <a:r>
              <a:rPr lang="pt-BR" dirty="0" err="1"/>
              <a:t>Coriolis</a:t>
            </a:r>
            <a:r>
              <a:rPr lang="pt-BR" dirty="0"/>
              <a:t> sem vazão no tubo</a:t>
            </a:r>
          </a:p>
        </p:txBody>
      </p:sp>
      <p:sp>
        <p:nvSpPr>
          <p:cNvPr id="7" name="Texto explicativo retangular 6"/>
          <p:cNvSpPr/>
          <p:nvPr/>
        </p:nvSpPr>
        <p:spPr>
          <a:xfrm>
            <a:off x="6000750" y="5715000"/>
            <a:ext cx="2357438" cy="857250"/>
          </a:xfrm>
          <a:prstGeom prst="wedgeRectCallout">
            <a:avLst>
              <a:gd name="adj1" fmla="val -13650"/>
              <a:gd name="adj2" fmla="val -113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Medição por </a:t>
            </a:r>
            <a:r>
              <a:rPr lang="pt-BR" dirty="0" err="1"/>
              <a:t>Coriolis</a:t>
            </a:r>
            <a:r>
              <a:rPr lang="pt-BR" dirty="0"/>
              <a:t> com vazão no tubo</a:t>
            </a:r>
          </a:p>
        </p:txBody>
      </p:sp>
      <p:sp>
        <p:nvSpPr>
          <p:cNvPr id="8" name="Botão de ação: Filme 7">
            <a:hlinkClick r:id="rId5" action="ppaction://hlinkfile" highlightClick="1"/>
          </p:cNvPr>
          <p:cNvSpPr/>
          <p:nvPr/>
        </p:nvSpPr>
        <p:spPr>
          <a:xfrm>
            <a:off x="2928926" y="6072206"/>
            <a:ext cx="642937" cy="5000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eletromagnético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63" y="1447800"/>
            <a:ext cx="7929562" cy="2481263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Princípio: Lei de </a:t>
            </a:r>
            <a:r>
              <a:rPr lang="pt-BR" sz="2600" dirty="0" err="1" smtClean="0"/>
              <a:t>Faraday</a:t>
            </a:r>
            <a:endParaRPr lang="pt-BR" sz="26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“Quando um condutor se move com velocidade perpendicular a um campo magnético é induzida uma diferença de potencial”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E = B . L . v</a:t>
            </a:r>
            <a:endParaRPr lang="pt-BR" sz="2600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4071942"/>
            <a:ext cx="4000499" cy="267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CaixaDeTexto 5"/>
          <p:cNvSpPr txBox="1">
            <a:spLocks noChangeArrowheads="1"/>
          </p:cNvSpPr>
          <p:nvPr/>
        </p:nvSpPr>
        <p:spPr bwMode="auto">
          <a:xfrm>
            <a:off x="857224" y="4214813"/>
            <a:ext cx="3857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 dirty="0">
                <a:latin typeface="Gill Sans MT" pitchFamily="34" charset="0"/>
              </a:rPr>
              <a:t>Onde:</a:t>
            </a:r>
          </a:p>
          <a:p>
            <a:r>
              <a:rPr lang="pt-BR" sz="2200" dirty="0">
                <a:latin typeface="Gill Sans MT" pitchFamily="34" charset="0"/>
              </a:rPr>
              <a:t>E = tensão gerada (volts)</a:t>
            </a:r>
          </a:p>
          <a:p>
            <a:r>
              <a:rPr lang="pt-BR" sz="2200" dirty="0">
                <a:latin typeface="Gill Sans MT" pitchFamily="34" charset="0"/>
              </a:rPr>
              <a:t>B = densidade de fluxo</a:t>
            </a:r>
          </a:p>
          <a:p>
            <a:r>
              <a:rPr lang="pt-BR" sz="2200" dirty="0">
                <a:latin typeface="Gill Sans MT" pitchFamily="34" charset="0"/>
              </a:rPr>
              <a:t>magnético (</a:t>
            </a:r>
            <a:r>
              <a:rPr lang="pt-BR" sz="2200" dirty="0" err="1">
                <a:latin typeface="Gill Sans MT" pitchFamily="34" charset="0"/>
              </a:rPr>
              <a:t>wb</a:t>
            </a:r>
            <a:r>
              <a:rPr lang="pt-BR" sz="2200" dirty="0">
                <a:latin typeface="Gill Sans MT" pitchFamily="34" charset="0"/>
              </a:rPr>
              <a:t>/m2)</a:t>
            </a:r>
          </a:p>
          <a:p>
            <a:r>
              <a:rPr lang="pt-BR" sz="2200" dirty="0">
                <a:latin typeface="Gill Sans MT" pitchFamily="34" charset="0"/>
              </a:rPr>
              <a:t>L = distância dos eletrodos (m)</a:t>
            </a:r>
          </a:p>
          <a:p>
            <a:r>
              <a:rPr lang="pt-BR" sz="2200" dirty="0">
                <a:latin typeface="Gill Sans MT" pitchFamily="34" charset="0"/>
              </a:rPr>
              <a:t>v = velocidade (m/s)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eletromagnético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7" y="1404865"/>
            <a:ext cx="6215085" cy="51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Medição de vazão por pressão diferencial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1563" y="1447800"/>
            <a:ext cx="8072437" cy="4800600"/>
          </a:xfrm>
        </p:spPr>
        <p:txBody>
          <a:bodyPr>
            <a:noAutofit/>
          </a:bodyPr>
          <a:lstStyle/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/>
              <a:t>A pressão diferencial é produzida por vários tipos de elementos primários colocados na tubulação de forma tal que o fluído passa através deles. A sua função é aumentar a velocidade do fluído diminuindo a área da seção em um pequeno comprimento para haver uma queda de pressão. A vazão pode então,ser medida a partir desta queda.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/>
              <a:t>Principais tipos:</a:t>
            </a:r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Placa de Orifício</a:t>
            </a:r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Tubo Venturi</a:t>
            </a:r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Bocal de Vazão</a:t>
            </a:r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Orifício Integral</a:t>
            </a:r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Tubo </a:t>
            </a:r>
            <a:r>
              <a:rPr lang="pt-BR" sz="2200" dirty="0" err="1" smtClean="0"/>
              <a:t>Pitot</a:t>
            </a:r>
            <a:endParaRPr lang="pt-BR" sz="2200" dirty="0" smtClean="0"/>
          </a:p>
          <a:p>
            <a:pPr marL="246888" lvl="2" fontAlgn="auto">
              <a:spcBef>
                <a:spcPts val="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dirty="0" smtClean="0"/>
              <a:t>Tubo </a:t>
            </a:r>
            <a:r>
              <a:rPr lang="pt-BR" sz="2200" dirty="0" err="1" smtClean="0"/>
              <a:t>Annubar</a:t>
            </a:r>
            <a:endParaRPr lang="pt-BR" sz="2200" dirty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0" y="3929063"/>
            <a:ext cx="26749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eletromagnético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447800"/>
            <a:ext cx="8286777" cy="3052763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Medidores magnéticos são  ideais para medição de produtos químicos altamente corrosivos, fluidos com sólidos em suspensão, lama, água, polpa de papel, etc. Sua aplicação estende-se desde saneamento até indústrias químicas, papel e celulose, mineração e indústrias alimentícias. A única restrição é que o fluido tem que ser eletricamente condutivo. Tem, ainda, como limitação o fato de fluidos com propriedades magnéticas adicionarem um certo erro de medição.</a:t>
            </a:r>
            <a:endParaRPr lang="pt-BR" sz="2800" dirty="0"/>
          </a:p>
        </p:txBody>
      </p:sp>
      <p:pic>
        <p:nvPicPr>
          <p:cNvPr id="45060" name="Imagem 3" descr="fluido30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4341813"/>
            <a:ext cx="4071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eletromagnético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755775"/>
            <a:ext cx="3389312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714500"/>
            <a:ext cx="33432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4214813"/>
            <a:ext cx="4089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CaixaDeTexto 6"/>
          <p:cNvSpPr txBox="1">
            <a:spLocks noChangeArrowheads="1"/>
          </p:cNvSpPr>
          <p:nvPr/>
        </p:nvSpPr>
        <p:spPr bwMode="auto">
          <a:xfrm>
            <a:off x="1071563" y="4357688"/>
            <a:ext cx="32146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Gill Sans MT" pitchFamily="34" charset="0"/>
              </a:rPr>
              <a:t>É de suma importância que a parede interna da tubulação não</a:t>
            </a:r>
          </a:p>
          <a:p>
            <a:r>
              <a:rPr lang="pt-BR">
                <a:latin typeface="Gill Sans MT" pitchFamily="34" charset="0"/>
              </a:rPr>
              <a:t>conduza eletricidade e que a parte do tubo ocupada pelo volume definido pelas bobinas não provoque distorções no campo magnético.</a:t>
            </a:r>
          </a:p>
        </p:txBody>
      </p:sp>
      <p:sp>
        <p:nvSpPr>
          <p:cNvPr id="7" name="Botão de ação: Filme 6">
            <a:hlinkClick r:id="rId6" action="ppaction://hlinkfile" highlightClick="1"/>
          </p:cNvPr>
          <p:cNvSpPr/>
          <p:nvPr/>
        </p:nvSpPr>
        <p:spPr>
          <a:xfrm>
            <a:off x="357158" y="6215082"/>
            <a:ext cx="642938" cy="50006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Vortex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8688" y="1143000"/>
            <a:ext cx="8143875" cy="3124200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efeito </a:t>
            </a:r>
            <a:r>
              <a:rPr lang="pt-BR" sz="2600" dirty="0" err="1" smtClean="0"/>
              <a:t>vortex</a:t>
            </a:r>
            <a:r>
              <a:rPr lang="pt-BR" sz="2600" dirty="0" smtClean="0"/>
              <a:t> pode ser observado no vibrar de fios ou cordas ao vento, ou ainda em uma bandeira que tremula. Os </a:t>
            </a:r>
            <a:r>
              <a:rPr lang="pt-BR" sz="2600" dirty="0" err="1" smtClean="0"/>
              <a:t>vortex</a:t>
            </a:r>
            <a:r>
              <a:rPr lang="pt-BR" sz="2600" dirty="0" smtClean="0"/>
              <a:t> gerados repetem-se num tempo inversamente proporcional à vazão.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Nas aplicações industriais pode-se medir a vazão de gases, líquidos incorporando ao obstáculo reto sensores que percebam as ondas dos </a:t>
            </a:r>
            <a:r>
              <a:rPr lang="pt-BR" sz="2600" dirty="0" err="1" smtClean="0"/>
              <a:t>vortex</a:t>
            </a:r>
            <a:r>
              <a:rPr lang="pt-BR" sz="2600" dirty="0" smtClean="0"/>
              <a:t> e gerem um sinal em freqüência proporcional à vazão.</a:t>
            </a:r>
            <a:endParaRPr lang="pt-BR" sz="2600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5138" y="4786313"/>
            <a:ext cx="3270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778250"/>
            <a:ext cx="26431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tão de ação: Filme 5">
            <a:hlinkClick r:id="rId5" action="ppaction://hlinkfile" highlightClick="1"/>
          </p:cNvPr>
          <p:cNvSpPr/>
          <p:nvPr/>
        </p:nvSpPr>
        <p:spPr>
          <a:xfrm>
            <a:off x="785786" y="6215082"/>
            <a:ext cx="571500" cy="428625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Medidor tipo </a:t>
            </a:r>
            <a:r>
              <a:rPr lang="pt-BR" dirty="0" err="1" smtClean="0">
                <a:solidFill>
                  <a:schemeClr val="tx2">
                    <a:satMod val="130000"/>
                  </a:schemeClr>
                </a:solidFill>
              </a:rPr>
              <a:t>Vortex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357313"/>
            <a:ext cx="7112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Medição de vazão por pressão diferencial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7" y="1643063"/>
            <a:ext cx="8355042" cy="4410075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Uma vantagem primordial dos medidores de vazão por </a:t>
            </a:r>
            <a:r>
              <a:rPr lang="pt-BR" sz="2800" dirty="0" err="1" smtClean="0"/>
              <a:t>ΔP</a:t>
            </a:r>
            <a:r>
              <a:rPr lang="pt-BR" sz="2800" dirty="0" smtClean="0"/>
              <a:t> é que os mesmos podem ser aplicados numa grande variedade de medições, envolvendo a maioria dos gases e líquidos, inclusive fluidos com sólidos em suspensão, bem como fluídos viscosos, em uma faixa de temperatura e pressão bastante ampla. Um inconveniente deste tipo de medidor é a perda de carga que o mesmo causa ao processo.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Placa de orifício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447800"/>
            <a:ext cx="8291540" cy="31242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Dos muitos dispositivos inseridos numa tubulação para se criar uma pressão diferencial, o mais simples e mais comum empregado é o da placa de orifício.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dirty="0" smtClean="0"/>
              <a:t>Consiste em uma placa precisamente perfurada, e instalada perpendicularmente ao eixo de tubulação.</a:t>
            </a:r>
            <a:endParaRPr lang="pt-BR" sz="28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429125"/>
            <a:ext cx="237172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Placa de orifício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50"/>
            <a:ext cx="6357967" cy="3071813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/>
              <a:t>É essencial que as bordas do orifício estejam sempre perfeitas, porque, se ficarem imprecisas ou corroídas pelo fluido, a precisão da medição será comprometida. Costumeiramente, são fabricadas com aço inox, </a:t>
            </a:r>
            <a:r>
              <a:rPr lang="pt-BR" sz="2400" dirty="0" err="1" smtClean="0"/>
              <a:t>monel</a:t>
            </a:r>
            <a:r>
              <a:rPr lang="pt-BR" sz="2400" dirty="0" smtClean="0"/>
              <a:t>, latão, etc., dependendo do fluido.</a:t>
            </a:r>
            <a:endParaRPr lang="pt-BR" sz="2400" dirty="0"/>
          </a:p>
        </p:txBody>
      </p:sp>
      <p:pic>
        <p:nvPicPr>
          <p:cNvPr id="20484" name="Imagem 3" descr="Multifur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500174"/>
            <a:ext cx="1905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m 4" descr="Brida_Porta_Placa_Orificio_Soldabl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86256"/>
            <a:ext cx="18288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Placa de orifício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47800"/>
            <a:ext cx="3571875" cy="4767263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b="1" dirty="0" smtClean="0"/>
              <a:t>Vantagens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Instalação fácil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Construção simples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Econômica 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Manutenção e troca simples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b="1" dirty="0" smtClean="0"/>
              <a:t>Desvantagens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Alta perda de carga</a:t>
            </a:r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r>
              <a:rPr lang="pt-BR" dirty="0" smtClean="0"/>
              <a:t>Baixa </a:t>
            </a:r>
            <a:r>
              <a:rPr lang="pt-BR" dirty="0" err="1" smtClean="0"/>
              <a:t>rangeabilidade</a:t>
            </a:r>
            <a:endParaRPr lang="pt-BR" dirty="0" smtClean="0"/>
          </a:p>
        </p:txBody>
      </p:sp>
      <p:pic>
        <p:nvPicPr>
          <p:cNvPr id="21508" name="Imagem 3" descr="vazao_medi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833663"/>
            <a:ext cx="5133980" cy="380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Tubo Venturi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600" dirty="0" smtClean="0"/>
              <a:t>O tubo Venturi combina dentro de uma unidade simples uma garganta estreitada entre duas seções cônicas e está usualmente instalado entre duas flanges, em tubulações. Seu propósito é acelerar o fluido e temporariamente baixar sua pressão estática.</a:t>
            </a:r>
            <a:endParaRPr lang="pt-BR" sz="2600" dirty="0"/>
          </a:p>
        </p:txBody>
      </p:sp>
      <p:pic>
        <p:nvPicPr>
          <p:cNvPr id="22532" name="Imagem 3" descr="Ventur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62626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Tubo Venturi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447800"/>
            <a:ext cx="8434416" cy="4800600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/>
              <a:t>A recuperação de pressão em um tubo Venturi é bastante eficiente, sendo seu uso recomendado quando se deseja um maior restabelecimento de pressão e o fluido medido carrega sólidos em suspensão. O Venturi produz um diferencial menor que uma placa de orifício para uma mesma vazão e diâmetro igual à sua garganta.</a:t>
            </a:r>
            <a:endParaRPr lang="pt-BR" sz="2400" dirty="0"/>
          </a:p>
        </p:txBody>
      </p:sp>
      <p:pic>
        <p:nvPicPr>
          <p:cNvPr id="23556" name="Imagem 3" descr="venturi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942"/>
            <a:ext cx="24765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Imagem 4" descr="ventury_tub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143380"/>
            <a:ext cx="299561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stemas de medição">
  <a:themeElements>
    <a:clrScheme name="Balanç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Sistemas de medição</Template>
  <TotalTime>542</TotalTime>
  <Words>1798</Words>
  <Application>Microsoft Office PowerPoint</Application>
  <PresentationFormat>Apresentação na tela (4:3)</PresentationFormat>
  <Paragraphs>140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Sistemas de medição</vt:lpstr>
      <vt:lpstr>Capítulo 7  Medição de Vazão</vt:lpstr>
      <vt:lpstr>Vazão</vt:lpstr>
      <vt:lpstr>Medição de vazão por pressão diferencial</vt:lpstr>
      <vt:lpstr>Medição de vazão por pressão diferencial</vt:lpstr>
      <vt:lpstr>Placa de orifício</vt:lpstr>
      <vt:lpstr>Placa de orifício</vt:lpstr>
      <vt:lpstr>Placa de orifício</vt:lpstr>
      <vt:lpstr>Tubo Venturi</vt:lpstr>
      <vt:lpstr>Tubo Venturi</vt:lpstr>
      <vt:lpstr>Bocal de vazão</vt:lpstr>
      <vt:lpstr>Bocal de vazão</vt:lpstr>
      <vt:lpstr>Tubo de Pitot</vt:lpstr>
      <vt:lpstr>Tubo de Pitot</vt:lpstr>
      <vt:lpstr>Annubar</vt:lpstr>
      <vt:lpstr>Annubar</vt:lpstr>
      <vt:lpstr>Rotâmetros</vt:lpstr>
      <vt:lpstr>Rotâmetros</vt:lpstr>
      <vt:lpstr>Rotâmetros</vt:lpstr>
      <vt:lpstr>Rotâmetro - características</vt:lpstr>
      <vt:lpstr>Disco Nutante</vt:lpstr>
      <vt:lpstr>Medidores lobulares</vt:lpstr>
      <vt:lpstr>Medidores lobulares</vt:lpstr>
      <vt:lpstr>Medidores tipo turbina</vt:lpstr>
      <vt:lpstr>Medidores tipo turbina</vt:lpstr>
      <vt:lpstr>Medidor por efeito Coriolis</vt:lpstr>
      <vt:lpstr>Medidor por efeito Coriolis</vt:lpstr>
      <vt:lpstr>Medidor por efeito Coriolis</vt:lpstr>
      <vt:lpstr>Medidor tipo eletromagnético</vt:lpstr>
      <vt:lpstr>Medidor tipo eletromagnético</vt:lpstr>
      <vt:lpstr>Medidor tipo eletromagnético</vt:lpstr>
      <vt:lpstr>Medidor tipo eletromagnético</vt:lpstr>
      <vt:lpstr>Medidor tipo Vortex</vt:lpstr>
      <vt:lpstr>Medidor tipo Vortex</vt:lpstr>
    </vt:vector>
  </TitlesOfParts>
  <Company>PADILHA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7  Medição de Vazão</dc:title>
  <dc:creator>Helio Padilha</dc:creator>
  <cp:lastModifiedBy>HELIO</cp:lastModifiedBy>
  <cp:revision>56</cp:revision>
  <dcterms:created xsi:type="dcterms:W3CDTF">2009-11-19T02:16:45Z</dcterms:created>
  <dcterms:modified xsi:type="dcterms:W3CDTF">2010-05-27T11:36:32Z</dcterms:modified>
</cp:coreProperties>
</file>