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6" r:id="rId2"/>
    <p:sldId id="27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CD701-D500-4BA4-AC34-2037184E255B}" type="datetimeFigureOut">
              <a:rPr lang="pt-BR" smtClean="0"/>
              <a:t>27/05/2010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9C86B-A2DB-4414-8BC1-C529C47BBC3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1239D9-CC1D-4A2D-A025-DE26288072C1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11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051A24-3A87-4CDA-83E8-E5486193BE00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CB4574-4115-4635-A50D-C244F124BA0E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31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D0A3C1-16FE-44E1-B1B9-DD051CB17DA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42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6B7BFF-FB34-4917-8AA1-5E4EEF2351F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52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D2F55B-31E6-4120-9DF7-9AD98C4F2A2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62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E789FC-024C-4F5A-AD7D-55439C9039CC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72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1271D7-11FF-4D88-B7F8-EEF9F87AA43B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3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3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4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6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6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6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6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6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6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6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406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6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 idx="4294967295"/>
          </p:nvPr>
        </p:nvSpPr>
        <p:spPr>
          <a:xfrm>
            <a:off x="857224" y="2428868"/>
            <a:ext cx="7772400" cy="1470025"/>
          </a:xfrm>
        </p:spPr>
        <p:txBody>
          <a:bodyPr anchor="ctr"/>
          <a:lstStyle/>
          <a:p>
            <a:pPr algn="ctr"/>
            <a:r>
              <a:rPr lang="pt-BR" sz="4000" dirty="0">
                <a:solidFill>
                  <a:schemeClr val="tx1"/>
                </a:solidFill>
              </a:rPr>
              <a:t>Cap.8 - Medição de velocidade em escoamentos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Anemômetro micro-hélice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9" y="1447800"/>
            <a:ext cx="5072090" cy="4838700"/>
          </a:xfrm>
        </p:spPr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O seu sensor remoto, com antena telescópica, tipo mini ventoinha de baixo atrito com rolamentos, permite a medição até mesmo com ar muito quente (até 80 ºC). A pequena dimensão da hélice (13mm) deste anemômetro permite que a mesma seja introduzida em locais de difícil acesso ou através de 'furos' de captação.</a:t>
            </a:r>
            <a:endParaRPr lang="pt-BR" sz="2600" dirty="0"/>
          </a:p>
        </p:txBody>
      </p:sp>
      <p:pic>
        <p:nvPicPr>
          <p:cNvPr id="54276" name="Imagem 3" descr="Yk80AsImpa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1928813"/>
            <a:ext cx="2286000" cy="394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200" dirty="0" smtClean="0"/>
              <a:t>Medição de velocidade em fluxos</a:t>
            </a:r>
            <a:endParaRPr lang="pt-BR" sz="4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285992"/>
            <a:ext cx="8001056" cy="3400436"/>
          </a:xfrm>
        </p:spPr>
        <p:txBody>
          <a:bodyPr/>
          <a:lstStyle/>
          <a:p>
            <a:r>
              <a:rPr lang="pt-BR" sz="2800" dirty="0" smtClean="0"/>
              <a:t>Sistemas de medição de velocidade em fluxos são usados quando se necessita de informação sobre um fluido em movimento numa região definida do escoamento. As informações desejadas podem ser a velocidade média e qualquer uma das componentes dinâmicas de velocidade.</a:t>
            </a:r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Tubo de 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Pitot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7" y="1447800"/>
            <a:ext cx="8505854" cy="4800600"/>
          </a:xfrm>
        </p:spPr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O método mais comumente usado para determinar com precisão a velocidade do fluxo do ar em dutos é através da inserção transversal do Tubo de </a:t>
            </a:r>
            <a:r>
              <a:rPr lang="pt-BR" sz="2600" dirty="0" err="1" smtClean="0"/>
              <a:t>Pitot</a:t>
            </a:r>
            <a:r>
              <a:rPr lang="pt-BR" sz="2600" dirty="0" smtClean="0"/>
              <a:t> Estático conectado a um transdutor sensível de pressão diferencial, como um manômetro de coluna inclinado, ou conectado a um transdutor eletrônico de pressão diferencial.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Para se efetuar essa medição, seleciona-se um trecho convenientemente accessível do duto, preferivelmente com lados retos e paralelos, contra ou a favor da corrente de ar, com extensão não inferior a seis vezes o diâmetro ou largura do duto a cada lado.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6364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Tubo de 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Pitot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0179" name="Imagem 3" descr="figura01.jpg"/>
          <p:cNvPicPr>
            <a:picLocks noChangeAspect="1"/>
          </p:cNvPicPr>
          <p:nvPr/>
        </p:nvPicPr>
        <p:blipFill>
          <a:blip r:embed="rId3" cstate="print"/>
          <a:srcRect l="1770" r="6195"/>
          <a:stretch>
            <a:fillRect/>
          </a:stretch>
        </p:blipFill>
        <p:spPr bwMode="auto">
          <a:xfrm>
            <a:off x="1214438" y="1214438"/>
            <a:ext cx="74295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Cálculo da velocidade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447800"/>
            <a:ext cx="7858125" cy="4800600"/>
          </a:xfrm>
        </p:spPr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A fórmula padrão para se calcular a velocidade do ar a partir da pressão de velocidade é a seguinte: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i="1" dirty="0" err="1" smtClean="0"/>
              <a:t>Pv</a:t>
            </a:r>
            <a:r>
              <a:rPr lang="pt-BR" sz="2000" i="1" dirty="0" smtClean="0"/>
              <a:t> é a diferença entre a pressão total e a pressão estática (pressão dinâmica).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solidFill>
                  <a:srgbClr val="FF0000"/>
                </a:solidFill>
              </a:rPr>
              <a:t>Esta </a:t>
            </a:r>
            <a:r>
              <a:rPr lang="pt-BR" sz="2800" dirty="0" smtClean="0">
                <a:solidFill>
                  <a:srgbClr val="FF0000"/>
                </a:solidFill>
              </a:rPr>
              <a:t>fórmula só se aplica para densidade padrão do ar a 16°C e pressão atmosférica de 1000 </a:t>
            </a:r>
            <a:r>
              <a:rPr lang="pt-BR" sz="2800" dirty="0" err="1" smtClean="0">
                <a:solidFill>
                  <a:srgbClr val="FF0000"/>
                </a:solidFill>
              </a:rPr>
              <a:t>mbar</a:t>
            </a:r>
            <a:r>
              <a:rPr lang="pt-BR" sz="2800" dirty="0" smtClean="0">
                <a:solidFill>
                  <a:srgbClr val="FF0000"/>
                </a:solidFill>
              </a:rPr>
              <a:t>.</a:t>
            </a:r>
            <a:endParaRPr lang="pt-BR" sz="28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38475" y="3000375"/>
          <a:ext cx="3067050" cy="857250"/>
        </p:xfrm>
        <a:graphic>
          <a:graphicData uri="http://schemas.openxmlformats.org/presentationml/2006/ole">
            <p:oleObj spid="_x0000_s1026" name="Equação" r:id="rId4" imgW="8632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Cálculo da velocidade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63" y="1285875"/>
            <a:ext cx="7862887" cy="5286375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Para condições não-padrão do ar, a equação será a seguinte: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Onde: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v = velocidade (m/s)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B = pressão barométrica (</a:t>
            </a:r>
            <a:r>
              <a:rPr lang="pt-BR" sz="2400" dirty="0" err="1" smtClean="0"/>
              <a:t>mbar</a:t>
            </a:r>
            <a:r>
              <a:rPr lang="pt-BR" sz="2400" dirty="0" smtClean="0"/>
              <a:t>)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T = temperatura absoluta (°K)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err="1" smtClean="0"/>
              <a:t>P</a:t>
            </a:r>
            <a:r>
              <a:rPr lang="pt-BR" sz="2400" baseline="-25000" dirty="0" err="1" smtClean="0"/>
              <a:t>s</a:t>
            </a:r>
            <a:r>
              <a:rPr lang="pt-BR" sz="2400" dirty="0" smtClean="0"/>
              <a:t> = pressão estática em  (</a:t>
            </a:r>
            <a:r>
              <a:rPr lang="pt-BR" sz="2400" dirty="0" err="1" smtClean="0"/>
              <a:t>Pa</a:t>
            </a:r>
            <a:r>
              <a:rPr lang="pt-BR" sz="2400" dirty="0" smtClean="0"/>
              <a:t>)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err="1" smtClean="0"/>
              <a:t>P</a:t>
            </a:r>
            <a:r>
              <a:rPr lang="pt-BR" sz="2400" baseline="-25000" dirty="0" err="1" smtClean="0"/>
              <a:t>v</a:t>
            </a:r>
            <a:r>
              <a:rPr lang="pt-BR" sz="2400" dirty="0" smtClean="0"/>
              <a:t> = pressão de velocidade (pressão dinâmica) (</a:t>
            </a:r>
            <a:r>
              <a:rPr lang="pt-BR" sz="2400" dirty="0" err="1" smtClean="0"/>
              <a:t>Pa</a:t>
            </a:r>
            <a:r>
              <a:rPr lang="pt-BR" sz="2400" dirty="0" smtClean="0"/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A expressão: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endParaRPr lang="pt-BR" sz="2400" dirty="0" smtClean="0">
              <a:solidFill>
                <a:srgbClr val="0070C0"/>
              </a:solidFill>
            </a:endParaRPr>
          </a:p>
          <a:p>
            <a:pPr marL="640080" lvl="1" indent="-237744" fontAlgn="auto">
              <a:spcAft>
                <a:spcPts val="0"/>
              </a:spcAft>
              <a:buNone/>
              <a:defRPr/>
            </a:pPr>
            <a:r>
              <a:rPr lang="pt-BR" sz="2400" dirty="0" smtClean="0">
                <a:solidFill>
                  <a:srgbClr val="FFFF00"/>
                </a:solidFill>
              </a:rPr>
              <a:t>   é </a:t>
            </a:r>
            <a:r>
              <a:rPr lang="pt-BR" sz="2400" dirty="0" smtClean="0">
                <a:solidFill>
                  <a:srgbClr val="FFFF00"/>
                </a:solidFill>
              </a:rPr>
              <a:t>uma correção da pressão estática no interior do duto </a:t>
            </a:r>
            <a:r>
              <a:rPr lang="pt-BR" sz="2400" dirty="0" smtClean="0">
                <a:solidFill>
                  <a:srgbClr val="FFFF00"/>
                </a:solidFill>
              </a:rPr>
              <a:t>e pode </a:t>
            </a:r>
            <a:r>
              <a:rPr lang="pt-BR" sz="2400" dirty="0" smtClean="0">
                <a:solidFill>
                  <a:srgbClr val="FFFF00"/>
                </a:solidFill>
              </a:rPr>
              <a:t>ser desprezada se </a:t>
            </a:r>
            <a:r>
              <a:rPr lang="pt-BR" sz="2400" dirty="0" err="1" smtClean="0">
                <a:solidFill>
                  <a:srgbClr val="FFFF00"/>
                </a:solidFill>
              </a:rPr>
              <a:t>P</a:t>
            </a:r>
            <a:r>
              <a:rPr lang="pt-BR" sz="2400" baseline="-25000" dirty="0" err="1" smtClean="0">
                <a:solidFill>
                  <a:srgbClr val="FFFF00"/>
                </a:solidFill>
              </a:rPr>
              <a:t>s</a:t>
            </a:r>
            <a:r>
              <a:rPr lang="pt-BR" sz="2400" dirty="0" smtClean="0">
                <a:solidFill>
                  <a:srgbClr val="FFFF00"/>
                </a:solidFill>
              </a:rPr>
              <a:t> for inferior a 2500 </a:t>
            </a:r>
            <a:r>
              <a:rPr lang="pt-BR" sz="2400" dirty="0" err="1" smtClean="0">
                <a:solidFill>
                  <a:srgbClr val="FFFF00"/>
                </a:solidFill>
              </a:rPr>
              <a:t>Pa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sz="2200" dirty="0" smtClean="0">
              <a:solidFill>
                <a:srgbClr val="FFFF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6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51225" y="1714500"/>
          <a:ext cx="4084638" cy="844550"/>
        </p:xfrm>
        <a:graphic>
          <a:graphicData uri="http://schemas.openxmlformats.org/presentationml/2006/ole">
            <p:oleObj spid="_x0000_s2050" name="Equação" r:id="rId4" imgW="2209680" imgH="45720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571875" y="4714875"/>
          <a:ext cx="1054100" cy="773113"/>
        </p:xfrm>
        <a:graphic>
          <a:graphicData uri="http://schemas.openxmlformats.org/presentationml/2006/ole">
            <p:oleObj spid="_x0000_s2051" name="Equação" r:id="rId5" imgW="5713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Anemômetros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928802"/>
            <a:ext cx="7497763" cy="2695575"/>
          </a:xfrm>
        </p:spPr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Anemômetro é um instrumento utilizado para medir diretamente a velocidade do escoamento do ar. Em geral, são usados três tipos de anemômetros, o de conchas, o de hélice e o de fio quente.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Anemômetro de conchas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447800"/>
            <a:ext cx="8291540" cy="2338388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O anemômetro de conchas é do tipo rotativo mais simples em que há três ou mais conchas de formato especial montadas simetricamente formando ângulos retos com um eixo vertical. Quando os braços giram, registra-se a velocidade que é determinada pelo número de rotações do instrumento.</a:t>
            </a:r>
            <a:endParaRPr lang="pt-BR" sz="2600" dirty="0"/>
          </a:p>
        </p:txBody>
      </p:sp>
      <p:pic>
        <p:nvPicPr>
          <p:cNvPr id="52228" name="Imagem 3" descr="nrg40anemometr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3857625"/>
            <a:ext cx="21653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Imagem 4" descr="AnemometroG_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3" y="3857625"/>
            <a:ext cx="3722687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Anemômetro “hot 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wire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”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7" y="1447800"/>
            <a:ext cx="8148664" cy="2052638"/>
          </a:xfrm>
        </p:spPr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O princípio desse tipo de sensor é de correlacionar a dissipação de calor em um fino fio, com a velocidade do escoamento que provoca essa perda.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sz="2600" dirty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4078288"/>
            <a:ext cx="42862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Imagem 4" descr="ta43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3025" y="2928938"/>
            <a:ext cx="23622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stemas de medição">
  <a:themeElements>
    <a:clrScheme name="Balanç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ça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ça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ça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Sistemas de medição</Template>
  <TotalTime>95</TotalTime>
  <Words>495</Words>
  <Application>Microsoft Office PowerPoint</Application>
  <PresentationFormat>Apresentação na tela (4:3)</PresentationFormat>
  <Paragraphs>43</Paragraphs>
  <Slides>10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Sistemas de medição</vt:lpstr>
      <vt:lpstr>Equação</vt:lpstr>
      <vt:lpstr>Cap.8 - Medição de velocidade em escoamentos</vt:lpstr>
      <vt:lpstr>Medição de velocidade em fluxos</vt:lpstr>
      <vt:lpstr>Tubo de Pitot</vt:lpstr>
      <vt:lpstr>Tubo de Pitot</vt:lpstr>
      <vt:lpstr>Cálculo da velocidade</vt:lpstr>
      <vt:lpstr>Cálculo da velocidade</vt:lpstr>
      <vt:lpstr>Anemômetros</vt:lpstr>
      <vt:lpstr>Anemômetro de conchas</vt:lpstr>
      <vt:lpstr>Anemômetro “hot wire”</vt:lpstr>
      <vt:lpstr>Anemômetro micro-hélice</vt:lpstr>
    </vt:vector>
  </TitlesOfParts>
  <Company>LMH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Cap. 8 - Medição de velocidade em escoamentos</dc:title>
  <dc:creator>Marcos</dc:creator>
  <cp:lastModifiedBy>HELIO</cp:lastModifiedBy>
  <cp:revision>9</cp:revision>
  <dcterms:created xsi:type="dcterms:W3CDTF">2007-06-01T13:23:42Z</dcterms:created>
  <dcterms:modified xsi:type="dcterms:W3CDTF">2010-05-27T11:18:23Z</dcterms:modified>
</cp:coreProperties>
</file>