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68" r:id="rId13"/>
    <p:sldId id="267" r:id="rId14"/>
    <p:sldId id="269" r:id="rId15"/>
    <p:sldId id="278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9D6ABDA-4688-416B-8785-21ACB7660DF4}" type="datetimeFigureOut">
              <a:rPr lang="pt-BR"/>
              <a:pPr>
                <a:defRPr/>
              </a:pPr>
              <a:t>10/06/2010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B186D2C-29B8-48C0-B8F9-4310FF837A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537E97-39E7-4986-83D6-B62A8EFA254E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9069AA-A1D4-447C-BB3E-86F4DB1427F2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E421D0-D7F7-4CF1-A521-34815EF578FA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4E76C9-BA31-42A2-B56F-95B892116DB3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80BE85-2769-4043-820E-94F83B7F50E0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68AD0C-68EF-43B1-9A20-5B04A2A6FF25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80070C-2698-45E2-9C71-1661BD43F73C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37804F-AA42-4253-9175-25E3E97D259E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85A569-CD2A-43C2-89D7-3D8628628B85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86CB5F-BFC7-49BC-967A-49FB951DBE7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1F3D19-0982-47F8-A064-0F75B43FD75D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0C08D-D76E-45AC-AFBD-CD7390352937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1567E1-21CC-4711-88AE-F5ABBF95E9D8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2090B1-6922-40B2-BB16-0B8733B85359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2773E0-494A-4E9D-A1F7-AFE2DCA176F5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0CA308-5951-4313-8E53-3AE9FDFB029B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226E8D-5619-43AE-B5D8-2E9904CA41B6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36BCE9-8E32-4204-AE83-C46940CD4660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222BB2-7952-45D4-9648-7EF71A7805B2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CBBEE3-ACC7-4C29-A092-BAE54D77E336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/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7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5E1BE56-4D2F-452A-AEBD-2D30EBA1DEAF}" type="datetimeFigureOut">
              <a:rPr lang="pt-BR"/>
              <a:pPr>
                <a:defRPr/>
              </a:pPr>
              <a:t>10/06/2010</a:t>
            </a:fld>
            <a:endParaRPr lang="pt-BR"/>
          </a:p>
        </p:txBody>
      </p:sp>
      <p:sp>
        <p:nvSpPr>
          <p:cNvPr id="10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C7829DF-25D1-4619-90AE-5C1D0CA877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49182-D796-4465-993A-0FE2988223D3}" type="datetimeFigureOut">
              <a:rPr lang="pt-BR"/>
              <a:pPr>
                <a:defRPr/>
              </a:pPr>
              <a:t>10/06/2010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6214D-90F7-495B-826F-915CA00854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282C4-FB31-4C96-92B3-CECBFDC95205}" type="datetimeFigureOut">
              <a:rPr lang="pt-BR"/>
              <a:pPr>
                <a:defRPr/>
              </a:pPr>
              <a:t>10/06/2010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961C8-20E0-479F-9540-1B97B407AB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9" descr="hot-thermometer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344488"/>
            <a:ext cx="460375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18E27-426D-4665-BC93-0ABEF1E646AD}" type="datetimeFigureOut">
              <a:rPr lang="pt-BR"/>
              <a:pPr>
                <a:defRPr/>
              </a:pPr>
              <a:t>10/06/2010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F9624E-3737-430C-8C36-A38E6478E4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7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3055-08E3-4CA9-ACDB-DEFF4A59E243}" type="datetimeFigureOut">
              <a:rPr lang="pt-BR"/>
              <a:pPr>
                <a:defRPr/>
              </a:pPr>
              <a:t>10/06/2010</a:t>
            </a:fld>
            <a:endParaRPr lang="pt-BR"/>
          </a:p>
        </p:txBody>
      </p:sp>
      <p:sp>
        <p:nvSpPr>
          <p:cNvPr id="8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B136E6B-703D-464B-A62A-F480CFFA06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E65B2F7-D397-4E16-A4DB-946765234E8D}" type="datetimeFigureOut">
              <a:rPr lang="pt-BR"/>
              <a:pPr>
                <a:defRPr/>
              </a:pPr>
              <a:t>10/06/2010</a:t>
            </a:fld>
            <a:endParaRPr lang="pt-BR"/>
          </a:p>
        </p:txBody>
      </p:sp>
      <p:sp>
        <p:nvSpPr>
          <p:cNvPr id="6" name="Espaço Reservado para Número de Slid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567203-EE2C-44CF-B73B-7E5A5AEFA3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Espaço Reservado para Rodapé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49C5F4D-A089-416F-BF5C-9413C7A10CE0}" type="datetimeFigureOut">
              <a:rPr lang="pt-BR"/>
              <a:pPr>
                <a:defRPr/>
              </a:pPr>
              <a:t>10/06/2010</a:t>
            </a:fld>
            <a:endParaRPr lang="pt-BR"/>
          </a:p>
        </p:txBody>
      </p:sp>
      <p:sp>
        <p:nvSpPr>
          <p:cNvPr id="8" name="Espaço Reservado para Número de Slid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1A670E3-EF1F-4271-860E-13CE61B260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FF9FD-E8CA-4D19-B888-A45AC0EFD637}" type="datetimeFigureOut">
              <a:rPr lang="pt-BR"/>
              <a:pPr>
                <a:defRPr/>
              </a:pPr>
              <a:t>10/06/2010</a:t>
            </a:fld>
            <a:endParaRPr lang="pt-BR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37863-3C5E-4233-BD21-23545C7911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FACFE-85C0-4664-B7CB-B98367AC16BB}" type="datetimeFigureOut">
              <a:rPr lang="pt-BR"/>
              <a:pPr>
                <a:defRPr/>
              </a:pPr>
              <a:t>10/06/2010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1670C18-75D2-4C92-8BDB-F81185FA36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676D1-AD88-4C7D-9530-F2835751E993}" type="datetimeFigureOut">
              <a:rPr lang="pt-BR"/>
              <a:pPr>
                <a:defRPr/>
              </a:pPr>
              <a:t>10/06/2010</a:t>
            </a:fld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1496F-431C-4B28-9D28-DA5790E894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533F06D-35B0-4B58-981B-E6F1F001D18A}" type="datetimeFigureOut">
              <a:rPr lang="pt-BR"/>
              <a:pPr>
                <a:defRPr/>
              </a:pPr>
              <a:t>10/06/2010</a:t>
            </a:fld>
            <a:endParaRPr lang="pt-BR"/>
          </a:p>
        </p:txBody>
      </p:sp>
      <p:sp>
        <p:nvSpPr>
          <p:cNvPr id="10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0D576D1C-B996-4D93-B013-345026BB13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1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86F76A-C4FF-4A0C-B052-63F102E50672}" type="datetimeFigureOut">
              <a:rPr lang="pt-BR"/>
              <a:pPr>
                <a:defRPr/>
              </a:pPr>
              <a:t>10/06/2010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E28F9F-5311-494D-96C2-80EB2ABD67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0" r:id="rId6"/>
    <p:sldLayoutId id="2147483688" r:id="rId7"/>
    <p:sldLayoutId id="2147483681" r:id="rId8"/>
    <p:sldLayoutId id="2147483689" r:id="rId9"/>
    <p:sldLayoutId id="2147483682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4500" y="4038600"/>
            <a:ext cx="71247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Medição de temperatura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pt-BR" dirty="0" smtClean="0"/>
              <a:t>Prof. Hélio Padilha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Termômetros de efeito elétrico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20700" y="1862138"/>
            <a:ext cx="8337550" cy="4710134"/>
          </a:xfrm>
        </p:spPr>
        <p:txBody>
          <a:bodyPr>
            <a:no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t-BR" sz="2400" dirty="0" smtClean="0"/>
              <a:t>É desejável a maior variação da resistência por grau para um dado valor de resistência (alta resistividade) para obter-se a maior sensibilidade na medição. Os metais escolhidos possuem alto grau de linearidade na faixa de temperatura para a qual o termômetro foi projetado e este tipo de termômetro é de boa precisão.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t-BR" sz="2400" dirty="0" smtClean="0"/>
              <a:t>A platina é o material mais adequado sob o ponto de vista de precisão e estabilidade mas apresenta o inconveniente do custo. A saída dos termômetros é geralmente medida por algum tipo de ponte (</a:t>
            </a:r>
            <a:r>
              <a:rPr lang="pt-BR" sz="2400" dirty="0" err="1" smtClean="0"/>
              <a:t>Wheatstone</a:t>
            </a:r>
            <a:r>
              <a:rPr lang="pt-BR" sz="2400" dirty="0" smtClean="0"/>
              <a:t>) e o termômetro ligado a esta por meio de 2, 3 ou 4 fios dependendo da precisão desejada. Seu limite superior de uso é de 535°C.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Termômetros de efeito elétrico</a:t>
            </a:r>
            <a:endParaRPr lang="pt-BR" dirty="0"/>
          </a:p>
        </p:txBody>
      </p:sp>
      <p:pic>
        <p:nvPicPr>
          <p:cNvPr id="5" name="Imagem 4" descr="rtd 2 e 4 fi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571612"/>
            <a:ext cx="6311490" cy="3143272"/>
          </a:xfrm>
          <a:prstGeom prst="rect">
            <a:avLst/>
          </a:prstGeom>
        </p:spPr>
      </p:pic>
      <p:pic>
        <p:nvPicPr>
          <p:cNvPr id="6" name="Imagem 5" descr="rtd wheatst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4714884"/>
            <a:ext cx="3295650" cy="19145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Termômetros de efeito elétrico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-32" y="1500212"/>
            <a:ext cx="6429375" cy="5429250"/>
          </a:xfrm>
        </p:spPr>
        <p:txBody>
          <a:bodyPr>
            <a:no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t-BR" sz="2200" dirty="0" smtClean="0">
                <a:solidFill>
                  <a:srgbClr val="7030A0"/>
                </a:solidFill>
              </a:rPr>
              <a:t>Termistores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pt-BR" sz="2200" dirty="0" smtClean="0"/>
              <a:t>Os primeiros tipos de sensores de temperatura de resistência de semicondutores foram feitos de óxido de manganês, níquel e cobalto, moídos e misturados em proporções apropriadas e prensados numa forma desejada. Comparados com sensores de tipo condutor (que têm coeficiente de temperatura positivo e pequeno), os termistores têm um coeficiente muito grande, podendo ser negativo (dito NTC, </a:t>
            </a:r>
            <a:r>
              <a:rPr lang="pt-BR" sz="2200" dirty="0" err="1" smtClean="0"/>
              <a:t>Negative</a:t>
            </a:r>
            <a:r>
              <a:rPr lang="pt-BR" sz="2200" dirty="0" smtClean="0"/>
              <a:t> </a:t>
            </a:r>
            <a:r>
              <a:rPr lang="pt-BR" sz="2200" dirty="0" err="1" smtClean="0"/>
              <a:t>Temperature</a:t>
            </a:r>
            <a:r>
              <a:rPr lang="pt-BR" sz="2200" dirty="0" smtClean="0"/>
              <a:t> </a:t>
            </a:r>
            <a:r>
              <a:rPr lang="pt-BR" sz="2200" dirty="0" err="1" smtClean="0"/>
              <a:t>Dependence</a:t>
            </a:r>
            <a:r>
              <a:rPr lang="pt-BR" sz="2200" dirty="0" smtClean="0"/>
              <a:t>) ou positivo (PTC – Positive </a:t>
            </a:r>
            <a:r>
              <a:rPr lang="pt-BR" sz="2200" dirty="0" err="1" smtClean="0"/>
              <a:t>Temperture</a:t>
            </a:r>
            <a:r>
              <a:rPr lang="pt-BR" sz="2200" dirty="0" smtClean="0"/>
              <a:t> </a:t>
            </a:r>
            <a:r>
              <a:rPr lang="pt-BR" sz="2200" dirty="0" err="1" smtClean="0"/>
              <a:t>Dependence</a:t>
            </a:r>
            <a:r>
              <a:rPr lang="pt-BR" sz="2200" dirty="0" smtClean="0"/>
              <a:t>). Enquanto alguns condutores (cobre, platina) são bastante lineares, os termistores são altamente não lineares.</a:t>
            </a:r>
            <a:endParaRPr lang="pt-BR" sz="2200" dirty="0"/>
          </a:p>
        </p:txBody>
      </p:sp>
      <p:pic>
        <p:nvPicPr>
          <p:cNvPr id="4" name="Imagem 3" descr="Thermistor_Senso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13" y="2357430"/>
            <a:ext cx="2500343" cy="3888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Termômetros de efeito elétrico</a:t>
            </a:r>
            <a:endParaRPr lang="en-US" altLang="en-US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2"/>
          </p:nvPr>
        </p:nvSpPr>
        <p:spPr>
          <a:xfrm>
            <a:off x="76200" y="1585913"/>
            <a:ext cx="4852988" cy="5486400"/>
          </a:xfrm>
        </p:spPr>
        <p:txBody>
          <a:bodyPr>
            <a:normAutofit fontScale="62500" lnSpcReduction="20000"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b="1" dirty="0" smtClean="0">
                <a:solidFill>
                  <a:srgbClr val="7030A0"/>
                </a:solidFill>
              </a:rPr>
              <a:t>Calibração do termistor 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dirty="0" smtClean="0"/>
              <a:t>A variação da resistência (R) de um termistor com temperatura absoluta (T) é razoavelmente bem descrita pela expressão </a:t>
            </a:r>
            <a:r>
              <a:rPr lang="pt-BR" dirty="0" smtClean="0">
                <a:solidFill>
                  <a:srgbClr val="C00000"/>
                </a:solidFill>
              </a:rPr>
              <a:t>R(T) = a  </a:t>
            </a:r>
            <a:r>
              <a:rPr lang="pt-BR" dirty="0" err="1" smtClean="0">
                <a:solidFill>
                  <a:srgbClr val="C00000"/>
                </a:solidFill>
              </a:rPr>
              <a:t>exp</a:t>
            </a:r>
            <a:r>
              <a:rPr lang="pt-BR" dirty="0" smtClean="0">
                <a:solidFill>
                  <a:srgbClr val="C00000"/>
                </a:solidFill>
              </a:rPr>
              <a:t>(b/T) </a:t>
            </a:r>
            <a:r>
              <a:rPr lang="pt-BR" dirty="0" smtClean="0"/>
              <a:t>onde </a:t>
            </a:r>
            <a:r>
              <a:rPr lang="pt-BR" i="1" dirty="0" smtClean="0"/>
              <a:t>a</a:t>
            </a:r>
            <a:r>
              <a:rPr lang="pt-BR" dirty="0" smtClean="0"/>
              <a:t> e </a:t>
            </a:r>
            <a:r>
              <a:rPr lang="pt-BR" i="1" dirty="0" smtClean="0"/>
              <a:t>b</a:t>
            </a:r>
            <a:r>
              <a:rPr lang="pt-BR" dirty="0" smtClean="0"/>
              <a:t> são constantes. 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dirty="0" smtClean="0"/>
              <a:t>Podemos determinar o valor de </a:t>
            </a:r>
            <a:r>
              <a:rPr lang="pt-BR" i="1" dirty="0" smtClean="0"/>
              <a:t>a</a:t>
            </a:r>
            <a:r>
              <a:rPr lang="pt-BR" dirty="0" smtClean="0"/>
              <a:t> e </a:t>
            </a:r>
            <a:r>
              <a:rPr lang="pt-BR" i="1" dirty="0" smtClean="0"/>
              <a:t>b</a:t>
            </a:r>
            <a:r>
              <a:rPr lang="pt-BR" dirty="0" smtClean="0"/>
              <a:t> medindo a resistência em duas temperaturas diferentes T</a:t>
            </a:r>
            <a:r>
              <a:rPr lang="pt-BR" baseline="-25000" dirty="0" smtClean="0"/>
              <a:t>1</a:t>
            </a:r>
            <a:r>
              <a:rPr lang="pt-BR" dirty="0" smtClean="0"/>
              <a:t> e T</a:t>
            </a:r>
            <a:r>
              <a:rPr lang="pt-BR" baseline="-25000" dirty="0" smtClean="0"/>
              <a:t>2</a:t>
            </a:r>
            <a:r>
              <a:rPr lang="pt-BR" dirty="0" smtClean="0"/>
              <a:t>. Se R</a:t>
            </a:r>
            <a:r>
              <a:rPr lang="pt-BR" baseline="-25000" dirty="0" smtClean="0"/>
              <a:t>1</a:t>
            </a:r>
            <a:r>
              <a:rPr lang="pt-BR" dirty="0" smtClean="0"/>
              <a:t> e R</a:t>
            </a:r>
            <a:r>
              <a:rPr lang="pt-BR" baseline="-25000" dirty="0" smtClean="0"/>
              <a:t>2</a:t>
            </a:r>
            <a:r>
              <a:rPr lang="pt-BR" dirty="0" smtClean="0"/>
              <a:t> são os resultados encontrados, então: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dirty="0" smtClean="0"/>
              <a:t>R</a:t>
            </a:r>
            <a:r>
              <a:rPr lang="pt-BR" baseline="-25000" dirty="0" smtClean="0"/>
              <a:t>1</a:t>
            </a:r>
            <a:r>
              <a:rPr lang="pt-BR" dirty="0" smtClean="0"/>
              <a:t> = a  </a:t>
            </a:r>
            <a:r>
              <a:rPr lang="pt-BR" dirty="0" err="1" smtClean="0"/>
              <a:t>exp</a:t>
            </a:r>
            <a:r>
              <a:rPr lang="pt-BR" dirty="0" smtClean="0"/>
              <a:t>(b/T</a:t>
            </a:r>
            <a:r>
              <a:rPr lang="pt-BR" baseline="-25000" dirty="0" smtClean="0"/>
              <a:t>1</a:t>
            </a:r>
            <a:r>
              <a:rPr lang="pt-BR" dirty="0" smtClean="0"/>
              <a:t>)</a:t>
            </a:r>
            <a:br>
              <a:rPr lang="pt-BR" dirty="0" smtClean="0"/>
            </a:br>
            <a:r>
              <a:rPr lang="pt-BR" dirty="0" smtClean="0"/>
              <a:t>R</a:t>
            </a:r>
            <a:r>
              <a:rPr lang="pt-BR" baseline="-25000" dirty="0" smtClean="0"/>
              <a:t>2</a:t>
            </a:r>
            <a:r>
              <a:rPr lang="pt-BR" dirty="0" smtClean="0"/>
              <a:t> = a  </a:t>
            </a:r>
            <a:r>
              <a:rPr lang="pt-BR" dirty="0" err="1" smtClean="0"/>
              <a:t>exp</a:t>
            </a:r>
            <a:r>
              <a:rPr lang="pt-BR" dirty="0" smtClean="0"/>
              <a:t>(b/T</a:t>
            </a:r>
            <a:r>
              <a:rPr lang="pt-BR" baseline="-25000" dirty="0" smtClean="0"/>
              <a:t>2</a:t>
            </a:r>
            <a:r>
              <a:rPr lang="pt-BR" dirty="0" smtClean="0"/>
              <a:t>) e é fácil demonstrar que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dirty="0" smtClean="0"/>
              <a:t>b =  </a:t>
            </a:r>
            <a:r>
              <a:rPr lang="pt-BR" dirty="0" err="1" smtClean="0"/>
              <a:t>ln</a:t>
            </a:r>
            <a:r>
              <a:rPr lang="pt-BR" dirty="0" smtClean="0"/>
              <a:t> (R</a:t>
            </a:r>
            <a:r>
              <a:rPr lang="pt-BR" baseline="-25000" dirty="0" smtClean="0"/>
              <a:t>1</a:t>
            </a:r>
            <a:r>
              <a:rPr lang="pt-BR" dirty="0" smtClean="0"/>
              <a:t> / R</a:t>
            </a:r>
            <a:r>
              <a:rPr lang="pt-BR" baseline="-25000" dirty="0" smtClean="0"/>
              <a:t>2</a:t>
            </a:r>
            <a:r>
              <a:rPr lang="pt-BR" dirty="0" smtClean="0"/>
              <a:t>)  T</a:t>
            </a:r>
            <a:r>
              <a:rPr lang="pt-BR" baseline="-25000" dirty="0" smtClean="0"/>
              <a:t>1</a:t>
            </a:r>
            <a:r>
              <a:rPr lang="pt-BR" dirty="0" smtClean="0"/>
              <a:t>T</a:t>
            </a:r>
            <a:r>
              <a:rPr lang="pt-BR" baseline="-25000" dirty="0" smtClean="0"/>
              <a:t>2</a:t>
            </a:r>
            <a:r>
              <a:rPr lang="pt-BR" dirty="0" smtClean="0"/>
              <a:t> / (T</a:t>
            </a:r>
            <a:r>
              <a:rPr lang="pt-BR" baseline="-25000" dirty="0" smtClean="0"/>
              <a:t>2</a:t>
            </a:r>
            <a:r>
              <a:rPr lang="pt-BR" dirty="0" smtClean="0"/>
              <a:t> - T</a:t>
            </a:r>
            <a:r>
              <a:rPr lang="pt-BR" baseline="-25000" dirty="0" smtClean="0"/>
              <a:t>1</a:t>
            </a:r>
            <a:r>
              <a:rPr lang="pt-BR" dirty="0" smtClean="0"/>
              <a:t>) .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dirty="0" smtClean="0"/>
              <a:t>A maioria dos termistores tem </a:t>
            </a:r>
            <a:r>
              <a:rPr lang="pt-BR" i="1" dirty="0" smtClean="0"/>
              <a:t>b</a:t>
            </a:r>
            <a:r>
              <a:rPr lang="pt-BR" dirty="0" smtClean="0"/>
              <a:t> entre 3000 e 4000 Kelvin. 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dirty="0" smtClean="0"/>
              <a:t>O valor de </a:t>
            </a:r>
            <a:r>
              <a:rPr lang="pt-BR" i="1" dirty="0" smtClean="0"/>
              <a:t>a</a:t>
            </a:r>
            <a:r>
              <a:rPr lang="pt-BR" dirty="0" smtClean="0"/>
              <a:t> pode ser calculado por: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dirty="0" smtClean="0">
                <a:solidFill>
                  <a:srgbClr val="C00000"/>
                </a:solidFill>
              </a:rPr>
              <a:t>a = R</a:t>
            </a:r>
            <a:r>
              <a:rPr lang="pt-BR" baseline="-25000" dirty="0" smtClean="0">
                <a:solidFill>
                  <a:srgbClr val="C00000"/>
                </a:solidFill>
              </a:rPr>
              <a:t>1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err="1" smtClean="0">
                <a:solidFill>
                  <a:srgbClr val="C00000"/>
                </a:solidFill>
              </a:rPr>
              <a:t>exp</a:t>
            </a:r>
            <a:r>
              <a:rPr lang="pt-BR" dirty="0" smtClean="0">
                <a:solidFill>
                  <a:srgbClr val="C00000"/>
                </a:solidFill>
              </a:rPr>
              <a:t>(-b/T</a:t>
            </a:r>
            <a:r>
              <a:rPr lang="pt-BR" baseline="-25000" dirty="0" smtClean="0">
                <a:solidFill>
                  <a:srgbClr val="C00000"/>
                </a:solidFill>
              </a:rPr>
              <a:t>1</a:t>
            </a:r>
            <a:r>
              <a:rPr lang="pt-BR" dirty="0" smtClean="0">
                <a:solidFill>
                  <a:srgbClr val="C00000"/>
                </a:solidFill>
              </a:rPr>
              <a:t>)  ou  a = R</a:t>
            </a:r>
            <a:r>
              <a:rPr lang="pt-BR" baseline="-25000" dirty="0" smtClean="0">
                <a:solidFill>
                  <a:srgbClr val="C00000"/>
                </a:solidFill>
              </a:rPr>
              <a:t>2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err="1" smtClean="0">
                <a:solidFill>
                  <a:srgbClr val="C00000"/>
                </a:solidFill>
              </a:rPr>
              <a:t>exp</a:t>
            </a:r>
            <a:r>
              <a:rPr lang="pt-BR" dirty="0" smtClean="0">
                <a:solidFill>
                  <a:srgbClr val="C00000"/>
                </a:solidFill>
              </a:rPr>
              <a:t>(-b/T</a:t>
            </a:r>
            <a:r>
              <a:rPr lang="pt-BR" baseline="-25000" dirty="0" smtClean="0">
                <a:solidFill>
                  <a:srgbClr val="C00000"/>
                </a:solidFill>
              </a:rPr>
              <a:t>2</a:t>
            </a:r>
            <a:r>
              <a:rPr lang="pt-BR" dirty="0" smtClean="0">
                <a:solidFill>
                  <a:srgbClr val="C00000"/>
                </a:solidFill>
              </a:rPr>
              <a:t>)</a:t>
            </a:r>
            <a:r>
              <a:rPr lang="pt-BR" dirty="0" smtClean="0"/>
              <a:t>.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endParaRPr lang="pt-BR" dirty="0"/>
          </a:p>
        </p:txBody>
      </p:sp>
      <p:pic>
        <p:nvPicPr>
          <p:cNvPr id="10" name="Imagem 9" descr="Rx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5" y="1682750"/>
            <a:ext cx="4067175" cy="3727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509" name="CaixaDeTexto 10"/>
          <p:cNvSpPr txBox="1">
            <a:spLocks noChangeArrowheads="1"/>
          </p:cNvSpPr>
          <p:nvPr/>
        </p:nvSpPr>
        <p:spPr bwMode="auto">
          <a:xfrm>
            <a:off x="5357813" y="5486400"/>
            <a:ext cx="3571875" cy="13239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solidFill>
                  <a:srgbClr val="C00000"/>
                </a:solidFill>
                <a:latin typeface="Tw Cen MT" pitchFamily="34" charset="0"/>
              </a:rPr>
              <a:t>O gráfico mostra a resistência de dois termistores diferentes em função da temperatura.  A  25ºC um dos termistores tem resistência de 100 k</a:t>
            </a:r>
            <a:r>
              <a:rPr lang="el-GR" sz="1600">
                <a:solidFill>
                  <a:srgbClr val="C00000"/>
                </a:solidFill>
                <a:latin typeface="Calibri" pitchFamily="34" charset="0"/>
              </a:rPr>
              <a:t>Ω</a:t>
            </a:r>
            <a:r>
              <a:rPr lang="pt-BR" sz="1600">
                <a:solidFill>
                  <a:srgbClr val="C00000"/>
                </a:solidFill>
                <a:latin typeface="Tw Cen MT" pitchFamily="34" charset="0"/>
              </a:rPr>
              <a:t> e o outro tem 10 k</a:t>
            </a:r>
            <a:r>
              <a:rPr lang="el-GR" sz="1600">
                <a:solidFill>
                  <a:srgbClr val="C00000"/>
                </a:solidFill>
                <a:latin typeface="Calibri" pitchFamily="34" charset="0"/>
              </a:rPr>
              <a:t>Ω</a:t>
            </a:r>
            <a:r>
              <a:rPr lang="pt-BR" sz="1600">
                <a:solidFill>
                  <a:srgbClr val="C00000"/>
                </a:solidFill>
                <a:latin typeface="Tw Cen MT" pitchFamily="34" charset="0"/>
              </a:rPr>
              <a:t>. Ambos têm </a:t>
            </a:r>
            <a:r>
              <a:rPr lang="pt-BR" sz="1600" i="1">
                <a:solidFill>
                  <a:srgbClr val="C00000"/>
                </a:solidFill>
                <a:latin typeface="Tw Cen MT" pitchFamily="34" charset="0"/>
              </a:rPr>
              <a:t>b</a:t>
            </a:r>
            <a:r>
              <a:rPr lang="pt-BR" sz="1600">
                <a:solidFill>
                  <a:srgbClr val="C00000"/>
                </a:solidFill>
                <a:latin typeface="Tw Cen MT" pitchFamily="34" charset="0"/>
              </a:rPr>
              <a:t> = 3500 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Termômetros de efeito elétrico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47824"/>
            <a:ext cx="8153400" cy="4924447"/>
          </a:xfrm>
        </p:spPr>
        <p:txBody>
          <a:bodyPr>
            <a:no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t-BR" sz="2300" dirty="0" smtClean="0"/>
              <a:t>Sua velocidade de resposta está ligada a massa do sensor podendo variar desde uma fração de segundos até minutos. O limite superior de funcionamento depende do material ou solda usado nas conexões elétrico e é geralmente de 400°C ou menos. A distância entre o termistor e o instrumento de medida pode ser considerável sempre que o elemento possua uma alta resistência comparada com a dos cabos de união.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t-BR" sz="2300" dirty="0" smtClean="0"/>
              <a:t>A corrente de medição deve ser mantida o mais baixo possível para se evitar o aquecimento da unidade </a:t>
            </a:r>
            <a:r>
              <a:rPr lang="pt-BR" sz="2300" dirty="0" err="1" smtClean="0"/>
              <a:t>detetora</a:t>
            </a:r>
            <a:r>
              <a:rPr lang="pt-BR" sz="2300" dirty="0" smtClean="0"/>
              <a:t>. Os termistores PTC são normalmente empregados na proteção de motores elétricos (contra superaquecimentos), em termostatos auto-reguláveis, em detectores de níveis de líquidos, em interruptores temporizados, etc.</a:t>
            </a:r>
            <a:endParaRPr lang="pt-BR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Termistor x RTD</a:t>
            </a:r>
            <a:endParaRPr lang="pt-BR" dirty="0"/>
          </a:p>
        </p:txBody>
      </p:sp>
      <p:pic>
        <p:nvPicPr>
          <p:cNvPr id="4" name="Imagem 3" descr="termistor x rt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785926"/>
            <a:ext cx="6715172" cy="45101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Termômetros de efeito elétrico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50" y="1528763"/>
            <a:ext cx="6173788" cy="4900612"/>
          </a:xfrm>
        </p:spPr>
        <p:txBody>
          <a:bodyPr>
            <a:no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t-BR" sz="2300" dirty="0" smtClean="0">
                <a:solidFill>
                  <a:srgbClr val="7030A0"/>
                </a:solidFill>
              </a:rPr>
              <a:t>Termopares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pt-BR" sz="2000" dirty="0" smtClean="0"/>
              <a:t>Um termopar é um sensor que compreende dois pedaços de fios dissimilares, unidos em uma das extremidades. Essa união constitui um circuito termoelétrico, ou seja, a capacidade de variar energia elétrica através da variação da temperatura. Devido às muitas particularidades desse sensor ele será tratado em item especifico deste trabalho. 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pt-BR" sz="2000" dirty="0" smtClean="0"/>
              <a:t>Dentre os sensores por efeito elétrico o termopar é o mais utilizado em tomadas de impulso para medição de temperatura. Sua aplicação em larga escala se da em virtude da sua praticidade, capacidade de operar em altas temperaturas e por fornecer respostas rápidas. O funcionamento do Termopar está baseado nas leis da termeletricidade.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pt-BR" sz="2300" dirty="0"/>
          </a:p>
        </p:txBody>
      </p:sp>
      <p:pic>
        <p:nvPicPr>
          <p:cNvPr id="4" name="Imagem 3" descr="Termop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4488" y="3429000"/>
            <a:ext cx="2228850" cy="13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 descr="termopar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5913" y="2000250"/>
            <a:ext cx="22860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 descr="TermoparContforn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0363" y="5214938"/>
            <a:ext cx="2197100" cy="136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Termômetros de efeito elétrico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42875" y="1571625"/>
            <a:ext cx="8643938" cy="3571875"/>
          </a:xfrm>
        </p:spPr>
        <p:txBody>
          <a:bodyPr>
            <a:normAutofit fontScale="925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 smtClean="0">
                <a:solidFill>
                  <a:srgbClr val="7030A0"/>
                </a:solidFill>
              </a:rPr>
              <a:t>Efeito </a:t>
            </a:r>
            <a:r>
              <a:rPr lang="pt-BR" dirty="0" err="1" smtClean="0">
                <a:solidFill>
                  <a:srgbClr val="7030A0"/>
                </a:solidFill>
              </a:rPr>
              <a:t>Seebeck</a:t>
            </a:r>
            <a:endParaRPr lang="pt-BR" dirty="0" smtClean="0">
              <a:solidFill>
                <a:srgbClr val="7030A0"/>
              </a:solidFill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pt-BR" dirty="0" smtClean="0"/>
              <a:t>Em 1821 o físico alemão Thomas Johann </a:t>
            </a:r>
            <a:r>
              <a:rPr lang="pt-BR" dirty="0" err="1" smtClean="0"/>
              <a:t>Seebeck</a:t>
            </a:r>
            <a:r>
              <a:rPr lang="pt-BR" dirty="0" smtClean="0"/>
              <a:t> observou o circuito para um termômetro termopar, como o ilustrado na figura a seguir. Ambas as junções, de medição e de referência estão em ambientes isotérmicos (de temperatura constante), cada uma numa temperatura diferente.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pt-BR" dirty="0" smtClean="0"/>
              <a:t>A tensão de circuito aberto através da junção de referência é a chamada tensão de </a:t>
            </a:r>
            <a:r>
              <a:rPr lang="pt-BR" dirty="0" err="1" smtClean="0"/>
              <a:t>Seebeck</a:t>
            </a:r>
            <a:r>
              <a:rPr lang="pt-BR" dirty="0" smtClean="0"/>
              <a:t> e aumenta à medida que a diferença de temperatura entre as junções aumenta.</a:t>
            </a:r>
            <a:endParaRPr lang="pt-BR" dirty="0"/>
          </a:p>
        </p:txBody>
      </p:sp>
      <p:pic>
        <p:nvPicPr>
          <p:cNvPr id="24580" name="Imagem 3" descr="nature07321-f1_2.jpg"/>
          <p:cNvPicPr>
            <a:picLocks noChangeAspect="1"/>
          </p:cNvPicPr>
          <p:nvPr/>
        </p:nvPicPr>
        <p:blipFill>
          <a:blip r:embed="rId3" cstate="print"/>
          <a:srcRect b="48387"/>
          <a:stretch>
            <a:fillRect/>
          </a:stretch>
        </p:blipFill>
        <p:spPr bwMode="auto">
          <a:xfrm>
            <a:off x="2500313" y="4857750"/>
            <a:ext cx="4292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Termômetros de efeito elétrico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313" y="1600200"/>
            <a:ext cx="8551862" cy="2971800"/>
          </a:xfrm>
        </p:spPr>
        <p:txBody>
          <a:bodyPr>
            <a:normAutofit fontScale="925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 smtClean="0">
                <a:solidFill>
                  <a:srgbClr val="7030A0"/>
                </a:solidFill>
              </a:rPr>
              <a:t>Tipos de termopares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pt-BR" dirty="0" smtClean="0"/>
              <a:t>Os vários tipos de metais ou ligas comumente empregados na constituição de termopares dependem em primeiro lugar da temperatura a medir. Existe uma série de termopares padronizados segundo uma determinada faixa de aplicação levando em conta também outros fatores, tais como ambiente e tipo de material que se deseja medir.</a:t>
            </a:r>
            <a:endParaRPr lang="pt-BR" dirty="0"/>
          </a:p>
        </p:txBody>
      </p:sp>
      <p:pic>
        <p:nvPicPr>
          <p:cNvPr id="4" name="Imagem 3" descr="04_daq_mx1609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8" y="4429125"/>
            <a:ext cx="4978400" cy="213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 descr="IMGA1440.jpg"/>
          <p:cNvPicPr>
            <a:picLocks noChangeAspect="1"/>
          </p:cNvPicPr>
          <p:nvPr/>
        </p:nvPicPr>
        <p:blipFill>
          <a:blip r:embed="rId4" cstate="print"/>
          <a:srcRect l="20029" t="13555" r="11416" b="16132"/>
          <a:stretch>
            <a:fillRect/>
          </a:stretch>
        </p:blipFill>
        <p:spPr>
          <a:xfrm>
            <a:off x="1000125" y="4643438"/>
            <a:ext cx="2214563" cy="1703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Termômetros de efeito elétrico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214313" y="1643063"/>
          <a:ext cx="8715375" cy="5141913"/>
        </p:xfrm>
        <a:graphic>
          <a:graphicData uri="http://schemas.openxmlformats.org/drawingml/2006/table">
            <a:tbl>
              <a:tblPr/>
              <a:tblGrid>
                <a:gridCol w="642937"/>
                <a:gridCol w="1571625"/>
                <a:gridCol w="1285875"/>
                <a:gridCol w="1071563"/>
                <a:gridCol w="4143375"/>
              </a:tblGrid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Tipo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Liga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Faixa de Operação (ºC)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e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(mV)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Características Genéricas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T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Cobre/Constantan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Cu/CuNi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-200 à +350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20.872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Pode apresentar problemas de oxidação. Bom na presença de umidade. Recomendável para baixas temperaturas e meios criogênicos.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J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Ferro/Constantan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Fe/CuNi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+1000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-8.095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69.553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Atmosferas redutoras, inertes e com condições de vácuo. Limitações em atmosferas oxidantes a elevadas temperaturas. Não recomendado para baixas temperaturas.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K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Cromel/Alumel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NiCr/NiAl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- +1300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54.886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Atmosferas oxidantes e inertes. Limitações na utilização em vácuo ou em atmosferas redutoras. A sua sensibilidade é muito aproximadamente linear.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S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Platina-10% Ródio / Platina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Pt10%Rh / Pt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1500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18.693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Atmosferas oxidantes ou inertes. Não deve ser inserido em tubos metálicos. Utilizado a altas temperaturas. Sensível a contaminações.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R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Platina-13% Ródio / Platina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Pt13%Rh/Pt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1500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0.226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 a 21.101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Semelhante ao termopar tipo S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B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Platina-30% Ródio / Platina-6% Ródio Pt30%Rh/Pt6%Rh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1820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a 13.820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Atmosferas oxidantes ou inertes. Não deve ser inserido em tubos metálicos. Utilizado a altas temperaturas. Sensível a contaminações. Muito habitual na industria do vidro.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E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Cromel/Constantan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NiCr/CuNi 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1000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76.373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Atmosferas oxidantes ou inertes. Uso limitado em atmosferas redutoras e , entre todos, a mais elevada f.e.m.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Termometria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 smtClean="0"/>
              <a:t>Termometria significa “Medição de Temperatura”.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 smtClean="0"/>
              <a:t>Eventualmente o termo Pirometria é também aplicado com o mesmo significado, porém, baseando-se na etimologia das palavras, podemos definir: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pt-BR" dirty="0" smtClean="0">
                <a:solidFill>
                  <a:srgbClr val="7030A0"/>
                </a:solidFill>
              </a:rPr>
              <a:t>Pirometria</a:t>
            </a:r>
            <a:r>
              <a:rPr lang="pt-BR" dirty="0" smtClean="0"/>
              <a:t>: medição de altas temperaturas, na faixa em que os efeitos de radiação térmica passam a se manifestar.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pt-BR" dirty="0" err="1" smtClean="0">
                <a:solidFill>
                  <a:srgbClr val="7030A0"/>
                </a:solidFill>
              </a:rPr>
              <a:t>Criometria</a:t>
            </a:r>
            <a:r>
              <a:rPr lang="pt-BR" dirty="0" smtClean="0"/>
              <a:t>: medição de baixas temperaturas, ou seja, próximas ao zero absoluto de temperatura.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pt-BR" dirty="0" smtClean="0">
                <a:solidFill>
                  <a:srgbClr val="7030A0"/>
                </a:solidFill>
              </a:rPr>
              <a:t>Termometria</a:t>
            </a:r>
            <a:r>
              <a:rPr lang="pt-BR" dirty="0" smtClean="0"/>
              <a:t>: termo mais abrangente que incluiria tanto a Pirometria quanto a </a:t>
            </a:r>
            <a:r>
              <a:rPr lang="pt-BR" dirty="0" err="1" smtClean="0"/>
              <a:t>Criometria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Termômetros de efeito elétrico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643063"/>
            <a:ext cx="3673475" cy="4710112"/>
          </a:xfrm>
        </p:spPr>
        <p:txBody>
          <a:bodyPr>
            <a:no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t-BR" sz="2200" dirty="0" smtClean="0"/>
              <a:t>A principio, um termopar pode ser confeccionado com dois metais diferentes quaisquer, entretanto, devido a uma série de fatores (contaminação, custos, </a:t>
            </a:r>
            <a:r>
              <a:rPr lang="pt-BR" sz="2200" dirty="0" err="1" smtClean="0"/>
              <a:t>repetibilidade</a:t>
            </a:r>
            <a:r>
              <a:rPr lang="pt-BR" sz="2200" dirty="0" smtClean="0"/>
              <a:t>, ponto de fusão, homogeneidade, facilidade de produção, fácil soldagem, etc.), são oferecidas algumas combinações padrões. O gráfico a seguir relaciona a </a:t>
            </a:r>
            <a:r>
              <a:rPr lang="pt-BR" sz="2200" dirty="0" err="1" smtClean="0"/>
              <a:t>f.e.m.</a:t>
            </a:r>
            <a:r>
              <a:rPr lang="pt-BR" sz="2200" dirty="0" smtClean="0"/>
              <a:t> e a temperatura das juntas mais comuns.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pt-BR" sz="2200" dirty="0"/>
          </a:p>
        </p:txBody>
      </p:sp>
      <p:pic>
        <p:nvPicPr>
          <p:cNvPr id="27652" name="Imagem 4" descr="Thermocoupl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1990725"/>
            <a:ext cx="5214938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Termômetros de efeito elétrico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50" y="1600200"/>
            <a:ext cx="8572500" cy="2757488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t-BR" sz="2400" dirty="0" smtClean="0">
                <a:solidFill>
                  <a:srgbClr val="7030A0"/>
                </a:solidFill>
              </a:rPr>
              <a:t>Termopar-isolação mineral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pt-BR" sz="2400" dirty="0" smtClean="0"/>
              <a:t>Este tipo de montagem é de extrema utilidade pois os fios ficam completamente isolados dos ambientes agressivos, que podem causar a completa deterioração dos </a:t>
            </a:r>
            <a:r>
              <a:rPr lang="pt-BR" sz="2400" dirty="0" err="1" smtClean="0"/>
              <a:t>termoelementos</a:t>
            </a:r>
            <a:r>
              <a:rPr lang="pt-BR" sz="2400" dirty="0" smtClean="0"/>
              <a:t>, além da grande resistência mecânica o que faz com que o termopar isolação mineral possa ser usado em um número quase infinito de aplicações.</a:t>
            </a:r>
            <a:endParaRPr lang="pt-BR" sz="2400" dirty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072063"/>
            <a:ext cx="6500813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4" cstate="print"/>
          <a:srcRect r="4594"/>
          <a:stretch>
            <a:fillRect/>
          </a:stretch>
        </p:blipFill>
        <p:spPr bwMode="auto">
          <a:xfrm>
            <a:off x="6286500" y="4037013"/>
            <a:ext cx="242887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de seta reta 6"/>
          <p:cNvCxnSpPr/>
          <p:nvPr/>
        </p:nvCxnSpPr>
        <p:spPr>
          <a:xfrm rot="5400000">
            <a:off x="6607969" y="5393532"/>
            <a:ext cx="428625" cy="357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Termômetros de efeito elétrico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50" y="1600200"/>
            <a:ext cx="8480425" cy="4900613"/>
          </a:xfrm>
        </p:spPr>
        <p:txBody>
          <a:bodyPr>
            <a:no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t-BR" sz="2300" dirty="0" smtClean="0"/>
              <a:t>Uma grande vantagem do termopar é o fato de o diâmetro e o comprimento do fio não interferir no potencial gerado. Devido ao fato da temperatura indicada por um sistema de termopares ser somente a da junção entre os dois metais diferentes, o sistema  pode ser utilizado para tomar a temperatura de uma área muito pequena. Seu tamanho compacto também significa uma pequena inércia térmica e uma resposta rápida as variações de temperatura.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t-BR" sz="2300" dirty="0" smtClean="0"/>
              <a:t>Existe uma variedade de meios em que o termopar pode ser incorporado como um sensor capaz de medir temperatura de um sistema físico. Porém é necessário garantir que a junção de medição esteja numa condição isotérmica, daí a importância de imergir o termopar a uma profundidade adequada. Pelo fato de o sensor responder a um gradiente de temperatura, ele deve ser conectado a dois sistemas físicos em duas temperaturas diferentes.</a:t>
            </a:r>
            <a:endParaRPr lang="pt-BR" sz="2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Temperatura - escalas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313" y="1785938"/>
            <a:ext cx="4714875" cy="4714875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t-BR" sz="2600" dirty="0" smtClean="0"/>
              <a:t>A temperatura é quantificada através de escalas padronizadas, as mais utilizadas são a escala Celsius [ºC] e a Fahrenheit [ºF], ambas com o nome de seus criadores. No Sistema Internacional (</a:t>
            </a:r>
            <a:r>
              <a:rPr lang="pt-BR" sz="2600" dirty="0" err="1" smtClean="0"/>
              <a:t>S.I.</a:t>
            </a:r>
            <a:r>
              <a:rPr lang="pt-BR" sz="2600" dirty="0" smtClean="0"/>
              <a:t>) utiliza-se a escala absoluta Kelvin, que é base para pesquisas e estudos científicos. </a:t>
            </a:r>
            <a:endParaRPr lang="pt-BR" sz="2600" dirty="0"/>
          </a:p>
        </p:txBody>
      </p:sp>
      <p:pic>
        <p:nvPicPr>
          <p:cNvPr id="12292" name="Imagem 3" descr="conten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1857375"/>
            <a:ext cx="3429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Tipos de medidores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t-BR" sz="2600" dirty="0" smtClean="0"/>
              <a:t>Os medidores de temperatura podem ser divididos em dois grandes grupos: o termômetros de efeito mecânico e o termômetros de efeito elétrico. O primeiro grupo tem como princípio de medição a dilatação dos materiais e o segundo tem como base as propriedades termelétricas e resistivas dos materiais. Existem ainda um terceiro grupo de medidores por radiação (ondas eletromagnéticas).</a:t>
            </a:r>
            <a:endParaRPr lang="pt-BR" sz="2600" dirty="0"/>
          </a:p>
        </p:txBody>
      </p:sp>
      <p:pic>
        <p:nvPicPr>
          <p:cNvPr id="13316" name="Imagem 3" descr="thermomet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4643438"/>
            <a:ext cx="12668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Imagem 4" descr="materialhospitalar21_gif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4643438"/>
            <a:ext cx="18034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Imagem 6" descr="infrared-thermometer.jpg"/>
          <p:cNvPicPr>
            <a:picLocks noChangeAspect="1"/>
          </p:cNvPicPr>
          <p:nvPr/>
        </p:nvPicPr>
        <p:blipFill>
          <a:blip r:embed="rId5" cstate="print"/>
          <a:srcRect l="17046" t="4185" r="19034" b="12109"/>
          <a:stretch>
            <a:fillRect/>
          </a:stretch>
        </p:blipFill>
        <p:spPr bwMode="auto">
          <a:xfrm>
            <a:off x="5929313" y="4714875"/>
            <a:ext cx="24288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Termômetros de efeito mecânico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0063" y="1714500"/>
            <a:ext cx="5030787" cy="4857750"/>
          </a:xfrm>
        </p:spPr>
        <p:txBody>
          <a:bodyPr>
            <a:no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t-BR" sz="2500" dirty="0" smtClean="0">
                <a:solidFill>
                  <a:srgbClr val="7030A0"/>
                </a:solidFill>
              </a:rPr>
              <a:t>Termômetro de líquido em vidro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pt-BR" sz="2500" dirty="0" smtClean="0"/>
              <a:t>A medição de temperatura é feita através da leitura da posição do liquido na escala graduada.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pt-BR" sz="2500" dirty="0" smtClean="0"/>
              <a:t>Utiliza-se geralmente álcool ou mercúrio. Por exemplo, um dos dispositivos (termômetro) mais antigos é o termômetro de vidro, que se baseia na expansão do mercúrio ou outro líquido com a temperatura.</a:t>
            </a:r>
            <a:endParaRPr lang="pt-BR" sz="2500" dirty="0"/>
          </a:p>
        </p:txBody>
      </p:sp>
      <p:pic>
        <p:nvPicPr>
          <p:cNvPr id="5" name="Imagem 4" descr="thermometer17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4000500"/>
            <a:ext cx="2867025" cy="214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 descr="liquid_thermometer.jpg"/>
          <p:cNvPicPr>
            <a:picLocks noChangeAspect="1"/>
          </p:cNvPicPr>
          <p:nvPr/>
        </p:nvPicPr>
        <p:blipFill>
          <a:blip r:embed="rId4" cstate="print"/>
          <a:srcRect b="3567"/>
          <a:stretch>
            <a:fillRect/>
          </a:stretch>
        </p:blipFill>
        <p:spPr>
          <a:xfrm>
            <a:off x="5286375" y="2000250"/>
            <a:ext cx="3643313" cy="1500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Termômetros de efeito mecânico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313" y="1600200"/>
            <a:ext cx="8929687" cy="18288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t-BR" sz="2400" dirty="0" smtClean="0">
                <a:solidFill>
                  <a:srgbClr val="7030A0"/>
                </a:solidFill>
              </a:rPr>
              <a:t>Termômetro </a:t>
            </a:r>
            <a:r>
              <a:rPr lang="pt-BR" sz="2400" dirty="0" err="1" smtClean="0">
                <a:solidFill>
                  <a:srgbClr val="7030A0"/>
                </a:solidFill>
              </a:rPr>
              <a:t>bimetálico</a:t>
            </a:r>
            <a:endParaRPr lang="pt-BR" sz="2400" dirty="0" smtClean="0">
              <a:solidFill>
                <a:srgbClr val="7030A0"/>
              </a:solidFill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pt-BR" sz="2400" dirty="0" smtClean="0"/>
              <a:t>Dois metais de diferentes coeficientes de dilatação linear são unidos numa determinada temperatura. Ao submeter à junta a uma temperatura determinada ela se curvará no sentido da indicação da temperatura.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pt-BR" sz="2400" dirty="0"/>
          </a:p>
        </p:txBody>
      </p:sp>
      <p:pic>
        <p:nvPicPr>
          <p:cNvPr id="5" name="Imagem 4" descr="bimetallic.jpg"/>
          <p:cNvPicPr>
            <a:picLocks noChangeAspect="1"/>
          </p:cNvPicPr>
          <p:nvPr/>
        </p:nvPicPr>
        <p:blipFill>
          <a:blip r:embed="rId3" cstate="print"/>
          <a:srcRect r="1754"/>
          <a:stretch>
            <a:fillRect/>
          </a:stretch>
        </p:blipFill>
        <p:spPr>
          <a:xfrm>
            <a:off x="598488" y="3714750"/>
            <a:ext cx="4616450" cy="2674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 descr="bimetallic-thermometer.jpg"/>
          <p:cNvPicPr>
            <a:picLocks noChangeAspect="1"/>
          </p:cNvPicPr>
          <p:nvPr/>
        </p:nvPicPr>
        <p:blipFill>
          <a:blip r:embed="rId4" cstate="print"/>
          <a:srcRect l="7840" t="10170" r="12195" b="13474"/>
          <a:stretch>
            <a:fillRect/>
          </a:stretch>
        </p:blipFill>
        <p:spPr>
          <a:xfrm>
            <a:off x="5715000" y="4572000"/>
            <a:ext cx="3143250" cy="209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8825" y="3090863"/>
            <a:ext cx="2895600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Termômetros de efeito elétrico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625" y="1785938"/>
            <a:ext cx="8337550" cy="2328862"/>
          </a:xfrm>
        </p:spPr>
        <p:txBody>
          <a:bodyPr>
            <a:normAutofit fontScale="925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 smtClean="0"/>
              <a:t>Este tipo de medição é mais conveniente já que estes métodos permitem obter um sinal mais facilmente detectável, amplificável e usado para propósitos de controle. Estes tipos de sensores podem ser encontrados em qualquer instalação industrial devido a sua praticidade e eficiência.</a:t>
            </a:r>
            <a:endParaRPr lang="pt-BR" dirty="0"/>
          </a:p>
        </p:txBody>
      </p:sp>
      <p:pic>
        <p:nvPicPr>
          <p:cNvPr id="4" name="Imagem 3" descr="nature07321-f1_2.jpg"/>
          <p:cNvPicPr>
            <a:picLocks noChangeAspect="1"/>
          </p:cNvPicPr>
          <p:nvPr/>
        </p:nvPicPr>
        <p:blipFill>
          <a:blip r:embed="rId3" cstate="print"/>
          <a:srcRect b="48000"/>
          <a:stretch>
            <a:fillRect/>
          </a:stretch>
        </p:blipFill>
        <p:spPr>
          <a:xfrm>
            <a:off x="285750" y="4714875"/>
            <a:ext cx="2457450" cy="1071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 descr="pt100_sens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63" y="4505325"/>
            <a:ext cx="2071687" cy="1490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 descr="Thermistor_Tempera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63" y="4143375"/>
            <a:ext cx="2214562" cy="221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Termômetros de efeito elétrico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1438" y="1600200"/>
            <a:ext cx="7286625" cy="5114925"/>
          </a:xfrm>
        </p:spPr>
        <p:txBody>
          <a:bodyPr>
            <a:no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t-BR" sz="2300" dirty="0" err="1" smtClean="0">
                <a:solidFill>
                  <a:srgbClr val="7030A0"/>
                </a:solidFill>
              </a:rPr>
              <a:t>Termo-resistências</a:t>
            </a:r>
            <a:r>
              <a:rPr lang="pt-BR" sz="2300" dirty="0" smtClean="0">
                <a:solidFill>
                  <a:srgbClr val="7030A0"/>
                </a:solidFill>
              </a:rPr>
              <a:t> metálicas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pt-BR" sz="2300" dirty="0" err="1" smtClean="0"/>
              <a:t>Termo-resistências</a:t>
            </a:r>
            <a:r>
              <a:rPr lang="pt-BR" sz="2300" dirty="0" smtClean="0"/>
              <a:t> metálicas são construídas a partir de fios ou filmes de platina, cobre, níquel e tungstênio para aplicações a alta temperatura. A variação da resistência elétrica de materiais metálicos pode ser representada por uma equação da forma: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pt-BR" sz="2300" b="1" dirty="0" smtClean="0"/>
              <a:t>		</a:t>
            </a:r>
            <a:r>
              <a:rPr lang="pt-BR" sz="2300" dirty="0" smtClean="0"/>
              <a:t>R = </a:t>
            </a:r>
            <a:r>
              <a:rPr lang="pt-BR" sz="2300" dirty="0" err="1" smtClean="0"/>
              <a:t>R</a:t>
            </a:r>
            <a:r>
              <a:rPr lang="pt-BR" sz="2300" baseline="-25000" dirty="0" err="1" smtClean="0"/>
              <a:t>o</a:t>
            </a:r>
            <a:r>
              <a:rPr lang="pt-BR" sz="2300" dirty="0" smtClean="0"/>
              <a:t> (1 + a</a:t>
            </a:r>
            <a:r>
              <a:rPr lang="pt-BR" sz="2300" baseline="-25000" dirty="0" smtClean="0"/>
              <a:t>1</a:t>
            </a:r>
            <a:r>
              <a:rPr lang="pt-BR" sz="2300" dirty="0" smtClean="0"/>
              <a:t>.T + a</a:t>
            </a:r>
            <a:r>
              <a:rPr lang="pt-BR" sz="2300" baseline="-25000" dirty="0" smtClean="0"/>
              <a:t>2</a:t>
            </a:r>
            <a:r>
              <a:rPr lang="pt-BR" sz="2300" dirty="0" smtClean="0"/>
              <a:t>.T</a:t>
            </a:r>
            <a:r>
              <a:rPr lang="pt-BR" sz="2300" baseline="30000" dirty="0" smtClean="0"/>
              <a:t>2</a:t>
            </a:r>
            <a:r>
              <a:rPr lang="pt-BR" sz="2300" dirty="0" smtClean="0"/>
              <a:t> + a</a:t>
            </a:r>
            <a:r>
              <a:rPr lang="pt-BR" sz="2300" baseline="-25000" dirty="0" smtClean="0"/>
              <a:t>3</a:t>
            </a:r>
            <a:r>
              <a:rPr lang="pt-BR" sz="2300" dirty="0" smtClean="0"/>
              <a:t>.T</a:t>
            </a:r>
            <a:r>
              <a:rPr lang="pt-BR" sz="2300" baseline="30000" dirty="0" smtClean="0"/>
              <a:t>3</a:t>
            </a:r>
            <a:r>
              <a:rPr lang="pt-BR" sz="2300" dirty="0" smtClean="0"/>
              <a:t> + ...+ </a:t>
            </a:r>
            <a:r>
              <a:rPr lang="pt-BR" sz="2300" dirty="0" err="1" smtClean="0"/>
              <a:t>a</a:t>
            </a:r>
            <a:r>
              <a:rPr lang="pt-BR" sz="2300" baseline="-25000" dirty="0" err="1" smtClean="0"/>
              <a:t>n</a:t>
            </a:r>
            <a:r>
              <a:rPr lang="pt-BR" sz="2300" dirty="0" smtClean="0"/>
              <a:t>.</a:t>
            </a:r>
            <a:r>
              <a:rPr lang="pt-BR" sz="2300" dirty="0" err="1" smtClean="0"/>
              <a:t>T</a:t>
            </a:r>
            <a:r>
              <a:rPr lang="pt-BR" sz="2300" baseline="30000" dirty="0" err="1" smtClean="0"/>
              <a:t>n</a:t>
            </a:r>
            <a:r>
              <a:rPr lang="pt-BR" sz="2300" dirty="0" smtClean="0"/>
              <a:t>) </a:t>
            </a:r>
            <a:r>
              <a:rPr lang="pt-BR" sz="2300" b="1" dirty="0" smtClean="0"/>
              <a:t> </a:t>
            </a:r>
            <a:endParaRPr lang="pt-BR" sz="23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pt-BR" sz="2300" dirty="0" smtClean="0"/>
              <a:t>		onde </a:t>
            </a:r>
            <a:r>
              <a:rPr lang="pt-BR" sz="2300" dirty="0" err="1" smtClean="0"/>
              <a:t>R</a:t>
            </a:r>
            <a:r>
              <a:rPr lang="pt-BR" sz="2300" baseline="-25000" dirty="0" err="1" smtClean="0"/>
              <a:t>o</a:t>
            </a:r>
            <a:r>
              <a:rPr lang="pt-BR" sz="2300" dirty="0" smtClean="0"/>
              <a:t> = resistência a T=0 </a:t>
            </a:r>
            <a:r>
              <a:rPr lang="pt-BR" sz="2300" baseline="30000" dirty="0" smtClean="0"/>
              <a:t>o</a:t>
            </a:r>
            <a:r>
              <a:rPr lang="pt-BR" sz="2300" dirty="0" smtClean="0"/>
              <a:t>C.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pt-BR" sz="2300" dirty="0" smtClean="0"/>
              <a:t>	A termo-resistência mais comum é a base de um fio de platina chamada </a:t>
            </a:r>
            <a:r>
              <a:rPr lang="pt-BR" sz="2300" dirty="0" smtClean="0">
                <a:solidFill>
                  <a:srgbClr val="FF0000"/>
                </a:solidFill>
              </a:rPr>
              <a:t>PT100</a:t>
            </a:r>
            <a:r>
              <a:rPr lang="pt-BR" sz="2300" dirty="0" smtClean="0"/>
              <a:t>. Esse nome é devido ao fato que ela apresenta uma resistência de 100 </a:t>
            </a:r>
            <a:r>
              <a:rPr lang="pt-BR" sz="2300" dirty="0" smtClean="0">
                <a:sym typeface="Symbol"/>
              </a:rPr>
              <a:t></a:t>
            </a:r>
            <a:r>
              <a:rPr lang="pt-BR" sz="2300" dirty="0" smtClean="0"/>
              <a:t> à 0 </a:t>
            </a:r>
            <a:r>
              <a:rPr lang="pt-BR" sz="2300" baseline="30000" dirty="0" smtClean="0"/>
              <a:t>o</a:t>
            </a:r>
            <a:r>
              <a:rPr lang="pt-BR" sz="2300" dirty="0" smtClean="0"/>
              <a:t>C . Entre 0 a 100 </a:t>
            </a:r>
            <a:r>
              <a:rPr lang="pt-BR" sz="2300" baseline="30000" dirty="0" smtClean="0"/>
              <a:t>o</a:t>
            </a:r>
            <a:r>
              <a:rPr lang="pt-BR" sz="2300" dirty="0" smtClean="0"/>
              <a:t>C a variação pode ser considerada linear, com a</a:t>
            </a:r>
            <a:r>
              <a:rPr lang="pt-BR" sz="2300" baseline="-25000" dirty="0" smtClean="0"/>
              <a:t>1</a:t>
            </a:r>
            <a:r>
              <a:rPr lang="pt-BR" sz="2300" dirty="0" smtClean="0"/>
              <a:t>= 0,00385 </a:t>
            </a:r>
            <a:r>
              <a:rPr lang="pt-BR" sz="2300" dirty="0" smtClean="0">
                <a:sym typeface="Symbol"/>
              </a:rPr>
              <a:t></a:t>
            </a:r>
            <a:r>
              <a:rPr lang="pt-BR" sz="2300" dirty="0" smtClean="0"/>
              <a:t>/</a:t>
            </a:r>
            <a:r>
              <a:rPr lang="pt-BR" sz="2300" dirty="0" smtClean="0">
                <a:sym typeface="Symbol"/>
              </a:rPr>
              <a:t></a:t>
            </a:r>
            <a:r>
              <a:rPr lang="pt-BR" sz="2300" dirty="0" smtClean="0"/>
              <a:t> / K.</a:t>
            </a:r>
            <a:endParaRPr lang="pt-BR" sz="2300" dirty="0"/>
          </a:p>
        </p:txBody>
      </p:sp>
      <p:pic>
        <p:nvPicPr>
          <p:cNvPr id="5" name="Imagem 4" descr="june-sens-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5350" y="2214563"/>
            <a:ext cx="1684338" cy="235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 descr="MFG_PTS_0603_angle.jpg"/>
          <p:cNvPicPr>
            <a:picLocks noChangeAspect="1"/>
          </p:cNvPicPr>
          <p:nvPr/>
        </p:nvPicPr>
        <p:blipFill>
          <a:blip r:embed="rId4" cstate="print"/>
          <a:srcRect l="15352" t="19641" r="18122" b="21438"/>
          <a:stretch>
            <a:fillRect/>
          </a:stretch>
        </p:blipFill>
        <p:spPr>
          <a:xfrm>
            <a:off x="7416800" y="5000625"/>
            <a:ext cx="1341438" cy="928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sensor rt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564354"/>
            <a:ext cx="3571900" cy="307922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Termômetros de efeito elétrico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571612"/>
            <a:ext cx="5929322" cy="5143536"/>
          </a:xfrm>
        </p:spPr>
        <p:txBody>
          <a:bodyPr>
            <a:no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t-BR" sz="1900" dirty="0" smtClean="0"/>
              <a:t>O tipo de metal utilizado na confecção de bulbos sensores de temperatura, deve possui características apropriadas, como: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pt-BR" sz="1900" dirty="0" smtClean="0"/>
              <a:t>Maior coeficiente de variação de resistência com a temperatura (</a:t>
            </a:r>
            <a:r>
              <a:rPr lang="pt-BR" sz="1900" dirty="0" err="1" smtClean="0"/>
              <a:t>α1</a:t>
            </a:r>
            <a:r>
              <a:rPr lang="pt-BR" sz="1900" dirty="0" smtClean="0"/>
              <a:t>, </a:t>
            </a:r>
            <a:r>
              <a:rPr lang="pt-BR" sz="1900" dirty="0" err="1" smtClean="0"/>
              <a:t>α2</a:t>
            </a:r>
            <a:r>
              <a:rPr lang="pt-BR" sz="1900" dirty="0" smtClean="0"/>
              <a:t>, ... </a:t>
            </a:r>
            <a:r>
              <a:rPr lang="pt-BR" sz="1900" dirty="0" err="1" smtClean="0"/>
              <a:t>αn</a:t>
            </a:r>
            <a:r>
              <a:rPr lang="pt-BR" sz="1900" dirty="0" smtClean="0"/>
              <a:t>), quanto maior o coeficiente, maior será a variação da resistência para uma mesma variação de temperatura, tornando mais fácil e precisa a sua medição.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pt-BR" sz="1900" dirty="0" smtClean="0"/>
              <a:t>Maior resistividade, isto é, para pequenas dimensões de fio uma alta resistência inicial.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pt-BR" sz="1900" dirty="0" smtClean="0"/>
              <a:t>Estabilidade do metal para as variações de temperatura e condições do meio (resistência à corrosão, baixa histerese, etc.).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pt-BR" sz="1900" dirty="0" smtClean="0"/>
              <a:t>Linearidade entre a variação de resistência e a temperatura, produzindo escalas de leitura de maior precisão e com maior comodidade de leitura.</a:t>
            </a:r>
            <a:endParaRPr lang="pt-BR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191</TotalTime>
  <Words>1687</Words>
  <Application>Microsoft Office PowerPoint</Application>
  <PresentationFormat>Apresentação na tela (4:3)</PresentationFormat>
  <Paragraphs>144</Paragraphs>
  <Slides>22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Mediano</vt:lpstr>
      <vt:lpstr>Medição de temperatura</vt:lpstr>
      <vt:lpstr>Termometria</vt:lpstr>
      <vt:lpstr>Temperatura - escalas</vt:lpstr>
      <vt:lpstr>Tipos de medidores</vt:lpstr>
      <vt:lpstr>Termômetros de efeito mecânico</vt:lpstr>
      <vt:lpstr>Termômetros de efeito mecânico</vt:lpstr>
      <vt:lpstr>Termômetros de efeito elétrico</vt:lpstr>
      <vt:lpstr>Termômetros de efeito elétrico</vt:lpstr>
      <vt:lpstr>Termômetros de efeito elétrico</vt:lpstr>
      <vt:lpstr>Termômetros de efeito elétrico</vt:lpstr>
      <vt:lpstr>Termômetros de efeito elétrico</vt:lpstr>
      <vt:lpstr>Termômetros de efeito elétrico</vt:lpstr>
      <vt:lpstr>Termômetros de efeito elétrico</vt:lpstr>
      <vt:lpstr>Termômetros de efeito elétrico</vt:lpstr>
      <vt:lpstr>Termistor x RTD</vt:lpstr>
      <vt:lpstr>Termômetros de efeito elétrico</vt:lpstr>
      <vt:lpstr>Termômetros de efeito elétrico</vt:lpstr>
      <vt:lpstr>Termômetros de efeito elétrico</vt:lpstr>
      <vt:lpstr>Termômetros de efeito elétrico</vt:lpstr>
      <vt:lpstr>Termômetros de efeito elétrico</vt:lpstr>
      <vt:lpstr>Termômetros de efeito elétrico</vt:lpstr>
      <vt:lpstr>Termômetros de efeito elétrico</vt:lpstr>
    </vt:vector>
  </TitlesOfParts>
  <Company>PADILHA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Medição de temperatura</dc:title>
  <dc:creator>Helio Padilha</dc:creator>
  <cp:lastModifiedBy>HELIO</cp:lastModifiedBy>
  <cp:revision>21</cp:revision>
  <dcterms:created xsi:type="dcterms:W3CDTF">2009-11-26T21:20:11Z</dcterms:created>
  <dcterms:modified xsi:type="dcterms:W3CDTF">2010-06-10T12:19:58Z</dcterms:modified>
</cp:coreProperties>
</file>