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4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96" r:id="rId20"/>
    <p:sldId id="297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294" r:id="rId42"/>
    <p:sldId id="295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306" autoAdjust="0"/>
    <p:restoredTop sz="94709" autoAdjust="0"/>
  </p:normalViewPr>
  <p:slideViewPr>
    <p:cSldViewPr>
      <p:cViewPr varScale="1">
        <p:scale>
          <a:sx n="70" d="100"/>
          <a:sy n="70" d="100"/>
        </p:scale>
        <p:origin x="-4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3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93AABED-6694-4D7E-AB12-F1FC2FE00C5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1E148E-89CA-44EE-9549-88EA8651EEC8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144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94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94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E39D7-783B-4CA1-8812-9C599A0338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39B3F-840F-4057-B2EA-C596A056C7B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43788-6C96-4BEE-913B-3B603D22A1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9F4A01-9F7B-4E87-A511-6A89436843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52D2C-0B79-480C-932C-1826B0046E9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1DB1AE-1895-4A7E-B041-458E0805CC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8D8CF-EB3F-40BC-B5DE-5B43C80369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B3E07B-D449-4584-8C79-B518C29E0D8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466B6-4FC4-45FB-B92F-20BD6D1AB0D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E927C-5856-4F88-ADDD-9166037C95C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94747C-BAEC-4D0A-B851-2F26C2A7671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6D68D-2FA6-4A65-AB59-7ACD7724745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843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pt-BR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8437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pt-BR" sz="2400">
                  <a:latin typeface="Times New Roman" pitchFamily="18" charset="0"/>
                </a:endParaRPr>
              </a:p>
            </p:txBody>
          </p:sp>
          <p:sp>
            <p:nvSpPr>
              <p:cNvPr id="18438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42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44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D0FFF018-8D7A-49C1-A373-DDCDCD49CC8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2.bin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pt-BR" sz="3400" dirty="0" smtClean="0"/>
              <a:t>TRIÂNGULOS </a:t>
            </a:r>
            <a:r>
              <a:rPr lang="pt-BR" sz="3400" dirty="0" smtClean="0"/>
              <a:t>DE VELOCIDADE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PROFESSOR: ROQUE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b="1" dirty="0" smtClean="0">
                <a:latin typeface="+mj-lt"/>
                <a:ea typeface="+mn-ea"/>
                <a:cs typeface="+mn-cs"/>
              </a:rPr>
              <a:t>Plano meridiano:</a:t>
            </a:r>
          </a:p>
          <a:p>
            <a:endParaRPr lang="pt-BR" sz="2400" b="1" dirty="0" smtClean="0"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latin typeface="+mj-lt"/>
                <a:ea typeface="+mn-ea"/>
                <a:cs typeface="+mn-cs"/>
              </a:rPr>
              <a:t>Plano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paralelo ao eixo da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máquina.</a:t>
            </a:r>
          </a:p>
          <a:p>
            <a:endParaRPr lang="pt-BR" sz="2400" dirty="0" smtClean="0"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latin typeface="+mj-lt"/>
                <a:ea typeface="+mn-ea"/>
                <a:cs typeface="+mn-cs"/>
              </a:rPr>
              <a:t>Representação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neste plano é feita pelo rebatimento dos pontos principais da pá sobre o plano, mantendo-se a mesma distância do ponto ao eixo no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rebatimento.</a:t>
            </a:r>
          </a:p>
          <a:p>
            <a:pPr>
              <a:buNone/>
            </a:pPr>
            <a:endParaRPr lang="pt-BR" sz="2400" dirty="0" smtClean="0"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latin typeface="+mj-lt"/>
                <a:ea typeface="+mn-ea"/>
                <a:cs typeface="+mn-cs"/>
              </a:rPr>
              <a:t>Cada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ponto do rotor fica representado no plano pelo traço da circunferência que ele descreveria se dotado de rotação em torno do eixo.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2600" dirty="0" smtClean="0"/>
              <a:t>PLANOS DE REPRESENTAÇÃO DE TRAJETÓRIA</a:t>
            </a:r>
            <a:endParaRPr lang="pt-BR" sz="2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b="1" dirty="0" smtClean="0">
                <a:latin typeface="+mj-lt"/>
                <a:ea typeface="+mn-ea"/>
                <a:cs typeface="+mn-cs"/>
              </a:rPr>
              <a:t>Plano </a:t>
            </a:r>
            <a:r>
              <a:rPr lang="pt-BR" b="1" dirty="0" smtClean="0">
                <a:latin typeface="+mj-lt"/>
                <a:ea typeface="+mn-ea"/>
                <a:cs typeface="+mn-cs"/>
              </a:rPr>
              <a:t>normal:</a:t>
            </a:r>
          </a:p>
          <a:p>
            <a:endParaRPr lang="pt-BR" b="1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É um plano perpendicular ao eixo da </a:t>
            </a:r>
            <a:r>
              <a:rPr lang="pt-BR" dirty="0" smtClean="0">
                <a:latin typeface="+mj-lt"/>
                <a:ea typeface="+mn-ea"/>
                <a:cs typeface="+mn-cs"/>
              </a:rPr>
              <a:t>máquina.</a:t>
            </a:r>
          </a:p>
          <a:p>
            <a:endParaRPr lang="pt-BR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A </a:t>
            </a:r>
            <a:r>
              <a:rPr lang="pt-BR" dirty="0" smtClean="0">
                <a:latin typeface="+mj-lt"/>
                <a:ea typeface="+mn-ea"/>
                <a:cs typeface="+mn-cs"/>
              </a:rPr>
              <a:t>representação é feita através do rebatimento dos pontos necessários da pá sobre o plano.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2600" dirty="0" smtClean="0"/>
              <a:t>PLANOS DE REPRESENTAÇÃO DE TRAJETÓRIA</a:t>
            </a:r>
            <a:endParaRPr lang="pt-BR" sz="2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1600" dirty="0" smtClean="0">
              <a:latin typeface="+mj-lt"/>
            </a:endParaRPr>
          </a:p>
          <a:p>
            <a:pPr>
              <a:buNone/>
            </a:pP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r>
              <a:rPr lang="pt-BR" sz="1600" dirty="0" smtClean="0">
                <a:latin typeface="+mj-lt"/>
              </a:rPr>
              <a:t>	</a:t>
            </a:r>
            <a:r>
              <a:rPr lang="pt-BR" sz="1600" dirty="0" smtClean="0">
                <a:latin typeface="+mj-lt"/>
              </a:rPr>
              <a:t>		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Projeção 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meridiana e normal de uma aresta</a:t>
            </a:r>
            <a:endParaRPr lang="pt-BR" sz="1600" dirty="0">
              <a:latin typeface="+mj-lt"/>
            </a:endParaRPr>
          </a:p>
        </p:txBody>
      </p:sp>
      <p:pic>
        <p:nvPicPr>
          <p:cNvPr id="174082" name="Picture 2"/>
          <p:cNvPicPr>
            <a:picLocks noChangeAspect="1" noChangeArrowheads="1"/>
          </p:cNvPicPr>
          <p:nvPr/>
        </p:nvPicPr>
        <p:blipFill>
          <a:blip r:embed="rId2"/>
          <a:srcRect l="3047" t="9740" r="16003"/>
          <a:stretch>
            <a:fillRect/>
          </a:stretch>
        </p:blipFill>
        <p:spPr bwMode="auto">
          <a:xfrm>
            <a:off x="1714480" y="1670507"/>
            <a:ext cx="5857916" cy="4187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2600" dirty="0" smtClean="0"/>
              <a:t>PLANOS DE REPRESENTAÇÃO DE TRAJETÓRIA</a:t>
            </a:r>
            <a:endParaRPr lang="pt-BR" sz="2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571612"/>
            <a:ext cx="7772400" cy="900106"/>
          </a:xfrm>
        </p:spPr>
        <p:txBody>
          <a:bodyPr/>
          <a:lstStyle/>
          <a:p>
            <a:r>
              <a:rPr lang="pt-BR" sz="2400" b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Rotor Radial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 uma bomba no plano meridiano ou meridional e no plano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normal:</a:t>
            </a:r>
            <a:endParaRPr lang="pt-BR" sz="2400" dirty="0">
              <a:latin typeface="+mj-lt"/>
            </a:endParaRPr>
          </a:p>
        </p:txBody>
      </p:sp>
      <p:pic>
        <p:nvPicPr>
          <p:cNvPr id="175106" name="Picture 2"/>
          <p:cNvPicPr>
            <a:picLocks noChangeAspect="1" noChangeArrowheads="1"/>
          </p:cNvPicPr>
          <p:nvPr/>
        </p:nvPicPr>
        <p:blipFill>
          <a:blip r:embed="rId2"/>
          <a:srcRect t="2197" r="16037"/>
          <a:stretch>
            <a:fillRect/>
          </a:stretch>
        </p:blipFill>
        <p:spPr bwMode="auto">
          <a:xfrm>
            <a:off x="2428860" y="2386852"/>
            <a:ext cx="4714908" cy="439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2600" dirty="0" smtClean="0"/>
              <a:t>PLANOS DE REPRESENTAÇÃO DE TRAJETÓRIA</a:t>
            </a:r>
            <a:endParaRPr lang="pt-BR" sz="2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600201"/>
            <a:ext cx="7772400" cy="1257296"/>
          </a:xfrm>
        </p:spPr>
        <p:txBody>
          <a:bodyPr/>
          <a:lstStyle/>
          <a:p>
            <a:r>
              <a:rPr lang="pt-BR" sz="2400" b="1" dirty="0" smtClean="0">
                <a:latin typeface="+mj-lt"/>
                <a:ea typeface="+mn-ea"/>
                <a:cs typeface="+mn-cs"/>
              </a:rPr>
              <a:t>Máquinas Axiais: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pode-se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representar a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máquina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segundo vários cortes cilíndricos desenvolvidos, em cada diâmetro em estudo </a:t>
            </a:r>
            <a:endParaRPr lang="pt-BR" sz="2400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2600" dirty="0" smtClean="0"/>
              <a:t>PLANOS DE REPRESENTAÇÃO DE TRAJETÓRIA</a:t>
            </a:r>
            <a:endParaRPr lang="pt-BR" sz="2600" dirty="0"/>
          </a:p>
        </p:txBody>
      </p:sp>
      <p:pic>
        <p:nvPicPr>
          <p:cNvPr id="1761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786057"/>
            <a:ext cx="4000528" cy="3986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700" dirty="0" smtClean="0">
                <a:latin typeface="+mj-lt"/>
                <a:ea typeface="+mn-ea"/>
                <a:cs typeface="+mn-cs"/>
              </a:rPr>
              <a:t>Nesta 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indicação os índices aumentam no sentido do 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escoamento.</a:t>
            </a:r>
          </a:p>
          <a:p>
            <a:endParaRPr lang="pt-BR" sz="2700" dirty="0" smtClean="0">
              <a:latin typeface="+mj-lt"/>
              <a:ea typeface="+mn-ea"/>
              <a:cs typeface="+mn-cs"/>
            </a:endParaRPr>
          </a:p>
          <a:p>
            <a:r>
              <a:rPr lang="pt-BR" sz="2700" dirty="0" smtClean="0">
                <a:latin typeface="+mj-lt"/>
              </a:rPr>
              <a:t>C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onvenção 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de </a:t>
            </a:r>
            <a:r>
              <a:rPr lang="pt-BR" sz="2700" dirty="0" err="1" smtClean="0">
                <a:latin typeface="+mj-lt"/>
                <a:ea typeface="+mn-ea"/>
                <a:cs typeface="+mn-cs"/>
              </a:rPr>
              <a:t>Betz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.</a:t>
            </a:r>
          </a:p>
          <a:p>
            <a:endParaRPr lang="pt-BR" sz="2700" dirty="0" smtClean="0">
              <a:latin typeface="+mj-lt"/>
              <a:ea typeface="+mn-ea"/>
              <a:cs typeface="+mn-cs"/>
            </a:endParaRPr>
          </a:p>
          <a:p>
            <a:r>
              <a:rPr lang="pt-BR" sz="2700" dirty="0" smtClean="0">
                <a:latin typeface="+mj-lt"/>
              </a:rPr>
              <a:t>Í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ndices 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4 e 5 para as arestas de entrada e saída do rotor, 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respectivamente</a:t>
            </a:r>
            <a:r>
              <a:rPr lang="pt-BR" sz="2700" dirty="0" smtClean="0">
                <a:latin typeface="+mj-lt"/>
              </a:rPr>
              <a:t>.</a:t>
            </a:r>
          </a:p>
          <a:p>
            <a:endParaRPr lang="pt-BR" sz="2700" dirty="0" smtClean="0">
              <a:latin typeface="+mj-lt"/>
              <a:ea typeface="+mn-ea"/>
              <a:cs typeface="+mn-cs"/>
            </a:endParaRPr>
          </a:p>
          <a:p>
            <a:r>
              <a:rPr lang="pt-BR" sz="2700" dirty="0" smtClean="0">
                <a:latin typeface="+mj-lt"/>
                <a:ea typeface="+mn-ea"/>
                <a:cs typeface="+mn-cs"/>
              </a:rPr>
              <a:t>Índices 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3 e 6 para os pontos do escoamento imediatamente antes e depois do </a:t>
            </a:r>
            <a:r>
              <a:rPr lang="pt-BR" sz="2700" dirty="0" smtClean="0">
                <a:latin typeface="+mj-lt"/>
                <a:ea typeface="+mn-ea"/>
                <a:cs typeface="+mn-cs"/>
              </a:rPr>
              <a:t>rotor</a:t>
            </a:r>
            <a:r>
              <a:rPr lang="pt-BR" sz="2700" dirty="0" smtClean="0">
                <a:latin typeface="+mj-lt"/>
              </a:rPr>
              <a:t>.</a:t>
            </a:r>
            <a:endParaRPr lang="pt-BR" sz="2700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/>
              <a:t>NOTAÇÃO</a:t>
            </a:r>
            <a:endParaRPr lang="pt-BR" sz="3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r>
              <a:rPr lang="pt-BR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				Convenção </a:t>
            </a:r>
            <a:r>
              <a:rPr lang="pt-BR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 </a:t>
            </a:r>
            <a:r>
              <a:rPr lang="pt-BR" sz="2000" dirty="0" err="1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Betz</a:t>
            </a:r>
            <a:r>
              <a:rPr lang="pt-BR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</a:t>
            </a:r>
          </a:p>
          <a:p>
            <a:endParaRPr lang="pt-BR" dirty="0"/>
          </a:p>
        </p:txBody>
      </p:sp>
      <p:pic>
        <p:nvPicPr>
          <p:cNvPr id="1771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738128"/>
            <a:ext cx="8072494" cy="4619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/>
              <a:t>NOTAÇÃO</a:t>
            </a:r>
            <a:endParaRPr lang="pt-BR" sz="3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Cm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(velocidade meridional) do escoamento </a:t>
            </a:r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Princípio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 conservação da massa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, para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regime permanente é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:</a:t>
            </a:r>
          </a:p>
          <a:p>
            <a:endParaRPr lang="pt-BR" sz="2400" dirty="0" smtClean="0">
              <a:latin typeface="+mj-lt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endParaRPr lang="pt-BR" sz="2400" dirty="0" smtClean="0">
              <a:latin typeface="+mj-lt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Considerando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escoamento uniforme em qualquer superfície de controle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:</a:t>
            </a:r>
          </a:p>
          <a:p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velocidade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meridional nos pontos 4 e 5.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8177" name="Object 1"/>
          <p:cNvGraphicFramePr>
            <a:graphicFrameLocks noChangeAspect="1"/>
          </p:cNvGraphicFramePr>
          <p:nvPr/>
        </p:nvGraphicFramePr>
        <p:xfrm>
          <a:off x="2000232" y="3335582"/>
          <a:ext cx="4286280" cy="1153998"/>
        </p:xfrm>
        <a:graphic>
          <a:graphicData uri="http://schemas.openxmlformats.org/presentationml/2006/ole">
            <p:oleObj spid="_x0000_s178177" name="Equação" r:id="rId3" imgW="990170" imgH="266584" progId="Equation.3">
              <p:embed/>
            </p:oleObj>
          </a:graphicData>
        </a:graphic>
      </p:graphicFrame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178179" name="Object 3"/>
          <p:cNvGraphicFramePr>
            <a:graphicFrameLocks noChangeAspect="1"/>
          </p:cNvGraphicFramePr>
          <p:nvPr/>
        </p:nvGraphicFramePr>
        <p:xfrm>
          <a:off x="1357290" y="5715016"/>
          <a:ext cx="1857388" cy="672967"/>
        </p:xfrm>
        <a:graphic>
          <a:graphicData uri="http://schemas.openxmlformats.org/presentationml/2006/ole">
            <p:oleObj spid="_x0000_s178179" name="Equação" r:id="rId4" imgW="660113" imgH="241195" progId="Equation.3">
              <p:embed/>
            </p:oleObj>
          </a:graphicData>
        </a:graphic>
      </p:graphicFrame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0" y="238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pt-B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</a:rPr>
              <a:t>E</a:t>
            </a:r>
            <a:r>
              <a:rPr lang="pt-BR" dirty="0" smtClean="0">
                <a:latin typeface="+mj-lt"/>
                <a:ea typeface="+mn-ea"/>
                <a:cs typeface="+mn-cs"/>
              </a:rPr>
              <a:t>quação </a:t>
            </a:r>
            <a:r>
              <a:rPr lang="pt-BR" dirty="0" smtClean="0">
                <a:latin typeface="+mj-lt"/>
                <a:ea typeface="+mn-ea"/>
                <a:cs typeface="+mn-cs"/>
              </a:rPr>
              <a:t>da continuidade para as </a:t>
            </a:r>
            <a:r>
              <a:rPr lang="pt-BR" dirty="0" err="1" smtClean="0">
                <a:latin typeface="+mj-lt"/>
                <a:ea typeface="+mn-ea"/>
                <a:cs typeface="+mn-cs"/>
              </a:rPr>
              <a:t>M.H.</a:t>
            </a:r>
            <a:r>
              <a:rPr lang="pt-BR" dirty="0" smtClean="0">
                <a:latin typeface="+mj-lt"/>
                <a:ea typeface="+mn-ea"/>
                <a:cs typeface="+mn-cs"/>
              </a:rPr>
              <a:t>:</a:t>
            </a:r>
          </a:p>
          <a:p>
            <a:endParaRPr lang="pt-BR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Q</a:t>
            </a:r>
            <a:r>
              <a:rPr lang="pt-BR" dirty="0" smtClean="0">
                <a:latin typeface="+mj-lt"/>
                <a:ea typeface="+mn-ea"/>
                <a:cs typeface="+mn-cs"/>
              </a:rPr>
              <a:t>= A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4</a:t>
            </a:r>
            <a:r>
              <a:rPr lang="pt-BR" dirty="0" smtClean="0">
                <a:latin typeface="+mj-lt"/>
                <a:ea typeface="+mn-ea"/>
                <a:cs typeface="+mn-cs"/>
              </a:rPr>
              <a:t>xCm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4</a:t>
            </a:r>
            <a:r>
              <a:rPr lang="pt-BR" dirty="0" smtClean="0">
                <a:latin typeface="+mj-lt"/>
                <a:ea typeface="+mn-ea"/>
                <a:cs typeface="+mn-cs"/>
              </a:rPr>
              <a:t>xf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3</a:t>
            </a:r>
            <a:r>
              <a:rPr lang="pt-BR" dirty="0" smtClean="0">
                <a:latin typeface="+mj-lt"/>
                <a:ea typeface="+mn-ea"/>
                <a:cs typeface="+mn-cs"/>
              </a:rPr>
              <a:t>= </a:t>
            </a:r>
            <a:r>
              <a:rPr lang="pt-BR" dirty="0" smtClean="0">
                <a:latin typeface="+mj-lt"/>
                <a:ea typeface="+mn-ea"/>
                <a:cs typeface="+mn-cs"/>
              </a:rPr>
              <a:t>A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5</a:t>
            </a:r>
            <a:r>
              <a:rPr lang="pt-BR" dirty="0" smtClean="0">
                <a:latin typeface="+mj-lt"/>
                <a:ea typeface="+mn-ea"/>
                <a:cs typeface="+mn-cs"/>
              </a:rPr>
              <a:t>xCm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5</a:t>
            </a:r>
            <a:r>
              <a:rPr lang="pt-BR" dirty="0" smtClean="0">
                <a:latin typeface="+mj-lt"/>
                <a:ea typeface="+mn-ea"/>
                <a:cs typeface="+mn-cs"/>
              </a:rPr>
              <a:t>xf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6</a:t>
            </a:r>
          </a:p>
          <a:p>
            <a:endParaRPr lang="pt-BR" baseline="-25000" dirty="0" smtClean="0">
              <a:latin typeface="+mj-lt"/>
            </a:endParaRPr>
          </a:p>
          <a:p>
            <a:pPr>
              <a:buNone/>
            </a:pPr>
            <a:endParaRPr lang="pt-BR" baseline="-25000" dirty="0" smtClean="0">
              <a:latin typeface="+mj-lt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A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4 </a:t>
            </a:r>
            <a:r>
              <a:rPr lang="pt-BR" dirty="0" smtClean="0">
                <a:latin typeface="+mj-lt"/>
                <a:ea typeface="+mn-ea"/>
                <a:cs typeface="+mn-cs"/>
              </a:rPr>
              <a:t>e A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5</a:t>
            </a:r>
            <a:r>
              <a:rPr lang="pt-BR" dirty="0" smtClean="0">
                <a:latin typeface="+mj-lt"/>
                <a:ea typeface="+mn-ea"/>
                <a:cs typeface="+mn-cs"/>
              </a:rPr>
              <a:t> são as seções transversais dos canais do rotor nos pontos “4” e “5</a:t>
            </a:r>
            <a:r>
              <a:rPr lang="pt-BR" dirty="0" smtClean="0">
                <a:latin typeface="+mj-lt"/>
                <a:ea typeface="+mn-ea"/>
                <a:cs typeface="+mn-cs"/>
              </a:rPr>
              <a:t>”.</a:t>
            </a: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Cm </a:t>
            </a:r>
            <a:r>
              <a:rPr lang="pt-BR" dirty="0" smtClean="0">
                <a:latin typeface="+mj-lt"/>
                <a:ea typeface="+mn-ea"/>
                <a:cs typeface="+mn-cs"/>
              </a:rPr>
              <a:t>as velocidades meridionais em 4 e 5</a:t>
            </a:r>
            <a:r>
              <a:rPr lang="pt-BR" dirty="0" smtClean="0">
                <a:latin typeface="+mj-lt"/>
                <a:ea typeface="+mn-ea"/>
                <a:cs typeface="+mn-cs"/>
              </a:rPr>
              <a:t>.</a:t>
            </a: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A </a:t>
            </a:r>
            <a:r>
              <a:rPr lang="pt-BR" dirty="0" smtClean="0">
                <a:latin typeface="+mj-lt"/>
                <a:ea typeface="+mn-ea"/>
                <a:cs typeface="+mn-cs"/>
              </a:rPr>
              <a:t>componente meridional tem a direção perpendicular à seção transversal em que o fluido escoa.</a:t>
            </a:r>
          </a:p>
          <a:p>
            <a:pPr>
              <a:buNone/>
            </a:pP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en-US" sz="2000" dirty="0" smtClean="0">
              <a:latin typeface="+mj-lt"/>
            </a:endParaRP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en-US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r>
              <a:rPr lang="en-US" sz="2000" dirty="0" smtClean="0">
                <a:latin typeface="+mj-lt"/>
              </a:rPr>
              <a:t>	</a:t>
            </a:r>
            <a:r>
              <a:rPr lang="en-US" sz="2000" dirty="0" smtClean="0">
                <a:latin typeface="+mj-lt"/>
              </a:rPr>
              <a:t>		             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Sistema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diretor</a:t>
            </a:r>
            <a:r>
              <a:rPr lang="en-US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radial</a:t>
            </a: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endParaRPr lang="pt-BR" dirty="0"/>
          </a:p>
        </p:txBody>
      </p:sp>
      <p:pic>
        <p:nvPicPr>
          <p:cNvPr id="2242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8334"/>
            <a:ext cx="7429552" cy="399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dirty="0" smtClean="0"/>
              <a:t>TRIÂNGULOS DE VELOCIDADE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DEFINIÇÃO;</a:t>
            </a:r>
          </a:p>
          <a:p>
            <a:endParaRPr lang="pt-BR" dirty="0" smtClean="0"/>
          </a:p>
          <a:p>
            <a:r>
              <a:rPr lang="pt-BR" dirty="0" smtClean="0"/>
              <a:t>COMPOSIÇÃO;</a:t>
            </a:r>
          </a:p>
          <a:p>
            <a:endParaRPr lang="pt-BR" dirty="0" smtClean="0"/>
          </a:p>
          <a:p>
            <a:r>
              <a:rPr lang="pt-BR" dirty="0" smtClean="0"/>
              <a:t>REPRESENTAÇÃO;</a:t>
            </a:r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57224" y="1755795"/>
            <a:ext cx="7772400" cy="4530725"/>
          </a:xfrm>
        </p:spPr>
        <p:txBody>
          <a:bodyPr/>
          <a:lstStyle/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Para  MHG: 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	logo Cm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8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&lt; Cm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7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 e   p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8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&gt; p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7 </a:t>
            </a:r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Há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portanto uma desaceleração do escoamento na direção da saída para caixa espiral.</a:t>
            </a:r>
          </a:p>
          <a:p>
            <a:pPr>
              <a:buNone/>
            </a:pPr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400" dirty="0" smtClean="0">
              <a:latin typeface="+mj-lt"/>
            </a:endParaRPr>
          </a:p>
          <a:p>
            <a:pPr>
              <a:buNone/>
            </a:pPr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Para 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MHM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: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	</a:t>
            </a:r>
            <a:r>
              <a:rPr lang="en-US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	logo Cm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1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&lt; Cm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2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  e   p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1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&gt; p</a:t>
            </a:r>
            <a:r>
              <a:rPr lang="pt-BR" sz="2400" baseline="-25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2 </a:t>
            </a:r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Há,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portanto, uma aceleração do escoamento na direção da entrada do rotor.</a:t>
            </a:r>
          </a:p>
          <a:p>
            <a:endParaRPr lang="pt-BR" dirty="0"/>
          </a:p>
        </p:txBody>
      </p:sp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5281" name="Object 1"/>
          <p:cNvGraphicFramePr>
            <a:graphicFrameLocks noChangeAspect="1"/>
          </p:cNvGraphicFramePr>
          <p:nvPr/>
        </p:nvGraphicFramePr>
        <p:xfrm>
          <a:off x="3071802" y="1671429"/>
          <a:ext cx="1285884" cy="757439"/>
        </p:xfrm>
        <a:graphic>
          <a:graphicData uri="http://schemas.openxmlformats.org/presentationml/2006/ole">
            <p:oleObj spid="_x0000_s225281" name="Equação" r:id="rId3" imgW="698197" imgH="406224" progId="Equation.3">
              <p:embed/>
            </p:oleObj>
          </a:graphicData>
        </a:graphic>
      </p:graphicFrame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5283" name="Object 3"/>
          <p:cNvGraphicFramePr>
            <a:graphicFrameLocks noChangeAspect="1"/>
          </p:cNvGraphicFramePr>
          <p:nvPr/>
        </p:nvGraphicFramePr>
        <p:xfrm>
          <a:off x="3143240" y="4500570"/>
          <a:ext cx="1285884" cy="757439"/>
        </p:xfrm>
        <a:graphic>
          <a:graphicData uri="http://schemas.openxmlformats.org/presentationml/2006/ole">
            <p:oleObj spid="_x0000_s225283" name="Equação" r:id="rId4" imgW="698197" imgH="406224" progId="Equation.3">
              <p:embed/>
            </p:oleObj>
          </a:graphicData>
        </a:graphic>
      </p:graphicFrame>
      <p:sp>
        <p:nvSpPr>
          <p:cNvPr id="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Sistema diretor de MH radial </a:t>
            </a:r>
            <a:endParaRPr lang="pt-BR" dirty="0" smtClean="0"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Podemos </a:t>
            </a:r>
            <a:r>
              <a:rPr lang="pt-BR" dirty="0" smtClean="0">
                <a:latin typeface="+mj-lt"/>
                <a:ea typeface="+mn-ea"/>
                <a:cs typeface="+mn-cs"/>
              </a:rPr>
              <a:t>simplificar a equação da continuidade, desenvolvida inicialmente para máquinas geradoras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  <p:sp>
        <p:nvSpPr>
          <p:cNvPr id="2007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0705" name="Object 1"/>
          <p:cNvGraphicFramePr>
            <a:graphicFrameLocks noChangeAspect="1"/>
          </p:cNvGraphicFramePr>
          <p:nvPr/>
        </p:nvGraphicFramePr>
        <p:xfrm>
          <a:off x="1339430" y="4214818"/>
          <a:ext cx="6733032" cy="928694"/>
        </p:xfrm>
        <a:graphic>
          <a:graphicData uri="http://schemas.openxmlformats.org/presentationml/2006/ole">
            <p:oleObj spid="_x0000_s200705" name="Equação" r:id="rId3" imgW="1930400" imgH="266700" progId="Equation.3">
              <p:embed/>
            </p:oleObj>
          </a:graphicData>
        </a:graphic>
      </p:graphicFrame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0707" name="Object 3"/>
          <p:cNvGraphicFramePr>
            <a:graphicFrameLocks noChangeAspect="1"/>
          </p:cNvGraphicFramePr>
          <p:nvPr/>
        </p:nvGraphicFramePr>
        <p:xfrm>
          <a:off x="2143070" y="5429264"/>
          <a:ext cx="5357888" cy="714380"/>
        </p:xfrm>
        <a:graphic>
          <a:graphicData uri="http://schemas.openxmlformats.org/presentationml/2006/ole">
            <p:oleObj spid="_x0000_s200707" name="Equação" r:id="rId4" imgW="17018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Essa simplificação é feita aplicando a primeira equação </a:t>
            </a:r>
            <a:r>
              <a:rPr lang="pt-BR" dirty="0" smtClean="0">
                <a:latin typeface="+mj-lt"/>
                <a:ea typeface="+mn-ea"/>
                <a:cs typeface="+mn-cs"/>
              </a:rPr>
              <a:t>para a superfície de controle composta das superfícies I e </a:t>
            </a:r>
            <a:r>
              <a:rPr lang="pt-BR" dirty="0" smtClean="0">
                <a:latin typeface="+mj-lt"/>
                <a:ea typeface="+mn-ea"/>
                <a:cs typeface="+mn-cs"/>
              </a:rPr>
              <a:t>II;</a:t>
            </a:r>
          </a:p>
          <a:p>
            <a:endParaRPr lang="pt-BR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E levando em consideração a </a:t>
            </a:r>
            <a:r>
              <a:rPr lang="pt-BR" dirty="0" smtClean="0">
                <a:latin typeface="+mj-lt"/>
                <a:ea typeface="+mn-ea"/>
                <a:cs typeface="+mn-cs"/>
              </a:rPr>
              <a:t>não </a:t>
            </a:r>
            <a:r>
              <a:rPr lang="pt-BR" dirty="0" smtClean="0">
                <a:latin typeface="+mj-lt"/>
                <a:ea typeface="+mn-ea"/>
                <a:cs typeface="+mn-cs"/>
              </a:rPr>
              <a:t>existência de fluxo </a:t>
            </a:r>
            <a:r>
              <a:rPr lang="pt-BR" dirty="0" smtClean="0">
                <a:latin typeface="+mj-lt"/>
                <a:ea typeface="+mn-ea"/>
                <a:cs typeface="+mn-cs"/>
              </a:rPr>
              <a:t>pelas </a:t>
            </a:r>
            <a:r>
              <a:rPr lang="pt-BR" dirty="0" smtClean="0">
                <a:latin typeface="+mj-lt"/>
                <a:ea typeface="+mn-ea"/>
                <a:cs typeface="+mn-cs"/>
              </a:rPr>
              <a:t>laterais;</a:t>
            </a:r>
            <a:endParaRPr lang="pt-BR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sz="2000" dirty="0" smtClean="0">
              <a:latin typeface="+mj-lt"/>
              <a:ea typeface="+mn-ea"/>
              <a:cs typeface="+mn-cs"/>
            </a:endParaRPr>
          </a:p>
          <a:p>
            <a:endParaRPr lang="pt-BR" sz="2000" dirty="0" smtClean="0">
              <a:latin typeface="+mj-lt"/>
            </a:endParaRPr>
          </a:p>
          <a:p>
            <a:endParaRPr lang="pt-BR" sz="2000" dirty="0" smtClean="0">
              <a:latin typeface="+mj-lt"/>
              <a:ea typeface="+mn-ea"/>
              <a:cs typeface="+mn-cs"/>
            </a:endParaRPr>
          </a:p>
          <a:p>
            <a:endParaRPr lang="pt-BR" sz="2000" dirty="0" smtClean="0">
              <a:latin typeface="+mj-lt"/>
            </a:endParaRPr>
          </a:p>
          <a:p>
            <a:endParaRPr lang="pt-BR" sz="2000" dirty="0" smtClean="0">
              <a:latin typeface="+mj-lt"/>
              <a:ea typeface="+mn-ea"/>
              <a:cs typeface="+mn-cs"/>
            </a:endParaRPr>
          </a:p>
          <a:p>
            <a:endParaRPr lang="pt-BR" sz="2000" dirty="0" smtClean="0">
              <a:latin typeface="+mj-lt"/>
            </a:endParaRPr>
          </a:p>
          <a:p>
            <a:endParaRPr lang="pt-BR" sz="2000" dirty="0" smtClean="0">
              <a:latin typeface="+mj-lt"/>
              <a:ea typeface="+mn-ea"/>
              <a:cs typeface="+mn-cs"/>
            </a:endParaRPr>
          </a:p>
          <a:p>
            <a:endParaRPr lang="pt-BR" sz="2000" dirty="0" smtClean="0">
              <a:latin typeface="+mj-lt"/>
            </a:endParaRPr>
          </a:p>
          <a:p>
            <a:endParaRPr lang="pt-BR" sz="2000" dirty="0" smtClean="0"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 algn="ctr">
              <a:buNone/>
            </a:pPr>
            <a:r>
              <a:rPr lang="pt-BR" sz="2000" dirty="0" smtClean="0">
                <a:latin typeface="+mj-lt"/>
                <a:ea typeface="+mn-ea"/>
                <a:cs typeface="+mn-cs"/>
              </a:rPr>
              <a:t>	 Sistema </a:t>
            </a:r>
            <a:r>
              <a:rPr lang="pt-BR" sz="2000" dirty="0" smtClean="0">
                <a:latin typeface="+mj-lt"/>
                <a:ea typeface="+mn-ea"/>
                <a:cs typeface="+mn-cs"/>
              </a:rPr>
              <a:t>diretor radial</a:t>
            </a:r>
            <a:endParaRPr lang="pt-BR" sz="2000" dirty="0">
              <a:latin typeface="+mj-lt"/>
            </a:endParaRPr>
          </a:p>
        </p:txBody>
      </p:sp>
      <p:pic>
        <p:nvPicPr>
          <p:cNvPr id="202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66243"/>
            <a:ext cx="8001056" cy="430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Para Máquinas Hidráulicas consideramos </a:t>
            </a:r>
            <a:r>
              <a:rPr lang="pt-BR" dirty="0" smtClean="0">
                <a:latin typeface="+mj-lt"/>
                <a:ea typeface="+mn-ea"/>
                <a:cs typeface="+mn-cs"/>
              </a:rPr>
              <a:t>que     </a:t>
            </a:r>
            <a:r>
              <a:rPr lang="pt-BR" dirty="0" smtClean="0">
                <a:latin typeface="+mj-lt"/>
                <a:ea typeface="+mn-ea"/>
                <a:cs typeface="+mn-cs"/>
                <a:sym typeface="Symbol"/>
              </a:rPr>
              <a:t>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8 = </a:t>
            </a:r>
            <a:r>
              <a:rPr lang="pt-BR" dirty="0" smtClean="0">
                <a:latin typeface="+mj-lt"/>
                <a:ea typeface="+mn-ea"/>
                <a:cs typeface="+mn-cs"/>
                <a:sym typeface="Symbol"/>
              </a:rPr>
              <a:t>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7 =</a:t>
            </a:r>
            <a:r>
              <a:rPr lang="pt-BR" dirty="0" smtClean="0">
                <a:latin typeface="+mj-lt"/>
                <a:ea typeface="+mn-ea"/>
                <a:cs typeface="+mn-cs"/>
                <a:sym typeface="Symbol"/>
              </a:rPr>
              <a:t>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5  = </a:t>
            </a:r>
            <a:r>
              <a:rPr lang="pt-BR" dirty="0" smtClean="0">
                <a:latin typeface="+mj-lt"/>
                <a:ea typeface="+mn-ea"/>
                <a:cs typeface="+mn-cs"/>
                <a:sym typeface="Symbol"/>
              </a:rPr>
              <a:t></a:t>
            </a:r>
            <a:r>
              <a:rPr lang="pt-BR" baseline="-25000" dirty="0" smtClean="0">
                <a:latin typeface="+mj-lt"/>
                <a:ea typeface="+mn-ea"/>
                <a:cs typeface="+mn-cs"/>
              </a:rPr>
              <a:t>4, </a:t>
            </a:r>
            <a:r>
              <a:rPr lang="pt-BR" dirty="0" smtClean="0">
                <a:latin typeface="+mj-lt"/>
                <a:ea typeface="+mn-ea"/>
                <a:cs typeface="+mn-cs"/>
              </a:rPr>
              <a:t>ou seja fluidos  </a:t>
            </a:r>
            <a:r>
              <a:rPr lang="pt-BR" dirty="0" smtClean="0">
                <a:latin typeface="+mj-lt"/>
                <a:ea typeface="+mn-ea"/>
                <a:cs typeface="+mn-cs"/>
              </a:rPr>
              <a:t>incompressíveis:</a:t>
            </a:r>
            <a:endParaRPr lang="pt-BR" dirty="0" smtClean="0">
              <a:latin typeface="+mj-lt"/>
              <a:ea typeface="+mn-ea"/>
              <a:cs typeface="+mn-cs"/>
            </a:endParaRPr>
          </a:p>
          <a:p>
            <a:endParaRPr lang="pt-BR" dirty="0" smtClean="0">
              <a:latin typeface="+mj-lt"/>
            </a:endParaRPr>
          </a:p>
          <a:p>
            <a:endParaRPr lang="pt-BR" dirty="0" smtClean="0">
              <a:latin typeface="+mj-lt"/>
            </a:endParaRP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Se considerarmos desprezível a espessura das pás o valor do coeficiente de estrangulamento será f=1,0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  <p:sp>
        <p:nvSpPr>
          <p:cNvPr id="2037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3777" name="Object 1"/>
          <p:cNvGraphicFramePr>
            <a:graphicFrameLocks noChangeAspect="1"/>
          </p:cNvGraphicFramePr>
          <p:nvPr/>
        </p:nvGraphicFramePr>
        <p:xfrm>
          <a:off x="2428860" y="3071810"/>
          <a:ext cx="4976847" cy="571504"/>
        </p:xfrm>
        <a:graphic>
          <a:graphicData uri="http://schemas.openxmlformats.org/presentationml/2006/ole">
            <p:oleObj spid="_x0000_s203777" name="Equação" r:id="rId3" imgW="1993900" imgH="228600" progId="Equation.3">
              <p:embed/>
            </p:oleObj>
          </a:graphicData>
        </a:graphic>
      </p:graphicFrame>
      <p:sp>
        <p:nvSpPr>
          <p:cNvPr id="2037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3779" name="Object 3"/>
          <p:cNvGraphicFramePr>
            <a:graphicFrameLocks noChangeAspect="1"/>
          </p:cNvGraphicFramePr>
          <p:nvPr/>
        </p:nvGraphicFramePr>
        <p:xfrm>
          <a:off x="1071538" y="5643578"/>
          <a:ext cx="7855204" cy="500066"/>
        </p:xfrm>
        <a:graphic>
          <a:graphicData uri="http://schemas.openxmlformats.org/presentationml/2006/ole">
            <p:oleObj spid="_x0000_s203779" name="Equação" r:id="rId4" imgW="359410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Sistema diretor de MH 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axial</a:t>
            </a:r>
          </a:p>
          <a:p>
            <a:endParaRPr lang="pt-BR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latin typeface="+mj-lt"/>
                <a:ea typeface="+mn-ea"/>
                <a:cs typeface="+mn-cs"/>
              </a:rPr>
              <a:t>Da mesma maneira, podemos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considerar:Q</a:t>
            </a:r>
            <a:r>
              <a:rPr lang="pt-BR" sz="2400" baseline="-25000" dirty="0" smtClean="0">
                <a:latin typeface="+mj-lt"/>
                <a:ea typeface="+mn-ea"/>
                <a:cs typeface="+mn-cs"/>
              </a:rPr>
              <a:t>4  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=  Q</a:t>
            </a:r>
            <a:r>
              <a:rPr lang="pt-BR" sz="2400" baseline="-25000" dirty="0" smtClean="0">
                <a:latin typeface="+mj-lt"/>
                <a:ea typeface="+mn-ea"/>
                <a:cs typeface="+mn-cs"/>
              </a:rPr>
              <a:t>5</a:t>
            </a:r>
            <a:endParaRPr lang="pt-BR" sz="2400" dirty="0" smtClean="0">
              <a:latin typeface="+mj-lt"/>
              <a:ea typeface="+mn-ea"/>
              <a:cs typeface="+mn-cs"/>
            </a:endParaRPr>
          </a:p>
          <a:p>
            <a:endParaRPr lang="pt-BR" sz="24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Logo: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			 </a:t>
            </a:r>
          </a:p>
          <a:p>
            <a:r>
              <a:rPr lang="pt-BR" sz="2400" dirty="0" smtClean="0">
                <a:latin typeface="+mj-lt"/>
              </a:rPr>
              <a:t>P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ara </a:t>
            </a:r>
            <a:r>
              <a:rPr lang="pt-BR" sz="24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as máquinas axiais e as seções transversais dos canais do rotor serão dadas por: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  <p:graphicFrame>
        <p:nvGraphicFramePr>
          <p:cNvPr id="205825" name="Object 1"/>
          <p:cNvGraphicFramePr>
            <a:graphicFrameLocks noChangeAspect="1"/>
          </p:cNvGraphicFramePr>
          <p:nvPr/>
        </p:nvGraphicFramePr>
        <p:xfrm>
          <a:off x="2809863" y="3429000"/>
          <a:ext cx="2762269" cy="571504"/>
        </p:xfrm>
        <a:graphic>
          <a:graphicData uri="http://schemas.openxmlformats.org/presentationml/2006/ole">
            <p:oleObj spid="_x0000_s205825" name="Equação" r:id="rId3" imgW="1104900" imgH="228600" progId="Equation.3">
              <p:embed/>
            </p:oleObj>
          </a:graphicData>
        </a:graphic>
      </p:graphicFrame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06351" y="5357826"/>
            <a:ext cx="2608393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5828" name="Object 4"/>
          <p:cNvGraphicFramePr>
            <a:graphicFrameLocks noChangeAspect="1"/>
          </p:cNvGraphicFramePr>
          <p:nvPr/>
        </p:nvGraphicFramePr>
        <p:xfrm>
          <a:off x="4857752" y="5394929"/>
          <a:ext cx="2643206" cy="963029"/>
        </p:xfrm>
        <a:graphic>
          <a:graphicData uri="http://schemas.openxmlformats.org/presentationml/2006/ole">
            <p:oleObj spid="_x0000_s205828" name="Equação" r:id="rId5" imgW="1231366" imgH="444307" progId="Equation.3">
              <p:embed/>
            </p:oleObj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b="1" dirty="0" smtClean="0"/>
          </a:p>
          <a:p>
            <a:endParaRPr lang="pt-B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b="1" dirty="0" smtClean="0"/>
          </a:p>
          <a:p>
            <a:endParaRPr lang="pt-B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b="1" dirty="0" smtClean="0"/>
          </a:p>
          <a:p>
            <a:endParaRPr lang="pt-B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b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  <a:ea typeface="+mn-ea"/>
              <a:cs typeface="+mn-cs"/>
            </a:endParaRPr>
          </a:p>
          <a:p>
            <a:pPr>
              <a:buNone/>
            </a:pPr>
            <a:r>
              <a:rPr lang="pt-BR" sz="2000" dirty="0" smtClean="0">
                <a:latin typeface="+mj-lt"/>
              </a:rPr>
              <a:t>	</a:t>
            </a:r>
            <a:r>
              <a:rPr lang="pt-BR" sz="2000" dirty="0" smtClean="0">
                <a:latin typeface="+mj-lt"/>
              </a:rPr>
              <a:t>			</a:t>
            </a:r>
            <a:r>
              <a:rPr lang="pt-BR" sz="2000" dirty="0" smtClean="0">
                <a:latin typeface="+mj-lt"/>
                <a:ea typeface="+mn-ea"/>
                <a:cs typeface="+mn-cs"/>
              </a:rPr>
              <a:t>Sistema </a:t>
            </a:r>
            <a:r>
              <a:rPr lang="pt-BR" sz="2000" dirty="0" smtClean="0">
                <a:latin typeface="+mj-lt"/>
                <a:ea typeface="+mn-ea"/>
                <a:cs typeface="+mn-cs"/>
              </a:rPr>
              <a:t>diretor axial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  <p:pic>
        <p:nvPicPr>
          <p:cNvPr id="2068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763140"/>
            <a:ext cx="7858180" cy="43090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400" dirty="0" smtClean="0">
                <a:latin typeface="+mj-lt"/>
                <a:ea typeface="+mn-ea"/>
                <a:cs typeface="+mn-cs"/>
              </a:rPr>
              <a:t>Para máquinas axiais a área na entrada é igual a área na saída do sistema distribuidor, pois De</a:t>
            </a:r>
            <a:r>
              <a:rPr lang="pt-BR" sz="2400" baseline="-25000" dirty="0" smtClean="0">
                <a:latin typeface="+mj-lt"/>
                <a:ea typeface="+mn-ea"/>
                <a:cs typeface="+mn-cs"/>
              </a:rPr>
              <a:t>1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=De</a:t>
            </a:r>
            <a:r>
              <a:rPr lang="pt-BR" sz="2400" baseline="-25000" dirty="0" smtClean="0">
                <a:latin typeface="+mj-lt"/>
                <a:ea typeface="+mn-ea"/>
                <a:cs typeface="+mn-cs"/>
              </a:rPr>
              <a:t>2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  e  Di</a:t>
            </a:r>
            <a:r>
              <a:rPr lang="pt-BR" sz="2400" baseline="-25000" dirty="0" smtClean="0">
                <a:latin typeface="+mj-lt"/>
                <a:ea typeface="+mn-ea"/>
                <a:cs typeface="+mn-cs"/>
              </a:rPr>
              <a:t>1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=Di</a:t>
            </a:r>
            <a:r>
              <a:rPr lang="pt-BR" sz="2400" baseline="-25000" dirty="0" smtClean="0">
                <a:latin typeface="+mj-lt"/>
                <a:ea typeface="+mn-ea"/>
                <a:cs typeface="+mn-cs"/>
              </a:rPr>
              <a:t>2</a:t>
            </a:r>
            <a:r>
              <a:rPr lang="pt-BR" sz="2400" dirty="0" smtClean="0">
                <a:latin typeface="+mj-lt"/>
                <a:ea typeface="+mn-ea"/>
                <a:cs typeface="+mn-cs"/>
              </a:rPr>
              <a:t>  , sendo De e Di , respectivamente, os diâmetros externos e internos, da coroa circular por onde passa a água, tanto para turbinas quanto para bombas axiais. Então:</a:t>
            </a:r>
          </a:p>
          <a:p>
            <a:pPr>
              <a:buNone/>
            </a:pPr>
            <a:endParaRPr lang="pt-BR" sz="2400" dirty="0" smtClean="0"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400" dirty="0" smtClean="0"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latin typeface="+mj-lt"/>
                <a:ea typeface="+mn-ea"/>
                <a:cs typeface="+mn-cs"/>
              </a:rPr>
              <a:t>Para MHM:	</a:t>
            </a:r>
            <a:endParaRPr lang="pt-BR" sz="2400" dirty="0" smtClean="0">
              <a:latin typeface="+mj-lt"/>
            </a:endParaRPr>
          </a:p>
          <a:p>
            <a:pPr>
              <a:buNone/>
            </a:pPr>
            <a:r>
              <a:rPr lang="pt-BR" sz="2400" dirty="0" smtClean="0">
                <a:latin typeface="+mj-lt"/>
                <a:ea typeface="+mn-ea"/>
                <a:cs typeface="+mn-cs"/>
              </a:rPr>
              <a:t> </a:t>
            </a:r>
            <a:endParaRPr lang="pt-BR" sz="2400" dirty="0" smtClean="0"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400" dirty="0" smtClean="0">
              <a:latin typeface="+mj-lt"/>
              <a:ea typeface="+mn-ea"/>
              <a:cs typeface="+mn-cs"/>
            </a:endParaRPr>
          </a:p>
          <a:p>
            <a:r>
              <a:rPr lang="pt-BR" sz="2400" dirty="0" smtClean="0">
                <a:latin typeface="+mj-lt"/>
                <a:ea typeface="+mn-ea"/>
                <a:cs typeface="+mn-cs"/>
              </a:rPr>
              <a:t>Para MHG:	 </a:t>
            </a:r>
          </a:p>
          <a:p>
            <a:pPr>
              <a:buNone/>
            </a:pP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Componente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meridional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– Cm</a:t>
            </a:r>
            <a:endParaRPr lang="pt-BR" sz="3600" dirty="0"/>
          </a:p>
        </p:txBody>
      </p:sp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7873" name="Object 1"/>
          <p:cNvGraphicFramePr>
            <a:graphicFrameLocks noChangeAspect="1"/>
          </p:cNvGraphicFramePr>
          <p:nvPr/>
        </p:nvGraphicFramePr>
        <p:xfrm>
          <a:off x="3714744" y="4286256"/>
          <a:ext cx="2255953" cy="571504"/>
        </p:xfrm>
        <a:graphic>
          <a:graphicData uri="http://schemas.openxmlformats.org/presentationml/2006/ole">
            <p:oleObj spid="_x0000_s207873" name="Equação" r:id="rId3" imgW="736280" imgH="177723" progId="Equation.3">
              <p:embed/>
            </p:oleObj>
          </a:graphicData>
        </a:graphic>
      </p:graphicFrame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07875" name="Object 3"/>
          <p:cNvGraphicFramePr>
            <a:graphicFrameLocks noChangeAspect="1"/>
          </p:cNvGraphicFramePr>
          <p:nvPr/>
        </p:nvGraphicFramePr>
        <p:xfrm>
          <a:off x="3624507" y="5643578"/>
          <a:ext cx="2376253" cy="571504"/>
        </p:xfrm>
        <a:graphic>
          <a:graphicData uri="http://schemas.openxmlformats.org/presentationml/2006/ole">
            <p:oleObj spid="_x0000_s207875" name="Equação" r:id="rId4" imgW="748975" imgH="177723" progId="Equation.3">
              <p:embed/>
            </p:oleObj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A trajetória </a:t>
            </a:r>
            <a:r>
              <a:rPr lang="pt-BR" dirty="0" smtClean="0">
                <a:latin typeface="+mj-lt"/>
                <a:ea typeface="+mn-ea"/>
                <a:cs typeface="+mn-cs"/>
              </a:rPr>
              <a:t>da partícula resulta da composição de dois movimentos, um dentro dos canais do rotor e outro de rotação do rotor, compondo a trajetória absoluta (movimento absoluto</a:t>
            </a:r>
            <a:r>
              <a:rPr lang="pt-BR" dirty="0" smtClean="0">
                <a:latin typeface="+mj-lt"/>
                <a:ea typeface="+mn-ea"/>
                <a:cs typeface="+mn-cs"/>
              </a:rPr>
              <a:t>).</a:t>
            </a:r>
          </a:p>
          <a:p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sz="2600" dirty="0" smtClean="0">
                <a:latin typeface="+mj-lt"/>
                <a:ea typeface="+mn-ea"/>
                <a:cs typeface="+mn-cs"/>
              </a:rPr>
              <a:t>A </a:t>
            </a:r>
            <a:r>
              <a:rPr lang="pt-BR" sz="2600" dirty="0" smtClean="0">
                <a:latin typeface="+mj-lt"/>
                <a:ea typeface="+mn-ea"/>
                <a:cs typeface="+mn-cs"/>
              </a:rPr>
              <a:t>velocidade tangente à trajetória relativa é denominada velocidade </a:t>
            </a:r>
            <a:r>
              <a:rPr lang="pt-BR" sz="2600" dirty="0" smtClean="0">
                <a:latin typeface="+mj-lt"/>
                <a:ea typeface="+mn-ea"/>
                <a:cs typeface="+mn-cs"/>
              </a:rPr>
              <a:t>relativa</a:t>
            </a:r>
          </a:p>
          <a:p>
            <a:endParaRPr lang="pt-BR" sz="2600" dirty="0" smtClean="0">
              <a:latin typeface="+mj-lt"/>
              <a:ea typeface="+mn-ea"/>
              <a:cs typeface="+mn-cs"/>
            </a:endParaRPr>
          </a:p>
          <a:p>
            <a:r>
              <a:rPr lang="pt-BR" sz="2600" dirty="0" smtClean="0">
                <a:latin typeface="+mj-lt"/>
                <a:ea typeface="+mn-ea"/>
                <a:cs typeface="+mn-cs"/>
              </a:rPr>
              <a:t>A </a:t>
            </a:r>
            <a:r>
              <a:rPr lang="pt-BR" sz="2600" dirty="0" smtClean="0">
                <a:latin typeface="+mj-lt"/>
                <a:ea typeface="+mn-ea"/>
                <a:cs typeface="+mn-cs"/>
              </a:rPr>
              <a:t>velocidade tangente a trajetória absoluta é a velocidade absoluta (velocidade periférica).</a:t>
            </a:r>
            <a:endParaRPr lang="pt-BR" sz="2600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Diagramas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velocidades</a:t>
            </a:r>
            <a:endParaRPr lang="pt-BR" sz="36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530725"/>
          </a:xfrm>
        </p:spPr>
        <p:txBody>
          <a:bodyPr/>
          <a:lstStyle/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>
              <a:buNone/>
            </a:pPr>
            <a:endParaRPr lang="pt-BR" sz="1600" b="1" dirty="0" smtClean="0">
              <a:latin typeface="+mj-lt"/>
            </a:endParaRPr>
          </a:p>
          <a:p>
            <a:pPr algn="ctr">
              <a:buNone/>
            </a:pPr>
            <a:r>
              <a:rPr lang="pt-BR" sz="1600" b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Trajetórias </a:t>
            </a:r>
            <a:r>
              <a:rPr lang="pt-BR" sz="1600" b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absoluta e relativa em um rotor de uma bomba centrífuga, e suas velocidades absoluta (C) e relativa (W</a:t>
            </a:r>
            <a:r>
              <a:rPr lang="pt-BR" sz="1600" b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)</a:t>
            </a:r>
            <a:endParaRPr lang="pt-BR" sz="16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Diagramas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velocidades</a:t>
            </a:r>
            <a:endParaRPr lang="pt-BR" sz="3600" dirty="0"/>
          </a:p>
        </p:txBody>
      </p:sp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87292"/>
            <a:ext cx="7072362" cy="441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TRIÂNGULOS DE VELOCIDADE  COMPOSIÇÃO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3200" dirty="0" smtClean="0">
                <a:latin typeface="+mj-lt"/>
                <a:ea typeface="+mn-ea"/>
                <a:cs typeface="+mn-cs"/>
              </a:rPr>
              <a:t>A máquina hidráulica é basicamente composta de duas partes de constituição </a:t>
            </a:r>
            <a:r>
              <a:rPr lang="pt-BR" sz="3200" dirty="0" smtClean="0">
                <a:latin typeface="+mj-lt"/>
                <a:ea typeface="+mn-ea"/>
                <a:cs typeface="+mn-cs"/>
              </a:rPr>
              <a:t>simétrica:</a:t>
            </a:r>
          </a:p>
          <a:p>
            <a:pPr>
              <a:buNone/>
            </a:pPr>
            <a:r>
              <a:rPr lang="pt-BR" sz="3200" dirty="0" smtClean="0">
                <a:latin typeface="+mj-lt"/>
                <a:ea typeface="+mn-ea"/>
                <a:cs typeface="+mn-cs"/>
              </a:rPr>
              <a:t> </a:t>
            </a:r>
          </a:p>
          <a:p>
            <a:r>
              <a:rPr lang="pt-BR" b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Fixa;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</a:t>
            </a:r>
          </a:p>
          <a:p>
            <a:r>
              <a:rPr lang="pt-BR" b="1" dirty="0" smtClean="0">
                <a:latin typeface="+mj-lt"/>
              </a:rPr>
              <a:t>M</a:t>
            </a:r>
            <a:r>
              <a:rPr lang="pt-BR" b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óvel;</a:t>
            </a:r>
            <a:endParaRPr lang="pt-BR" b="1" dirty="0"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14400" y="1428736"/>
            <a:ext cx="7772400" cy="4530725"/>
          </a:xfrm>
        </p:spPr>
        <p:txBody>
          <a:bodyPr/>
          <a:lstStyle/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/>
            <a:endParaRPr lang="pt-BR" sz="1600" b="1" dirty="0" smtClean="0">
              <a:latin typeface="+mj-lt"/>
            </a:endParaRPr>
          </a:p>
          <a:p>
            <a:pPr algn="ctr"/>
            <a:endParaRPr lang="pt-BR" sz="1600" b="1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>
              <a:buNone/>
            </a:pPr>
            <a:endParaRPr lang="pt-BR" sz="1600" dirty="0" smtClean="0">
              <a:latin typeface="+mj-lt"/>
            </a:endParaRPr>
          </a:p>
          <a:p>
            <a:pPr algn="ctr">
              <a:buNone/>
            </a:pPr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Plano meridiano do rotor de uma bomba centrifuga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Diagramas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velocidades</a:t>
            </a:r>
            <a:endParaRPr lang="pt-BR" sz="3600" dirty="0"/>
          </a:p>
        </p:txBody>
      </p:sp>
      <p:sp>
        <p:nvSpPr>
          <p:cNvPr id="209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9921" name="Picture 1"/>
          <p:cNvPicPr>
            <a:picLocks noChangeAspect="1" noChangeArrowheads="1"/>
          </p:cNvPicPr>
          <p:nvPr/>
        </p:nvPicPr>
        <p:blipFill>
          <a:blip r:embed="rId2"/>
          <a:srcRect l="30136" t="45073" r="32899" b="28685"/>
          <a:stretch>
            <a:fillRect/>
          </a:stretch>
        </p:blipFill>
        <p:spPr bwMode="auto">
          <a:xfrm>
            <a:off x="1000100" y="1714488"/>
            <a:ext cx="7715304" cy="4306322"/>
          </a:xfrm>
          <a:prstGeom prst="rect">
            <a:avLst/>
          </a:prstGeom>
          <a:solidFill>
            <a:srgbClr val="009999"/>
          </a:solidFill>
          <a:ln w="9525">
            <a:solidFill>
              <a:srgbClr val="FFFFFF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914400" y="2928942"/>
            <a:ext cx="7772400" cy="1143000"/>
          </a:xfrm>
        </p:spPr>
        <p:txBody>
          <a:bodyPr/>
          <a:lstStyle/>
          <a:p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Diagramas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velocidades EXEMPLO</a:t>
            </a:r>
            <a:b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600" dirty="0" smtClean="0"/>
              <a:t>               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Ponte 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rolante com as velocidades W, C, u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pt-BR" sz="3600" dirty="0"/>
          </a:p>
        </p:txBody>
      </p:sp>
      <p:sp>
        <p:nvSpPr>
          <p:cNvPr id="211984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pSp>
        <p:nvGrpSpPr>
          <p:cNvPr id="211969" name="Group 1"/>
          <p:cNvGrpSpPr>
            <a:grpSpLocks noChangeAspect="1"/>
          </p:cNvGrpSpPr>
          <p:nvPr/>
        </p:nvGrpSpPr>
        <p:grpSpPr bwMode="auto">
          <a:xfrm>
            <a:off x="1071538" y="2071678"/>
            <a:ext cx="7538810" cy="3286148"/>
            <a:chOff x="2059" y="9156"/>
            <a:chExt cx="7019" cy="3060"/>
          </a:xfrm>
        </p:grpSpPr>
        <p:sp>
          <p:nvSpPr>
            <p:cNvPr id="211983" name="AutoShape 15"/>
            <p:cNvSpPr>
              <a:spLocks noChangeAspect="1" noChangeArrowheads="1" noTextEdit="1"/>
            </p:cNvSpPr>
            <p:nvPr/>
          </p:nvSpPr>
          <p:spPr bwMode="auto">
            <a:xfrm>
              <a:off x="2059" y="9156"/>
              <a:ext cx="7019" cy="306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82" name="Line 14"/>
            <p:cNvSpPr>
              <a:spLocks noChangeShapeType="1"/>
            </p:cNvSpPr>
            <p:nvPr/>
          </p:nvSpPr>
          <p:spPr bwMode="auto">
            <a:xfrm>
              <a:off x="2059" y="9336"/>
              <a:ext cx="70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81" name="Line 13"/>
            <p:cNvSpPr>
              <a:spLocks noChangeShapeType="1"/>
            </p:cNvSpPr>
            <p:nvPr/>
          </p:nvSpPr>
          <p:spPr bwMode="auto">
            <a:xfrm>
              <a:off x="2239" y="12036"/>
              <a:ext cx="683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80" name="Rectangle 12"/>
            <p:cNvSpPr>
              <a:spLocks noChangeArrowheads="1"/>
            </p:cNvSpPr>
            <p:nvPr/>
          </p:nvSpPr>
          <p:spPr bwMode="auto">
            <a:xfrm>
              <a:off x="5119" y="10236"/>
              <a:ext cx="721" cy="54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9" name="Line 11"/>
            <p:cNvSpPr>
              <a:spLocks noChangeShapeType="1"/>
            </p:cNvSpPr>
            <p:nvPr/>
          </p:nvSpPr>
          <p:spPr bwMode="auto">
            <a:xfrm>
              <a:off x="5299" y="9331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8" name="Line 10"/>
            <p:cNvSpPr>
              <a:spLocks noChangeShapeType="1"/>
            </p:cNvSpPr>
            <p:nvPr/>
          </p:nvSpPr>
          <p:spPr bwMode="auto">
            <a:xfrm>
              <a:off x="5659" y="9336"/>
              <a:ext cx="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7" name="Line 9"/>
            <p:cNvSpPr>
              <a:spLocks noChangeShapeType="1"/>
            </p:cNvSpPr>
            <p:nvPr/>
          </p:nvSpPr>
          <p:spPr bwMode="auto">
            <a:xfrm flipV="1">
              <a:off x="5479" y="987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6" name="Line 8"/>
            <p:cNvSpPr>
              <a:spLocks noChangeShapeType="1"/>
            </p:cNvSpPr>
            <p:nvPr/>
          </p:nvSpPr>
          <p:spPr bwMode="auto">
            <a:xfrm>
              <a:off x="5479" y="10596"/>
              <a:ext cx="719" cy="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5" name="Line 7"/>
            <p:cNvSpPr>
              <a:spLocks noChangeShapeType="1"/>
            </p:cNvSpPr>
            <p:nvPr/>
          </p:nvSpPr>
          <p:spPr bwMode="auto">
            <a:xfrm flipV="1">
              <a:off x="5479" y="9876"/>
              <a:ext cx="719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4" name="Line 6"/>
            <p:cNvSpPr>
              <a:spLocks noChangeShapeType="1"/>
            </p:cNvSpPr>
            <p:nvPr/>
          </p:nvSpPr>
          <p:spPr bwMode="auto">
            <a:xfrm flipV="1">
              <a:off x="6198" y="9876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3" name="Line 5"/>
            <p:cNvSpPr>
              <a:spLocks noChangeShapeType="1"/>
            </p:cNvSpPr>
            <p:nvPr/>
          </p:nvSpPr>
          <p:spPr bwMode="auto">
            <a:xfrm>
              <a:off x="5479" y="9876"/>
              <a:ext cx="71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211972" name="Text Box 4"/>
            <p:cNvSpPr txBox="1">
              <a:spLocks noChangeArrowheads="1"/>
            </p:cNvSpPr>
            <p:nvPr/>
          </p:nvSpPr>
          <p:spPr bwMode="auto">
            <a:xfrm>
              <a:off x="6074" y="10552"/>
              <a:ext cx="36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u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71" name="Text Box 3"/>
            <p:cNvSpPr txBox="1">
              <a:spLocks noChangeArrowheads="1"/>
            </p:cNvSpPr>
            <p:nvPr/>
          </p:nvSpPr>
          <p:spPr bwMode="auto">
            <a:xfrm>
              <a:off x="6246" y="9721"/>
              <a:ext cx="36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C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211970" name="Text Box 2"/>
            <p:cNvSpPr txBox="1">
              <a:spLocks noChangeArrowheads="1"/>
            </p:cNvSpPr>
            <p:nvPr/>
          </p:nvSpPr>
          <p:spPr bwMode="auto">
            <a:xfrm>
              <a:off x="5260" y="9585"/>
              <a:ext cx="366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18000" tIns="10800" rIns="18000" bIns="1080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W</a:t>
              </a:r>
              <a:endPara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643306" y="6286520"/>
            <a:ext cx="2714644" cy="500065"/>
          </a:xfrm>
        </p:spPr>
        <p:txBody>
          <a:bodyPr/>
          <a:lstStyle/>
          <a:p>
            <a:pPr>
              <a:buNone/>
            </a:pPr>
            <a:r>
              <a:rPr lang="pt-BR" sz="2000" dirty="0" smtClean="0">
                <a:latin typeface="+mj-lt"/>
                <a:ea typeface="+mn-ea"/>
                <a:cs typeface="+mn-cs"/>
              </a:rPr>
              <a:t>Ponte rolante</a:t>
            </a:r>
          </a:p>
          <a:p>
            <a:endParaRPr lang="pt-BR" dirty="0"/>
          </a:p>
        </p:txBody>
      </p:sp>
      <p:pic>
        <p:nvPicPr>
          <p:cNvPr id="212994" name="Picture 2"/>
          <p:cNvPicPr>
            <a:picLocks noChangeAspect="1" noChangeArrowheads="1"/>
          </p:cNvPicPr>
          <p:nvPr/>
        </p:nvPicPr>
        <p:blipFill>
          <a:blip r:embed="rId2"/>
          <a:srcRect l="10323" t="19318" r="32570" b="10680"/>
          <a:stretch>
            <a:fillRect/>
          </a:stretch>
        </p:blipFill>
        <p:spPr bwMode="auto">
          <a:xfrm>
            <a:off x="2000232" y="1643050"/>
            <a:ext cx="4954594" cy="45599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br>
              <a:rPr lang="pt-BR" sz="3600" dirty="0" smtClean="0"/>
            </a:b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Diagramas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de </a:t>
            </a:r>
            <a:r>
              <a:rPr lang="pt-BR" sz="36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velocidades EXEMPLO</a:t>
            </a:r>
            <a:endParaRPr lang="pt-BR" sz="36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Da mecânica geral, retiramos a relação entre as velocidades absoluta </a:t>
            </a:r>
            <a:r>
              <a:rPr lang="pt-BR" dirty="0" smtClean="0">
                <a:latin typeface="+mj-lt"/>
                <a:ea typeface="+mn-ea"/>
                <a:cs typeface="+mn-cs"/>
              </a:rPr>
              <a:t>C:</a:t>
            </a: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A </a:t>
            </a:r>
            <a:r>
              <a:rPr lang="pt-BR" dirty="0" smtClean="0">
                <a:latin typeface="+mj-lt"/>
                <a:ea typeface="+mn-ea"/>
                <a:cs typeface="+mn-cs"/>
              </a:rPr>
              <a:t>velocidade relativa W </a:t>
            </a:r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</a:rPr>
              <a:t>A </a:t>
            </a:r>
            <a:r>
              <a:rPr lang="pt-BR" dirty="0" smtClean="0">
                <a:latin typeface="+mj-lt"/>
                <a:ea typeface="+mn-ea"/>
                <a:cs typeface="+mn-cs"/>
              </a:rPr>
              <a:t>velocidade </a:t>
            </a:r>
            <a:r>
              <a:rPr lang="pt-BR" dirty="0" smtClean="0">
                <a:latin typeface="+mj-lt"/>
                <a:ea typeface="+mn-ea"/>
                <a:cs typeface="+mn-cs"/>
              </a:rPr>
              <a:t>do sistema não inercial no ponto </a:t>
            </a:r>
            <a:r>
              <a:rPr lang="pt-BR" dirty="0" smtClean="0">
                <a:latin typeface="+mj-lt"/>
                <a:ea typeface="+mn-ea"/>
                <a:cs typeface="+mn-cs"/>
              </a:rPr>
              <a:t>considerado, </a:t>
            </a:r>
            <a:r>
              <a:rPr lang="pt-BR" dirty="0" smtClean="0">
                <a:latin typeface="+mj-lt"/>
                <a:ea typeface="+mn-ea"/>
                <a:cs typeface="+mn-cs"/>
              </a:rPr>
              <a:t>a velocidade tangencial u</a:t>
            </a:r>
            <a:r>
              <a:rPr lang="pt-BR" dirty="0" smtClean="0">
                <a:latin typeface="+mj-lt"/>
                <a:ea typeface="+mn-ea"/>
                <a:cs typeface="+mn-cs"/>
              </a:rPr>
              <a:t>.</a:t>
            </a:r>
          </a:p>
          <a:p>
            <a:endParaRPr lang="pt-BR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Para </a:t>
            </a:r>
            <a:r>
              <a:rPr lang="pt-BR" dirty="0" smtClean="0">
                <a:latin typeface="+mj-lt"/>
                <a:ea typeface="+mn-ea"/>
                <a:cs typeface="+mn-cs"/>
              </a:rPr>
              <a:t>qualquer ponto do rotor vale a equação vetorial: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  <p:sp>
        <p:nvSpPr>
          <p:cNvPr id="2140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4017" name="Object 1"/>
          <p:cNvGraphicFramePr>
            <a:graphicFrameLocks noChangeAspect="1"/>
          </p:cNvGraphicFramePr>
          <p:nvPr/>
        </p:nvGraphicFramePr>
        <p:xfrm>
          <a:off x="2857488" y="5486416"/>
          <a:ext cx="3571900" cy="1143008"/>
        </p:xfrm>
        <a:graphic>
          <a:graphicData uri="http://schemas.openxmlformats.org/presentationml/2006/ole">
            <p:oleObj spid="_x0000_s214017" name="Equação" r:id="rId3" imgW="672808" imgH="215806" progId="Equation.3">
              <p:embed/>
            </p:oleObj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triângulo de velocidades é válido para todos os pontos localizados no mesmo diâmetro. </a:t>
            </a: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Entre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seções de entrada e saída, o fluxo deverá produzir o mínimo de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perdas.</a:t>
            </a:r>
          </a:p>
          <a:p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Deve-se adotar os </a:t>
            </a:r>
            <a:r>
              <a:rPr lang="pt-BR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perfis ou formatos de pás mais adequados. 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00128" y="1428736"/>
            <a:ext cx="7772400" cy="4530725"/>
          </a:xfrm>
        </p:spPr>
        <p:txBody>
          <a:bodyPr/>
          <a:lstStyle/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algn="ctr">
              <a:buNone/>
            </a:pPr>
            <a:r>
              <a:rPr lang="pt-BR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Representação </a:t>
            </a:r>
            <a:r>
              <a:rPr lang="pt-BR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das velocidades em rotor de bomba radial</a:t>
            </a:r>
            <a:endParaRPr lang="pt-BR" sz="2000" dirty="0">
              <a:latin typeface="+mj-lt"/>
            </a:endParaRPr>
          </a:p>
        </p:txBody>
      </p:sp>
      <p:pic>
        <p:nvPicPr>
          <p:cNvPr id="215042" name="Picture 2"/>
          <p:cNvPicPr>
            <a:picLocks noChangeAspect="1" noChangeArrowheads="1"/>
          </p:cNvPicPr>
          <p:nvPr/>
        </p:nvPicPr>
        <p:blipFill>
          <a:blip r:embed="rId2"/>
          <a:srcRect l="16017" t="9953" r="17522" b="20369"/>
          <a:stretch>
            <a:fillRect/>
          </a:stretch>
        </p:blipFill>
        <p:spPr bwMode="auto">
          <a:xfrm>
            <a:off x="1214414" y="1785310"/>
            <a:ext cx="7358114" cy="4358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00166" y="1684357"/>
            <a:ext cx="6294129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6067" name="Rectangle 3"/>
          <p:cNvSpPr>
            <a:spLocks noChangeArrowheads="1"/>
          </p:cNvSpPr>
          <p:nvPr/>
        </p:nvSpPr>
        <p:spPr bwMode="auto">
          <a:xfrm>
            <a:off x="2500330" y="6171033"/>
            <a:ext cx="471487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6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</a:rPr>
              <a:t>Triângulos de velocidade de uma bomba centrifuga</a:t>
            </a:r>
            <a:endParaRPr kumimoji="0" lang="pt-BR" sz="16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A velocidade 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absoluta do fluido de trabalho, </a:t>
            </a:r>
            <a:r>
              <a:rPr lang="pt-BR" i="1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, pode ser obtida da composição vetorial das velocidades relativa, do fluido, e absoluta, do rotor, em posições radiais genéricas.</a:t>
            </a:r>
            <a:endParaRPr lang="pt-BR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O </a:t>
            </a:r>
            <a:r>
              <a:rPr lang="pt-BR" dirty="0" smtClean="0">
                <a:latin typeface="+mj-lt"/>
                <a:ea typeface="+mn-ea"/>
                <a:cs typeface="+mn-cs"/>
              </a:rPr>
              <a:t>ângulo β, nesta idealização do escoamento, está fixado a partir do momento em que se define a curvatura </a:t>
            </a:r>
            <a:r>
              <a:rPr lang="pt-BR" dirty="0" smtClean="0">
                <a:latin typeface="+mj-lt"/>
                <a:ea typeface="+mn-ea"/>
                <a:cs typeface="+mn-cs"/>
              </a:rPr>
              <a:t>das </a:t>
            </a:r>
            <a:r>
              <a:rPr lang="pt-BR" dirty="0" smtClean="0">
                <a:latin typeface="+mj-lt"/>
                <a:ea typeface="+mn-ea"/>
                <a:cs typeface="+mn-cs"/>
              </a:rPr>
              <a:t>aletas, da entrada até a saída do rotor</a:t>
            </a:r>
            <a:r>
              <a:rPr lang="pt-BR" dirty="0" smtClean="0">
                <a:latin typeface="+mj-lt"/>
                <a:ea typeface="+mn-ea"/>
                <a:cs typeface="+mn-cs"/>
              </a:rPr>
              <a:t>.</a:t>
            </a: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O ângulo α, por seu lado, é função das características operacionais da bomba (rotação e vazão, entre outras).</a:t>
            </a:r>
            <a:endParaRPr lang="pt-BR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</a:rPr>
              <a:t>S</a:t>
            </a:r>
            <a:r>
              <a:rPr lang="pt-BR" dirty="0" smtClean="0">
                <a:latin typeface="+mj-lt"/>
                <a:ea typeface="+mn-ea"/>
                <a:cs typeface="+mn-cs"/>
              </a:rPr>
              <a:t>e </a:t>
            </a:r>
            <a:r>
              <a:rPr lang="pt-BR" dirty="0" smtClean="0">
                <a:latin typeface="+mj-lt"/>
                <a:ea typeface="+mn-ea"/>
                <a:cs typeface="+mn-cs"/>
              </a:rPr>
              <a:t>há variação de rotação da bomba, há variação do ângulo </a:t>
            </a:r>
            <a:r>
              <a:rPr lang="pt-BR" dirty="0" smtClean="0">
                <a:latin typeface="+mj-lt"/>
                <a:ea typeface="+mn-ea"/>
                <a:cs typeface="+mn-cs"/>
              </a:rPr>
              <a:t>α.</a:t>
            </a: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</a:rPr>
              <a:t>S</a:t>
            </a:r>
            <a:r>
              <a:rPr lang="pt-BR" dirty="0" smtClean="0">
                <a:latin typeface="+mj-lt"/>
                <a:ea typeface="+mn-ea"/>
                <a:cs typeface="+mn-cs"/>
              </a:rPr>
              <a:t>e </a:t>
            </a:r>
            <a:r>
              <a:rPr lang="pt-BR" dirty="0" smtClean="0">
                <a:latin typeface="+mj-lt"/>
                <a:ea typeface="+mn-ea"/>
                <a:cs typeface="+mn-cs"/>
              </a:rPr>
              <a:t>a vazão da bomba é </a:t>
            </a:r>
            <a:r>
              <a:rPr lang="pt-BR" dirty="0" smtClean="0">
                <a:latin typeface="+mj-lt"/>
                <a:ea typeface="+mn-ea"/>
                <a:cs typeface="+mn-cs"/>
              </a:rPr>
              <a:t>alterada, </a:t>
            </a:r>
            <a:r>
              <a:rPr lang="pt-BR" dirty="0" smtClean="0">
                <a:latin typeface="+mj-lt"/>
                <a:ea typeface="+mn-ea"/>
                <a:cs typeface="+mn-cs"/>
              </a:rPr>
              <a:t>há variação do ângulo α,</a:t>
            </a:r>
            <a:r>
              <a:rPr lang="pt-BR" dirty="0" smtClean="0">
                <a:latin typeface="+mj-lt"/>
                <a:ea typeface="+mn-ea"/>
                <a:cs typeface="+mn-cs"/>
              </a:rPr>
              <a:t> (abrindo-se </a:t>
            </a:r>
            <a:r>
              <a:rPr lang="pt-BR" dirty="0" smtClean="0">
                <a:latin typeface="+mj-lt"/>
                <a:ea typeface="+mn-ea"/>
                <a:cs typeface="+mn-cs"/>
              </a:rPr>
              <a:t>ou fechando-se uma válvula do sistema de bombeamento ao qual a bomba está conectada, por exemplo</a:t>
            </a:r>
            <a:r>
              <a:rPr lang="pt-BR" dirty="0" smtClean="0">
                <a:latin typeface="+mj-lt"/>
                <a:ea typeface="+mn-ea"/>
                <a:cs typeface="+mn-cs"/>
              </a:rPr>
              <a:t>).</a:t>
            </a:r>
            <a:endParaRPr lang="pt-BR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3600" dirty="0" smtClean="0"/>
              <a:t>PARTE FIXA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</a:rPr>
              <a:t>C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omposta 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por órgãos tais como: sistema diretor, aletas ajustáveis, pré-distribuidor, injetores e tubo de sucção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.</a:t>
            </a: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</a:rPr>
              <a:t>P</a:t>
            </a:r>
            <a:r>
              <a:rPr lang="pt-BR" dirty="0" smtClean="0">
                <a:latin typeface="+mj-lt"/>
                <a:ea typeface="+mn-ea"/>
                <a:cs typeface="+mn-cs"/>
              </a:rPr>
              <a:t>oderá </a:t>
            </a:r>
            <a:r>
              <a:rPr lang="pt-BR" dirty="0" smtClean="0">
                <a:latin typeface="+mj-lt"/>
                <a:ea typeface="+mn-ea"/>
                <a:cs typeface="+mn-cs"/>
              </a:rPr>
              <a:t>ocorrer a transformação de energia de pressão em energia de velocidade ou energia de velocidade em energia de pressão.</a:t>
            </a:r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Relações importantes</a:t>
            </a:r>
            <a:r>
              <a:rPr lang="pt-BR" sz="20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:</a:t>
            </a: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latin typeface="+mj-lt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>
              <a:buNone/>
            </a:pPr>
            <a:endParaRPr lang="pt-BR" sz="20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 = Velocidade Absoluta do Escoamento no ponto em estudo;</a:t>
            </a:r>
          </a:p>
          <a:p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u = Velocidade Tangencial do rotor no ponto em estudo;</a:t>
            </a:r>
          </a:p>
          <a:p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W = Velocidade Relativa do Escoamento no ponto em estudo;</a:t>
            </a:r>
          </a:p>
          <a:p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Cm = Componente meridional da Velocidade Absoluta, projeção da velocidade 	absoluta C sobre o plano meridional;</a:t>
            </a:r>
          </a:p>
          <a:p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Cu = Componente tangencial da Velocidade Absoluta, projeção da velocidade 	absoluta C sobre a direção tangencial; </a:t>
            </a:r>
          </a:p>
          <a:p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  <a:sym typeface="Symbol"/>
              </a:rPr>
              <a:t>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= Ângulo formado pela velocidade absoluta C e a velocidade tangencial u, também chamado ângulo do escoamento absoluto;</a:t>
            </a:r>
          </a:p>
          <a:p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  <a:sym typeface="Symbol"/>
              </a:rPr>
              <a:t></a:t>
            </a:r>
            <a:r>
              <a:rPr lang="pt-BR" sz="16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 = Ângulo formado pela velocidade relativa W e a velocidade tangencial u, também chamado ângulo do escoamento relativo.</a:t>
            </a:r>
          </a:p>
          <a:p>
            <a:pPr>
              <a:buNone/>
            </a:pPr>
            <a:endParaRPr lang="pt-BR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  <p:sp>
        <p:nvSpPr>
          <p:cNvPr id="2181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8113" name="Object 1"/>
          <p:cNvGraphicFramePr>
            <a:graphicFrameLocks noChangeAspect="1"/>
          </p:cNvGraphicFramePr>
          <p:nvPr/>
        </p:nvGraphicFramePr>
        <p:xfrm>
          <a:off x="1636714" y="2214554"/>
          <a:ext cx="1792278" cy="1077090"/>
        </p:xfrm>
        <a:graphic>
          <a:graphicData uri="http://schemas.openxmlformats.org/presentationml/2006/ole">
            <p:oleObj spid="_x0000_s218113" name="Equação" r:id="rId3" imgW="660240" imgH="393480" progId="Equation.3">
              <p:embed/>
            </p:oleObj>
          </a:graphicData>
        </a:graphic>
      </p:graphicFrame>
      <p:sp>
        <p:nvSpPr>
          <p:cNvPr id="2181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18115" name="Object 3"/>
          <p:cNvGraphicFramePr>
            <a:graphicFrameLocks noChangeAspect="1"/>
          </p:cNvGraphicFramePr>
          <p:nvPr/>
        </p:nvGraphicFramePr>
        <p:xfrm>
          <a:off x="4286248" y="2214554"/>
          <a:ext cx="2136282" cy="1000132"/>
        </p:xfrm>
        <a:graphic>
          <a:graphicData uri="http://schemas.openxmlformats.org/presentationml/2006/ole">
            <p:oleObj spid="_x0000_s218115" name="Equação" r:id="rId4" imgW="8506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71698" y="1142984"/>
            <a:ext cx="7772400" cy="4530725"/>
          </a:xfrm>
        </p:spPr>
        <p:txBody>
          <a:bodyPr/>
          <a:lstStyle/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r>
              <a:rPr lang="pt-BR" sz="18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Rotor de MHG Radial (Bomba e Ventiladores Radiais):</a:t>
            </a:r>
          </a:p>
          <a:p>
            <a:endParaRPr lang="pt-BR" dirty="0"/>
          </a:p>
        </p:txBody>
      </p:sp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643050"/>
            <a:ext cx="6221520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228888" y="1142984"/>
            <a:ext cx="5557822" cy="4530725"/>
          </a:xfrm>
        </p:spPr>
        <p:txBody>
          <a:bodyPr/>
          <a:lstStyle/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pPr lvl="0">
              <a:buNone/>
            </a:pPr>
            <a:endParaRPr lang="pt-BR" sz="1800" dirty="0" smtClean="0">
              <a:latin typeface="+mj-lt"/>
            </a:endParaRPr>
          </a:p>
          <a:p>
            <a:pPr>
              <a:buNone/>
            </a:pPr>
            <a:r>
              <a:rPr lang="pt-BR" sz="1800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Triângulos de velocidade - MHG Axial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sz="3600" dirty="0" smtClean="0"/>
              <a:t>TRIÂNGULOS DE VELOCIDADE </a:t>
            </a:r>
            <a:endParaRPr lang="pt-BR" sz="3600" dirty="0"/>
          </a:p>
        </p:txBody>
      </p:sp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graphicFrame>
        <p:nvGraphicFramePr>
          <p:cNvPr id="223233" name="Object 1"/>
          <p:cNvGraphicFramePr>
            <a:graphicFrameLocks noChangeAspect="1"/>
          </p:cNvGraphicFramePr>
          <p:nvPr/>
        </p:nvGraphicFramePr>
        <p:xfrm>
          <a:off x="1214414" y="1571612"/>
          <a:ext cx="6215106" cy="4434169"/>
        </p:xfrm>
        <a:graphic>
          <a:graphicData uri="http://schemas.openxmlformats.org/presentationml/2006/ole">
            <p:oleObj spid="_x0000_s223233" name="Picture" r:id="rId3" imgW="4133088" imgH="2941320" progId="Word.Picture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A parte móvel da máquina é formada apenas pelo </a:t>
            </a:r>
            <a:r>
              <a:rPr lang="pt-BR" dirty="0" smtClean="0">
                <a:latin typeface="+mj-lt"/>
                <a:ea typeface="+mn-ea"/>
                <a:cs typeface="+mn-cs"/>
              </a:rPr>
              <a:t>rotor.</a:t>
            </a:r>
          </a:p>
          <a:p>
            <a:endParaRPr lang="pt-BR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Composto </a:t>
            </a:r>
            <a:r>
              <a:rPr lang="pt-BR" dirty="0" smtClean="0">
                <a:latin typeface="+mj-lt"/>
                <a:ea typeface="+mn-ea"/>
                <a:cs typeface="+mn-cs"/>
              </a:rPr>
              <a:t>de pás, cubo e </a:t>
            </a:r>
            <a:r>
              <a:rPr lang="pt-BR" dirty="0" smtClean="0">
                <a:latin typeface="+mj-lt"/>
                <a:ea typeface="+mn-ea"/>
                <a:cs typeface="+mn-cs"/>
              </a:rPr>
              <a:t>coroa.</a:t>
            </a: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Principal </a:t>
            </a:r>
            <a:r>
              <a:rPr lang="pt-BR" dirty="0" smtClean="0">
                <a:latin typeface="+mj-lt"/>
                <a:ea typeface="+mn-ea"/>
                <a:cs typeface="+mn-cs"/>
              </a:rPr>
              <a:t>órgão da </a:t>
            </a:r>
            <a:r>
              <a:rPr lang="pt-BR" dirty="0" smtClean="0">
                <a:latin typeface="+mj-lt"/>
                <a:ea typeface="+mn-ea"/>
                <a:cs typeface="+mn-cs"/>
              </a:rPr>
              <a:t>máquina.</a:t>
            </a:r>
          </a:p>
          <a:p>
            <a:endParaRPr lang="pt-BR" dirty="0" smtClean="0"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Responsável </a:t>
            </a:r>
            <a:r>
              <a:rPr lang="pt-BR" dirty="0" smtClean="0">
                <a:latin typeface="+mj-lt"/>
                <a:ea typeface="+mn-ea"/>
                <a:cs typeface="+mn-cs"/>
              </a:rPr>
              <a:t>pela transformação de energia hidráulica em energia mecânica ou vice-versa.</a:t>
            </a:r>
            <a:endParaRPr lang="pt-BR" dirty="0">
              <a:latin typeface="+mj-lt"/>
            </a:endParaRP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3600" dirty="0" smtClean="0"/>
              <a:t>PARTE MÓVEL</a:t>
            </a:r>
            <a:endParaRPr lang="pt-BR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6844" y="1857364"/>
            <a:ext cx="8122874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3600" dirty="0" smtClean="0"/>
              <a:t>ARRANJO DE UMA TURBINA</a:t>
            </a:r>
            <a:endParaRPr lang="pt-B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+mj-lt"/>
                <a:ea typeface="+mn-ea"/>
                <a:cs typeface="+mn-cs"/>
              </a:rPr>
              <a:t>Considera-se, de maneira geral, que o escoamento em máquinas hidráulicas se processa em superfícies de revolução superpostas</a:t>
            </a:r>
            <a:r>
              <a:rPr lang="pt-BR" dirty="0" smtClean="0">
                <a:latin typeface="+mj-lt"/>
                <a:ea typeface="+mn-ea"/>
                <a:cs typeface="+mn-cs"/>
              </a:rPr>
              <a:t>.</a:t>
            </a: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latin typeface="+mj-lt"/>
                <a:ea typeface="+mn-ea"/>
                <a:cs typeface="+mn-cs"/>
              </a:rPr>
              <a:t>A velocidade do fluido em cada ponto do escoamento possui então componentes tangencial ao eixo, componente radial e componente axial.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TRIÂNGULOS DE VELOCIDADE  </a:t>
            </a:r>
            <a:br>
              <a:rPr lang="pt-BR" sz="3600" dirty="0" smtClean="0"/>
            </a:br>
            <a:r>
              <a:rPr lang="pt-BR" sz="3600" dirty="0" smtClean="0"/>
              <a:t>REPRESENTAÇÃO</a:t>
            </a:r>
            <a:endParaRPr lang="pt-BR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/>
          <p:cNvPicPr>
            <a:picLocks noChangeAspect="1" noChangeArrowheads="1"/>
          </p:cNvPicPr>
          <p:nvPr/>
        </p:nvPicPr>
        <p:blipFill>
          <a:blip r:embed="rId2"/>
          <a:srcRect l="1886" r="9840"/>
          <a:stretch>
            <a:fillRect/>
          </a:stretch>
        </p:blipFill>
        <p:spPr bwMode="auto">
          <a:xfrm>
            <a:off x="857224" y="1857364"/>
            <a:ext cx="7825243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MÁQUINA HIDRÁULICA </a:t>
            </a:r>
            <a:br>
              <a:rPr lang="pt-BR" sz="3600" dirty="0" smtClean="0"/>
            </a:br>
            <a:r>
              <a:rPr lang="pt-BR" sz="2600" dirty="0" smtClean="0"/>
              <a:t>PLANOS DE REPRESENTAÇÃO DE TRAJETÓRIA</a:t>
            </a:r>
            <a:endParaRPr lang="pt-BR" sz="2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Portanto as 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pás (simples ou em dupla curvatura) e outras partes do rotor; </a:t>
            </a:r>
            <a:endParaRPr lang="pt-BR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endParaRPr lang="pt-BR" dirty="0" smtClean="0">
              <a:latin typeface="+mj-lt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São 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desenhadas conforme o escoamento desejado do fluido no rotor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;</a:t>
            </a:r>
          </a:p>
          <a:p>
            <a:endParaRPr lang="pt-BR" dirty="0" smtClean="0">
              <a:solidFill>
                <a:schemeClr val="tx1"/>
              </a:solidFill>
              <a:latin typeface="+mj-lt"/>
              <a:ea typeface="+mn-ea"/>
              <a:cs typeface="+mn-cs"/>
            </a:endParaRPr>
          </a:p>
          <a:p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Serão </a:t>
            </a:r>
            <a:r>
              <a:rPr lang="pt-BR" dirty="0" smtClean="0">
                <a:solidFill>
                  <a:schemeClr val="tx1"/>
                </a:solidFill>
                <a:latin typeface="+mj-lt"/>
                <a:ea typeface="+mn-ea"/>
                <a:cs typeface="+mn-cs"/>
              </a:rPr>
              <a:t>perfeitamente definidas a partir da sua projeção nos dois planos mostrados: o plano meridional e o plano normal</a:t>
            </a:r>
          </a:p>
          <a:p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dirty="0" smtClean="0"/>
              <a:t>TRIÂNGULOS DE VELOCIDADE  </a:t>
            </a:r>
            <a:br>
              <a:rPr lang="pt-BR" sz="3600" dirty="0" smtClean="0"/>
            </a:br>
            <a:r>
              <a:rPr lang="pt-BR" sz="3600" dirty="0" smtClean="0"/>
              <a:t>REPRESENTAÇÃO</a:t>
            </a:r>
            <a:endParaRPr lang="pt-BR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615</TotalTime>
  <Words>1129</Words>
  <Application>Microsoft Office PowerPoint</Application>
  <PresentationFormat>Apresentação na tela (4:3)</PresentationFormat>
  <Paragraphs>332</Paragraphs>
  <Slides>42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2</vt:i4>
      </vt:variant>
      <vt:variant>
        <vt:lpstr>Títulos de slides</vt:lpstr>
      </vt:variant>
      <vt:variant>
        <vt:i4>42</vt:i4>
      </vt:variant>
    </vt:vector>
  </HeadingPairs>
  <TitlesOfParts>
    <vt:vector size="50" baseType="lpstr">
      <vt:lpstr>Arial</vt:lpstr>
      <vt:lpstr>Times New Roman</vt:lpstr>
      <vt:lpstr>Wingdings</vt:lpstr>
      <vt:lpstr>Courier New</vt:lpstr>
      <vt:lpstr>Symbol</vt:lpstr>
      <vt:lpstr>Camadas</vt:lpstr>
      <vt:lpstr>Microsoft Equation 3.0</vt:lpstr>
      <vt:lpstr>Microsoft Word Picture</vt:lpstr>
      <vt:lpstr>TRIÂNGULOS DE VELOCIDADE</vt:lpstr>
      <vt:lpstr>TRIÂNGULOS DE VELOCIDADE</vt:lpstr>
      <vt:lpstr>TRIÂNGULOS DE VELOCIDADE  COMPOSIÇÃO</vt:lpstr>
      <vt:lpstr>MÁQUINA HIDRÁULICA  PARTE FIXA</vt:lpstr>
      <vt:lpstr>MÁQUINA HIDRÁULICA  PARTE MÓVEL</vt:lpstr>
      <vt:lpstr>MÁQUINA HIDRÁULICA  ARRANJO DE UMA TURBINA</vt:lpstr>
      <vt:lpstr>TRIÂNGULOS DE VELOCIDADE   REPRESENTAÇÃO</vt:lpstr>
      <vt:lpstr>MÁQUINA HIDRÁULICA  PLANOS DE REPRESENTAÇÃO DE TRAJETÓRIA</vt:lpstr>
      <vt:lpstr>TRIÂNGULOS DE VELOCIDADE   REPRESENTAÇÃO</vt:lpstr>
      <vt:lpstr>MÁQUINA HIDRÁULICA  PLANOS DE REPRESENTAÇÃO DE TRAJETÓRIA</vt:lpstr>
      <vt:lpstr>MÁQUINA HIDRÁULICA  PLANOS DE REPRESENTAÇÃO DE TRAJETÓRIA</vt:lpstr>
      <vt:lpstr>MÁQUINA HIDRÁULICA  PLANOS DE REPRESENTAÇÃO DE TRAJETÓRIA</vt:lpstr>
      <vt:lpstr>MÁQUINA HIDRÁULICA  PLANOS DE REPRESENTAÇÃO DE TRAJETÓRIA</vt:lpstr>
      <vt:lpstr>MÁQUINA HIDRÁULICA  PLANOS DE REPRESENTAÇÃO DE TRAJETÓRIA</vt:lpstr>
      <vt:lpstr>TRIÂNGULOS DE VELOCIDADE  NOTAÇÃO</vt:lpstr>
      <vt:lpstr>TRIÂNGULOS DE VELOCIDADE  NOTAÇÃO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Componente meridional – Cm</vt:lpstr>
      <vt:lpstr>TRIÂNGULOS DE VELOCIDADE  Diagramas de velocidades</vt:lpstr>
      <vt:lpstr>TRIÂNGULOS DE VELOCIDADE  Diagramas de velocidades</vt:lpstr>
      <vt:lpstr>TRIÂNGULOS DE VELOCIDADE  Diagramas de velocidades</vt:lpstr>
      <vt:lpstr>TRIÂNGULOS DE VELOCIDADE  Diagramas de velocidades EXEMPLO                        Ponte rolante com as velocidades W, C, u </vt:lpstr>
      <vt:lpstr>TRIÂNGULOS DE VELOCIDADE  Diagramas de velocidades EXEMPLO</vt:lpstr>
      <vt:lpstr>TRIÂNGULOS DE VELOCIDADE </vt:lpstr>
      <vt:lpstr>TRIÂNGULOS DE VELOCIDADE </vt:lpstr>
      <vt:lpstr>TRIÂNGULOS DE VELOCIDADE </vt:lpstr>
      <vt:lpstr>TRIÂNGULOS DE VELOCIDADE </vt:lpstr>
      <vt:lpstr>TRIÂNGULOS DE VELOCIDADE </vt:lpstr>
      <vt:lpstr>TRIÂNGULOS DE VELOCIDADE </vt:lpstr>
      <vt:lpstr>TRIÂNGULOS DE VELOCIDADE </vt:lpstr>
      <vt:lpstr>TRIÂNGULOS DE VELOCIDADE </vt:lpstr>
      <vt:lpstr>TRIÂNGULOS DE VELOCIDADE </vt:lpstr>
      <vt:lpstr>TRIÂNGULOS DE VELOCIDADE </vt:lpstr>
    </vt:vector>
  </TitlesOfParts>
  <Company>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MÁQUINAS HIDRÁULICAS E  TRIÂNGULOS DE VELOCIDADE</dc:title>
  <dc:creator>Simoni Baroni</dc:creator>
  <cp:lastModifiedBy>Laboratorio de maquinas hidraulicas</cp:lastModifiedBy>
  <cp:revision>83</cp:revision>
  <dcterms:created xsi:type="dcterms:W3CDTF">2009-01-26T21:43:29Z</dcterms:created>
  <dcterms:modified xsi:type="dcterms:W3CDTF">2009-02-02T18:45:22Z</dcterms:modified>
</cp:coreProperties>
</file>