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309" r:id="rId5"/>
    <p:sldId id="310" r:id="rId6"/>
    <p:sldId id="311" r:id="rId7"/>
    <p:sldId id="312" r:id="rId8"/>
    <p:sldId id="314" r:id="rId9"/>
    <p:sldId id="313" r:id="rId10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94647" autoAdjust="0"/>
  </p:normalViewPr>
  <p:slideViewPr>
    <p:cSldViewPr>
      <p:cViewPr varScale="1">
        <p:scale>
          <a:sx n="74" d="100"/>
          <a:sy n="74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32A2-6983-456A-8240-78FA2D3109A6}" type="datetimeFigureOut">
              <a:rPr lang="pt-BR" smtClean="0"/>
              <a:pPr/>
              <a:t>10/05/2014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A171-4DE6-4668-A3E7-C891E475849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5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ECB81F-C138-4502-BADF-AF97F1270E72}" type="datetimeFigureOut">
              <a:rPr lang="pt-BR" smtClean="0"/>
              <a:pPr/>
              <a:t>10/05/2014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12601C-0F3D-42E1-AA66-F153B9093A2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2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2601C-0F3D-42E1-AA66-F153B9093A2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61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CA25-9DCA-40A1-8423-7C9E843F3A4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70CE-2F23-4BEC-ABE9-FC1E4257A4D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3D3F-F119-47BE-8D9A-96F653C377C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917D0-0FC5-4B6F-9270-3F31524ADC8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324B4-BBB2-4902-8E9B-AB339401664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875AD-140A-47A1-BEF6-E8B029662EE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6C47F-604A-427A-9FF6-F18F0449E3D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BF4E6-C75D-46C2-8517-320072B545A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C69D-B7F3-4A0A-8481-44F59FA22AD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78DD6-6A9F-42DF-93BD-B97DB699E53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FCFCD-E01F-4023-843F-90AEE45FD2E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97CC5-ED3B-4971-A9E1-0BAEB9D7E1B5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.wmf"/><Relationship Id="rId3" Type="http://schemas.openxmlformats.org/officeDocument/2006/relationships/image" Target="../media/image7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7.png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7.png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9.wmf"/><Relationship Id="rId3" Type="http://schemas.openxmlformats.org/officeDocument/2006/relationships/image" Target="../media/image7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55071" y="2561539"/>
            <a:ext cx="8572560" cy="3929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83568" y="4835155"/>
            <a:ext cx="7720503" cy="466053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pt-BR" sz="2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Grupo de Energia e Ciências </a:t>
            </a:r>
            <a:r>
              <a:rPr lang="pt-BR" sz="2600" b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Térmicas da UFPR</a:t>
            </a:r>
            <a:endParaRPr lang="pt-BR" sz="2600" b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0"/>
            <a:ext cx="8715437" cy="25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tângulo 23"/>
          <p:cNvSpPr/>
          <p:nvPr/>
        </p:nvSpPr>
        <p:spPr>
          <a:xfrm>
            <a:off x="0" y="5286388"/>
            <a:ext cx="9144000" cy="1571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Picture 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5445125"/>
            <a:ext cx="1727200" cy="1152525"/>
          </a:xfrm>
          <a:prstGeom prst="rect">
            <a:avLst/>
          </a:prstGeom>
          <a:noFill/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707" y="41259"/>
            <a:ext cx="151288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nilko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5445125"/>
            <a:ext cx="1879600" cy="11525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42844" y="5597720"/>
          <a:ext cx="1571636" cy="865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Picture" r:id="rId7" imgW="1231392" imgH="673608" progId="Word.Picture.8">
                  <p:embed/>
                </p:oleObj>
              </mc:Choice>
              <mc:Fallback>
                <p:oleObj name="Picture" r:id="rId7" imgW="1231392" imgH="673608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597720"/>
                        <a:ext cx="1571636" cy="865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852936"/>
            <a:ext cx="77768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Aulas </a:t>
            </a:r>
            <a:r>
              <a:rPr kumimoji="0" lang="pt-BR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e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Introdução a simulação de sistemas físicos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u="sng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5568652"/>
            <a:ext cx="2190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6372200" cy="37695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129581"/>
            <a:ext cx="645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MODELAGEM, SIMULAÇÃO E OTIMIZAÇÃO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 descr="figura2aul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0" y="58143"/>
            <a:ext cx="623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O MODELO DE ELEMENTOS DE VOLUME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tângulo 14"/>
          <p:cNvSpPr/>
          <p:nvPr/>
        </p:nvSpPr>
        <p:spPr>
          <a:xfrm>
            <a:off x="539552" y="764704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pt-BR" sz="1600" dirty="0" smtClean="0">
                <a:latin typeface="cafeta" pitchFamily="34" charset="0"/>
              </a:rPr>
              <a:t>VARGAS, J. V. C. ; STANESCU, G. ; FLOREA, R. ; CAMPOS, Marcos Carvalho . A </a:t>
            </a:r>
            <a:r>
              <a:rPr lang="pt-BR" sz="1600" dirty="0" err="1" smtClean="0">
                <a:latin typeface="cafeta" pitchFamily="34" charset="0"/>
              </a:rPr>
              <a:t>numerical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model</a:t>
            </a:r>
            <a:r>
              <a:rPr lang="pt-BR" sz="1600" dirty="0" smtClean="0">
                <a:latin typeface="cafeta" pitchFamily="34" charset="0"/>
              </a:rPr>
              <a:t> to </a:t>
            </a:r>
            <a:r>
              <a:rPr lang="pt-BR" sz="1600" dirty="0" err="1" smtClean="0">
                <a:latin typeface="cafeta" pitchFamily="34" charset="0"/>
              </a:rPr>
              <a:t>predict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the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thermal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and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psychrometric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response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of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electronic</a:t>
            </a:r>
            <a:r>
              <a:rPr lang="pt-BR" sz="1600" dirty="0" smtClean="0">
                <a:latin typeface="cafeta" pitchFamily="34" charset="0"/>
              </a:rPr>
              <a:t> packages. </a:t>
            </a:r>
            <a:r>
              <a:rPr lang="pt-BR" sz="1600" dirty="0" err="1" smtClean="0">
                <a:latin typeface="cafeta" pitchFamily="34" charset="0"/>
              </a:rPr>
              <a:t>Asme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Journal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of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Electronic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Packaging</a:t>
            </a:r>
            <a:r>
              <a:rPr lang="pt-BR" sz="1600" dirty="0" smtClean="0">
                <a:latin typeface="cafeta" pitchFamily="34" charset="0"/>
              </a:rPr>
              <a:t>, v. 123, n. 3, p. 200-210, 2001. </a:t>
            </a:r>
            <a:endParaRPr lang="pt-BR" sz="1600" dirty="0" smtClean="0">
              <a:latin typeface="cafeta" pitchFamily="34" charset="0"/>
            </a:endParaRPr>
          </a:p>
          <a:p>
            <a:pPr marL="268288" indent="-268288"/>
            <a:r>
              <a:rPr lang="pt-BR" sz="1600" dirty="0" smtClean="0">
                <a:latin typeface="cafeta" pitchFamily="34" charset="0"/>
              </a:rPr>
              <a:t>DILAY, E., VARGAS, J. V. C., SOUZA, J. A., ORDONEZ, J. C., YANG, S., MARIANO, A. </a:t>
            </a:r>
            <a:r>
              <a:rPr lang="pt-BR" sz="1600" dirty="0">
                <a:latin typeface="cafeta" pitchFamily="34" charset="0"/>
              </a:rPr>
              <a:t>B. A volume </a:t>
            </a:r>
            <a:r>
              <a:rPr lang="pt-BR" sz="1600" dirty="0" err="1">
                <a:latin typeface="cafeta" pitchFamily="34" charset="0"/>
              </a:rPr>
              <a:t>element</a:t>
            </a:r>
            <a:r>
              <a:rPr lang="pt-BR" sz="1600" dirty="0">
                <a:latin typeface="cafeta" pitchFamily="34" charset="0"/>
              </a:rPr>
              <a:t> </a:t>
            </a:r>
            <a:r>
              <a:rPr lang="pt-BR" sz="1600" dirty="0" err="1">
                <a:latin typeface="cafeta" pitchFamily="34" charset="0"/>
              </a:rPr>
              <a:t>model</a:t>
            </a:r>
            <a:r>
              <a:rPr lang="pt-BR" sz="1600" dirty="0">
                <a:latin typeface="cafeta" pitchFamily="34" charset="0"/>
              </a:rPr>
              <a:t> (VEM) for </a:t>
            </a:r>
            <a:r>
              <a:rPr lang="pt-BR" sz="1600" dirty="0" err="1">
                <a:latin typeface="cafeta" pitchFamily="34" charset="0"/>
              </a:rPr>
              <a:t>energy</a:t>
            </a:r>
            <a:r>
              <a:rPr lang="pt-BR" sz="1600" dirty="0">
                <a:latin typeface="cafeta" pitchFamily="34" charset="0"/>
              </a:rPr>
              <a:t> </a:t>
            </a:r>
            <a:r>
              <a:rPr lang="pt-BR" sz="1600" dirty="0" smtClean="0">
                <a:latin typeface="cafeta" pitchFamily="34" charset="0"/>
              </a:rPr>
              <a:t>systems </a:t>
            </a:r>
            <a:r>
              <a:rPr lang="pt-BR" sz="1600" dirty="0" err="1" smtClean="0">
                <a:latin typeface="cafeta" pitchFamily="34" charset="0"/>
              </a:rPr>
              <a:t>engineering</a:t>
            </a:r>
            <a:r>
              <a:rPr lang="pt-BR" sz="1600" dirty="0" smtClean="0">
                <a:latin typeface="cafeta" pitchFamily="34" charset="0"/>
              </a:rPr>
              <a:t>. </a:t>
            </a:r>
            <a:r>
              <a:rPr lang="pt-BR" sz="1600" dirty="0" err="1" smtClean="0">
                <a:latin typeface="cafeta" pitchFamily="34" charset="0"/>
              </a:rPr>
              <a:t>International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Journal</a:t>
            </a:r>
            <a:r>
              <a:rPr lang="pt-BR" sz="1600" dirty="0" smtClean="0">
                <a:latin typeface="cafeta" pitchFamily="34" charset="0"/>
              </a:rPr>
              <a:t> </a:t>
            </a:r>
            <a:r>
              <a:rPr lang="pt-BR" sz="1600" dirty="0" err="1" smtClean="0">
                <a:latin typeface="cafeta" pitchFamily="34" charset="0"/>
              </a:rPr>
              <a:t>of</a:t>
            </a:r>
            <a:r>
              <a:rPr lang="pt-BR" sz="1600" dirty="0" smtClean="0">
                <a:latin typeface="cafeta" pitchFamily="34" charset="0"/>
              </a:rPr>
              <a:t> Energy </a:t>
            </a:r>
            <a:r>
              <a:rPr lang="pt-BR" sz="1600" dirty="0" err="1" smtClean="0">
                <a:latin typeface="cafeta" pitchFamily="34" charset="0"/>
              </a:rPr>
              <a:t>Research</a:t>
            </a:r>
            <a:r>
              <a:rPr lang="pt-BR" sz="1600" dirty="0" smtClean="0">
                <a:latin typeface="cafeta" pitchFamily="34" charset="0"/>
              </a:rPr>
              <a:t>, 2014, in </a:t>
            </a:r>
            <a:r>
              <a:rPr lang="pt-BR" sz="1600" dirty="0" err="1" smtClean="0">
                <a:latin typeface="cafeta" pitchFamily="34" charset="0"/>
              </a:rPr>
              <a:t>print</a:t>
            </a:r>
            <a:r>
              <a:rPr lang="pt-BR" sz="1600" dirty="0" smtClean="0">
                <a:latin typeface="cafeta" pitchFamily="34" charset="0"/>
              </a:rPr>
              <a:t>.</a:t>
            </a:r>
            <a:endParaRPr lang="pt-BR" sz="1600" dirty="0" smtClean="0">
              <a:latin typeface="cafeta" pitchFamily="34" charset="0"/>
            </a:endParaRP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801253"/>
            <a:ext cx="4357718" cy="405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890269"/>
            <a:ext cx="6192795" cy="5841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084817"/>
            <a:ext cx="7776864" cy="5584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925903"/>
              </p:ext>
            </p:extLst>
          </p:nvPr>
        </p:nvGraphicFramePr>
        <p:xfrm>
          <a:off x="1481196" y="2996953"/>
          <a:ext cx="5611084" cy="917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3" name="Equation" r:id="rId4" imgW="2565400" imgH="419100" progId="Equation.3">
                  <p:embed/>
                </p:oleObj>
              </mc:Choice>
              <mc:Fallback>
                <p:oleObj name="Equation" r:id="rId4" imgW="2565400" imgH="4191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96" y="2996953"/>
                        <a:ext cx="5611084" cy="917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550782"/>
              </p:ext>
            </p:extLst>
          </p:nvPr>
        </p:nvGraphicFramePr>
        <p:xfrm>
          <a:off x="400710" y="4454447"/>
          <a:ext cx="3362880" cy="42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4" name="Equation" r:id="rId6" imgW="1905000" imgH="241300" progId="Equation.3">
                  <p:embed/>
                </p:oleObj>
              </mc:Choice>
              <mc:Fallback>
                <p:oleObj name="Equation" r:id="rId6" imgW="1905000" imgH="2413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10" y="4454447"/>
                        <a:ext cx="3362880" cy="420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96941"/>
              </p:ext>
            </p:extLst>
          </p:nvPr>
        </p:nvGraphicFramePr>
        <p:xfrm>
          <a:off x="4572000" y="4298940"/>
          <a:ext cx="3003984" cy="52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5" name="Equation" r:id="rId8" imgW="1358310" imgH="241195" progId="Equation.3">
                  <p:embed/>
                </p:oleObj>
              </mc:Choice>
              <mc:Fallback>
                <p:oleObj name="Equation" r:id="rId8" imgW="1358310" imgH="241195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98940"/>
                        <a:ext cx="3003984" cy="525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835922"/>
              </p:ext>
            </p:extLst>
          </p:nvPr>
        </p:nvGraphicFramePr>
        <p:xfrm>
          <a:off x="107504" y="5416948"/>
          <a:ext cx="3949293" cy="7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6" name="Equation" r:id="rId10" imgW="2286000" imgH="419100" progId="Equation.3">
                  <p:embed/>
                </p:oleObj>
              </mc:Choice>
              <mc:Fallback>
                <p:oleObj name="Equation" r:id="rId10" imgW="2286000" imgH="4191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416948"/>
                        <a:ext cx="3949293" cy="724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21394"/>
              </p:ext>
            </p:extLst>
          </p:nvPr>
        </p:nvGraphicFramePr>
        <p:xfrm>
          <a:off x="4286738" y="5358178"/>
          <a:ext cx="4196993" cy="76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7" name="Equation" r:id="rId12" imgW="2298700" imgH="419100" progId="Equation.3">
                  <p:embed/>
                </p:oleObj>
              </mc:Choice>
              <mc:Fallback>
                <p:oleObj name="Equation" r:id="rId12" imgW="2298700" imgH="4191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738" y="5358178"/>
                        <a:ext cx="4196993" cy="76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0" y="743576"/>
            <a:ext cx="903649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 1: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grade metálica do regenerador e tubo (parte sólida – em preto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Figura)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Hipóteses: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Grade soldada com tubo interno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Grade não tem contato físico direto com o tubo externo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Aplica-se a 1ª Lei da Termodinâmica ao sistema 1, de acordo com o diagrama da Figura, obtendo a seguinte equação: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30957"/>
              </p:ext>
            </p:extLst>
          </p:nvPr>
        </p:nvGraphicFramePr>
        <p:xfrm>
          <a:off x="203520" y="1983928"/>
          <a:ext cx="1955159" cy="555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8" name="Equation" r:id="rId4" imgW="838200" imgH="241300" progId="Equation.3">
                  <p:embed/>
                </p:oleObj>
              </mc:Choice>
              <mc:Fallback>
                <p:oleObj name="Equation" r:id="rId4" imgW="838200" imgH="2413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20" y="1983928"/>
                        <a:ext cx="1955159" cy="555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58901"/>
              </p:ext>
            </p:extLst>
          </p:nvPr>
        </p:nvGraphicFramePr>
        <p:xfrm>
          <a:off x="2892157" y="1829908"/>
          <a:ext cx="2215906" cy="837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9" name="Equation" r:id="rId6" imgW="1206500" imgH="457200" progId="Equation.3">
                  <p:embed/>
                </p:oleObj>
              </mc:Choice>
              <mc:Fallback>
                <p:oleObj name="Equation" r:id="rId6" imgW="1206500" imgH="457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157" y="1829908"/>
                        <a:ext cx="2215906" cy="8375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97221"/>
              </p:ext>
            </p:extLst>
          </p:nvPr>
        </p:nvGraphicFramePr>
        <p:xfrm>
          <a:off x="5724128" y="1846209"/>
          <a:ext cx="2538707" cy="67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0" name="Equation" r:id="rId8" imgW="1473200" imgH="393700" progId="Equation.3">
                  <p:embed/>
                </p:oleObj>
              </mc:Choice>
              <mc:Fallback>
                <p:oleObj name="Equation" r:id="rId8" imgW="1473200" imgH="3937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846209"/>
                        <a:ext cx="2538707" cy="671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753914"/>
              </p:ext>
            </p:extLst>
          </p:nvPr>
        </p:nvGraphicFramePr>
        <p:xfrm>
          <a:off x="304799" y="2777495"/>
          <a:ext cx="2184835" cy="72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1" name="Equation" r:id="rId10" imgW="1180588" imgH="393529" progId="Equation.3">
                  <p:embed/>
                </p:oleObj>
              </mc:Choice>
              <mc:Fallback>
                <p:oleObj name="Equation" r:id="rId10" imgW="1180588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2777495"/>
                        <a:ext cx="2184835" cy="722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31563"/>
              </p:ext>
            </p:extLst>
          </p:nvPr>
        </p:nvGraphicFramePr>
        <p:xfrm>
          <a:off x="2973055" y="2789714"/>
          <a:ext cx="2243270" cy="66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2" name="Equation" r:id="rId12" imgW="1320227" imgH="393529" progId="Equation.3">
                  <p:embed/>
                </p:oleObj>
              </mc:Choice>
              <mc:Fallback>
                <p:oleObj name="Equation" r:id="rId12" imgW="1320227" imgH="39352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055" y="2789714"/>
                        <a:ext cx="2243270" cy="6616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199504"/>
              </p:ext>
            </p:extLst>
          </p:nvPr>
        </p:nvGraphicFramePr>
        <p:xfrm>
          <a:off x="450145" y="4679051"/>
          <a:ext cx="2580011" cy="74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3" name="Equation" r:id="rId14" imgW="812447" imgH="241195" progId="Equation.3">
                  <p:embed/>
                </p:oleObj>
              </mc:Choice>
              <mc:Fallback>
                <p:oleObj name="Equation" r:id="rId14" imgW="812447" imgH="241195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45" y="4679051"/>
                        <a:ext cx="2580011" cy="74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380160"/>
              </p:ext>
            </p:extLst>
          </p:nvPr>
        </p:nvGraphicFramePr>
        <p:xfrm>
          <a:off x="4328899" y="4693459"/>
          <a:ext cx="3462828" cy="63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4" name="Equation" r:id="rId16" imgW="1308100" imgH="241300" progId="Equation.3">
                  <p:embed/>
                </p:oleObj>
              </mc:Choice>
              <mc:Fallback>
                <p:oleObj name="Equation" r:id="rId16" imgW="1308100" imgH="2413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8899" y="4693459"/>
                        <a:ext cx="3462828" cy="631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61912" y="855463"/>
            <a:ext cx="882047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 porosidade 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 um parâmetro importante no modelo porque afeta a resposta térmica do regenerador. É possível expressar as áreas nas Equações como funções da porosidade, da seguinte maneira: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615" name="Rectangle 63"/>
          <p:cNvSpPr>
            <a:spLocks noChangeArrowheads="1"/>
          </p:cNvSpPr>
          <p:nvPr/>
        </p:nvSpPr>
        <p:spPr bwMode="auto">
          <a:xfrm>
            <a:off x="203520" y="3523908"/>
            <a:ext cx="857758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massa total do EV j é expressa como uma função do volume total de grade e tubo no EV j, como se segue: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620" name="Rectangle 65"/>
          <p:cNvSpPr>
            <a:spLocks noChangeArrowheads="1"/>
          </p:cNvSpPr>
          <p:nvPr/>
        </p:nvSpPr>
        <p:spPr bwMode="auto">
          <a:xfrm>
            <a:off x="0" y="49411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pt-B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8621" name="Object 686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546153"/>
              </p:ext>
            </p:extLst>
          </p:nvPr>
        </p:nvGraphicFramePr>
        <p:xfrm>
          <a:off x="464655" y="5737458"/>
          <a:ext cx="2598064" cy="45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5" name="Equation" r:id="rId18" imgW="1358310" imgH="241195" progId="Equation.3">
                  <p:embed/>
                </p:oleObj>
              </mc:Choice>
              <mc:Fallback>
                <p:oleObj name="Equation" r:id="rId18" imgW="1358310" imgH="241195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55" y="5737458"/>
                        <a:ext cx="2598064" cy="4542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2" name="Object 686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32755"/>
              </p:ext>
            </p:extLst>
          </p:nvPr>
        </p:nvGraphicFramePr>
        <p:xfrm>
          <a:off x="480945" y="6172247"/>
          <a:ext cx="2724639" cy="46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6" name="Equation" r:id="rId20" imgW="1397000" imgH="241300" progId="Equation.3">
                  <p:embed/>
                </p:oleObj>
              </mc:Choice>
              <mc:Fallback>
                <p:oleObj name="Equation" r:id="rId20" imgW="1397000" imgH="24130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945" y="6172247"/>
                        <a:ext cx="2724639" cy="463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Rectangle 82"/>
          <p:cNvSpPr>
            <a:spLocks noChangeArrowheads="1"/>
          </p:cNvSpPr>
          <p:nvPr/>
        </p:nvSpPr>
        <p:spPr bwMode="auto">
          <a:xfrm>
            <a:off x="2068052" y="5409397"/>
            <a:ext cx="58068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condições de contorno são definidas por: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76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Primeiro elemento de volume (célula): </a:t>
            </a:r>
            <a:endParaRPr kumimoji="0" lang="pt-B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624" name="Rectangle 83"/>
          <p:cNvSpPr>
            <a:spLocks noChangeArrowheads="1"/>
          </p:cNvSpPr>
          <p:nvPr/>
        </p:nvSpPr>
        <p:spPr bwMode="auto">
          <a:xfrm>
            <a:off x="3419872" y="6185366"/>
            <a:ext cx="434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Último elemento de volume (célula): </a:t>
            </a:r>
            <a:endParaRPr kumimoji="0" lang="pt-B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242677"/>
              </p:ext>
            </p:extLst>
          </p:nvPr>
        </p:nvGraphicFramePr>
        <p:xfrm>
          <a:off x="2411759" y="2127422"/>
          <a:ext cx="4307567" cy="101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3" name="Equation" r:id="rId4" imgW="1778000" imgH="419100" progId="Equation.3">
                  <p:embed/>
                </p:oleObj>
              </mc:Choice>
              <mc:Fallback>
                <p:oleObj name="Equation" r:id="rId4" imgW="17780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59" y="2127422"/>
                        <a:ext cx="4307567" cy="1013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55000"/>
              </p:ext>
            </p:extLst>
          </p:nvPr>
        </p:nvGraphicFramePr>
        <p:xfrm>
          <a:off x="273740" y="3347256"/>
          <a:ext cx="2232667" cy="433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4" name="Equation" r:id="rId6" imgW="1320227" imgH="253890" progId="Equation.3">
                  <p:embed/>
                </p:oleObj>
              </mc:Choice>
              <mc:Fallback>
                <p:oleObj name="Equation" r:id="rId6" imgW="1320227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0" y="3347256"/>
                        <a:ext cx="2232667" cy="4336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081619"/>
              </p:ext>
            </p:extLst>
          </p:nvPr>
        </p:nvGraphicFramePr>
        <p:xfrm>
          <a:off x="3030156" y="3367022"/>
          <a:ext cx="2468438" cy="395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5" name="Equation" r:id="rId8" imgW="1485900" imgH="241300" progId="Equation.3">
                  <p:embed/>
                </p:oleObj>
              </mc:Choice>
              <mc:Fallback>
                <p:oleObj name="Equation" r:id="rId8" imgW="14859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156" y="3367022"/>
                        <a:ext cx="2468438" cy="3955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272035"/>
              </p:ext>
            </p:extLst>
          </p:nvPr>
        </p:nvGraphicFramePr>
        <p:xfrm>
          <a:off x="6353017" y="3337095"/>
          <a:ext cx="1480775" cy="425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6" name="Equation" r:id="rId10" imgW="825500" imgH="241300" progId="Equation.3">
                  <p:embed/>
                </p:oleObj>
              </mc:Choice>
              <mc:Fallback>
                <p:oleObj name="Equation" r:id="rId10" imgW="8255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017" y="3337095"/>
                        <a:ext cx="1480775" cy="425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936898"/>
              </p:ext>
            </p:extLst>
          </p:nvPr>
        </p:nvGraphicFramePr>
        <p:xfrm>
          <a:off x="273740" y="3960635"/>
          <a:ext cx="1584595" cy="41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7" name="Equation" r:id="rId12" imgW="914400" imgH="241300" progId="Equation.3">
                  <p:embed/>
                </p:oleObj>
              </mc:Choice>
              <mc:Fallback>
                <p:oleObj name="Equation" r:id="rId12" imgW="9144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0" y="3960635"/>
                        <a:ext cx="1584595" cy="412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588625"/>
              </p:ext>
            </p:extLst>
          </p:nvPr>
        </p:nvGraphicFramePr>
        <p:xfrm>
          <a:off x="3030156" y="3905329"/>
          <a:ext cx="1472483" cy="460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Equation" r:id="rId14" imgW="761669" imgH="241195" progId="Equation.3">
                  <p:embed/>
                </p:oleObj>
              </mc:Choice>
              <mc:Fallback>
                <p:oleObj name="Equation" r:id="rId14" imgW="761669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156" y="3905329"/>
                        <a:ext cx="1472483" cy="460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637726"/>
              </p:ext>
            </p:extLst>
          </p:nvPr>
        </p:nvGraphicFramePr>
        <p:xfrm>
          <a:off x="1589948" y="4392738"/>
          <a:ext cx="5964103" cy="117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Equation" r:id="rId16" imgW="2755900" imgH="546100" progId="Equation.3">
                  <p:embed/>
                </p:oleObj>
              </mc:Choice>
              <mc:Fallback>
                <p:oleObj name="Equation" r:id="rId16" imgW="2755900" imgH="546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948" y="4392738"/>
                        <a:ext cx="5964103" cy="1176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01883"/>
              </p:ext>
            </p:extLst>
          </p:nvPr>
        </p:nvGraphicFramePr>
        <p:xfrm>
          <a:off x="1858335" y="5828884"/>
          <a:ext cx="1554500" cy="7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Equation" r:id="rId18" imgW="508000" imgH="228600" progId="Equation.3">
                  <p:embed/>
                </p:oleObj>
              </mc:Choice>
              <mc:Fallback>
                <p:oleObj name="Equation" r:id="rId18" imgW="508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335" y="5828884"/>
                        <a:ext cx="1554500" cy="70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159"/>
              </p:ext>
            </p:extLst>
          </p:nvPr>
        </p:nvGraphicFramePr>
        <p:xfrm>
          <a:off x="5406358" y="5693354"/>
          <a:ext cx="1307909" cy="97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1" name="Equation" r:id="rId20" imgW="520474" imgH="393529" progId="Equation.3">
                  <p:embed/>
                </p:oleObj>
              </mc:Choice>
              <mc:Fallback>
                <p:oleObj name="Equation" r:id="rId20" imgW="52047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358" y="5693354"/>
                        <a:ext cx="1307909" cy="974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5077" y="823863"/>
            <a:ext cx="90014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 2: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fluido quente em movimento (em amarelo na Figura)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Aplica-se a 1ª Lei da Termodinâmica ao sistema 2, de acordo com o diagrama, e adotando variáveis sem subscrito para se referir ao fluido quente, obtém-se a seguinte equação</a:t>
            </a:r>
            <a:r>
              <a:rPr kumimoji="0" lang="pt-B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4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8604"/>
            <a:ext cx="5000628" cy="35719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0" y="58143"/>
            <a:ext cx="6060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reflection blurRad="6350" stA="55000" endA="300" endPos="45500" dir="5400000" sy="-100000" algn="bl" rotWithShape="0"/>
                </a:effectLst>
                <a:latin typeface="cafeta" pitchFamily="34" charset="0"/>
              </a:rPr>
              <a:t>Modelo de Trocador de Calor Regenerador</a:t>
            </a:r>
            <a:endParaRPr lang="pt-BR" sz="2400" dirty="0">
              <a:effectLst>
                <a:reflection blurRad="6350" stA="55000" endA="300" endPos="45500" dir="5400000" sy="-100000" algn="bl" rotWithShape="0"/>
              </a:effectLst>
              <a:latin typeface="cafet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987" y="0"/>
            <a:ext cx="2465013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702942"/>
              </p:ext>
            </p:extLst>
          </p:nvPr>
        </p:nvGraphicFramePr>
        <p:xfrm>
          <a:off x="285081" y="2115875"/>
          <a:ext cx="5152240" cy="91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8" name="Equation" r:id="rId4" imgW="2374900" imgH="419100" progId="Equation.3">
                  <p:embed/>
                </p:oleObj>
              </mc:Choice>
              <mc:Fallback>
                <p:oleObj name="Equation" r:id="rId4" imgW="2374900" imgH="419100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81" y="2115875"/>
                        <a:ext cx="5152240" cy="910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772765"/>
              </p:ext>
            </p:extLst>
          </p:nvPr>
        </p:nvGraphicFramePr>
        <p:xfrm>
          <a:off x="6272310" y="2052155"/>
          <a:ext cx="2241527" cy="84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9" name="Equation" r:id="rId6" imgW="1193800" imgH="444500" progId="Equation.3">
                  <p:embed/>
                </p:oleObj>
              </mc:Choice>
              <mc:Fallback>
                <p:oleObj name="Equation" r:id="rId6" imgW="1193800" imgH="4445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310" y="2052155"/>
                        <a:ext cx="2241527" cy="842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710127"/>
              </p:ext>
            </p:extLst>
          </p:nvPr>
        </p:nvGraphicFramePr>
        <p:xfrm>
          <a:off x="1036889" y="3610614"/>
          <a:ext cx="1925850" cy="70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0" name="Equation" r:id="rId8" imgW="647700" imgH="241300" progId="Equation.3">
                  <p:embed/>
                </p:oleObj>
              </mc:Choice>
              <mc:Fallback>
                <p:oleObj name="Equation" r:id="rId8" imgW="647700" imgH="2413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889" y="3610614"/>
                        <a:ext cx="1925850" cy="708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52257"/>
              </p:ext>
            </p:extLst>
          </p:nvPr>
        </p:nvGraphicFramePr>
        <p:xfrm>
          <a:off x="5388103" y="3504939"/>
          <a:ext cx="1192177" cy="813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1" name="Equation" r:id="rId10" imgW="596641" imgH="406224" progId="Equation.3">
                  <p:embed/>
                </p:oleObj>
              </mc:Choice>
              <mc:Fallback>
                <p:oleObj name="Equation" r:id="rId10" imgW="596641" imgH="406224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8103" y="3504939"/>
                        <a:ext cx="1192177" cy="813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157458"/>
              </p:ext>
            </p:extLst>
          </p:nvPr>
        </p:nvGraphicFramePr>
        <p:xfrm>
          <a:off x="1987010" y="4404827"/>
          <a:ext cx="4817008" cy="1157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2" name="Equation" r:id="rId12" imgW="1943100" imgH="469900" progId="Equation.3">
                  <p:embed/>
                </p:oleObj>
              </mc:Choice>
              <mc:Fallback>
                <p:oleObj name="Equation" r:id="rId12" imgW="1943100" imgH="4699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010" y="4404827"/>
                        <a:ext cx="4817008" cy="1157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59385"/>
              </p:ext>
            </p:extLst>
          </p:nvPr>
        </p:nvGraphicFramePr>
        <p:xfrm>
          <a:off x="500190" y="5575127"/>
          <a:ext cx="8013647" cy="114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3" name="Equation" r:id="rId14" imgW="3187700" imgH="457200" progId="Equation.3">
                  <p:embed/>
                </p:oleObj>
              </mc:Choice>
              <mc:Fallback>
                <p:oleObj name="Equation" r:id="rId14" imgW="3187700" imgH="4572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190" y="5575127"/>
                        <a:ext cx="8013647" cy="1148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07"/>
          <p:cNvSpPr>
            <a:spLocks noChangeArrowheads="1"/>
          </p:cNvSpPr>
          <p:nvPr/>
        </p:nvSpPr>
        <p:spPr bwMode="auto">
          <a:xfrm>
            <a:off x="107504" y="928323"/>
            <a:ext cx="88569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 3: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fluido interno em movimento (em cinza na Figura)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Aplica-se a 1ª Lei da Termodinâmica ao sistema 3, de acordo com o diagrama da Fig. 8.7, obtendo a seguinte equação: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09"/>
          <p:cNvSpPr>
            <a:spLocks noChangeArrowheads="1"/>
          </p:cNvSpPr>
          <p:nvPr/>
        </p:nvSpPr>
        <p:spPr bwMode="auto">
          <a:xfrm>
            <a:off x="-70624" y="2939351"/>
            <a:ext cx="414087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7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condições de contorno são: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421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cafeta</vt:lpstr>
      <vt:lpstr>Calibri</vt:lpstr>
      <vt:lpstr>Times New Roman</vt:lpstr>
      <vt:lpstr>Design padrão</vt:lpstr>
      <vt:lpstr>Picture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DEMEC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andrebmariano</dc:creator>
  <cp:lastModifiedBy>Jose</cp:lastModifiedBy>
  <cp:revision>279</cp:revision>
  <dcterms:created xsi:type="dcterms:W3CDTF">2008-07-22T17:18:50Z</dcterms:created>
  <dcterms:modified xsi:type="dcterms:W3CDTF">2014-05-10T18:07:12Z</dcterms:modified>
</cp:coreProperties>
</file>