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9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F02AD-96BB-46E2-8414-FCCF84BE21EA}" type="datetimeFigureOut">
              <a:rPr lang="pt-BR" smtClean="0"/>
              <a:pPr/>
              <a:t>12/04/2019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3D56-52BF-4690-96CF-411CC73AA40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467544" y="1412776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 smtClean="0"/>
              <a:t>INTRODUÇÃO A METALURGIA DO PÓ</a:t>
            </a:r>
            <a:endParaRPr lang="pt-BR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3" y="2492896"/>
            <a:ext cx="7920000" cy="245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804248" y="630932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71600" y="5157192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Maioria das peças pesam </a:t>
            </a:r>
            <a:r>
              <a:rPr lang="pt-BR" b="1" u="sng" dirty="0" smtClean="0">
                <a:solidFill>
                  <a:srgbClr val="0000FF"/>
                </a:solidFill>
              </a:rPr>
              <a:t>menos de 2,3 kg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r>
              <a:rPr lang="pt-BR" dirty="0" smtClean="0"/>
              <a:t>entretanto  peças de </a:t>
            </a:r>
            <a:r>
              <a:rPr lang="pt-BR" b="1" u="sng" dirty="0" smtClean="0">
                <a:solidFill>
                  <a:srgbClr val="0000FF"/>
                </a:solidFill>
              </a:rPr>
              <a:t>até 16 kg </a:t>
            </a:r>
            <a:r>
              <a:rPr lang="pt-BR" dirty="0" smtClean="0"/>
              <a:t>são hoje fabricadas pela M/P convencional.</a:t>
            </a:r>
          </a:p>
          <a:p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0" y="3808090"/>
            <a:ext cx="9144000" cy="64807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0" y="6237312"/>
            <a:ext cx="74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err="1" smtClean="0"/>
              <a:t>Spur</a:t>
            </a:r>
            <a:r>
              <a:rPr lang="pt-BR" u="sng" dirty="0" smtClean="0"/>
              <a:t> gear: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Engrenagens de pontas de árvores e/ou eixos comando de válvulas 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96752"/>
            <a:ext cx="22955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1412776"/>
            <a:ext cx="6829425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/>
          <a:srcRect l="6374" r="4396"/>
          <a:stretch>
            <a:fillRect/>
          </a:stretch>
        </p:blipFill>
        <p:spPr bwMode="auto">
          <a:xfrm>
            <a:off x="2843808" y="2564904"/>
            <a:ext cx="4032448" cy="3523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 r="52057"/>
          <a:stretch>
            <a:fillRect/>
          </a:stretch>
        </p:blipFill>
        <p:spPr bwMode="auto">
          <a:xfrm>
            <a:off x="6444208" y="980728"/>
            <a:ext cx="255267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515719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Mechanism of a heavy-duty lock</a:t>
            </a:r>
            <a:r>
              <a:rPr lang="pt-BR" u="sng" dirty="0" smtClean="0"/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Mecanismo para travamento pesado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916832"/>
            <a:ext cx="49530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179512" y="5301208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Synchro</a:t>
            </a:r>
            <a:r>
              <a:rPr lang="en-US" u="sng" dirty="0" smtClean="0"/>
              <a:t> blocker rings used in heavy-duty truck gear boxes:</a:t>
            </a:r>
            <a:r>
              <a:rPr lang="en-US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Anéis </a:t>
            </a:r>
            <a:r>
              <a:rPr lang="pt-BR" dirty="0" err="1" smtClean="0">
                <a:solidFill>
                  <a:srgbClr val="0000FF"/>
                </a:solidFill>
              </a:rPr>
              <a:t>sincronizadores-bloqueadores</a:t>
            </a:r>
            <a:r>
              <a:rPr lang="pt-BR" dirty="0" smtClean="0">
                <a:solidFill>
                  <a:srgbClr val="0000FF"/>
                </a:solidFill>
              </a:rPr>
              <a:t> usados em caixas de transmissão de caminhões pesados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1484784"/>
            <a:ext cx="6570290" cy="339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96752"/>
            <a:ext cx="51435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4860032" y="335699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Stainless steel applications and sputtering targets of layers of Cr, and Ni alloy, and non-magnetic stainless steels: </a:t>
            </a:r>
            <a:r>
              <a:rPr lang="pt-BR" dirty="0" smtClean="0">
                <a:solidFill>
                  <a:srgbClr val="0000FF"/>
                </a:solidFill>
              </a:rPr>
              <a:t>Aplicações de aço inoxidável e fabricação de alvos de Cr, </a:t>
            </a:r>
            <a:r>
              <a:rPr lang="pt-BR" dirty="0" err="1" smtClean="0">
                <a:solidFill>
                  <a:srgbClr val="0000FF"/>
                </a:solidFill>
              </a:rPr>
              <a:t>Ni</a:t>
            </a:r>
            <a:r>
              <a:rPr lang="pt-BR" dirty="0" smtClean="0">
                <a:solidFill>
                  <a:srgbClr val="0000FF"/>
                </a:solidFill>
              </a:rPr>
              <a:t> e ligas para deposição via </a:t>
            </a:r>
            <a:r>
              <a:rPr lang="pt-BR" i="1" dirty="0" err="1" smtClean="0">
                <a:solidFill>
                  <a:srgbClr val="0000FF"/>
                </a:solidFill>
              </a:rPr>
              <a:t>sputtering</a:t>
            </a:r>
            <a:r>
              <a:rPr lang="pt-BR" dirty="0" smtClean="0">
                <a:solidFill>
                  <a:srgbClr val="0000FF"/>
                </a:solidFill>
              </a:rPr>
              <a:t> </a:t>
            </a:r>
            <a:endParaRPr lang="pt-BR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156176" y="1628800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MIM parts, </a:t>
            </a:r>
            <a:r>
              <a:rPr lang="pt-BR" dirty="0" err="1" smtClean="0"/>
              <a:t>nickel</a:t>
            </a:r>
            <a:r>
              <a:rPr lang="pt-BR" dirty="0" smtClean="0"/>
              <a:t> </a:t>
            </a:r>
            <a:r>
              <a:rPr lang="pt-BR" dirty="0" err="1" smtClean="0"/>
              <a:t>steel</a:t>
            </a:r>
            <a:r>
              <a:rPr lang="pt-BR" dirty="0" smtClean="0"/>
              <a:t> </a:t>
            </a:r>
            <a:r>
              <a:rPr lang="pt-BR" dirty="0" err="1" smtClean="0"/>
              <a:t>screw</a:t>
            </a:r>
            <a:r>
              <a:rPr lang="pt-BR" dirty="0" smtClean="0"/>
              <a:t> </a:t>
            </a:r>
            <a:r>
              <a:rPr lang="pt-BR" dirty="0" err="1" smtClean="0"/>
              <a:t>seal</a:t>
            </a:r>
            <a:r>
              <a:rPr lang="pt-BR" dirty="0" smtClean="0"/>
              <a:t>,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en-US" dirty="0" err="1" smtClean="0"/>
              <a:t>Nb</a:t>
            </a:r>
            <a:r>
              <a:rPr lang="en-US" dirty="0" smtClean="0"/>
              <a:t> alloy thrust chamber and injector for a liquid propellant in a rocket engine: </a:t>
            </a:r>
            <a:r>
              <a:rPr lang="pt-BR" dirty="0" smtClean="0">
                <a:solidFill>
                  <a:srgbClr val="0000FF"/>
                </a:solidFill>
              </a:rPr>
              <a:t>Primeiras peças de MIM, anéis seladores com rosca (</a:t>
            </a:r>
            <a:r>
              <a:rPr lang="pt-BR" dirty="0" err="1" smtClean="0">
                <a:solidFill>
                  <a:srgbClr val="0000FF"/>
                </a:solidFill>
              </a:rPr>
              <a:t>aço-ao-Ni</a:t>
            </a:r>
            <a:r>
              <a:rPr lang="pt-BR" dirty="0" smtClean="0">
                <a:solidFill>
                  <a:srgbClr val="0000FF"/>
                </a:solidFill>
              </a:rPr>
              <a:t>) e câmara de propulsão e de injeção de propelente líquido para foguetes (liga de </a:t>
            </a:r>
            <a:r>
              <a:rPr lang="pt-BR" dirty="0" err="1" smtClean="0">
                <a:solidFill>
                  <a:srgbClr val="0000FF"/>
                </a:solidFill>
              </a:rPr>
              <a:t>Nb</a:t>
            </a:r>
            <a:r>
              <a:rPr lang="pt-BR" dirty="0" smtClean="0">
                <a:solidFill>
                  <a:srgbClr val="0000FF"/>
                </a:solidFill>
              </a:rPr>
              <a:t>)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196752"/>
            <a:ext cx="4981575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292080" y="1628800"/>
            <a:ext cx="36724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Inner cam/race for automotive automatic transmission, and governor weight used in automotive diesel engine controls: </a:t>
            </a:r>
            <a:r>
              <a:rPr lang="pt-BR" dirty="0" err="1" smtClean="0">
                <a:solidFill>
                  <a:srgbClr val="0000FF"/>
                </a:solidFill>
              </a:rPr>
              <a:t>Cames</a:t>
            </a:r>
            <a:r>
              <a:rPr lang="pt-BR" dirty="0" smtClean="0">
                <a:solidFill>
                  <a:srgbClr val="0000FF"/>
                </a:solidFill>
              </a:rPr>
              <a:t> com canais internos de caixas de transmissão automáticas (aço baixa-liga 4662) e pesos de governadores de controles de motores Diesel (aço ferramenta T-15 modificado ao V),  fabricados via Forjamento de Pós </a:t>
            </a:r>
            <a:r>
              <a:rPr lang="pt-BR" dirty="0" err="1" smtClean="0">
                <a:solidFill>
                  <a:srgbClr val="0000FF"/>
                </a:solidFill>
              </a:rPr>
              <a:t>Sinterizados</a:t>
            </a:r>
            <a:r>
              <a:rPr lang="pt-BR" dirty="0" smtClean="0">
                <a:solidFill>
                  <a:srgbClr val="0000FF"/>
                </a:solidFill>
              </a:rPr>
              <a:t>  para densidade plena (100% </a:t>
            </a:r>
            <a:r>
              <a:rPr lang="pt-BR" dirty="0" err="1" smtClean="0">
                <a:solidFill>
                  <a:srgbClr val="0000FF"/>
                </a:solidFill>
                <a:latin typeface="Symbol" pitchFamily="18" charset="2"/>
              </a:rPr>
              <a:t>r</a:t>
            </a:r>
            <a:r>
              <a:rPr lang="pt-BR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pt-BR" dirty="0" smtClean="0">
                <a:solidFill>
                  <a:srgbClr val="0000FF"/>
                </a:solidFill>
              </a:rPr>
              <a:t>  e 8,16 g/cm</a:t>
            </a:r>
            <a:r>
              <a:rPr lang="pt-BR" baseline="30000" dirty="0" smtClean="0">
                <a:solidFill>
                  <a:srgbClr val="0000FF"/>
                </a:solidFill>
              </a:rPr>
              <a:t>3</a:t>
            </a:r>
            <a:r>
              <a:rPr lang="pt-BR" dirty="0" smtClean="0">
                <a:solidFill>
                  <a:srgbClr val="0000FF"/>
                </a:solidFill>
              </a:rPr>
              <a:t>)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84784"/>
            <a:ext cx="48291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3528" y="494116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Electronic ground plate stamped from a copper-nickel-tin alloy:</a:t>
            </a:r>
            <a:r>
              <a:rPr lang="en-US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Placas eletrônicas de relógios  de ligas </a:t>
            </a:r>
            <a:r>
              <a:rPr lang="pt-BR" dirty="0" err="1" smtClean="0">
                <a:solidFill>
                  <a:srgbClr val="0000FF"/>
                </a:solidFill>
              </a:rPr>
              <a:t>Cu-Ni-Sn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1774557"/>
            <a:ext cx="49720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3528" y="449408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U.S.-produced powder-forged (fully dense) steel automotive connecting rod (Ford Motor Company): </a:t>
            </a:r>
            <a:r>
              <a:rPr lang="pt-BR" dirty="0" smtClean="0">
                <a:solidFill>
                  <a:srgbClr val="0000FF"/>
                </a:solidFill>
              </a:rPr>
              <a:t>60% das bielas (com densidade plena) são hoje produzidas via Forjamento de Pós nos EUA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8838" y="1700808"/>
            <a:ext cx="4886325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3528" y="4494088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High-strength HIP joint prosthesis—femoral head and stem, and </a:t>
            </a:r>
            <a:r>
              <a:rPr lang="en-US" dirty="0" err="1" smtClean="0"/>
              <a:t>acetabular</a:t>
            </a:r>
            <a:r>
              <a:rPr lang="en-US" dirty="0" smtClean="0"/>
              <a:t> cup (selectively coated with a cobalt–chromium–molybdenum porous alloy):  </a:t>
            </a:r>
            <a:r>
              <a:rPr lang="pt-BR" dirty="0" smtClean="0">
                <a:solidFill>
                  <a:srgbClr val="0000FF"/>
                </a:solidFill>
              </a:rPr>
              <a:t>Próteses </a:t>
            </a:r>
            <a:r>
              <a:rPr lang="pt-BR" dirty="0" err="1" smtClean="0">
                <a:solidFill>
                  <a:srgbClr val="0000FF"/>
                </a:solidFill>
              </a:rPr>
              <a:t>femurais</a:t>
            </a:r>
            <a:r>
              <a:rPr lang="pt-BR" dirty="0" smtClean="0">
                <a:solidFill>
                  <a:srgbClr val="0000FF"/>
                </a:solidFill>
              </a:rPr>
              <a:t> fabricadas por Compactação Isostática a Quente (HIP)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556792"/>
            <a:ext cx="50101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3528" y="459390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Double-pressed/double-sintered transmission output shaft hub used in rear-wheel drive cars:  </a:t>
            </a:r>
            <a:r>
              <a:rPr lang="pt-BR" dirty="0" smtClean="0">
                <a:solidFill>
                  <a:srgbClr val="0000FF"/>
                </a:solidFill>
              </a:rPr>
              <a:t>Cubo de roda para saída de eixo de transmissão para carros com tração traseira (dupla-compactação e dupla-sinterização)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1605905"/>
            <a:ext cx="4876800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804248" y="630932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177131"/>
            <a:ext cx="4567130" cy="5680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323528" y="4593902"/>
            <a:ext cx="8712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Main bearing caps for GM's 3.1 L (three caps) and 3.8 L (four caps) engines (nowadays it consumes 5,000 tons of powder a year): </a:t>
            </a:r>
            <a:r>
              <a:rPr lang="en-US" dirty="0" err="1" smtClean="0">
                <a:solidFill>
                  <a:srgbClr val="0000FF"/>
                </a:solidFill>
              </a:rPr>
              <a:t>Capas</a:t>
            </a:r>
            <a:r>
              <a:rPr lang="en-US" dirty="0" smtClean="0">
                <a:solidFill>
                  <a:srgbClr val="0000FF"/>
                </a:solidFill>
              </a:rPr>
              <a:t> de </a:t>
            </a:r>
            <a:r>
              <a:rPr lang="en-US" dirty="0" err="1" smtClean="0">
                <a:solidFill>
                  <a:srgbClr val="0000FF"/>
                </a:solidFill>
              </a:rPr>
              <a:t>mancais</a:t>
            </a:r>
            <a:r>
              <a:rPr lang="en-US" dirty="0" smtClean="0">
                <a:solidFill>
                  <a:srgbClr val="0000FF"/>
                </a:solidFill>
              </a:rPr>
              <a:t> (r</a:t>
            </a:r>
            <a:r>
              <a:rPr lang="pt-BR" dirty="0" err="1" smtClean="0">
                <a:solidFill>
                  <a:srgbClr val="0000FF"/>
                </a:solidFill>
              </a:rPr>
              <a:t>esponsável</a:t>
            </a:r>
            <a:r>
              <a:rPr lang="pt-BR" dirty="0" smtClean="0">
                <a:solidFill>
                  <a:srgbClr val="0000FF"/>
                </a:solidFill>
              </a:rPr>
              <a:t> pelo maior volume de aplicação da M/P nos EAU atualmente)</a:t>
            </a:r>
            <a:endParaRPr lang="pt-BR" dirty="0">
              <a:solidFill>
                <a:srgbClr val="0000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700808"/>
            <a:ext cx="503872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6804248" y="630932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419225"/>
            <a:ext cx="807720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83568" y="5373216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Limitado a peças pequenas, </a:t>
            </a:r>
            <a:r>
              <a:rPr lang="pt-BR" sz="2000" b="1" u="sng" dirty="0" smtClean="0">
                <a:solidFill>
                  <a:srgbClr val="0000FF"/>
                </a:solidFill>
              </a:rPr>
              <a:t>inferiores a 250 g</a:t>
            </a:r>
            <a:r>
              <a:rPr lang="pt-BR" sz="2000" dirty="0" smtClean="0">
                <a:solidFill>
                  <a:srgbClr val="0000FF"/>
                </a:solidFill>
              </a:rPr>
              <a:t> </a:t>
            </a:r>
            <a:r>
              <a:rPr lang="pt-BR" sz="2000" dirty="0" smtClean="0"/>
              <a:t>Utiliza pós muito finos, </a:t>
            </a:r>
            <a:r>
              <a:rPr lang="pt-BR" sz="2000" b="1" u="sng" dirty="0" smtClean="0">
                <a:solidFill>
                  <a:srgbClr val="0000FF"/>
                </a:solidFill>
              </a:rPr>
              <a:t>inferiores a 20 </a:t>
            </a:r>
            <a:r>
              <a:rPr lang="pt-BR" sz="2000" b="1" u="sng" dirty="0" smtClean="0">
                <a:solidFill>
                  <a:srgbClr val="0000FF"/>
                </a:solidFill>
                <a:latin typeface="Symbol" pitchFamily="18" charset="2"/>
              </a:rPr>
              <a:t>m</a:t>
            </a:r>
            <a:r>
              <a:rPr lang="pt-BR" sz="2000" b="1" u="sng" dirty="0" smtClean="0">
                <a:solidFill>
                  <a:srgbClr val="0000FF"/>
                </a:solidFill>
              </a:rPr>
              <a:t>m</a:t>
            </a:r>
            <a:r>
              <a:rPr lang="pt-BR" sz="2000" dirty="0" smtClean="0"/>
              <a:t>.</a:t>
            </a:r>
          </a:p>
          <a:p>
            <a:endParaRPr lang="pt-BR" sz="2000" dirty="0"/>
          </a:p>
        </p:txBody>
      </p:sp>
      <p:sp>
        <p:nvSpPr>
          <p:cNvPr id="10" name="Elipse 9"/>
          <p:cNvSpPr/>
          <p:nvPr/>
        </p:nvSpPr>
        <p:spPr>
          <a:xfrm>
            <a:off x="0" y="3553966"/>
            <a:ext cx="9144000" cy="633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0" y="4221088"/>
            <a:ext cx="9144000" cy="63321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1161758"/>
            <a:ext cx="6552728" cy="5651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52320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1268760"/>
            <a:ext cx="78962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476" y="3625974"/>
            <a:ext cx="78105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52320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sp>
        <p:nvSpPr>
          <p:cNvPr id="10" name="Elipse 9"/>
          <p:cNvSpPr/>
          <p:nvPr/>
        </p:nvSpPr>
        <p:spPr>
          <a:xfrm>
            <a:off x="324296" y="2458988"/>
            <a:ext cx="4463727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3276625" y="1744241"/>
            <a:ext cx="1655415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6876256" y="2204864"/>
            <a:ext cx="1655415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52320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61746" y="1500188"/>
            <a:ext cx="5544189" cy="47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340768"/>
            <a:ext cx="80295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320167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00152" y="3783707"/>
            <a:ext cx="330624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5004048" y="1844824"/>
            <a:ext cx="2736304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2008287" y="2079898"/>
            <a:ext cx="2948136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05475" y="1772816"/>
            <a:ext cx="3438525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65" y="1844824"/>
            <a:ext cx="432435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 b="49116"/>
          <a:stretch>
            <a:fillRect/>
          </a:stretch>
        </p:blipFill>
        <p:spPr bwMode="auto">
          <a:xfrm>
            <a:off x="323528" y="1196752"/>
            <a:ext cx="515302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ipse 9"/>
          <p:cNvSpPr/>
          <p:nvPr/>
        </p:nvSpPr>
        <p:spPr>
          <a:xfrm>
            <a:off x="0" y="2420888"/>
            <a:ext cx="5148064" cy="79208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0" y="3487291"/>
            <a:ext cx="5148064" cy="1224136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107504" y="4941168"/>
            <a:ext cx="61206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err="1" smtClean="0"/>
              <a:t>Clutch</a:t>
            </a:r>
            <a:r>
              <a:rPr lang="pt-BR" u="sng" dirty="0" smtClean="0"/>
              <a:t> </a:t>
            </a:r>
            <a:r>
              <a:rPr lang="pt-BR" u="sng" dirty="0" err="1" smtClean="0"/>
              <a:t>plates</a:t>
            </a:r>
            <a:r>
              <a:rPr lang="pt-BR" u="sng" dirty="0" smtClean="0"/>
              <a:t>:</a:t>
            </a:r>
            <a:r>
              <a:rPr lang="pt-BR" dirty="0" smtClean="0"/>
              <a:t>       </a:t>
            </a:r>
            <a:r>
              <a:rPr lang="pt-BR" dirty="0" smtClean="0">
                <a:solidFill>
                  <a:srgbClr val="0000FF"/>
                </a:solidFill>
              </a:rPr>
              <a:t>Alavancas acionadoras de embreagem</a:t>
            </a:r>
          </a:p>
          <a:p>
            <a:r>
              <a:rPr lang="pt-BR" u="sng" dirty="0" err="1" smtClean="0"/>
              <a:t>Connecting</a:t>
            </a:r>
            <a:r>
              <a:rPr lang="pt-BR" u="sng" dirty="0" smtClean="0"/>
              <a:t> </a:t>
            </a:r>
            <a:r>
              <a:rPr lang="pt-BR" u="sng" dirty="0" err="1" smtClean="0"/>
              <a:t>rods</a:t>
            </a:r>
            <a:r>
              <a:rPr lang="pt-BR" u="sng" dirty="0" smtClean="0"/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Bielas</a:t>
            </a:r>
          </a:p>
          <a:p>
            <a:r>
              <a:rPr lang="pt-BR" u="sng" dirty="0" err="1" smtClean="0"/>
              <a:t>Camshafts</a:t>
            </a:r>
            <a:r>
              <a:rPr lang="pt-BR" u="sng" dirty="0" smtClean="0"/>
              <a:t>:</a:t>
            </a:r>
            <a:r>
              <a:rPr lang="pt-BR" dirty="0" smtClean="0"/>
              <a:t>            </a:t>
            </a:r>
            <a:r>
              <a:rPr lang="pt-BR" dirty="0" smtClean="0">
                <a:solidFill>
                  <a:srgbClr val="0000FF"/>
                </a:solidFill>
              </a:rPr>
              <a:t>Eixos comando de VV (Excêntricos / </a:t>
            </a:r>
            <a:r>
              <a:rPr lang="pt-BR" dirty="0" err="1" smtClean="0">
                <a:solidFill>
                  <a:srgbClr val="0000FF"/>
                </a:solidFill>
              </a:rPr>
              <a:t>Cames</a:t>
            </a:r>
            <a:r>
              <a:rPr lang="pt-BR" dirty="0" smtClean="0">
                <a:solidFill>
                  <a:srgbClr val="0000FF"/>
                </a:solidFill>
              </a:rPr>
              <a:t>)</a:t>
            </a:r>
          </a:p>
          <a:p>
            <a:r>
              <a:rPr lang="pt-BR" u="sng" dirty="0" err="1" smtClean="0"/>
              <a:t>Planetary</a:t>
            </a:r>
            <a:r>
              <a:rPr lang="pt-BR" u="sng" dirty="0" smtClean="0"/>
              <a:t> gear </a:t>
            </a:r>
            <a:r>
              <a:rPr lang="pt-BR" u="sng" dirty="0" err="1" smtClean="0"/>
              <a:t>carriers</a:t>
            </a:r>
            <a:r>
              <a:rPr lang="pt-BR" u="sng" dirty="0" smtClean="0"/>
              <a:t>:</a:t>
            </a:r>
            <a:r>
              <a:rPr lang="pt-BR" dirty="0" smtClean="0"/>
              <a:t> </a:t>
            </a:r>
            <a:r>
              <a:rPr lang="pt-BR" dirty="0" smtClean="0">
                <a:solidFill>
                  <a:srgbClr val="0000FF"/>
                </a:solidFill>
              </a:rPr>
              <a:t>Caixas de engrenagens planetárias</a:t>
            </a:r>
          </a:p>
          <a:p>
            <a:endParaRPr lang="pt-BR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 rot="216000000">
            <a:off x="78928" y="98047"/>
            <a:ext cx="2882027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PROF. SILVIO F. BRUNATTO 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LÍDER </a:t>
            </a:r>
            <a:r>
              <a:rPr lang="pt-BR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GTFAP&amp;MP</a:t>
            </a:r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/CNPQ</a:t>
            </a:r>
          </a:p>
          <a:p>
            <a:r>
              <a:rPr lang="pt-BR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COORDENADOR DO LTPP</a:t>
            </a:r>
            <a:endParaRPr lang="pt-BR" sz="1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Logotipo do grupo 8 TRANSPARENCIA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16631"/>
            <a:ext cx="6127710" cy="777600"/>
          </a:xfrm>
          <a:prstGeom prst="rect">
            <a:avLst/>
          </a:prstGeom>
        </p:spPr>
      </p:pic>
      <p:pic>
        <p:nvPicPr>
          <p:cNvPr id="6" name="Imagem 2"/>
          <p:cNvPicPr>
            <a:picLocks noChangeAspect="1" noChangeArrowheads="1"/>
          </p:cNvPicPr>
          <p:nvPr/>
        </p:nvPicPr>
        <p:blipFill>
          <a:blip r:embed="rId3" cstate="print"/>
          <a:srcRect l="27953" t="37590" r="7120" b="26736"/>
          <a:stretch>
            <a:fillRect/>
          </a:stretch>
        </p:blipFill>
        <p:spPr bwMode="auto">
          <a:xfrm>
            <a:off x="2719120" y="360088"/>
            <a:ext cx="1601424" cy="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7480895" y="6309320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 smtClean="0"/>
              <a:t>Fonte: MPIF (2017)</a:t>
            </a:r>
            <a:endParaRPr lang="pt-BR" sz="1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628800"/>
            <a:ext cx="79057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lipse 10"/>
          <p:cNvSpPr/>
          <p:nvPr/>
        </p:nvSpPr>
        <p:spPr>
          <a:xfrm>
            <a:off x="0" y="4456162"/>
            <a:ext cx="9144000" cy="60044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/>
          <p:cNvSpPr/>
          <p:nvPr/>
        </p:nvSpPr>
        <p:spPr>
          <a:xfrm>
            <a:off x="390203" y="2257822"/>
            <a:ext cx="1656184" cy="28803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DeTexto 13"/>
          <p:cNvSpPr txBox="1"/>
          <p:nvPr/>
        </p:nvSpPr>
        <p:spPr>
          <a:xfrm>
            <a:off x="611560" y="573325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u="sng" dirty="0" smtClean="0"/>
              <a:t>Pós mais comuns</a:t>
            </a:r>
            <a:r>
              <a:rPr lang="pt-BR" dirty="0" smtClean="0"/>
              <a:t>: </a:t>
            </a:r>
            <a:r>
              <a:rPr lang="pt-BR" dirty="0" smtClean="0">
                <a:solidFill>
                  <a:srgbClr val="0000FF"/>
                </a:solidFill>
              </a:rPr>
              <a:t>Fe, Aços ligados, Sn, Cu, Al, Ti, W, Mo, Ta</a:t>
            </a:r>
            <a:endParaRPr lang="pt-BR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767</Words>
  <Application>Microsoft Office PowerPoint</Application>
  <PresentationFormat>Apresentação na tela (4:3)</PresentationFormat>
  <Paragraphs>99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brunatto</dc:creator>
  <cp:lastModifiedBy>brunatto</cp:lastModifiedBy>
  <cp:revision>87</cp:revision>
  <dcterms:created xsi:type="dcterms:W3CDTF">2017-02-22T17:53:19Z</dcterms:created>
  <dcterms:modified xsi:type="dcterms:W3CDTF">2019-04-12T21:40:23Z</dcterms:modified>
</cp:coreProperties>
</file>