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2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7CE3-883F-48EF-BD50-9CA41A433007}" type="datetimeFigureOut">
              <a:rPr lang="pt-BR" smtClean="0"/>
              <a:pPr/>
              <a:t>07/08/2014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29D-A4C9-4FF6-975E-54AABDD040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03040" y="764704"/>
            <a:ext cx="8605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METALURGIA DO PÓ: TECNOLOGIA DE MATERIAIS PARTICULADOS </a:t>
            </a:r>
            <a:r>
              <a:rPr lang="pt-BR" sz="2400" dirty="0" smtClean="0"/>
              <a:t> </a:t>
            </a:r>
          </a:p>
          <a:p>
            <a:r>
              <a:rPr lang="pt-BR" sz="2400" u="sng" dirty="0" smtClean="0"/>
              <a:t>Ementa</a:t>
            </a:r>
            <a:r>
              <a:rPr lang="pt-BR" sz="2400" dirty="0" smtClean="0"/>
              <a:t>: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MATERIAIS PARTICULADOS METÁLICOS E CERÂMICOS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TÉCNICAS DE PRODUÇÃO DE PÓS  I: PROCESSOS MECÂNICOS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TÉCNICAS DE PRODUÇÃO DE PÓS II: PROCESSOS FÍSICOS 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TÉCNICAS DE PRODUÇÃO DE PÓS III: PROCESSOS QUÍMICOS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CARACTERÍSTICAS DE PÓS I: ESTRUTURA, FORMA, TAMANHO, </a:t>
            </a:r>
            <a:endParaRPr lang="pt-BR" sz="2400" dirty="0" smtClean="0"/>
          </a:p>
          <a:p>
            <a:pPr marL="360000"/>
            <a:r>
              <a:rPr lang="pt-BR" sz="2400" dirty="0" smtClean="0"/>
              <a:t> </a:t>
            </a:r>
            <a:r>
              <a:rPr lang="pt-BR" sz="2400" dirty="0" smtClean="0"/>
              <a:t>   DISTRIBUIÇÃO</a:t>
            </a:r>
            <a:r>
              <a:rPr lang="pt-BR" sz="2400" dirty="0" smtClean="0"/>
              <a:t>, SUPERFÍCIE 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PROPRIEDADES DOS PÓS: DENSIDADE APARENTE, </a:t>
            </a:r>
            <a:endParaRPr lang="pt-BR" sz="2400" dirty="0" smtClean="0"/>
          </a:p>
          <a:p>
            <a:pPr marL="360000"/>
            <a:r>
              <a:rPr lang="pt-BR" sz="2400" dirty="0" smtClean="0"/>
              <a:t> </a:t>
            </a:r>
            <a:r>
              <a:rPr lang="pt-BR" sz="2400" dirty="0" smtClean="0"/>
              <a:t>   COMPRESSIBILIDADE</a:t>
            </a:r>
            <a:r>
              <a:rPr lang="pt-BR" sz="2400" dirty="0" smtClean="0"/>
              <a:t>, ESCOABILIDADE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CARACTERIZAÇÃO DE MATERIAIS PARTICULADOS: MEV, DRX, </a:t>
            </a:r>
            <a:endParaRPr lang="pt-BR" sz="2400" dirty="0" smtClean="0"/>
          </a:p>
          <a:p>
            <a:pPr marL="360000"/>
            <a:r>
              <a:rPr lang="pt-BR" sz="2400" dirty="0" smtClean="0"/>
              <a:t>    MICROESTRUTURA</a:t>
            </a:r>
            <a:endParaRPr lang="pt-BR" sz="2400" dirty="0" smtClean="0"/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TÉCNICAS DE FORMAÇÃO DE LIGAS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TÉCNICAS DE CONFORMAÇÃO DE PÓS</a:t>
            </a:r>
          </a:p>
          <a:p>
            <a:pPr marL="36000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/>
              <a:t>TÉCNICAS DE SINTERIZAÇÃO DE </a:t>
            </a:r>
            <a:r>
              <a:rPr lang="pt-BR" sz="2400" dirty="0" smtClean="0"/>
              <a:t>PÓS</a:t>
            </a:r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764704"/>
            <a:ext cx="86054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SEM characterization of the surface of compacts sintered in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Torr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HCD as a function of the sintering time at: (a) 30; (b) 60; (c) 120; and (d) 240 min.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pic>
        <p:nvPicPr>
          <p:cNvPr id="8" name="Imagem 7" descr="artigo 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859" y="620688"/>
            <a:ext cx="768527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51520" y="764704"/>
            <a:ext cx="8749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HISTÓRICO DA M/P</a:t>
            </a: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Civilizações primitivas </a:t>
            </a:r>
          </a:p>
          <a:p>
            <a:pPr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Antes da descoberta da fusão já produziam pós de certos 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metais a partir de redução via carbono:</a:t>
            </a:r>
          </a:p>
          <a:p>
            <a:pPr marL="7200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Pinos de ferro usados nas colunas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Parthernon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em  </a:t>
            </a:r>
          </a:p>
          <a:p>
            <a:pPr marL="720000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Atenas;</a:t>
            </a:r>
          </a:p>
          <a:p>
            <a:pPr marL="7200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Pilares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Delhi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datado de 300 D.C. constituídos de </a:t>
            </a:r>
          </a:p>
          <a:p>
            <a:pPr marL="720000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metais de 6 toneladas de ferro esponja.</a:t>
            </a:r>
          </a:p>
          <a:p>
            <a:pPr marL="720000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A nível industrial, o primeiro desenvolvimento veio com a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LAMPADA ELÉTRICA INCANDESCENTE (~1910).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Filamento a base de W (Tf=3410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°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C) (sinterização a 3000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°C, aquecimento resistivo; até hoje usa-se a técnica original)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179512" y="2348880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51520" y="764704"/>
            <a:ext cx="8749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1920 → surgimento dos MATERIAIS COMPÓSITOS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7200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“CERMET” (Metal Duro) → WC + 5-30% Co </a:t>
            </a:r>
          </a:p>
          <a:p>
            <a:pPr marL="720000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(sinterização a 1400°C): pastilhas para ferramentas de </a:t>
            </a:r>
          </a:p>
          <a:p>
            <a:pPr marL="720000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corte, matrizes para trabalho a quente e brocas de </a:t>
            </a:r>
          </a:p>
          <a:p>
            <a:pPr marL="720000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perfuração de rochas (Petróleo e Jazidas minerais); </a:t>
            </a:r>
          </a:p>
          <a:p>
            <a:pPr marL="7200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“HEAVY-ALLOYS” (Ligas Pesadas) → 90% W +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/Fe </a:t>
            </a:r>
          </a:p>
          <a:p>
            <a:pPr marL="720000"/>
            <a:r>
              <a:rPr lang="pt-BR" sz="2400" dirty="0" smtClean="0">
                <a:latin typeface="Arial" pitchFamily="34" charset="0"/>
                <a:cs typeface="Arial" pitchFamily="34" charset="0"/>
              </a:rPr>
              <a:t>    ou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/Cu ou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ou Cu (produção de contatos elétricos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7200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200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Ainda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1920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surgimento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 materiais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porosos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7200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Buchas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autolubrificantes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bronze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	 (90% Cu + 10% Sn + traços de grafite)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	 ~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35% porosidade fina interconectada</a:t>
            </a:r>
          </a:p>
          <a:p>
            <a:pPr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51520" y="404664"/>
            <a:ext cx="8749480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rgbClr val="72A376"/>
              </a:buClr>
              <a:buSzPct val="80000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37744">
              <a:spcBef>
                <a:spcPts val="55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Fins da década de 30:</a:t>
            </a:r>
          </a:p>
          <a:p>
            <a:pPr marL="640080" lvl="1" indent="-237744">
              <a:spcBef>
                <a:spcPts val="550"/>
              </a:spcBef>
              <a:buClr>
                <a:srgbClr val="72A376"/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→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Primeiro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componente estrutural de ferro 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sinterizado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indústria automotiva: principal consumidor de peças MP)</a:t>
            </a:r>
          </a:p>
          <a:p>
            <a:pPr marL="365760" lvl="0" indent="-283464">
              <a:spcBef>
                <a:spcPts val="600"/>
              </a:spcBef>
              <a:buClr>
                <a:srgbClr val="72A376"/>
              </a:buClr>
              <a:buSzPct val="80000"/>
              <a:buFont typeface="Wingdings 2"/>
              <a:buChar char="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37744">
              <a:spcBef>
                <a:spcPts val="550"/>
              </a:spcBef>
              <a:buFont typeface="Wingdings" pitchFamily="2" charset="2"/>
              <a:buChar char="§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partir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daí:</a:t>
            </a:r>
          </a:p>
          <a:p>
            <a:pPr marL="640080" lvl="1" indent="-237744">
              <a:spcBef>
                <a:spcPts val="550"/>
              </a:spcBef>
              <a:buClr>
                <a:srgbClr val="72A376"/>
              </a:buClr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magnets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(materiais magnéticos duros a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	  base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terras raras): 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Nd-Fe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-B, 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Sm-Co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37744">
              <a:spcBef>
                <a:spcPts val="550"/>
              </a:spcBef>
              <a:buClr>
                <a:srgbClr val="72A376"/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→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Cermets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incluindo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materiais nucleares: UO</a:t>
            </a:r>
            <a:r>
              <a:rPr lang="pt-BR" sz="24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UC,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pPr marL="640080" lvl="1" indent="-237744">
              <a:spcBef>
                <a:spcPts val="550"/>
              </a:spcBef>
              <a:buClr>
                <a:srgbClr val="72A376"/>
              </a:buClr>
              <a:buFont typeface="Verdana"/>
              <a:buChar char="◦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37744">
              <a:spcBef>
                <a:spcPts val="550"/>
              </a:spcBef>
              <a:buFont typeface="Wingdings" pitchFamily="2" charset="2"/>
              <a:buChar char="§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Após 1978:</a:t>
            </a:r>
          </a:p>
          <a:p>
            <a:pPr marL="640080" lvl="1" indent="-237744">
              <a:spcBef>
                <a:spcPts val="550"/>
              </a:spcBef>
              <a:buClr>
                <a:srgbClr val="72A376"/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→ 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Aplicações especiais em engenharia (“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Advanced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	  	   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”: Superligas </a:t>
            </a:r>
            <a:r>
              <a:rPr lang="pt-B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sinterizadas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 forjadas; Ligas 	   refratárias; Ligas endurecidas por dispersão e 		   cerâmicas.</a:t>
            </a:r>
          </a:p>
          <a:p>
            <a:pPr marL="640080" lvl="1" indent="-237744">
              <a:spcBef>
                <a:spcPts val="550"/>
              </a:spcBef>
              <a:buClr>
                <a:srgbClr val="72A376"/>
              </a:buClr>
              <a:buFont typeface="Verdana"/>
              <a:buChar char="◦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37744">
              <a:spcBef>
                <a:spcPts val="550"/>
              </a:spcBef>
              <a:buClr>
                <a:srgbClr val="72A376"/>
              </a:buClr>
              <a:buFont typeface="Verdana"/>
              <a:buChar char="◦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51520" y="404664"/>
            <a:ext cx="874948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rgbClr val="72A376"/>
              </a:buClr>
              <a:buSzPct val="80000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   → Superligas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080000" lvl="2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Aplicações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turbinas a gás (aviões, navios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,...)</a:t>
            </a:r>
          </a:p>
          <a:p>
            <a:pPr marL="1080000" lvl="2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Reatores nucleares</a:t>
            </a:r>
          </a:p>
          <a:p>
            <a:pPr marL="1080000" lvl="2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Indústria petroquímica</a:t>
            </a:r>
          </a:p>
          <a:p>
            <a:pPr marL="1080000" lvl="2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Foguetes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veículos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espaciais</a:t>
            </a:r>
          </a:p>
          <a:p>
            <a:pPr marL="1080000"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(ex: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liga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Mo “TZM”: 0,5% Ti - 0,1% Zr - 0,005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 C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fins estruturais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à T &gt; 1000°C)</a:t>
            </a:r>
          </a:p>
          <a:p>
            <a:pPr lvl="2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   → Cerâmicas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engenharia:</a:t>
            </a:r>
          </a:p>
          <a:p>
            <a:pPr marL="1080000" lvl="2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Aplicações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trocadores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calor</a:t>
            </a:r>
          </a:p>
          <a:p>
            <a:pPr marL="1080000" lvl="2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Componentes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bombas em meios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corrosivos</a:t>
            </a:r>
          </a:p>
          <a:p>
            <a:pPr marL="1080000" lvl="2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Motores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diesel e circuitos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eletrônicos </a:t>
            </a:r>
          </a:p>
          <a:p>
            <a:pPr marL="1080000"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pós a base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nitretos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, óxidos,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boretos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carbetos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37744">
              <a:spcBef>
                <a:spcPts val="550"/>
              </a:spcBef>
              <a:buClr>
                <a:srgbClr val="72A376"/>
              </a:buClr>
              <a:buFont typeface="Verdana"/>
              <a:buChar char="◦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51520" y="404664"/>
            <a:ext cx="8749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rgbClr val="72A376"/>
              </a:buClr>
              <a:buSzPct val="80000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processamento de materiais a partir do pó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(“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Powder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Metallurgy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”) abrange:</a:t>
            </a:r>
          </a:p>
          <a:p>
            <a:pPr marL="1080000" lvl="1"/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080000"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Metais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80000"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Compósitos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80000"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Cerâmicos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materiais obtidos por MP são conhecidos como:</a:t>
            </a:r>
          </a:p>
          <a:p>
            <a:pPr lvl="1"/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080000"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Materiais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Sinterizados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(“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Sintered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”)</a:t>
            </a:r>
          </a:p>
          <a:p>
            <a:pPr marL="1080000" lvl="1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Materiais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Particulados (“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Particulate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Powder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</a:p>
          <a:p>
            <a:pPr marL="1080000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”) </a:t>
            </a: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1"/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620688"/>
            <a:ext cx="87494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RAZÕES </a:t>
            </a:r>
            <a:r>
              <a:rPr lang="pt-BR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 EXISTÊNCIA DO </a:t>
            </a:r>
            <a:r>
              <a:rPr lang="pt-BR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PROCESSO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NECESSIDADE TECNOLÓGICA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(pois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muitos materiais só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podem ser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obtidos a partir da consolidação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pós)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Materiais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elevada temperatura de fusão (W, Mo,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Re, carbonetos,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...)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Produção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peças com porosidades bem definidas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filtros e buchas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auto-lubrificantes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Obtenção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microestruturas especiais (pastilhas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discos de embreagens, freios, metal duro,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...)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Pseudo-ligas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(materiais imiscíveis no estado no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estado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líquido, típico caso de sistemas envolvendo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chumbo)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Obtenção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materiais de alta pureza e/ou alto grau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de homogeneidade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Estruturas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altamente refinadas.</a:t>
            </a:r>
          </a:p>
          <a:p>
            <a:endParaRPr lang="pt-BR" dirty="0" smtClean="0"/>
          </a:p>
          <a:p>
            <a:pPr lvl="1"/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620688"/>
            <a:ext cx="8749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VANTAGENS ECONÔMICAS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processo alternativo mais econômico para a produção de peças em grande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séries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→  Automatização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quase total;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→ Facilidade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produção de peças muito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pequenas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→ Mínima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perda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matéria-prima (&lt;  3%)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→ Economia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energia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→ Alta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produtividade (velocidade de produção);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→ Estreitas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tolerâncias dimensionais (qualidade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dimensional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endParaRPr lang="pt-BR" dirty="0" smtClean="0"/>
          </a:p>
          <a:p>
            <a:pPr lvl="1"/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51520" y="404664"/>
            <a:ext cx="874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rgbClr val="72A376"/>
              </a:buClr>
              <a:buSzPct val="80000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38416" y="620688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COMÉRCIO DE PÓ DE FERRO POR REGIÃO EM 2006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2777" t="31589" r="16258" b="14193"/>
          <a:stretch>
            <a:fillRect/>
          </a:stretch>
        </p:blipFill>
        <p:spPr bwMode="auto">
          <a:xfrm>
            <a:off x="1245784" y="1917662"/>
            <a:ext cx="75724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531536" y="6418256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Fonte: -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Höganäs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2007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764704"/>
            <a:ext cx="860546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800080"/>
                </a:solidFill>
              </a:rPr>
              <a:t>METALURGIA DO PÓ</a:t>
            </a:r>
          </a:p>
          <a:p>
            <a:pPr marL="365760" lvl="0" indent="-283464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b="1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A376"/>
              </a:buClr>
              <a:buSzPct val="80000"/>
            </a:pPr>
            <a:r>
              <a:rPr lang="pt-BR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Definição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5760" lvl="0" indent="-283464" algn="just">
              <a:spcBef>
                <a:spcPts val="600"/>
              </a:spcBef>
              <a:buSzPct val="80000"/>
              <a:buFont typeface="Wingdings" pitchFamily="2" charset="2"/>
              <a:buChar char="§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Processo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qual um metal, liga, material compósito ou cerâmico, no estado sólido, na forma de um volume (mistura) de partículas (normalmente com Ø &lt; 150 </a:t>
            </a:r>
            <a:r>
              <a:rPr lang="pt-BR" sz="2400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m), é convertido em um componente de engenharia com forma e geometria predeterminada, apresentando propriedades que o permite ser usado, na maioria das vezes, sem processamento adicional.</a:t>
            </a:r>
          </a:p>
          <a:p>
            <a:endParaRPr lang="pt-BR" sz="4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764704"/>
            <a:ext cx="8605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>
              <a:spcBef>
                <a:spcPts val="600"/>
              </a:spcBef>
              <a:buClr>
                <a:srgbClr val="72A376"/>
              </a:buClr>
              <a:buSzPct val="80000"/>
            </a:pPr>
            <a:r>
              <a:rPr lang="pt-BR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Etapas básicas no processo </a:t>
            </a:r>
            <a:r>
              <a:rPr lang="pt-BR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tradicional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2400" dirty="0" smtClean="0"/>
              <a:t>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Produção de pós;</a:t>
            </a:r>
          </a:p>
          <a:p>
            <a:pPr lvl="0"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Compactação do pó (obtenção de pré-forma manuseável);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Sinterização </a:t>
            </a:r>
          </a:p>
          <a:p>
            <a:pP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SINTERIZAÇÃO</a:t>
            </a: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Tratamento térmico a uma temperatura inferior ao ponto de          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fusão do componente base do material, quando as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partículas de pó perdem suas identidades devido ao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processo de interdifusão atômica: obtém-se a continuidade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da matéria ao longo dos contatos iniciais entre as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partículas e as propriedades requeridas no material.</a:t>
            </a:r>
          </a:p>
          <a:p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pic>
        <p:nvPicPr>
          <p:cNvPr id="7" name="Imagem 6" descr="Fig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69127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10544" y="5733256"/>
            <a:ext cx="8533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Schematic representation of the main steps in the manufacturing of PM ferrous parts: (a) by conventional powder metallurgy; and (b) powder hot forging technique.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764704"/>
            <a:ext cx="86054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72A376"/>
              </a:buClr>
              <a:buSzPct val="80000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SEM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(Scanning Electron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Micrcoscopy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micrography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commercial iron powders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(ANCORSTEEL 1000C - HOGANAS) presenting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wide particle size distribution.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pic>
        <p:nvPicPr>
          <p:cNvPr id="7" name="Imagem 6" descr="Figure 0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908720"/>
            <a:ext cx="6162675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764704"/>
            <a:ext cx="86054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72A376"/>
              </a:buClr>
              <a:buSzPct val="80000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SEM characterization of  green compact showing original contacts of iron particles 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pic>
        <p:nvPicPr>
          <p:cNvPr id="8" name="Imagem 7" descr="Figure 2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692696"/>
            <a:ext cx="6163200" cy="46409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764704"/>
            <a:ext cx="86054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72A376"/>
              </a:buClr>
              <a:buSzPct val="80000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SEM characterization of  sintered compact showing sintered contacts of iron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particles.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pic>
        <p:nvPicPr>
          <p:cNvPr id="7" name="Imagem 6" descr="Figure 3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764704"/>
            <a:ext cx="6184800" cy="46572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764704"/>
            <a:ext cx="86054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72A376"/>
              </a:buClr>
              <a:buSzPct val="800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SEM characterization showing pores in polished cross-section of sintered iron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pic>
        <p:nvPicPr>
          <p:cNvPr id="8" name="Imagem 7" descr="Figure 444.tif"/>
          <p:cNvPicPr>
            <a:picLocks noChangeAspect="1"/>
          </p:cNvPicPr>
          <p:nvPr/>
        </p:nvPicPr>
        <p:blipFill>
          <a:blip r:embed="rId3" cstate="print">
            <a:lum bright="5000" contrast="5000"/>
          </a:blip>
          <a:stretch>
            <a:fillRect/>
          </a:stretch>
        </p:blipFill>
        <p:spPr>
          <a:xfrm>
            <a:off x="1619672" y="836712"/>
            <a:ext cx="6163200" cy="46126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275"/>
            <a:ext cx="7672388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7016" y="764704"/>
            <a:ext cx="86054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72A376"/>
              </a:buClr>
              <a:buSzPct val="80000"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surface characterization of  AISI 410 LHC steel parts sintered in LGD cathode configuration at 1100 °C, and 60 min, for: a) gas mixture of 60% N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+ 20%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+ 20% H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(Sintering-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Nitriding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condition) at 9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Torr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pressure; and b) gas mixture of 99% (60% N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+ 20%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+ 20% H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+ 1.0% CH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(Sintering-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Carbonitriding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condition) at 15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Torr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pressure 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METALURGIA DO PÓ: TECNOLOGIA DE MATERIAIS </a:t>
            </a:r>
            <a:r>
              <a:rPr lang="pt-BR" sz="1200" b="1" dirty="0" smtClean="0">
                <a:solidFill>
                  <a:srgbClr val="0070C0"/>
                </a:solidFill>
              </a:rPr>
              <a:t>PARTICULADOS			       PROF. SILVIO FRANCISCO BRUNATTO </a:t>
            </a:r>
            <a:endParaRPr lang="pt-BR" sz="1200" dirty="0">
              <a:solidFill>
                <a:srgbClr val="0070C0"/>
              </a:solidFill>
            </a:endParaRPr>
          </a:p>
        </p:txBody>
      </p:sp>
      <p:pic>
        <p:nvPicPr>
          <p:cNvPr id="7" name="Imagem 6" descr="Figure 99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8201025" cy="3057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893</Words>
  <Application>Microsoft Office PowerPoint</Application>
  <PresentationFormat>Apresentação na tela (4:3)</PresentationFormat>
  <Paragraphs>221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brunatto</dc:creator>
  <cp:lastModifiedBy>Silvio</cp:lastModifiedBy>
  <cp:revision>37</cp:revision>
  <dcterms:created xsi:type="dcterms:W3CDTF">2014-08-07T19:48:02Z</dcterms:created>
  <dcterms:modified xsi:type="dcterms:W3CDTF">2014-08-08T03:33:12Z</dcterms:modified>
</cp:coreProperties>
</file>