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5" r:id="rId15"/>
    <p:sldId id="276" r:id="rId16"/>
    <p:sldId id="271" r:id="rId17"/>
    <p:sldId id="272" r:id="rId18"/>
    <p:sldId id="273" r:id="rId19"/>
    <p:sldId id="278" r:id="rId20"/>
    <p:sldId id="274" r:id="rId21"/>
    <p:sldId id="277" r:id="rId22"/>
  </p:sldIdLst>
  <p:sldSz cx="9144000" cy="6858000" type="screen4x3"/>
  <p:notesSz cx="7315200" cy="96012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79" autoAdjust="0"/>
    <p:restoredTop sz="94647" autoAdjust="0"/>
  </p:normalViewPr>
  <p:slideViewPr>
    <p:cSldViewPr>
      <p:cViewPr varScale="1">
        <p:scale>
          <a:sx n="86" d="100"/>
          <a:sy n="86" d="100"/>
        </p:scale>
        <p:origin x="19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A32A2-6983-456A-8240-78FA2D3109A6}" type="datetimeFigureOut">
              <a:rPr lang="pt-BR" smtClean="0"/>
              <a:pPr/>
              <a:t>30/07/2022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FA171-4DE6-4668-A3E7-C891E475849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59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8ECB81F-C138-4502-BADF-AF97F1270E72}" type="datetimeFigureOut">
              <a:rPr lang="pt-BR" smtClean="0"/>
              <a:pPr/>
              <a:t>30/07/2022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112601C-0F3D-42E1-AA66-F153B9093A2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4523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2601C-0F3D-42E1-AA66-F153B9093A22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61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4CA25-9DCA-40A1-8423-7C9E843F3A49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670CE-2F23-4BEC-ABE9-FC1E4257A4DB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C3D3F-F119-47BE-8D9A-96F653C377CD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917D0-0FC5-4B6F-9270-3F31524ADC8F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324B4-BBB2-4902-8E9B-AB3394016645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875AD-140A-47A1-BEF6-E8B029662EE7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6C47F-604A-427A-9FF6-F18F0449E3D2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BF4E6-C75D-46C2-8517-320072B545A0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EC69D-B7F3-4A0A-8481-44F59FA22ADF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78DD6-6A9F-42DF-93BD-B97DB699E532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FCFCD-E01F-4023-843F-90AEE45FD2E6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097CC5-ED3B-4971-A9E1-0BAEB9D7E1B5}" type="slidenum">
              <a:rPr lang="pt-BR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255071" y="2561539"/>
            <a:ext cx="8572560" cy="392909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683568" y="4835155"/>
            <a:ext cx="7720503" cy="466053"/>
          </a:xfrm>
          <a:prstGeom prst="rect">
            <a:avLst/>
          </a:prstGeom>
        </p:spPr>
        <p:txBody>
          <a:bodyPr wrap="none" lIns="65306" tIns="32653" rIns="65306" bIns="32653">
            <a:spAutoFit/>
          </a:bodyPr>
          <a:lstStyle/>
          <a:p>
            <a:r>
              <a:rPr lang="pt-BR" sz="26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</a:rPr>
              <a:t>Grupo de Energia e Ciências Térmicas da UFPR</a:t>
            </a: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0"/>
            <a:ext cx="8715437" cy="252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tângulo 23"/>
          <p:cNvSpPr/>
          <p:nvPr/>
        </p:nvSpPr>
        <p:spPr>
          <a:xfrm>
            <a:off x="0" y="5286388"/>
            <a:ext cx="9144000" cy="1571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Picture 9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5445125"/>
            <a:ext cx="1727200" cy="1152525"/>
          </a:xfrm>
          <a:prstGeom prst="rect">
            <a:avLst/>
          </a:prstGeom>
          <a:noFill/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9707" y="41259"/>
            <a:ext cx="1512887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1" descr="nilko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5445125"/>
            <a:ext cx="1879600" cy="1152525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142844" y="5597720"/>
          <a:ext cx="1571636" cy="865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6" imgW="1231392" imgH="673608" progId="Word.Picture.8">
                  <p:embed/>
                </p:oleObj>
              </mc:Choice>
              <mc:Fallback>
                <p:oleObj name="Picture" r:id="rId6" imgW="1231392" imgH="673608" progId="Word.Pictur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5597720"/>
                        <a:ext cx="1571636" cy="8650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560" y="2637493"/>
            <a:ext cx="777686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Aula 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Sistemas de Equações Lineares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u="sng" dirty="0">
                <a:latin typeface="Arial" pitchFamily="34" charset="0"/>
                <a:ea typeface="Times New Roman" pitchFamily="18" charset="0"/>
                <a:cs typeface="Arial" pitchFamily="34" charset="0"/>
              </a:rPr>
              <a:t>Métodos Diretos</a:t>
            </a:r>
            <a:endParaRPr kumimoji="0" lang="pt-BR" sz="28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800" b="1" u="sng" dirty="0"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pt-BR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Prof. José V. C. Vargas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5568652"/>
            <a:ext cx="21907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88640"/>
            <a:ext cx="4374227" cy="1368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700808"/>
            <a:ext cx="6011095" cy="18929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396E5D-ACF6-4A34-BF88-569ED2D41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664" y="3593774"/>
            <a:ext cx="8391525" cy="307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90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707212" cy="432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692696"/>
            <a:ext cx="1329252" cy="504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3212976"/>
            <a:ext cx="8978050" cy="36450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E2642A-1F7B-415D-B3CE-A6ADB719A4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704" y="991625"/>
            <a:ext cx="3960440" cy="222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57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758" y="3789040"/>
            <a:ext cx="5676534" cy="11521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978050" cy="36450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5085184"/>
            <a:ext cx="5797313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83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708589" cy="576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836711"/>
            <a:ext cx="8856984" cy="5760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1585694"/>
            <a:ext cx="79025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Resposta</a:t>
            </a:r>
            <a:r>
              <a:rPr lang="en-US" sz="2800" dirty="0"/>
              <a:t>: A </a:t>
            </a:r>
            <a:r>
              <a:rPr lang="en-US" sz="2800" dirty="0" err="1"/>
              <a:t>deve</a:t>
            </a:r>
            <a:r>
              <a:rPr lang="en-US" sz="2800" dirty="0"/>
              <a:t> </a:t>
            </a:r>
            <a:r>
              <a:rPr lang="en-US" sz="2800" dirty="0" err="1"/>
              <a:t>possuir</a:t>
            </a:r>
            <a:r>
              <a:rPr lang="en-US" sz="2800" dirty="0"/>
              <a:t> </a:t>
            </a:r>
            <a:r>
              <a:rPr lang="en-US" sz="2800" dirty="0" err="1"/>
              <a:t>uma</a:t>
            </a:r>
            <a:r>
              <a:rPr lang="en-US" sz="2800" dirty="0"/>
              <a:t> </a:t>
            </a:r>
            <a:r>
              <a:rPr lang="en-US" sz="2800" dirty="0" err="1"/>
              <a:t>inversa</a:t>
            </a:r>
            <a:r>
              <a:rPr lang="en-US" sz="2800" dirty="0"/>
              <a:t>, i.e., </a:t>
            </a:r>
            <a:r>
              <a:rPr lang="en-US" sz="2800" dirty="0" err="1"/>
              <a:t>seu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determinante</a:t>
            </a:r>
            <a:r>
              <a:rPr lang="en-US" sz="2800" dirty="0"/>
              <a:t> </a:t>
            </a:r>
            <a:r>
              <a:rPr lang="en-US" sz="2800" dirty="0" err="1"/>
              <a:t>deve</a:t>
            </a:r>
            <a:r>
              <a:rPr lang="en-US" sz="2800" dirty="0"/>
              <a:t> </a:t>
            </a:r>
            <a:r>
              <a:rPr lang="en-US" sz="2800" dirty="0" err="1"/>
              <a:t>ser</a:t>
            </a:r>
            <a:r>
              <a:rPr lang="en-US" sz="2800" dirty="0"/>
              <a:t> </a:t>
            </a:r>
            <a:r>
              <a:rPr lang="en-US" sz="2800" dirty="0" err="1"/>
              <a:t>diferente</a:t>
            </a:r>
            <a:r>
              <a:rPr lang="en-US" sz="2800" dirty="0"/>
              <a:t> de 0, </a:t>
            </a:r>
            <a:r>
              <a:rPr lang="en-US" sz="2800" dirty="0" err="1"/>
              <a:t>ou</a:t>
            </a:r>
            <a:r>
              <a:rPr lang="en-US" sz="2800" dirty="0"/>
              <a:t> </a:t>
            </a:r>
            <a:r>
              <a:rPr lang="en-US" sz="2800" dirty="0" err="1"/>
              <a:t>seja</a:t>
            </a:r>
            <a:r>
              <a:rPr lang="en-US" sz="2800" dirty="0"/>
              <a:t>, A</a:t>
            </a:r>
          </a:p>
          <a:p>
            <a:r>
              <a:rPr lang="pt-BR" sz="2800" dirty="0"/>
              <a:t>deve ser uma matriz não singular.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05" y="2970689"/>
            <a:ext cx="9013087" cy="2381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272" y="5100165"/>
            <a:ext cx="962124" cy="5040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61FDF6-B385-44A9-9AB9-875256A45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73" y="5574630"/>
            <a:ext cx="8948423" cy="116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19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7693EC-5282-44A6-B913-0B2F6FA7E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784976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21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902E21-4628-4BF1-B2AB-4E30EF9C3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0"/>
            <a:ext cx="8856984" cy="674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77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" y="1"/>
            <a:ext cx="9036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12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688"/>
            <a:ext cx="8895273" cy="33123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01C496-9D39-4477-8A60-1BB21C5D1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221088"/>
            <a:ext cx="8917691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08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602" y="0"/>
            <a:ext cx="92472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93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5705EFE-C721-E699-5009-2E3D4AFC2D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15951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067360" imgH="6648480" progId="PBrush">
                  <p:embed/>
                </p:oleObj>
              </mc:Choice>
              <mc:Fallback>
                <p:oleObj name="Bitmap Image" r:id="rId2" imgW="5067360" imgH="664848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3871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428604"/>
            <a:ext cx="4121239" cy="37695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83568" y="-37594"/>
            <a:ext cx="23601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</a:rPr>
              <a:t>MOTIVAÇÃO</a:t>
            </a:r>
          </a:p>
        </p:txBody>
      </p:sp>
      <p:pic>
        <p:nvPicPr>
          <p:cNvPr id="4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8987" y="0"/>
            <a:ext cx="2465013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823265-B936-4D8F-A013-234DE38BC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484784"/>
            <a:ext cx="8551690" cy="463497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16632"/>
            <a:ext cx="9001569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65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862A9E1-B5AC-7260-8E5A-C9B7108C8B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33881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152960" imgH="3324240" progId="PBrush">
                  <p:embed/>
                </p:oleObj>
              </mc:Choice>
              <mc:Fallback>
                <p:oleObj name="Bitmap Image" r:id="rId2" imgW="4152960" imgH="33242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9435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564904"/>
            <a:ext cx="7267981" cy="3456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1124744"/>
            <a:ext cx="63594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pt-BR" sz="3200" dirty="0"/>
              <a:t>Métodos diretos</a:t>
            </a:r>
          </a:p>
          <a:p>
            <a:pPr marL="342900" indent="-342900">
              <a:buAutoNum type="arabicPeriod"/>
            </a:pPr>
            <a:r>
              <a:rPr lang="pt-BR" sz="3200" dirty="0"/>
              <a:t>Métodos indiretos (ou iterativos)</a:t>
            </a:r>
            <a:endParaRPr lang="en-US" sz="3200" dirty="0"/>
          </a:p>
        </p:txBody>
      </p:sp>
      <p:sp>
        <p:nvSpPr>
          <p:cNvPr id="4" name="Retângulo 3"/>
          <p:cNvSpPr/>
          <p:nvPr/>
        </p:nvSpPr>
        <p:spPr>
          <a:xfrm>
            <a:off x="0" y="428604"/>
            <a:ext cx="6300192" cy="37695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5"/>
          <p:cNvSpPr txBox="1"/>
          <p:nvPr/>
        </p:nvSpPr>
        <p:spPr>
          <a:xfrm>
            <a:off x="683568" y="-37594"/>
            <a:ext cx="4918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</a:rPr>
              <a:t>O SISTEMA DE EQUAÇÕES</a:t>
            </a:r>
          </a:p>
        </p:txBody>
      </p:sp>
    </p:spTree>
    <p:extLst>
      <p:ext uri="{BB962C8B-B14F-4D97-AF65-F5344CB8AC3E}">
        <p14:creationId xmlns:p14="http://schemas.microsoft.com/office/powerpoint/2010/main" val="499865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980728"/>
            <a:ext cx="5941782" cy="3312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4149080"/>
            <a:ext cx="1949028" cy="10993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1" y="5392411"/>
            <a:ext cx="7583829" cy="1060925"/>
          </a:xfrm>
          <a:prstGeom prst="rect">
            <a:avLst/>
          </a:prstGeom>
        </p:spPr>
      </p:pic>
      <p:sp>
        <p:nvSpPr>
          <p:cNvPr id="5" name="Retângulo 3"/>
          <p:cNvSpPr/>
          <p:nvPr/>
        </p:nvSpPr>
        <p:spPr>
          <a:xfrm>
            <a:off x="0" y="428604"/>
            <a:ext cx="6300192" cy="37695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83568" y="-37594"/>
            <a:ext cx="36728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</a:rPr>
              <a:t>1. Métodos Diretos</a:t>
            </a:r>
          </a:p>
        </p:txBody>
      </p:sp>
    </p:spTree>
    <p:extLst>
      <p:ext uri="{BB962C8B-B14F-4D97-AF65-F5344CB8AC3E}">
        <p14:creationId xmlns:p14="http://schemas.microsoft.com/office/powerpoint/2010/main" val="2005626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6108365" cy="720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903074"/>
            <a:ext cx="8292565" cy="595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65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5873"/>
            <a:ext cx="6013277" cy="720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616448"/>
            <a:ext cx="2024776" cy="7771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67" y="1336528"/>
            <a:ext cx="7278865" cy="2980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4317345"/>
            <a:ext cx="9036496" cy="254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28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6633"/>
            <a:ext cx="8424936" cy="30243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732" y="2996952"/>
            <a:ext cx="1656528" cy="8640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740001"/>
            <a:ext cx="8424936" cy="299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92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9118811" cy="2088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276872"/>
            <a:ext cx="1180788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970" y="2063821"/>
            <a:ext cx="5317237" cy="1676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44" y="3645024"/>
            <a:ext cx="886172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Sistemas equivalentes</a:t>
            </a:r>
          </a:p>
          <a:p>
            <a:r>
              <a:rPr lang="pt-BR" sz="2800" dirty="0"/>
              <a:t>São sistemas que apresentam o mesmo vetor solução</a:t>
            </a:r>
          </a:p>
          <a:p>
            <a:r>
              <a:rPr lang="pt-BR" sz="2800" dirty="0"/>
              <a:t>para diferentes matrizes A. Assim, por operações</a:t>
            </a:r>
          </a:p>
          <a:p>
            <a:r>
              <a:rPr lang="pt-BR" sz="2800" dirty="0"/>
              <a:t>elementares com linhas, é possível chegar a sistemas</a:t>
            </a:r>
          </a:p>
          <a:p>
            <a:r>
              <a:rPr lang="pt-BR" sz="2800" dirty="0"/>
              <a:t>de solução mais fácil que o original.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6" y="5882851"/>
            <a:ext cx="2239789" cy="86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16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8640"/>
            <a:ext cx="3247167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764704"/>
            <a:ext cx="1881228" cy="7039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62" y="1431177"/>
            <a:ext cx="869180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Se tal fatoração existir, para obter a solução de </a:t>
            </a:r>
            <a:r>
              <a:rPr lang="pt-BR" sz="2400" dirty="0" err="1"/>
              <a:t>Ax</a:t>
            </a:r>
            <a:r>
              <a:rPr lang="pt-BR" sz="2400" dirty="0"/>
              <a:t> = b, faz-se:</a:t>
            </a:r>
          </a:p>
          <a:p>
            <a:pPr marL="457200" indent="-457200">
              <a:buAutoNum type="arabicParenR"/>
            </a:pPr>
            <a:r>
              <a:rPr lang="pt-BR" sz="2400" dirty="0"/>
              <a:t>LU x = b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→ L z = b, onde z = U x, daí obtém-se z por 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substituição avançada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2) Conhecendo o vetor z, agora é possível obter x resolvendo 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 x = z por substituição à retaguarda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Como realizar a fatoração A = LU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101" y="6381328"/>
            <a:ext cx="8631371" cy="4037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E411A6-53FB-42A9-9165-157E033B85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1020" y="4108834"/>
            <a:ext cx="4571260" cy="221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79302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2817</TotalTime>
  <Words>176</Words>
  <Application>Microsoft Office PowerPoint</Application>
  <PresentationFormat>On-screen Show (4:3)</PresentationFormat>
  <Paragraphs>27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cafeta</vt:lpstr>
      <vt:lpstr>Calibri</vt:lpstr>
      <vt:lpstr>Design padrão</vt:lpstr>
      <vt:lpstr>Picture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DEMEC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andrebmariano</dc:creator>
  <cp:lastModifiedBy>Jose Vargas</cp:lastModifiedBy>
  <cp:revision>364</cp:revision>
  <dcterms:created xsi:type="dcterms:W3CDTF">2008-07-22T17:18:50Z</dcterms:created>
  <dcterms:modified xsi:type="dcterms:W3CDTF">2022-07-31T02:44:44Z</dcterms:modified>
</cp:coreProperties>
</file>