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9" r:id="rId14"/>
    <p:sldId id="398" r:id="rId15"/>
    <p:sldId id="400" r:id="rId16"/>
    <p:sldId id="401" r:id="rId17"/>
    <p:sldId id="310" r:id="rId18"/>
    <p:sldId id="358" r:id="rId19"/>
    <p:sldId id="359" r:id="rId20"/>
    <p:sldId id="363" r:id="rId21"/>
    <p:sldId id="361" r:id="rId22"/>
    <p:sldId id="368" r:id="rId23"/>
    <p:sldId id="369" r:id="rId24"/>
    <p:sldId id="370" r:id="rId25"/>
    <p:sldId id="371" r:id="rId26"/>
    <p:sldId id="372" r:id="rId27"/>
    <p:sldId id="386" r:id="rId28"/>
    <p:sldId id="402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403" r:id="rId37"/>
    <p:sldId id="404" r:id="rId38"/>
    <p:sldId id="405" r:id="rId39"/>
    <p:sldId id="384" r:id="rId40"/>
    <p:sldId id="406" r:id="rId41"/>
  </p:sldIdLst>
  <p:sldSz cx="9144000" cy="6858000" type="screen4x3"/>
  <p:notesSz cx="7302500" cy="9588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4647" autoAdjust="0"/>
  </p:normalViewPr>
  <p:slideViewPr>
    <p:cSldViewPr>
      <p:cViewPr varScale="1">
        <p:scale>
          <a:sx n="90" d="100"/>
          <a:sy n="90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734" cy="47879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36182" y="0"/>
            <a:ext cx="3164734" cy="47879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08125"/>
            <a:ext cx="3164734" cy="47879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36182" y="9108125"/>
            <a:ext cx="3164734" cy="47879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4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06" tIns="48254" rIns="96506" bIns="4825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79425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0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9920" y="2492896"/>
            <a:ext cx="8284528" cy="117393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</a:rPr>
              <a:t>A volume element model (VEM) for energy systems engineering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1520" y="2164206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9920" y="3714861"/>
            <a:ext cx="7837802" cy="46605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J. V. C. Vargas, PhD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4147" y="71414"/>
            <a:ext cx="8696325" cy="1989434"/>
            <a:chOff x="223838" y="71414"/>
            <a:chExt cx="8696325" cy="247650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838" y="71414"/>
              <a:ext cx="8696325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ixaDeTexto 10"/>
            <p:cNvSpPr txBox="1"/>
            <p:nvPr/>
          </p:nvSpPr>
          <p:spPr>
            <a:xfrm>
              <a:off x="4500562" y="357166"/>
              <a:ext cx="1919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ENERGY</a:t>
              </a:r>
              <a:endParaRPr lang="pt-BR" sz="32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07110" y="1071546"/>
              <a:ext cx="35509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SUSTAINABILITY</a:t>
              </a:r>
              <a:endParaRPr lang="pt-BR" sz="32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143240" y="1928802"/>
              <a:ext cx="478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RESEARCH &amp; DEVELOPMENT CENTER</a:t>
              </a:r>
              <a:endParaRPr lang="pt-BR" b="1" dirty="0"/>
            </a:p>
          </p:txBody>
        </p:sp>
      </p:grpSp>
      <p:pic>
        <p:nvPicPr>
          <p:cNvPr id="14" name="Picture 26" descr="CAPSlogo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73216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56" descr="r1_c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008249"/>
            <a:ext cx="2376264" cy="8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949280"/>
            <a:ext cx="17956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602" y="587727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5233" y="-121289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5" descr="Seal_Color_CMYK_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1795" y="3995525"/>
            <a:ext cx="1224136" cy="122413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D0FAA8-713B-4286-90B2-BD81FFD688F0}"/>
              </a:ext>
            </a:extLst>
          </p:cNvPr>
          <p:cNvSpPr txBox="1"/>
          <p:nvPr/>
        </p:nvSpPr>
        <p:spPr>
          <a:xfrm>
            <a:off x="476374" y="4435448"/>
            <a:ext cx="711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DILAY, E. ; Vargas, J. V. C. ; SOUZA, J. A. ; ORDONEZ, J. C. ; YANG, S. ; MARIANO, A. B. . A volume element model (VEM) for energy systems engineering. International Journal of Energy Research (Print), v. 39, p. 46-74, 2015.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452942" cy="6741368"/>
          </a:xfrm>
          <a:prstGeom prst="rect">
            <a:avLst/>
          </a:prstGeom>
        </p:spPr>
      </p:pic>
      <p:sp>
        <p:nvSpPr>
          <p:cNvPr id="4" name="Retângulo 11"/>
          <p:cNvSpPr/>
          <p:nvPr/>
        </p:nvSpPr>
        <p:spPr>
          <a:xfrm>
            <a:off x="0" y="428604"/>
            <a:ext cx="691683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12"/>
          <p:cNvSpPr txBox="1"/>
          <p:nvPr/>
        </p:nvSpPr>
        <p:spPr>
          <a:xfrm>
            <a:off x="0" y="-27384"/>
            <a:ext cx="634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THE VOLUME ELEMENT TYPES</a:t>
            </a:r>
          </a:p>
        </p:txBody>
      </p:sp>
    </p:spTree>
    <p:extLst>
      <p:ext uri="{BB962C8B-B14F-4D97-AF65-F5344CB8AC3E}">
        <p14:creationId xmlns:p14="http://schemas.microsoft.com/office/powerpoint/2010/main" val="37404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8478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kern="150" dirty="0">
                <a:latin typeface="+mj-lt"/>
                <a:ea typeface="WenQuanYi Zen Hei Sharp"/>
                <a:cs typeface="Lohit Devanagari"/>
              </a:rPr>
              <a:t>Treat VE contents – homogeneous mixture uniform average properties or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kern="150" dirty="0">
                <a:latin typeface="+mj-lt"/>
                <a:ea typeface="WenQuanYi Zen Hei Sharp"/>
                <a:cs typeface="Lohit Devanagari"/>
              </a:rPr>
              <a:t>Treat VE contents – group of distinct entities → subsystem for each</a:t>
            </a:r>
            <a:endParaRPr lang="en-US" sz="3200" kern="150" dirty="0">
              <a:effectLst/>
              <a:latin typeface="+mj-lt"/>
              <a:ea typeface="WenQuanYi Zen Hei Sharp"/>
              <a:cs typeface="Lohit Devanagari"/>
            </a:endParaRPr>
          </a:p>
        </p:txBody>
      </p:sp>
      <p:sp>
        <p:nvSpPr>
          <p:cNvPr id="6" name="Retângulo 11"/>
          <p:cNvSpPr/>
          <p:nvPr/>
        </p:nvSpPr>
        <p:spPr>
          <a:xfrm>
            <a:off x="0" y="428604"/>
            <a:ext cx="5603393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12"/>
          <p:cNvSpPr txBox="1"/>
          <p:nvPr/>
        </p:nvSpPr>
        <p:spPr>
          <a:xfrm>
            <a:off x="0" y="-27384"/>
            <a:ext cx="560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MIXTURE ELEMENT IN VEM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1760" y="5073877"/>
            <a:ext cx="3672408" cy="731387"/>
            <a:chOff x="2411760" y="5073877"/>
            <a:chExt cx="3672408" cy="731387"/>
          </a:xfrm>
        </p:grpSpPr>
        <p:sp>
          <p:nvSpPr>
            <p:cNvPr id="8" name="Retângulo 11"/>
            <p:cNvSpPr/>
            <p:nvPr/>
          </p:nvSpPr>
          <p:spPr>
            <a:xfrm>
              <a:off x="2411760" y="5469164"/>
              <a:ext cx="3672408" cy="3361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12"/>
            <p:cNvSpPr txBox="1"/>
            <p:nvPr/>
          </p:nvSpPr>
          <p:spPr>
            <a:xfrm>
              <a:off x="2693460" y="5073877"/>
              <a:ext cx="3142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effectLst>
                    <a:reflection blurRad="6350" stA="55000" endA="300" endPos="45500" dir="5400000" sy="-100000" algn="bl" rotWithShape="0"/>
                  </a:effectLst>
                  <a:latin typeface="cafeta" pitchFamily="34" charset="0"/>
                </a:rPr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2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/>
          <p:cNvSpPr/>
          <p:nvPr/>
        </p:nvSpPr>
        <p:spPr>
          <a:xfrm>
            <a:off x="0" y="428604"/>
            <a:ext cx="8460432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12"/>
          <p:cNvSpPr txBox="1"/>
          <p:nvPr/>
        </p:nvSpPr>
        <p:spPr>
          <a:xfrm>
            <a:off x="0" y="-27384"/>
            <a:ext cx="855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4. NOTIONAL ALL ELECTRIC SHIP (ESRDC)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00CCFF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7"/>
          <p:cNvSpPr txBox="1">
            <a:spLocks/>
          </p:cNvSpPr>
          <p:nvPr/>
        </p:nvSpPr>
        <p:spPr bwMode="auto">
          <a:xfrm>
            <a:off x="228600" y="4648200"/>
            <a:ext cx="693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Ultimate heat sink is either air (atmosphere) or ocean; open-loop systems are sea water and air.</a:t>
            </a:r>
          </a:p>
          <a:p>
            <a:r>
              <a:rPr lang="en-US" sz="2400" kern="0" dirty="0"/>
              <a:t>Closed-loop systems transport heat from the generation point to the ultimate heat sinks.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066800"/>
            <a:ext cx="6715125" cy="3505200"/>
            <a:chOff x="914400" y="152400"/>
            <a:chExt cx="6715125" cy="4724400"/>
          </a:xfrm>
        </p:grpSpPr>
        <p:pic>
          <p:nvPicPr>
            <p:cNvPr id="9" name="Picture 4" descr="http://www.fas.org/man/dod-101/sys/ship/ddg82-3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52400"/>
              <a:ext cx="6715125" cy="4638676"/>
            </a:xfrm>
            <a:prstGeom prst="rect">
              <a:avLst/>
            </a:prstGeom>
            <a:noFill/>
          </p:spPr>
        </p:pic>
        <p:sp>
          <p:nvSpPr>
            <p:cNvPr id="10" name="Arc 9"/>
            <p:cNvSpPr/>
            <p:nvPr/>
          </p:nvSpPr>
          <p:spPr>
            <a:xfrm>
              <a:off x="2971800" y="3962400"/>
              <a:ext cx="2895600" cy="914400"/>
            </a:xfrm>
            <a:prstGeom prst="arc">
              <a:avLst>
                <a:gd name="adj1" fmla="val 11161748"/>
                <a:gd name="adj2" fmla="val 21280681"/>
              </a:avLst>
            </a:prstGeom>
            <a:ln w="57150">
              <a:solidFill>
                <a:srgbClr val="5BB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14600" y="3352800"/>
              <a:ext cx="3962400" cy="457200"/>
            </a:xfrm>
            <a:prstGeom prst="ellipse">
              <a:avLst/>
            </a:prstGeom>
            <a:noFill/>
            <a:ln w="57150">
              <a:solidFill>
                <a:srgbClr val="0BC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3733800"/>
              <a:ext cx="457200" cy="3048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38700" y="2514600"/>
              <a:ext cx="304800" cy="762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3163648">
              <a:off x="5842434" y="4367325"/>
              <a:ext cx="457200" cy="3251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8249579">
              <a:off x="2545953" y="4376378"/>
              <a:ext cx="457200" cy="310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2795464">
              <a:off x="2718934" y="2023433"/>
              <a:ext cx="457200" cy="325945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8752363">
              <a:off x="5665496" y="2020616"/>
              <a:ext cx="457200" cy="316810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0" y="3200400"/>
              <a:ext cx="381000" cy="228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78111" y="1057140"/>
            <a:ext cx="1684889" cy="5343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Typical Cooling </a:t>
            </a:r>
          </a:p>
          <a:p>
            <a:r>
              <a:rPr lang="en-US" sz="2000" b="1" dirty="0"/>
              <a:t>Sub-systems: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Aux Seawater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Main Seawater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Chilled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Demin</a:t>
            </a:r>
            <a:r>
              <a:rPr lang="en-US" sz="2000" dirty="0"/>
              <a:t>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Ethylene Glycol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HVAC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Direct 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Firemain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8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2493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84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24744"/>
            <a:ext cx="8305800" cy="5429250"/>
          </a:xfrm>
          <a:prstGeom prst="rect">
            <a:avLst/>
          </a:prstGeom>
        </p:spPr>
      </p:pic>
      <p:sp>
        <p:nvSpPr>
          <p:cNvPr id="3" name="Retângulo 11"/>
          <p:cNvSpPr/>
          <p:nvPr/>
        </p:nvSpPr>
        <p:spPr>
          <a:xfrm>
            <a:off x="0" y="428604"/>
            <a:ext cx="239681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12"/>
          <p:cNvSpPr txBox="1"/>
          <p:nvPr/>
        </p:nvSpPr>
        <p:spPr>
          <a:xfrm>
            <a:off x="0" y="-27384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vemESRDC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75" descr="e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77" descr="c90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6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SimSun" panose="02010600030101010101" pitchFamily="2" charset="-122"/>
              </a:rPr>
              <a:t>a) STBD M DCS zone 2 (left) and in radar zone 5 (right), b) on-board motor drive zone 3 (left) and on-board motor zone 3 (right) – effect of total equipment power variation (50%, 100%, 50% and 150%)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620"/>
            <a:ext cx="9144000" cy="5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" y="428604"/>
            <a:ext cx="7753214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0" y="-27384"/>
            <a:ext cx="775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5. MICROALGAE DERIVED HYDROGEN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764704"/>
            <a:ext cx="9174480" cy="432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60" y="2125980"/>
            <a:ext cx="2644140" cy="4732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8" y="2115184"/>
            <a:ext cx="6309360" cy="47320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/>
          <p:cNvSpPr/>
          <p:nvPr/>
        </p:nvSpPr>
        <p:spPr>
          <a:xfrm>
            <a:off x="0" y="428625"/>
            <a:ext cx="5003800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4"/>
          <p:cNvSpPr txBox="1"/>
          <p:nvPr/>
        </p:nvSpPr>
        <p:spPr>
          <a:xfrm>
            <a:off x="-36512" y="97468"/>
            <a:ext cx="44887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BIBLIOGRAPHIC REVIEW</a:t>
            </a: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970410" y="2670894"/>
            <a:ext cx="77050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5400" b="1" dirty="0" err="1"/>
              <a:t>Indirect</a:t>
            </a:r>
            <a:r>
              <a:rPr lang="pt-BR" sz="5400" b="1" dirty="0"/>
              <a:t> </a:t>
            </a:r>
            <a:r>
              <a:rPr lang="pt-BR" sz="5400" b="1" dirty="0" err="1"/>
              <a:t>Biophotolysis</a:t>
            </a:r>
            <a:endParaRPr lang="pt-BR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"/>
            <a:ext cx="9144000" cy="6854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48880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9552"/>
            <a:ext cx="8388424" cy="535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8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315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tângulo 5"/>
          <p:cNvSpPr>
            <a:spLocks noChangeArrowheads="1"/>
          </p:cNvSpPr>
          <p:nvPr/>
        </p:nvSpPr>
        <p:spPr bwMode="auto">
          <a:xfrm>
            <a:off x="0" y="54451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dirty="0" err="1"/>
              <a:t>Electron</a:t>
            </a:r>
            <a:r>
              <a:rPr lang="pt-BR" sz="2000" dirty="0"/>
              <a:t> </a:t>
            </a:r>
            <a:r>
              <a:rPr lang="pt-BR" sz="2000" dirty="0" err="1"/>
              <a:t>transport</a:t>
            </a:r>
            <a:r>
              <a:rPr lang="pt-BR" sz="2000" dirty="0"/>
              <a:t> </a:t>
            </a:r>
            <a:r>
              <a:rPr lang="pt-BR" sz="2000" dirty="0" err="1"/>
              <a:t>pathways</a:t>
            </a:r>
            <a:r>
              <a:rPr lang="pt-BR" sz="2000" dirty="0"/>
              <a:t> </a:t>
            </a:r>
            <a:r>
              <a:rPr lang="pt-BR" sz="2000" dirty="0" err="1"/>
              <a:t>related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hydrogenase</a:t>
            </a:r>
            <a:r>
              <a:rPr lang="pt-BR" sz="2000" dirty="0"/>
              <a:t> in </a:t>
            </a:r>
            <a:r>
              <a:rPr lang="pt-BR" sz="2000" dirty="0" err="1"/>
              <a:t>green</a:t>
            </a:r>
            <a:r>
              <a:rPr lang="pt-BR" sz="2000" dirty="0"/>
              <a:t> </a:t>
            </a:r>
            <a:r>
              <a:rPr lang="pt-BR" sz="2000" dirty="0" err="1"/>
              <a:t>algae</a:t>
            </a:r>
            <a:r>
              <a:rPr lang="pt-BR" sz="2000" dirty="0"/>
              <a:t>.</a:t>
            </a:r>
          </a:p>
          <a:p>
            <a:pPr eaLnBrk="1" hangingPunct="1"/>
            <a:r>
              <a:rPr lang="pt-BR" sz="2000" dirty="0"/>
              <a:t>The </a:t>
            </a:r>
            <a:r>
              <a:rPr lang="pt-BR" sz="2000" dirty="0" err="1"/>
              <a:t>electrons</a:t>
            </a:r>
            <a:r>
              <a:rPr lang="pt-BR" sz="2000" dirty="0"/>
              <a:t> </a:t>
            </a:r>
            <a:r>
              <a:rPr lang="pt-BR" sz="2000" dirty="0" err="1"/>
              <a:t>could</a:t>
            </a:r>
            <a:r>
              <a:rPr lang="pt-BR" sz="2000" dirty="0"/>
              <a:t> </a:t>
            </a:r>
            <a:r>
              <a:rPr lang="pt-BR" sz="2000" dirty="0" err="1"/>
              <a:t>originate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water</a:t>
            </a:r>
            <a:r>
              <a:rPr lang="pt-BR" sz="2000" dirty="0"/>
              <a:t> </a:t>
            </a:r>
            <a:r>
              <a:rPr lang="pt-BR" sz="2000" dirty="0" err="1"/>
              <a:t>photolysis</a:t>
            </a:r>
            <a:r>
              <a:rPr lang="pt-BR" sz="2000" dirty="0"/>
              <a:t> </a:t>
            </a:r>
            <a:r>
              <a:rPr lang="pt-BR" sz="2000" dirty="0" err="1"/>
              <a:t>or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plastoquinone</a:t>
            </a:r>
            <a:r>
              <a:rPr lang="pt-BR" sz="2000" dirty="0"/>
              <a:t> </a:t>
            </a:r>
            <a:r>
              <a:rPr lang="pt-BR" sz="2000" dirty="0" err="1"/>
              <a:t>through</a:t>
            </a:r>
            <a:r>
              <a:rPr lang="pt-BR" sz="2000" dirty="0"/>
              <a:t> </a:t>
            </a:r>
            <a:r>
              <a:rPr lang="pt-BR" sz="2000" dirty="0" err="1"/>
              <a:t>cellular</a:t>
            </a:r>
            <a:r>
              <a:rPr lang="pt-BR" sz="2000" dirty="0"/>
              <a:t> </a:t>
            </a:r>
            <a:r>
              <a:rPr lang="pt-BR" sz="2000" dirty="0" err="1"/>
              <a:t>substrates</a:t>
            </a:r>
            <a:r>
              <a:rPr lang="pt-BR" sz="2000" dirty="0"/>
              <a:t> </a:t>
            </a:r>
            <a:r>
              <a:rPr lang="pt-BR" sz="2000" dirty="0" err="1"/>
              <a:t>oxidation</a:t>
            </a:r>
            <a:r>
              <a:rPr lang="pt-BR" sz="2000" dirty="0"/>
              <a:t> via </a:t>
            </a:r>
            <a:r>
              <a:rPr lang="pt-BR" sz="2000" dirty="0" err="1"/>
              <a:t>glycolysis</a:t>
            </a:r>
            <a:r>
              <a:rPr lang="pt-BR" sz="2000" dirty="0"/>
              <a:t> </a:t>
            </a:r>
            <a:r>
              <a:rPr lang="pt-BR" sz="2000" dirty="0" err="1"/>
              <a:t>or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Krebs </a:t>
            </a:r>
            <a:r>
              <a:rPr lang="pt-BR" sz="2000" dirty="0" err="1"/>
              <a:t>cycle</a:t>
            </a:r>
            <a:r>
              <a:rPr lang="pt-BR" sz="2000" dirty="0"/>
              <a:t>. </a:t>
            </a:r>
            <a:r>
              <a:rPr lang="en-US" sz="2000" dirty="0"/>
              <a:t>(MELIS and HAPPE, 2001).</a:t>
            </a:r>
          </a:p>
        </p:txBody>
      </p:sp>
      <p:sp>
        <p:nvSpPr>
          <p:cNvPr id="7" name="Retângulo 3"/>
          <p:cNvSpPr/>
          <p:nvPr/>
        </p:nvSpPr>
        <p:spPr>
          <a:xfrm>
            <a:off x="0" y="428625"/>
            <a:ext cx="5003800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4"/>
          <p:cNvSpPr txBox="1"/>
          <p:nvPr/>
        </p:nvSpPr>
        <p:spPr>
          <a:xfrm>
            <a:off x="-36512" y="97468"/>
            <a:ext cx="44887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BIBLIOGRAPHIC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815975"/>
            <a:ext cx="13404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err="1"/>
              <a:t>Glycolysis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1805" y="815975"/>
            <a:ext cx="36664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Tricarboxylic</a:t>
            </a:r>
            <a:r>
              <a:rPr lang="pt-BR" sz="2000" dirty="0"/>
              <a:t> </a:t>
            </a:r>
            <a:r>
              <a:rPr lang="pt-BR" sz="2000" dirty="0" err="1"/>
              <a:t>acid</a:t>
            </a:r>
            <a:r>
              <a:rPr lang="pt-BR" sz="2000" dirty="0"/>
              <a:t> </a:t>
            </a:r>
            <a:r>
              <a:rPr lang="pt-BR" sz="2000" dirty="0" err="1"/>
              <a:t>cycle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1017395"/>
            <a:ext cx="16270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Cytoplasm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7761" y="1526501"/>
            <a:ext cx="16270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Chloroplast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444208" y="1572761"/>
            <a:ext cx="72008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92056" y="4488867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to report Hydrogen in green algae:</a:t>
            </a:r>
          </a:p>
          <a:p>
            <a:r>
              <a:rPr lang="en-US" dirty="0" err="1"/>
              <a:t>Graffon</a:t>
            </a:r>
            <a:r>
              <a:rPr lang="en-US" dirty="0"/>
              <a:t> (1939) - Nature</a:t>
            </a:r>
          </a:p>
        </p:txBody>
      </p:sp>
    </p:spTree>
    <p:extLst>
      <p:ext uri="{BB962C8B-B14F-4D97-AF65-F5344CB8AC3E}">
        <p14:creationId xmlns:p14="http://schemas.microsoft.com/office/powerpoint/2010/main" val="288149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0" y="428604"/>
            <a:ext cx="170489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170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TOPICS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528" y="794792"/>
            <a:ext cx="93610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CHALLENGE AND OBJECTIVE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VOLUME ELEMENT MODEL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NOTIONAL ALL ELECTRIC SHIP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MICROALGAE DERIVED HYDROGEN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CONSTRUCTAL PEMFC DESIGN	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61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9215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u="sng" dirty="0" err="1"/>
              <a:t>Challenges</a:t>
            </a:r>
            <a:r>
              <a:rPr lang="pt-BR" sz="3600" b="1" u="sng" dirty="0"/>
              <a:t>:</a:t>
            </a:r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 err="1"/>
              <a:t>Low</a:t>
            </a:r>
            <a:r>
              <a:rPr lang="pt-BR" sz="3600" b="1" dirty="0"/>
              <a:t> </a:t>
            </a:r>
            <a:r>
              <a:rPr lang="pt-BR" sz="3600" b="1" dirty="0" err="1"/>
              <a:t>hydrogen</a:t>
            </a:r>
            <a:r>
              <a:rPr lang="pt-BR" sz="3600" b="1" dirty="0"/>
              <a:t> </a:t>
            </a:r>
            <a:r>
              <a:rPr lang="pt-BR" sz="3600" b="1" dirty="0" err="1"/>
              <a:t>generation</a:t>
            </a:r>
            <a:r>
              <a:rPr lang="pt-BR" sz="3600" b="1" dirty="0"/>
              <a:t> rate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/>
              <a:t>High </a:t>
            </a:r>
            <a:r>
              <a:rPr lang="pt-BR" sz="3600" b="1" dirty="0" err="1"/>
              <a:t>cost</a:t>
            </a:r>
            <a:endParaRPr lang="pt-BR" sz="3600" b="1" dirty="0"/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/>
              <a:t>GMO</a:t>
            </a:r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 err="1"/>
              <a:t>Engineering</a:t>
            </a:r>
            <a:r>
              <a:rPr lang="pt-BR" sz="3600" b="1" dirty="0"/>
              <a:t> – PBR; </a:t>
            </a:r>
            <a:r>
              <a:rPr lang="pt-BR" sz="3600" b="1" dirty="0" err="1"/>
              <a:t>contamination</a:t>
            </a:r>
            <a:r>
              <a:rPr lang="pt-BR" sz="3600" b="1" dirty="0"/>
              <a:t>; </a:t>
            </a:r>
            <a:r>
              <a:rPr lang="pt-BR" sz="3600" b="1" dirty="0" err="1"/>
              <a:t>purification</a:t>
            </a:r>
            <a:r>
              <a:rPr lang="pt-BR" sz="3600" b="1" dirty="0"/>
              <a:t>, </a:t>
            </a:r>
            <a:r>
              <a:rPr lang="pt-BR" sz="3600" b="1" dirty="0" err="1"/>
              <a:t>separation</a:t>
            </a:r>
            <a:endParaRPr lang="pt-BR" sz="3600" b="1" dirty="0"/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 err="1"/>
              <a:t>Sensitivity</a:t>
            </a:r>
            <a:r>
              <a:rPr lang="pt-BR" sz="3600" b="1" dirty="0"/>
              <a:t> </a:t>
            </a:r>
            <a:r>
              <a:rPr lang="pt-BR" sz="3600" b="1" dirty="0" err="1"/>
              <a:t>to</a:t>
            </a:r>
            <a:r>
              <a:rPr lang="pt-BR" sz="3600" b="1" dirty="0"/>
              <a:t> </a:t>
            </a:r>
            <a:r>
              <a:rPr lang="pt-BR" sz="3600" b="1" dirty="0" err="1"/>
              <a:t>oxygen</a:t>
            </a:r>
            <a:endParaRPr lang="pt-BR" sz="3600" b="1" dirty="0"/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 err="1"/>
              <a:t>Co-products</a:t>
            </a:r>
            <a:r>
              <a:rPr lang="pt-BR" sz="3600" b="1" dirty="0"/>
              <a:t> (e.g., biodiesel)</a:t>
            </a:r>
          </a:p>
          <a:p>
            <a:pPr marL="742950" indent="-742950">
              <a:buFontTx/>
              <a:buAutoNum type="arabicPeriod"/>
              <a:defRPr/>
            </a:pPr>
            <a:r>
              <a:rPr lang="pt-BR" sz="3600" b="1" dirty="0" err="1"/>
              <a:t>Mathematical</a:t>
            </a:r>
            <a:r>
              <a:rPr lang="pt-BR" sz="3600" b="1" dirty="0"/>
              <a:t> </a:t>
            </a:r>
            <a:r>
              <a:rPr lang="pt-BR" sz="3600" b="1" dirty="0" err="1"/>
              <a:t>modeling</a:t>
            </a:r>
            <a:endParaRPr lang="pt-BR" sz="3600" b="1" dirty="0"/>
          </a:p>
        </p:txBody>
      </p:sp>
      <p:sp>
        <p:nvSpPr>
          <p:cNvPr id="6" name="Retângulo 2"/>
          <p:cNvSpPr/>
          <p:nvPr/>
        </p:nvSpPr>
        <p:spPr>
          <a:xfrm>
            <a:off x="0" y="428625"/>
            <a:ext cx="5003800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3"/>
          <p:cNvSpPr txBox="1"/>
          <p:nvPr/>
        </p:nvSpPr>
        <p:spPr>
          <a:xfrm>
            <a:off x="-36512" y="97468"/>
            <a:ext cx="44887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BIBLIOGRAPHIC REVIEW</a:t>
            </a:r>
          </a:p>
        </p:txBody>
      </p:sp>
    </p:spTree>
    <p:extLst>
      <p:ext uri="{BB962C8B-B14F-4D97-AF65-F5344CB8AC3E}">
        <p14:creationId xmlns:p14="http://schemas.microsoft.com/office/powerpoint/2010/main" val="22985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692150"/>
            <a:ext cx="885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3600" b="1" dirty="0" err="1"/>
              <a:t>Mathematical</a:t>
            </a:r>
            <a:r>
              <a:rPr lang="pt-BR" sz="3600" b="1" dirty="0"/>
              <a:t> </a:t>
            </a:r>
            <a:r>
              <a:rPr lang="pt-BR" sz="3600" b="1" dirty="0" err="1"/>
              <a:t>modeling</a:t>
            </a:r>
            <a:endParaRPr lang="pt-BR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653136"/>
            <a:ext cx="16270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Lag</a:t>
            </a:r>
            <a:r>
              <a:rPr lang="pt-BR" sz="2000" dirty="0"/>
              <a:t> </a:t>
            </a:r>
            <a:r>
              <a:rPr lang="pt-BR" sz="2000" dirty="0" err="1"/>
              <a:t>phase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2780928"/>
            <a:ext cx="16270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Log </a:t>
            </a:r>
            <a:r>
              <a:rPr lang="pt-BR" sz="2000" dirty="0" err="1"/>
              <a:t>phase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45362" y="1362881"/>
            <a:ext cx="2282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Growth</a:t>
            </a:r>
            <a:r>
              <a:rPr lang="pt-BR" sz="2000" dirty="0"/>
              <a:t> </a:t>
            </a:r>
            <a:r>
              <a:rPr lang="pt-BR" sz="2000" dirty="0" err="1"/>
              <a:t>Reduction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32959" y="1201678"/>
            <a:ext cx="20913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Stationary</a:t>
            </a:r>
            <a:r>
              <a:rPr lang="pt-BR" sz="2000" dirty="0"/>
              <a:t> </a:t>
            </a:r>
            <a:r>
              <a:rPr lang="pt-BR" sz="2000" dirty="0" err="1"/>
              <a:t>phase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513492"/>
            <a:ext cx="20162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Death</a:t>
            </a:r>
            <a:r>
              <a:rPr lang="pt-BR" sz="2000" dirty="0"/>
              <a:t> (</a:t>
            </a:r>
            <a:r>
              <a:rPr lang="pt-BR" sz="2000" dirty="0" err="1"/>
              <a:t>nutrients</a:t>
            </a:r>
            <a:r>
              <a:rPr lang="pt-BR" sz="2000" dirty="0"/>
              <a:t>/self-</a:t>
            </a:r>
            <a:r>
              <a:rPr lang="pt-BR" sz="2000" dirty="0" err="1"/>
              <a:t>shading</a:t>
            </a:r>
            <a:r>
              <a:rPr lang="pt-BR" sz="2000" dirty="0"/>
              <a:t>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3133" y="3657061"/>
            <a:ext cx="492443" cy="154987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pt-BR" sz="2000" dirty="0" err="1"/>
              <a:t>Cell</a:t>
            </a:r>
            <a:r>
              <a:rPr lang="pt-BR" sz="2000" dirty="0"/>
              <a:t> </a:t>
            </a:r>
            <a:r>
              <a:rPr lang="pt-BR" sz="2000" dirty="0" err="1"/>
              <a:t>density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39" y="5877272"/>
            <a:ext cx="35467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/>
              <a:t>Cultivation</a:t>
            </a:r>
            <a:r>
              <a:rPr lang="pt-BR" sz="2000" dirty="0"/>
              <a:t> time (</a:t>
            </a:r>
            <a:r>
              <a:rPr lang="pt-BR" sz="2000" dirty="0" err="1"/>
              <a:t>days</a:t>
            </a:r>
            <a:r>
              <a:rPr lang="pt-BR" sz="2000" dirty="0"/>
              <a:t>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0" y="6277382"/>
            <a:ext cx="9036496" cy="58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14436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4" y="908720"/>
            <a:ext cx="7850974" cy="3505975"/>
          </a:xfrm>
          <a:prstGeom prst="rect">
            <a:avLst/>
          </a:prstGeom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141663"/>
            <a:ext cx="80533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24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89646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629043"/>
            <a:ext cx="5792093" cy="324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5718085"/>
            <a:ext cx="3011038" cy="11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19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cima 7"/>
          <p:cNvSpPr/>
          <p:nvPr/>
        </p:nvSpPr>
        <p:spPr>
          <a:xfrm>
            <a:off x="6659563" y="2349500"/>
            <a:ext cx="504825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1" y="3249192"/>
            <a:ext cx="4654277" cy="2196032"/>
          </a:xfrm>
          <a:prstGeom prst="rect">
            <a:avLst/>
          </a:prstGeom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88024" y="2852738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gaseous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22667"/>
              </p:ext>
            </p:extLst>
          </p:nvPr>
        </p:nvGraphicFramePr>
        <p:xfrm>
          <a:off x="1115616" y="5661248"/>
          <a:ext cx="642747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1600200" imgH="190500" progId="Equation.3">
                  <p:embed/>
                </p:oleObj>
              </mc:Choice>
              <mc:Fallback>
                <p:oleObj name="Equation" r:id="rId6" imgW="16002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661248"/>
                        <a:ext cx="642747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38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74882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7510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5157788"/>
            <a:ext cx="2481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210126"/>
            <a:ext cx="6383007" cy="138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715" y="1144368"/>
            <a:ext cx="5167016" cy="7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613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89233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0"/>
            <a:ext cx="2465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-36512" y="97468"/>
            <a:ext cx="49247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MATERIALS AND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725144"/>
            <a:ext cx="7488832" cy="19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" y="1052736"/>
            <a:ext cx="9132406" cy="58326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36512" y="97468"/>
            <a:ext cx="49840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RESULTS AND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90" y="3068960"/>
            <a:ext cx="9031379" cy="38928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average sun irradiation: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sun,tot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 W 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(day) and 0 W 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(night);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PBR temperature regime: between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283 and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303 K, and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Two simulation periods: 15 and 17 days, beginning at 5 AM.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0" y="2204864"/>
            <a:ext cx="314685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" y="1052736"/>
            <a:ext cx="60508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71450"/>
            <a:ext cx="5670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26728"/>
              </p:ext>
            </p:extLst>
          </p:nvPr>
        </p:nvGraphicFramePr>
        <p:xfrm>
          <a:off x="6245505" y="5877029"/>
          <a:ext cx="1819142" cy="40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761669" imgH="177723" progId="Equation.3">
                  <p:embed/>
                </p:oleObj>
              </mc:Choice>
              <mc:Fallback>
                <p:oleObj name="Equation" r:id="rId4" imgW="761669" imgH="17772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505" y="5877029"/>
                        <a:ext cx="1819142" cy="409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84496"/>
              </p:ext>
            </p:extLst>
          </p:nvPr>
        </p:nvGraphicFramePr>
        <p:xfrm>
          <a:off x="2555776" y="6301227"/>
          <a:ext cx="3733931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6" imgW="1790700" imgH="228600" progId="Equation.3">
                  <p:embed/>
                </p:oleObj>
              </mc:Choice>
              <mc:Fallback>
                <p:oleObj name="Equation" r:id="rId6" imgW="1790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301227"/>
                        <a:ext cx="3733931" cy="476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99592" y="5863006"/>
            <a:ext cx="5472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pt-B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PBR </a:t>
            </a:r>
            <a:r>
              <a:rPr kumimoji="0" lang="pt-B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pt-B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t-B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24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-1" y="428604"/>
            <a:ext cx="3923929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1. 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771903"/>
            <a:ext cx="84066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Systems engineering (SE) – development of complex artificial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Ex: ships, airplanes, oil refinery, power plants, bioenergy-mechanical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SimSun" panose="02010600030101010101" pitchFamily="2" charset="-122"/>
              </a:rPr>
              <a:t>Multidisciplinarity</a:t>
            </a:r>
            <a:r>
              <a:rPr lang="en-US" sz="2400" dirty="0">
                <a:latin typeface="+mj-lt"/>
                <a:ea typeface="SimSun" panose="02010600030101010101" pitchFamily="2" charset="-122"/>
              </a:rPr>
              <a:t> →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Computers’ finite processing capacity → Model complexity – critical decision in 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How several sets of operating and design parameters affect system performance? Optimization maybe impossible if too much computational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Simulation takes 1 day to complete – 10 parameters with 5 values → 267 years for only 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SimSun" panose="02010600030101010101" pitchFamily="2" charset="-122"/>
              </a:rPr>
              <a:t>Same case – If simulation takes a second → 1 day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marL="457200" indent="-457200">
              <a:buAutoNum type="arabicPeriod"/>
            </a:pP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48026"/>
              </p:ext>
            </p:extLst>
          </p:nvPr>
        </p:nvGraphicFramePr>
        <p:xfrm>
          <a:off x="2183100" y="5157192"/>
          <a:ext cx="4549140" cy="79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2552700" imgH="444500" progId="Equation.3">
                  <p:embed/>
                </p:oleObj>
              </mc:Choice>
              <mc:Fallback>
                <p:oleObj name="Equation" r:id="rId3" imgW="25527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100" y="5157192"/>
                        <a:ext cx="4549140" cy="79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9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/>
          <p:nvPr/>
        </p:nvSpPr>
        <p:spPr>
          <a:xfrm>
            <a:off x="-1" y="428625"/>
            <a:ext cx="5287381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200"/>
            <a:ext cx="8028384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-36512" y="97468"/>
            <a:ext cx="49840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RESULTS AND 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785398"/>
            <a:ext cx="818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algae dry biomass and cell number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59259"/>
              </p:ext>
            </p:extLst>
          </p:nvPr>
        </p:nvGraphicFramePr>
        <p:xfrm>
          <a:off x="539552" y="1412777"/>
          <a:ext cx="8025558" cy="48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4" imgW="4953000" imgH="304800" progId="Equation.3">
                  <p:embed/>
                </p:oleObj>
              </mc:Choice>
              <mc:Fallback>
                <p:oleObj name="Equation" r:id="rId4" imgW="4953000" imgH="304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7"/>
                        <a:ext cx="8025558" cy="4802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5377"/>
              </p:ext>
            </p:extLst>
          </p:nvPr>
        </p:nvGraphicFramePr>
        <p:xfrm>
          <a:off x="7560840" y="1988840"/>
          <a:ext cx="1403648" cy="34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6" imgW="875920" imgH="215806" progId="Equation.3">
                  <p:embed/>
                </p:oleObj>
              </mc:Choice>
              <mc:Fallback>
                <p:oleObj name="Equation" r:id="rId6" imgW="875920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840" y="1988840"/>
                        <a:ext cx="1403648" cy="3471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61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768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6632"/>
            <a:ext cx="9144000" cy="486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848872" cy="5744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3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40"/>
            <a:ext cx="9144000" cy="6525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0040"/>
            <a:ext cx="7020272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3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67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2656"/>
            <a:ext cx="9144000" cy="6336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2656"/>
            <a:ext cx="6588224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016"/>
            <a:ext cx="7704856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24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19135" cy="6264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4664"/>
            <a:ext cx="6516216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2008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15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17232"/>
            <a:ext cx="1795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709228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920880" cy="602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7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-1" y="428604"/>
            <a:ext cx="6910034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6910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6. CONSTRUCTAL PEMFC DESIGN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576" y="1412776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Animate and inanimate systems design. Is it appropriate to separate them?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Made from the same chemical elements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Matter &lt;-&gt; Energy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Animate -&gt; inanimate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Inanimate -&gt; animate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Evolution Theory – originally conceived for biological organisms</a:t>
            </a:r>
          </a:p>
          <a:p>
            <a:pPr marL="342900" indent="-342900">
              <a:spcBef>
                <a:spcPct val="20000"/>
              </a:spcBef>
              <a:buFont typeface="Monotype Sorts" pitchFamily="2" charset="2"/>
              <a:buChar char="n"/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Constructal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Law – unifies all systems design</a:t>
            </a:r>
          </a:p>
        </p:txBody>
      </p:sp>
    </p:spTree>
    <p:extLst>
      <p:ext uri="{BB962C8B-B14F-4D97-AF65-F5344CB8AC3E}">
        <p14:creationId xmlns:p14="http://schemas.microsoft.com/office/powerpoint/2010/main" val="30788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52400" y="-26988"/>
            <a:ext cx="8915400" cy="99060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en-US" sz="1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International Journal of Heat and Mass Transfer 48 (2005) 4410–4427</a:t>
            </a:r>
          </a:p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en-US" sz="18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Constructal</a:t>
            </a:r>
            <a:r>
              <a:rPr lang="en-US" sz="1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PEM fuel cell stack design</a:t>
            </a:r>
          </a:p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en-US" sz="1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J.V.C. Vargas, J.C. Ordonez, A. </a:t>
            </a:r>
            <a:r>
              <a:rPr lang="en-US" sz="18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Bejan</a:t>
            </a:r>
            <a:endParaRPr lang="en-US" sz="1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Tx/>
              <a:buSzTx/>
              <a:defRPr/>
            </a:pPr>
            <a:endParaRPr lang="pt-BR" sz="1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925" y="1628775"/>
          <a:ext cx="463073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icture" r:id="rId3" imgW="4133880" imgH="4667400" progId="Word.Picture.8">
                  <p:embed/>
                </p:oleObj>
              </mc:Choice>
              <mc:Fallback>
                <p:oleObj name="Picture" r:id="rId3" imgW="4133880" imgH="4667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28775"/>
                        <a:ext cx="4630738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42846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35712" cy="356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00375" y="4292600"/>
            <a:ext cx="1066800" cy="51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Comic Sans MS" panose="030F0702030302020204" pitchFamily="66" charset="0"/>
              </a:rPr>
              <a:t>Metabolic rate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92725" y="6308725"/>
            <a:ext cx="9858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chemeClr val="accent2"/>
                </a:solidFill>
                <a:latin typeface="Comic Sans MS" panose="030F0702030302020204" pitchFamily="66" charset="0"/>
              </a:rPr>
              <a:t>Animal size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843213" y="692150"/>
            <a:ext cx="2522537" cy="1223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097713" y="1052513"/>
            <a:ext cx="149383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Slope ~  ¾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9388" y="4292600"/>
            <a:ext cx="2054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animal design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7950" y="1196975"/>
            <a:ext cx="1584325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Fuel cell design</a:t>
            </a:r>
          </a:p>
        </p:txBody>
      </p:sp>
      <p:pic>
        <p:nvPicPr>
          <p:cNvPr id="9" name="Picture 4" descr="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65488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37088" y="3429000"/>
            <a:ext cx="274320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011863" y="333375"/>
            <a:ext cx="3005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defRPr kumimoji="1" sz="2000" b="1">
                <a:solidFill>
                  <a:srgbClr val="FFFFFF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What have we learnt?</a:t>
            </a:r>
          </a:p>
        </p:txBody>
      </p:sp>
    </p:spTree>
    <p:extLst>
      <p:ext uri="{BB962C8B-B14F-4D97-AF65-F5344CB8AC3E}">
        <p14:creationId xmlns:p14="http://schemas.microsoft.com/office/powerpoint/2010/main" val="803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animBg="1"/>
      <p:bldP spid="6" grpId="0" build="allAtOnce" animBg="1"/>
      <p:bldP spid="7" grpId="0" build="allAtOnce" animBg="1"/>
      <p:bldP spid="8" grpId="0" build="allAtOnce" animBg="1"/>
      <p:bldP spid="10" grpId="0" animBg="1"/>
      <p:bldP spid="11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847254"/>
            <a:ext cx="9144000" cy="452596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cs typeface="Arial" pitchFamily="34" charset="0"/>
              </a:rPr>
              <a:t>Less than 10 minutes – steady-state AES – less than 50 minutes AES dynamic response</a:t>
            </a:r>
            <a:endParaRPr lang="pt-BR" sz="3200" kern="0" dirty="0"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pt-BR" sz="3200" kern="0" dirty="0" err="1">
                <a:cs typeface="Arial" pitchFamily="34" charset="0"/>
              </a:rPr>
              <a:t>Indirect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photolysis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mathematical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model</a:t>
            </a:r>
            <a:r>
              <a:rPr lang="pt-BR" sz="3200" kern="0" dirty="0">
                <a:cs typeface="Arial" pitchFamily="34" charset="0"/>
              </a:rPr>
              <a:t> for </a:t>
            </a:r>
            <a:r>
              <a:rPr lang="pt-BR" sz="3200" kern="0" dirty="0" err="1">
                <a:cs typeface="Arial" pitchFamily="34" charset="0"/>
              </a:rPr>
              <a:t>large</a:t>
            </a:r>
            <a:r>
              <a:rPr lang="pt-BR" sz="3200" kern="0" dirty="0">
                <a:cs typeface="Arial" pitchFamily="34" charset="0"/>
              </a:rPr>
              <a:t> PBR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pt-BR" sz="3200" kern="0" dirty="0">
                <a:cs typeface="Arial" pitchFamily="34" charset="0"/>
              </a:rPr>
              <a:t>Experimental </a:t>
            </a:r>
            <a:r>
              <a:rPr lang="pt-BR" sz="3200" kern="0" dirty="0" err="1">
                <a:cs typeface="Arial" pitchFamily="34" charset="0"/>
              </a:rPr>
              <a:t>validation</a:t>
            </a:r>
            <a:r>
              <a:rPr lang="pt-BR" sz="3200" kern="0" dirty="0">
                <a:cs typeface="Arial" pitchFamily="34" charset="0"/>
              </a:rPr>
              <a:t> for </a:t>
            </a:r>
            <a:r>
              <a:rPr lang="pt-BR" sz="3200" kern="0" dirty="0" err="1">
                <a:cs typeface="Arial" pitchFamily="34" charset="0"/>
              </a:rPr>
              <a:t>microalgae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growth</a:t>
            </a:r>
            <a:endParaRPr lang="pt-BR" sz="3200" kern="0" dirty="0"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en-US" sz="3200" kern="0" dirty="0">
                <a:cs typeface="Arial" pitchFamily="34" charset="0"/>
              </a:rPr>
              <a:t>Main innovation (VEM) – solid and fluid components coexist in VE in different phases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  <a:defRPr/>
            </a:pPr>
            <a:r>
              <a:rPr lang="pt-BR" sz="3200" kern="0" dirty="0" err="1">
                <a:cs typeface="Arial" pitchFamily="34" charset="0"/>
              </a:rPr>
              <a:t>Low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computational</a:t>
            </a:r>
            <a:r>
              <a:rPr lang="pt-BR" sz="3200" kern="0" dirty="0">
                <a:cs typeface="Arial" pitchFamily="34" charset="0"/>
              </a:rPr>
              <a:t> time </a:t>
            </a:r>
            <a:r>
              <a:rPr lang="pt-BR" sz="3200" kern="0" dirty="0" err="1">
                <a:cs typeface="Arial" pitchFamily="34" charset="0"/>
              </a:rPr>
              <a:t>and</a:t>
            </a:r>
            <a:r>
              <a:rPr lang="pt-BR" sz="3200" kern="0" dirty="0">
                <a:cs typeface="Arial" pitchFamily="34" charset="0"/>
              </a:rPr>
              <a:t> </a:t>
            </a:r>
            <a:r>
              <a:rPr lang="pt-BR" sz="3200" kern="0" dirty="0" err="1">
                <a:cs typeface="Arial" pitchFamily="34" charset="0"/>
              </a:rPr>
              <a:t>accuracy</a:t>
            </a:r>
            <a:r>
              <a:rPr lang="pt-BR" sz="3200" kern="0" dirty="0">
                <a:cs typeface="Arial" pitchFamily="34" charset="0"/>
              </a:rPr>
              <a:t> → </a:t>
            </a:r>
            <a:r>
              <a:rPr lang="en-US" sz="3200" kern="0" dirty="0">
                <a:cs typeface="Arial" pitchFamily="34" charset="0"/>
              </a:rPr>
              <a:t>design, simulation, control, and optimization in energy systems engineering</a:t>
            </a:r>
          </a:p>
        </p:txBody>
      </p:sp>
      <p:sp>
        <p:nvSpPr>
          <p:cNvPr id="4" name="Retângulo 12"/>
          <p:cNvSpPr/>
          <p:nvPr/>
        </p:nvSpPr>
        <p:spPr>
          <a:xfrm>
            <a:off x="0" y="361950"/>
            <a:ext cx="3924300" cy="40322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5" name="CaixaDeTexto 13"/>
          <p:cNvSpPr txBox="1"/>
          <p:nvPr/>
        </p:nvSpPr>
        <p:spPr>
          <a:xfrm>
            <a:off x="0" y="35913"/>
            <a:ext cx="36503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7. CONCLUSIONS</a:t>
            </a:r>
          </a:p>
        </p:txBody>
      </p:sp>
    </p:spTree>
    <p:extLst>
      <p:ext uri="{BB962C8B-B14F-4D97-AF65-F5344CB8AC3E}">
        <p14:creationId xmlns:p14="http://schemas.microsoft.com/office/powerpoint/2010/main" val="9400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-1" y="428604"/>
            <a:ext cx="3923929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1. 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96880"/>
            <a:ext cx="8486332" cy="58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2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48880"/>
            <a:ext cx="82335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pt-BR" sz="9600" b="1" dirty="0">
                <a:solidFill>
                  <a:srgbClr val="00B050"/>
                </a:solidFill>
              </a:rPr>
              <a:t>THANK YOU !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1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0" y="428604"/>
            <a:ext cx="6588224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647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2. CHALLENGE AND 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934844"/>
            <a:ext cx="84066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SimSun" panose="02010600030101010101" pitchFamily="2" charset="-122"/>
              </a:rPr>
              <a:t>Modeling techniques mature, precise, and robust for components → </a:t>
            </a:r>
            <a:r>
              <a:rPr lang="en-US" sz="3200" b="1" i="1" dirty="0">
                <a:latin typeface="+mj-lt"/>
                <a:ea typeface="SimSun" panose="02010600030101010101" pitchFamily="2" charset="-122"/>
              </a:rPr>
              <a:t>local </a:t>
            </a:r>
            <a:r>
              <a:rPr lang="en-US" sz="3200" dirty="0">
                <a:latin typeface="+mj-lt"/>
                <a:ea typeface="SimSun" panose="02010600030101010101" pitchFamily="2" charset="-122"/>
              </a:rPr>
              <a:t>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+mj-lt"/>
              </a:rPr>
              <a:t>Global</a:t>
            </a:r>
            <a:r>
              <a:rPr lang="en-US" sz="3200" dirty="0">
                <a:latin typeface="+mj-lt"/>
              </a:rPr>
              <a:t> level in SE → complexity → not as advanced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Modeling, simulation, and optimization in SE → still challenges to overcome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OBJECTIVE: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Propose method for compact mathematical modeling for dynamic simulations in SE → early stage design, optimization, and potential use in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2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0" y="428604"/>
            <a:ext cx="691683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691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3. THE VOLUME ELEMENT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" y="-27384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0" y="428604"/>
            <a:ext cx="691683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691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3. THE VOLUME ELEMENT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982016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local</a:t>
            </a:r>
            <a:r>
              <a:rPr lang="en-US" sz="3200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 method → derivatives depend only on variable neighborhood (e.g., FD, FE, FV, VEM)</a:t>
            </a:r>
          </a:p>
          <a:p>
            <a:r>
              <a:rPr lang="en-US" sz="3200" i="1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global </a:t>
            </a:r>
            <a:r>
              <a:rPr lang="en-US" sz="3200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methods → </a:t>
            </a:r>
            <a:r>
              <a:rPr lang="en-US" sz="3200" dirty="0">
                <a:ea typeface="SimSun" panose="02010600030101010101" pitchFamily="2" charset="-122"/>
                <a:cs typeface="Sakkal Majalla" panose="02000000000000000000" pitchFamily="2" charset="-78"/>
              </a:rPr>
              <a:t>derivatives depend on variable behavior everywhere</a:t>
            </a:r>
            <a:r>
              <a:rPr lang="en-US" sz="3200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 (nonzero functions – entire domain) – spectral methods</a:t>
            </a:r>
          </a:p>
          <a:p>
            <a:r>
              <a:rPr lang="en-US" sz="3200" dirty="0">
                <a:latin typeface="+mj-lt"/>
                <a:ea typeface="SimSun" panose="02010600030101010101" pitchFamily="2" charset="-122"/>
                <a:cs typeface="Sakkal Majalla" panose="02000000000000000000" pitchFamily="2" charset="-78"/>
              </a:rPr>
              <a:t>Governing equations → conservation of mass, energy, and species applied to each volume element</a:t>
            </a:r>
          </a:p>
          <a:p>
            <a:endParaRPr lang="en-US" sz="3200" dirty="0">
              <a:latin typeface="+mj-lt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5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340768"/>
            <a:ext cx="7686600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Discretization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cell-centered finite volumes - solid, fluid, or both as subsystems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Mathematical model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velocity field is imposed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Numerical solution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11"/>
          <p:cNvSpPr/>
          <p:nvPr/>
        </p:nvSpPr>
        <p:spPr>
          <a:xfrm>
            <a:off x="0" y="428604"/>
            <a:ext cx="691683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12"/>
          <p:cNvSpPr txBox="1"/>
          <p:nvPr/>
        </p:nvSpPr>
        <p:spPr>
          <a:xfrm>
            <a:off x="0" y="-27384"/>
            <a:ext cx="691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3. THE VOLUME ELEMENT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" y="188640"/>
            <a:ext cx="9226268" cy="68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1"/>
          <p:cNvSpPr/>
          <p:nvPr/>
        </p:nvSpPr>
        <p:spPr>
          <a:xfrm>
            <a:off x="0" y="428604"/>
            <a:ext cx="6916830" cy="3361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12"/>
          <p:cNvSpPr txBox="1"/>
          <p:nvPr/>
        </p:nvSpPr>
        <p:spPr>
          <a:xfrm>
            <a:off x="0" y="-27384"/>
            <a:ext cx="691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3. THE VOLUME ELEMENT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77877"/>
              </p:ext>
            </p:extLst>
          </p:nvPr>
        </p:nvGraphicFramePr>
        <p:xfrm>
          <a:off x="401471" y="1023378"/>
          <a:ext cx="3037071" cy="87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1" y="1023378"/>
                        <a:ext cx="3037071" cy="875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44789"/>
              </p:ext>
            </p:extLst>
          </p:nvPr>
        </p:nvGraphicFramePr>
        <p:xfrm>
          <a:off x="4644008" y="1149222"/>
          <a:ext cx="3057372" cy="57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Equation" r:id="rId5" imgW="1358310" imgH="253890" progId="Equation.3">
                  <p:embed/>
                </p:oleObj>
              </mc:Choice>
              <mc:Fallback>
                <p:oleObj name="Equation" r:id="rId5" imgW="1358310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49222"/>
                        <a:ext cx="3057372" cy="577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46564"/>
              </p:ext>
            </p:extLst>
          </p:nvPr>
        </p:nvGraphicFramePr>
        <p:xfrm>
          <a:off x="251520" y="2019118"/>
          <a:ext cx="4104456" cy="58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7" imgW="1803400" imgH="254000" progId="Equation.3">
                  <p:embed/>
                </p:oleObj>
              </mc:Choice>
              <mc:Fallback>
                <p:oleObj name="Equation" r:id="rId7" imgW="18034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19118"/>
                        <a:ext cx="4104456" cy="586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34785"/>
              </p:ext>
            </p:extLst>
          </p:nvPr>
        </p:nvGraphicFramePr>
        <p:xfrm>
          <a:off x="4644009" y="2036072"/>
          <a:ext cx="4392488" cy="56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Equation" r:id="rId9" imgW="2043813" imgH="266584" progId="Equation.3">
                  <p:embed/>
                </p:oleObj>
              </mc:Choice>
              <mc:Fallback>
                <p:oleObj name="Equation" r:id="rId9" imgW="2043813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2036072"/>
                        <a:ext cx="4392488" cy="569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49503"/>
              </p:ext>
            </p:extLst>
          </p:nvPr>
        </p:nvGraphicFramePr>
        <p:xfrm>
          <a:off x="269515" y="2690393"/>
          <a:ext cx="1316336" cy="79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11" imgW="723586" imgH="444307" progId="Equation.3">
                  <p:embed/>
                </p:oleObj>
              </mc:Choice>
              <mc:Fallback>
                <p:oleObj name="Equation" r:id="rId11" imgW="723586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15" y="2690393"/>
                        <a:ext cx="1316336" cy="796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50482"/>
              </p:ext>
            </p:extLst>
          </p:nvPr>
        </p:nvGraphicFramePr>
        <p:xfrm>
          <a:off x="6660232" y="2923269"/>
          <a:ext cx="2106654" cy="43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13" imgW="965200" imgH="203200" progId="Equation.3">
                  <p:embed/>
                </p:oleObj>
              </mc:Choice>
              <mc:Fallback>
                <p:oleObj name="Equation" r:id="rId13" imgW="9652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923269"/>
                        <a:ext cx="2106654" cy="433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2771"/>
              </p:ext>
            </p:extLst>
          </p:nvPr>
        </p:nvGraphicFramePr>
        <p:xfrm>
          <a:off x="2857780" y="3913044"/>
          <a:ext cx="3572456" cy="98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15" imgW="1778000" imgH="457200" progId="Equation.3">
                  <p:embed/>
                </p:oleObj>
              </mc:Choice>
              <mc:Fallback>
                <p:oleObj name="Equation" r:id="rId15" imgW="17780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780" y="3913044"/>
                        <a:ext cx="3572456" cy="984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3356992"/>
            <a:ext cx="4261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Sakkal Majalla" panose="02000000000000000000" pitchFamily="2" charset="-78"/>
              </a:rPr>
              <a:t>Conservation of mass: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0" y="4869160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Sakkal Majalla" panose="02000000000000000000" pitchFamily="2" charset="-78"/>
              </a:rPr>
              <a:t>Conservation of energy:</a:t>
            </a:r>
            <a:endParaRPr lang="en-US" sz="32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45833"/>
              </p:ext>
            </p:extLst>
          </p:nvPr>
        </p:nvGraphicFramePr>
        <p:xfrm>
          <a:off x="2350528" y="5539964"/>
          <a:ext cx="4586960" cy="121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17" imgW="2057400" imgH="533400" progId="Equation.3">
                  <p:embed/>
                </p:oleObj>
              </mc:Choice>
              <mc:Fallback>
                <p:oleObj name="Equation" r:id="rId17" imgW="2057400" imgH="533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528" y="5539964"/>
                        <a:ext cx="4586960" cy="1210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1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929</Words>
  <Application>Microsoft Office PowerPoint</Application>
  <PresentationFormat>On-screen Show (4:3)</PresentationFormat>
  <Paragraphs>131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cafeta</vt:lpstr>
      <vt:lpstr>Calibri</vt:lpstr>
      <vt:lpstr>Comic Sans MS</vt:lpstr>
      <vt:lpstr>Monotype Sorts</vt:lpstr>
      <vt:lpstr>Tahoma</vt:lpstr>
      <vt:lpstr>Times New Roman</vt:lpstr>
      <vt:lpstr>Design padrão</vt:lpstr>
      <vt:lpstr>Equation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Jose Vargas</cp:lastModifiedBy>
  <cp:revision>668</cp:revision>
  <dcterms:created xsi:type="dcterms:W3CDTF">2008-07-22T17:18:50Z</dcterms:created>
  <dcterms:modified xsi:type="dcterms:W3CDTF">2019-11-21T14:37:07Z</dcterms:modified>
</cp:coreProperties>
</file>