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256" r:id="rId2"/>
    <p:sldId id="279" r:id="rId3"/>
    <p:sldId id="280" r:id="rId4"/>
    <p:sldId id="278" r:id="rId5"/>
    <p:sldId id="277" r:id="rId6"/>
    <p:sldId id="275" r:id="rId7"/>
    <p:sldId id="276" r:id="rId8"/>
    <p:sldId id="281" r:id="rId9"/>
    <p:sldId id="282" r:id="rId10"/>
    <p:sldId id="283" r:id="rId11"/>
    <p:sldId id="284" r:id="rId12"/>
    <p:sldId id="285" r:id="rId13"/>
    <p:sldId id="286" r:id="rId14"/>
    <p:sldId id="287" r:id="rId15"/>
    <p:sldId id="288" r:id="rId16"/>
    <p:sldId id="289" r:id="rId17"/>
    <p:sldId id="290" r:id="rId18"/>
    <p:sldId id="291" r:id="rId19"/>
    <p:sldId id="257" r:id="rId20"/>
    <p:sldId id="274"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71" r:id="rId35"/>
    <p:sldId id="272" r:id="rId36"/>
    <p:sldId id="292" r:id="rId37"/>
    <p:sldId id="293" r:id="rId38"/>
    <p:sldId id="273"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8CEE-3403-4332-91CD-4DA6BD67D025}" type="datetimeFigureOut">
              <a:rPr lang="pt-BR" smtClean="0"/>
              <a:pPr/>
              <a:t>05/03/2015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F79C98-34AD-4A58-97F6-B88F10DA3B32}"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61F79C98-34AD-4A58-97F6-B88F10DA3B32}" type="slidenum">
              <a:rPr lang="pt-BR" smtClean="0"/>
              <a:pPr/>
              <a:t>19</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a liv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ítulo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8A3EDB18-F5DA-41D5-BBE2-E34AD98FA145}"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3EDB18-F5DA-41D5-BBE2-E34AD98FA145}"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3EDB18-F5DA-41D5-BBE2-E34AD98FA145}"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lgn="l">
              <a:defRPr/>
            </a:lvl1p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lvl1pPr>
              <a:defRPr>
                <a:effectLst>
                  <a:outerShdw blurRad="38100" dist="38100" dir="2700000" algn="tl">
                    <a:srgbClr val="000000">
                      <a:alpha val="43137"/>
                    </a:srgbClr>
                  </a:outerShdw>
                </a:effectLst>
              </a:defRPr>
            </a:lvl1pPr>
            <a:lvl2pPr>
              <a:defRPr>
                <a:effectLst>
                  <a:outerShdw blurRad="38100" dist="38100" dir="2700000" algn="tl">
                    <a:srgbClr val="000000">
                      <a:alpha val="43137"/>
                    </a:srgbClr>
                  </a:outerShdw>
                </a:effectLst>
              </a:defRPr>
            </a:lvl2pPr>
            <a:lvl3pPr>
              <a:defRPr>
                <a:effectLst>
                  <a:outerShdw blurRad="38100" dist="38100" dir="2700000" algn="tl">
                    <a:srgbClr val="000000">
                      <a:alpha val="43137"/>
                    </a:srgbClr>
                  </a:outerShdw>
                </a:effectLst>
              </a:defRPr>
            </a:lvl3pPr>
            <a:lvl4pPr>
              <a:defRPr>
                <a:effectLst>
                  <a:outerShdw blurRad="38100" dist="38100" dir="2700000" algn="tl">
                    <a:srgbClr val="000000">
                      <a:alpha val="43137"/>
                    </a:srgbClr>
                  </a:outerShdw>
                </a:effectLst>
              </a:defRPr>
            </a:lvl4pPr>
            <a:lvl5pPr>
              <a:defRPr>
                <a:effectLst>
                  <a:outerShdw blurRad="38100" dist="38100" dir="2700000" algn="tl">
                    <a:srgbClr val="000000">
                      <a:alpha val="43137"/>
                    </a:srgbClr>
                  </a:outerShdw>
                </a:effectLst>
              </a:defRPr>
            </a:lvl5pPr>
          </a:lstStyle>
          <a:p>
            <a:pPr lvl="0" eaLnBrk="1" latinLnBrk="0" hangingPunct="1"/>
            <a:r>
              <a:rPr lang="pt-BR" dirty="0" smtClean="0"/>
              <a:t>Clique para editar os estilos do texto mestre</a:t>
            </a:r>
          </a:p>
          <a:p>
            <a:pPr lvl="1" eaLnBrk="1" latinLnBrk="0" hangingPunct="1"/>
            <a:r>
              <a:rPr lang="pt-BR" dirty="0" smtClean="0"/>
              <a:t>Segundo nível</a:t>
            </a:r>
          </a:p>
          <a:p>
            <a:pPr lvl="2" eaLnBrk="1" latinLnBrk="0" hangingPunct="1"/>
            <a:r>
              <a:rPr lang="pt-BR" dirty="0" smtClean="0"/>
              <a:t>Terceiro nível</a:t>
            </a:r>
          </a:p>
          <a:p>
            <a:pPr lvl="3" eaLnBrk="1" latinLnBrk="0" hangingPunct="1"/>
            <a:r>
              <a:rPr lang="pt-BR" dirty="0" smtClean="0"/>
              <a:t>Quarto nível</a:t>
            </a:r>
          </a:p>
          <a:p>
            <a:pPr lvl="4" eaLnBrk="1" latinLnBrk="0" hangingPunct="1"/>
            <a:r>
              <a:rPr lang="pt-BR" dirty="0" smtClean="0"/>
              <a:t>Quinto nível</a:t>
            </a:r>
            <a:endParaRPr kumimoji="0" lang="en-US" dirty="0"/>
          </a:p>
        </p:txBody>
      </p:sp>
      <p:sp>
        <p:nvSpPr>
          <p:cNvPr id="4" name="Espaço Reservado para Data 3"/>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3EDB18-F5DA-41D5-BBE2-E34AD98FA145}"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2">
        <a:schemeClr val="bg2"/>
      </p:bgRef>
    </p:bg>
    <p:spTree>
      <p:nvGrpSpPr>
        <p:cNvPr id="1" name=""/>
        <p:cNvGrpSpPr/>
        <p:nvPr/>
      </p:nvGrpSpPr>
      <p:grpSpPr>
        <a:xfrm>
          <a:off x="0" y="0"/>
          <a:ext cx="0" cy="0"/>
          <a:chOff x="0" y="0"/>
          <a:chExt cx="0" cy="0"/>
        </a:xfrm>
      </p:grpSpPr>
      <p:sp>
        <p:nvSpPr>
          <p:cNvPr id="7" name="Forma liv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a liv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ítulo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A3EDB18-F5DA-41D5-BBE2-E34AD98FA145}"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467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A3EDB18-F5DA-41D5-BBE2-E34AD98FA145}"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8229600" cy="11430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A3EDB18-F5DA-41D5-BBE2-E34AD98FA145}"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320"/>
            <a:ext cx="7470648" cy="1143000"/>
          </a:xfrm>
        </p:spPr>
        <p:txBody>
          <a:bodyPr anchor="ctr"/>
          <a:lstStyle>
            <a:lvl1pPr algn="l">
              <a:defRPr sz="4600"/>
            </a:lvl1pPr>
          </a:lstStyle>
          <a:p>
            <a:r>
              <a:rPr kumimoji="0" lang="pt-BR" smtClean="0"/>
              <a:t>Clique para editar o estilo do título mestre</a:t>
            </a:r>
            <a:endParaRPr kumimoji="0" lang="en-US"/>
          </a:p>
        </p:txBody>
      </p:sp>
      <p:sp>
        <p:nvSpPr>
          <p:cNvPr id="7" name="Espaço Reservado para Data 6"/>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8" name="Espaço Reservado para Número de Slide 7"/>
          <p:cNvSpPr>
            <a:spLocks noGrp="1"/>
          </p:cNvSpPr>
          <p:nvPr>
            <p:ph type="sldNum" sz="quarter" idx="11"/>
          </p:nvPr>
        </p:nvSpPr>
        <p:spPr/>
        <p:txBody>
          <a:bodyPr/>
          <a:lstStyle/>
          <a:p>
            <a:fld id="{8A3EDB18-F5DA-41D5-BBE2-E34AD98FA145}" type="slidenum">
              <a:rPr lang="pt-BR" smtClean="0"/>
              <a:pPr/>
              <a:t>‹nº›</a:t>
            </a:fld>
            <a:endParaRPr lang="pt-BR"/>
          </a:p>
        </p:txBody>
      </p:sp>
      <p:sp>
        <p:nvSpPr>
          <p:cNvPr id="9" name="Espaço Reservado para Rodapé 8"/>
          <p:cNvSpPr>
            <a:spLocks noGrp="1"/>
          </p:cNvSpPr>
          <p:nvPr>
            <p:ph type="ftr" sz="quarter" idx="12"/>
          </p:nvPr>
        </p:nvSpPr>
        <p:spPr/>
        <p:txBody>
          <a:bodyPr/>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A3EDB18-F5DA-41D5-BBE2-E34AD98FA145}"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CAF90D79-5E19-48DF-A7CB-449FD72F5A12}" type="datetimeFigureOut">
              <a:rPr lang="pt-BR" smtClean="0"/>
              <a:pPr/>
              <a:t>05/03/2015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156448" y="6422064"/>
            <a:ext cx="762000" cy="365125"/>
          </a:xfrm>
        </p:spPr>
        <p:txBody>
          <a:bodyPr/>
          <a:lstStyle/>
          <a:p>
            <a:fld id="{8A3EDB18-F5DA-41D5-BBE2-E34AD98FA145}"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a:xfrm>
            <a:off x="457200" y="6422064"/>
            <a:ext cx="2133600" cy="365125"/>
          </a:xfrm>
        </p:spPr>
        <p:txBody>
          <a:bodyPr/>
          <a:lstStyle/>
          <a:p>
            <a:fld id="{CAF90D79-5E19-48DF-A7CB-449FD72F5A12}" type="datetimeFigureOut">
              <a:rPr lang="pt-BR" smtClean="0"/>
              <a:pPr/>
              <a:t>05/03/2015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A3EDB18-F5DA-41D5-BBE2-E34AD98FA145}"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a liv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a liv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ço Reservado para Título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AF90D79-5E19-48DF-A7CB-449FD72F5A12}" type="datetimeFigureOut">
              <a:rPr lang="pt-BR" smtClean="0"/>
              <a:pPr/>
              <a:t>05/03/2015</a:t>
            </a:fld>
            <a:endParaRPr lang="pt-BR"/>
          </a:p>
        </p:txBody>
      </p:sp>
      <p:sp>
        <p:nvSpPr>
          <p:cNvPr id="22" name="Espaço Reservado para Rodapé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t-BR"/>
          </a:p>
        </p:txBody>
      </p:sp>
      <p:sp>
        <p:nvSpPr>
          <p:cNvPr id="18" name="Espaço Reservado para Número de Slid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A3EDB18-F5DA-41D5-BBE2-E34AD98FA145}" type="slidenum">
              <a:rPr lang="pt-BR" smtClean="0"/>
              <a:pPr/>
              <a:t>‹nº›</a:t>
            </a:fld>
            <a:endParaRPr lang="pt-B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5" Type="http://schemas.openxmlformats.org/officeDocument/2006/relationships/image" Target="../media/image27.jpeg"/><Relationship Id="rId4" Type="http://schemas.openxmlformats.org/officeDocument/2006/relationships/image" Target="../media/image26.jpeg"/></Relationships>
</file>

<file path=ppt/slides/_rels/slide2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 Id="rId4" Type="http://schemas.openxmlformats.org/officeDocument/2006/relationships/image" Target="../media/image30.jpeg"/></Relationships>
</file>

<file path=ppt/slides/_rels/slide2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2.xml"/><Relationship Id="rId4" Type="http://schemas.openxmlformats.org/officeDocument/2006/relationships/image" Target="../media/image44.jpeg"/></Relationships>
</file>

<file path=ppt/slides/_rels/slide37.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Figuras/Electrocuting%20an%20Elephant.mp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87624" y="2564904"/>
            <a:ext cx="6480048" cy="2301240"/>
          </a:xfrm>
        </p:spPr>
        <p:txBody>
          <a:bodyPr/>
          <a:lstStyle/>
          <a:p>
            <a:r>
              <a:rPr lang="pt-BR" dirty="0" smtClean="0"/>
              <a:t>ENERGIA ELÉTRICA</a:t>
            </a:r>
            <a:br>
              <a:rPr lang="pt-BR" dirty="0" smtClean="0"/>
            </a:br>
            <a:r>
              <a:rPr lang="pt-BR" sz="3600" cap="none" dirty="0" smtClean="0"/>
              <a:t>História, geração e iluminação</a:t>
            </a:r>
            <a:endParaRPr lang="pt-BR" sz="3600" dirty="0"/>
          </a:p>
        </p:txBody>
      </p:sp>
      <p:sp>
        <p:nvSpPr>
          <p:cNvPr id="15362" name="AutoShape 2" descr="data:image/jpeg;base64,/9j/4AAQSkZJRgABAQAAAQABAAD/2wCEAAkGBhQSERQUEhQUFBUUFxcXFBcUFxwVFRwUFBQXFRQUHBQXHCYeFxwkHBUVHy8gJCcpLCwsFx4xNTAqNSYrLCkBCQoKDQwOFw8PFCkcHBwpKSkpKSkpKSkpKSkpKSkpKSkpKSkpKSkpKSkpKSksKSwpKSkpKSkpKSkpKSkpLCwsKf/AABEIAO0A1QMBIgACEQEDEQH/xAAcAAADAQADAQEAAAAAAAAAAAAAAQUGAgQHAwj/xABREAABAwIDAgYLDQYEBAcAAAABAAIDBBEFEiEGMRMiQVFhsQcUMjRUcXN0lLPTFRYjJCU1UoGRkqHE1DNCYnKTsoK00eFDY6LwCBdEZKTBwv/EABYBAQEBAAAAAAAAAAAAAAAAAAABAv/EABcRAQEBAQAAAAAAAAAAAAAAAAABESH/2gAMAwEAAhEDEQA/APW6iobGxz3nK1jXOcTyNaC5x05gCVMbtPAdQKgg7vilVu5P+Aue1XeNX5tUeoeu9SD4Nn8rf7Qsq6B2mh5qn0Oq9igbTQ81R6HVewVUBBCKl++aHmqPRKr2CXvmh5qj0Sq9iqidkEv3zQ81R6JVexR75Ieao9EqvYqnlCdkRL98sPNUeiVXsUxtNDzVHolV7FUihBM980PNUeiVXsUe+eHmqPRKr2KphBQTPfPBzT+iVXsUvfPB/wC49EqfYqqi6CSdqYP+f6JU+xS99dP/AM70Wp9iq90XQSBtZT883otT7FHvup+eb0Wp9irBckHIqR77afnm9FqfYo99tPzzejVHsVWzJgoiOdrafnm9GqfYpe+6m+lL6NUeyVn608xUVG991N9KT0eo9kj33U305PR5/ZKyXFGYoIx2upvpyf0J/ZL7UO0dPM/g45LvILg1zHsJa22YjhGi9szftVTN0qLiDvj9H5Or/LKi0hF0KCPtZ3hV+bVHqHqlTdw3+VvUFO2uHxCs82qPUPVGAcVv8o6gqPoErrkuICgAhOy6tdiTITFnJHDSthZYE/CPDi0HmHFOqDtFCAE1RxCLLkWoKBWQQmiyDimnZBaoON0XTKLKgukuVkKDjZCaLIFdAKdkwEAAhACLoCyi4j3/AEXk6v8Atp1bUTEe/wCi8nWdVOqLdkICFBH2vPxCs81qPUPVOPcPEFK2xPyfW+a1HqHquwKod0rrlZFlFJZvbCW0mHN5XV8Nv8MUxP8A9LShZ/aS3bWG+cyn7KGpViLwTsmlZFCChBQCd0k7KDiUXRZCDo47TySU0zIHujldG8ROacpEmU5NeTjWF+krq7HY4ayignOj3NtIN1pWEslFuTjNJtzEKyQoGzFB2vJWQhpDO2OHj0OXJUsa5zQd2kjJRYbtOdVF+6LpOJ0sL3NjrawsTfp1AFunoXIBFSMHxZ009awgBlPMyJhsQSeAZJLck62c+2ltAOdWFOwPCO143NvmdJLNM9wFrvmldIdOYAtb/hVEhAJFcRKLltxcAEi+tiSAbb7Etdr/AAnmXIFQCAhCAcFExLv+j8nV9VMraiYiPj9H5Os6qZUW0IQoiLtl831nm0/qXqyd58Z61G2z+bqzzaf1LlZO8+M9aoZSQFxUVzCzu0h+N4b5xN/kahX7LN7Sy/HsLbrrNUHo4tFKP/1z8/1UaW65LgmoOSLLgUXQc0XXAFMoIW021zaF0JlikMErsj522LInEtDDIN4abnXkty7lde7QkAmwvYWudNwuba+NcZIwQQQCCCCCLgg7wQdCOhFPA1jGsYA1rQGtaBYBrRZrQOQAABAQS5mNcQ5t2glrrZm3AOU2JAI3GxIuF8cRxKKCN0s0jY42d055s0dHSTyAaldPaHaBlJGHFrnveckETBeSWU7o283S46Aa8wPQoNmTM9tRiGSaYaxxd1TwfwxsOj37ryuuSRxco30SKjsqFxPaeH19W0fvtidHGQT3TSWucRod4G5fH/zgZGbVVBX05vYXizXJ1A1y628a9Bdrvv1pX5iR+CIyeyu2U1fUzAU7qeCn4j+HBE7p3ahuUG0YaASQcx4zd11pK9spAELmMJPGe8Fxa3nawWDnc2YgDfZ25YrAqp9FjFTRSaxVpfWUziADwrtZ49N/cn+mPpLfWSjrUWHsizZblzzeR7tXvcNAXOsL2GgAsGjQADRdpdajhcxga+R0rtSXuDWk3JNsrAAAL2Gm4aknVfdFckLiiyg5KJiPf9H5Or6qZWSo2IH4/R+TrOqmVFsBCTUKCNtn83Vnm0/qXqyTqfGetRts/m+s82n9S9WTy/8AfKqgSsmAgKKSze0EYdiGF30s+rI8fahFvxK0t1nccHyhhv8ANV/5Qqo0SAkmFFCLIuhAk0XQqBC6VFQvZI9z6iSVru5Y9sTWs1vZpjja483GJ06dV09ssV7WoKqYGxZC/Lf6bhkZy/Sc1QRtl5O3q2eudrDAX0tFfcQD8YqB0vIDAfoi3Itms5sBhXa2GUkWoIia5380t5Xfi8j6lTxTDOHaGOkkZHrnbE4xufus0ytIc1u+4aQTca2uDUd7x6IXn+B47DQ1tZSjhnUwlgEbmtfLFDPO3LJC6W5yAv4OzdbFzhpqvQEViuyFBkqMLqWjjR1scO+3EquK7pPcbukragrBbcTGfE8Lo2EXbMauawu5rIBdhP0Q60g+zoW8Lrf6IiTiO19HA5zZqqnY5ujmmVucG17GMEuB6LL4RbZxPLRDHVTguDc8VNLwbbkamSRrW2F9bXtYq0yFgcXBrQ7W5DQHdNyNV9iboFZMlF0KKSi4j3/R+TrOqmVu4UTEe/6PydX1UyothCAUKCLtn831nm0/qXqzbU/X1qNtp83Vnm0/qXqyd5VQwk1CVlFNZ/GmE1+HWG51WT0DtUi56LkD6wtAs5jALsTw4X0aytkI5DaKGMfX8KeXdfTlFRokBNyFFCVkIQF0k07KoSyPZYiLsIrA3kYwnl4omjLvwBK1115b2QcfdX1AwumeWRlxjqJh3HbJikfT0pdyAvis7pBH7puV6ThrwYYiDcGNhBGosWAg9K7CxXYy2oZNTMpX3jqqRghmhkPH+CGTOBvc3TX6J0OlidnNKGi7yGjncco+0pUdDFcFEwjabNY2Zs0jQ39o6M52AkEW+EDHk6k5Lct18tqtp4qCmfUTHRujG34z5CCWxt6TY68gBPIpeO9k2hptBKKiQ6NipiJnucdwu05W/Wb8wKjYZslUYjUNrMWZkZGb01ECCxg0OaX6RNhdp1NrOAAyoPv2MMDmJmxKt75rLZQRbJALZGgb23szT6LGc5W9skoUlXXxvN4aepizHKYZDBMGa2zRzXjedw0kagoYfgVPAXOgghic/u3RxtY4631c0XOuupXfXCJ92gkFtwDZ1ri4vY2JFxu0JHSVzRSQnZMBQcbKLiI+P0Xk6zqp1bKi4h3/AEfk6zqplRashMIUEbbQfJ9Z5tP6l6snefGetRts/m+s82n9S5WidT4z1qoEISUU1nMT+dKDyFd+VWjCzmJfOlD5Cu/KKo0Vk0roUUIRdK6B2XFdHF8QdG0NiaHzSXbC11w3MBcveRq2No1cfEBxnNB8x2hwLFIK+kLMUkd20XR53MyxMkawvDO1wXMLXW003g351R6FtnVSxUFVJTkNlZDI9hPJlbmc4fxBocR02XjexcsMtMAyE1BLODr6aIhtS7g5TJBiEHLI9ucsIBvoOQ3VraCvqZZpcLxOvhp2cG2RszYcnDktzNaXXytaHjUAAuLC0XNlgML2FqW1VIyfhKQVL7QTFp7odzZoLXNJJbYHKeMCrErS4/tHC2SJ16erqGvyRTSiairY3DRhqsuWOTLuLswJtvGqiYLsS6rlIEslYWk5xSAuaCRfj1VQGxsueUZ79K9Ob2J5mVBnZXCV8keWSStpmVT8wsA5md1hoANd1rag6TsOooG4nNRYjWGeOGGJ0UUxFNTGR4a91oY3CM5Wltgec6GyqdfbsXYEKLE6ymMOVzYIJWOkLJZG3AEjWyta27S6Q7g3uBcL1a6yGyFHw1VU4gAGxTsjgpQBa9PBpwth3Ie5t2g6hoHOFr1mq69I6UmThWxtAeeC4NznXi0yl4c0ZX77gXG7Vdm6QQopgozIIRZAg5F0whAXUXEe/wCj8nWdVMrVlFxDv+j8nWdVMqi0HIQEKKkbZj5OrPNp/VOVl28+M9ai7a/N1Z5tN6pytEanxnrRCRdJCqmFmK9592KRulhSVTum7pIGnx9y3TxrTZlnZh8sReYTf5unRGiTCSSinZJBKzVXjUlVK6nonZRG7LVVIGYRuFrwRAjK+c8p1bGNTdxAVE6fa2nhxqSGomYy9LE2Nz3BrWu4WR8rC46Mc4GM62vkaOZRYK2eurcFmkeGseypqDGy4bmiL+D0O85Hxtv0O51hcG7FslfiFSGvcKRk8re2CeELwJCGhrt0ryCCXbhqTrYHTYBhBqWYIzhJafg4q9jnU7+DlD4n2Lc1jlva505StI9dloY3Oa9zGOezuHFoLmn+FxF2/UsX2Rq+IVOEwyEZnV0Ulv4Y7tBNt13yNHTY8yvR7PysblbX1njk7XldutbM+C/TvXhnZI2aqocVDQ+aodLlfTySkOe7KLll7Bt2uBAaAN7bDUKQfo5o3Lyh2z9PiNbHUSx8J21UPfHcmwoKCMRatGlpZQwa30dobrS4ltUarCopKc2mr8kEWXe2aYlk3SMgbMb8mQFdvY6lY6WeaP8AZR5aKlHJ2vSaOcDy5pS/XmjaoNLDEGtDWgNa0AANAAAAsAANAAORfRIJ3UUZU8qLpoEmAldF1QITukSoBRcR7/o/J1nVTK0Sotf3/R+TrOqmVRaAQkEKCPtqfk6s83m9U5W3jU+M9ah7a/N1Z5vN6pyuP3nxnrQcUlyASsqpLPSfPEfmEv8AnIVorLL9sXxzLbucOJv/AD1oFv8AoRGoKSZWc2l2+o6E5Z5ePa/BxtMkluctGjRy8Yi/JdFdXbrHJGmCipXZaqtcWNcN8UI/bVFr3uBfL0h2t2roQ4e2R3uXRl0dNTAdvStPHc6TjdrB+/hH8YyPG4HLpuWdoNtoZqnFcQikjzQ0jI6QSkRyaRue+0bjr8KBu33A5VW2J2nhpcPiY2CunlsZJ+CpJXuM8nHeXPIDSSeKDc6NCqPQqOjZE1jI2tYxlg1rQGtDQdwA3Bea7Ht4OTDmvBDu2MXba17OB1Btu7k67lqMG7IdLUz9rjhop7EiOoiMTjYEuABJuQATbTcbXsbZTCyY8Qiyu4oxXE4nX1Pw8DHtba2gJbv8XSkHqBWM7KOH/FW1bHMZPQvFRC55AByWL4td+YAacpaByrX1NUyNueR7WNGuZ7gxump4ziAvP9tsXpKh0UtOz3QnpXEtihidUwuY8ASse9rXRtOUZmuBJa5g0OoUgzWHtjmmbLh1Q1pq83a9JndelqpoyK2oMbe5bHE12Vw3l4y6DXb9jnFHMY7DqhrGVNCGsIZ3MkBAMc7fHmF+kgnVxAh7NbKYVUwNrKCllc8OsIxUvikbICOK53C2aBcG4ubEWB3KjsFLJWV1bWVEbGyQu7Ui4I5o2xtJfI3hB+1dcsu47uQAGytG/KYCLIssqLIKCgIFlTQQgKgQAiyLIDKo2Id/0fkqv8qrSi14+P0nkqv8qkRYshPKhFRNtPm6s83m9U5W37z4z1qLtmPk+s82m9U5WnnU+M9aICUrp5kXUUlm6dvyxNr/AOgg/wA1ULSLD4rjva2LvtT1NRnooQRTR8K5uWpnN3DMLA3/AAVRq8WrjDTzSgXMUUkgHOY43PA/BS9hqMMoYHDWSeOOad57uSWZgke97t7jd5AvuAA3KXUbbmRj45MKxUse1zXDtcatc0tc3R+lwSLrD4RtHjNPTOpWYdUPY1j46eV0T2TMaQ4RkkAscW3aRp+7a6o1Oy0eHPr6uOEUsjbsma10TQ9lQTLFPGwSNDrfBsdYCwzm29eiWJ33+v8A3XhEVDiWX5QwYV274QtyVNgRoZoDmed2pBdv13r4RbdYcxwbLRV8Jbo6NtbNlaWgcXI57TbfpcW/ALDXqW3OBmQ0lTHDJLPTVMLm8EBnMOf4VlyQMttdSADy6m+OpJKV762Ovmkw+Zlea2HO9kUzWvjaGFpOZrtL3Db8h5Fwq46PgWTy4RiToS0SGQzSSWa4NIflFRexbvccu4fVK2r2fjoo4MUwqZ7YJbMef2rmtkOj4+FFwbsc0gm4cBrqbEa2moYpOPR4fLWygDLVYm5wYb6hzTUHO8cvwbGjp1UPH9i8fq25ZJoWR6jgYZDDEARuLWtAcN+8k710aLamnq5GwtqMeq5Ht7lkscIOUFzvg2u1FgTqd3Kvpj0UVNE98dJjtNJE34OZzyY2He27s5GTMRcDn50HT2d2QqaOtioK6eeKmqi4sFLKRFNKA28bnCzm3ADTcX1buBuPccOw+OCNsULGxxsHFYwWaLm506SSb7yvO9pa6aRuDRSQyzVQfDWTsiaM7WwsAeTchrLvfY3IAsd2i1fvmn5cNrfqNOT0acOitEgmyxlZ2Q5IhmfhmItjGr3mJvFAFy4ta86AAm9wtbRVrJo2SxuDmSND2OG4tcLg2Oo0Kg+zXXHMmErJooSQE8qBZkwiyFAKLiHf9H5Kr/Kq1dRsR7/o/JVn5VWIsgoQkgj7Z/N9Z5tP6pytvGp8Z61D2z+b6zzaf1TlaO8+M9aAshKyV1ByWapDfF6m37tHTNJ5A509Q8C/iN/qK0hWcwuMe6lc7lENE36iKgn8QPsVGiyrjlXKySighfmnszSh2MVFr8VsLT4xBH/qv0qSvOdndlqWura2vnY2V3bMlPFG+zow2mZHHwmU924ht+YC+nKLErsbH41HBgEL2PEz2RZGsDg5xqJHuEdPbWxzPa0NI7noXyxXZvJRYdhDbOMsjOHsP+DCeHqZOgZywA9ICn7JUFK/HqzLE2J1KDwbGBrYy4P4MyhjQBcNO/feR3IBb0OHBx2y+cnM97GRMuLBkTTmLRz5pCXE9DB+7rR+etlajgseDqaF0gE84iijIByESNaM3choBuTuABK9co8dZikpiLWxxUUhfWNc4Pa6SKR4gjD7DPFeN0rnFoHEY3nXnvYVqKenqKp9Q5okYIo4ze5+FnETyBy8YxXPICelb+p7EUJqZpoqmogFSZBPHFls5kpu+MEjigm51Dt9raIi3svCZ5Ja94I7ZaxlO13dNpI7ujJ5nSOc6UjkDmDeCtIFlexpPI7D4hI4vdE6WHOd7mwzPjYfsaB9S1LgoqZtTNkoapzdC2nnI8YheV8Nh4suG0QuHfF4dRqP2bT/ALL6bW94Vfm0/qXr4bAfNdF5vF/YEF9C4porkgJJIORQkhQOyjYh3/SeSq/yqsXUeu7/AKTyVX+VVRZshAQoqLtl831nm0/qnqy7efGetRdsvm+s82n9S9Wnbz4z1qoRSsuVkXRSCz2GD5Tr/JUXVUrRXWXwB18TxM66dpNA5LCne7Q+N50+vlSI010WTJTRXCywGz2zIhxmpySymGJvbAiLhwbaiuLw4ho/gY8DS9nb9NfQbrzvYzHGPxvF43O45dCGDnZStdC61+UZgbeM7giO32R8BhbCK1oMVTTuYYpIzkJMs7GljwBxwTI468rjrYm+3foTbkJ61j9sdkn1dHUtkc+SQNc+nLZHNHCNbma3gGBrBqMozGR2t8wKsbH48K2igqBa8jBnA5JG8WQfeB+ohB4LtLgQptoBGTZj6qKRp5o55GyfhmI/wr9D4hirYcuZsji46COJ8m46k5GkNGu9xF+S68m/8QeDW7Vq2g3GaF5HR8JFrz6y/Z0Ld7I10GK0VNUTRxyvaMrhI0SBs7LB7srrhrjYOBtcB451QdjqqDqV7A17DDU1UZbIMsgzTvmbmbc2OWVq1SxWCV5jxyvpiOLPFBUs1vqyNkMmnJcn/oHOtryqUSNr+8Kzzao9S9fDYH5sovN4v7AvvtefiFZbwaf1L18dgT8mUXm8X9gQXrJNFv8AvVckWRSTTCVwgLJpEphQJRq8/H6TyVZ+VVlyi4h3/R+SrPyyqLYQlmQio22Y+T6zzaf1TlZcNT4z1qPtl83Vnm0/qnKy46nxnrRCKCiyCFFcbLP4CwdvYkba8JSj6hRssPxP2rRWXQocJEc1RLmJ7YdG4ttbLwULYrXvrfLf61Ud26ZKaWVFcV+eOyG+pw3HH1MV2l7hLE4jiuD2gSR2/eF8zCObxhfohItBtextqOg8/wDumowmAdmWgnY3hZO1prceOQOIDgNcrw0gi+4GzuhdrscYHJTtqiWmOCepfNTRuGV7Yn7i5p1ZmAZZp1GXXetWcOiz8JwUfCb8+Rue/Pntm/FfeyCLtdsuzEKSSmkJbmsWOGpbI3VjrcvKCOUE7t6wmyWwGJ4U8mnkpqmOT9rC5z4hcXyPa4sNiN312sdCPVgEigz+CbMuZUyVlQ5r6mVjY7RgiKOJtiI2ZuM7UAlzrXI0AGi0CEyg6WNUJnppoQbGWKSME7gZI3NB/FfPZjDHU1HTwPLS6GKONxbctzMaAbEgEj6gqKLKBoSC5IpBBKEEKgCAUWRZQIqNiHf9H5Os6qZWyouID4/R+TrOqmViLBKS52Qio22bvk+s82n9U5WHd0T0nrUbbM/J9Z5tP6pytO3nxnrRCunmSshFF0iUyEKBkpXQUWVQgndAQUUEpXQhRBdBKYCMqKLIAQgFBySukhByXEoRZA7pBCaoLoulZCg5FyiYj3/Rn/l1fVT/AOis3UXER8fo/J1f9tOqLaEiEkRP2lo3zUdTHGLvkglYwEgXc+NzWi50GpGpXzOLz37yn/q03t1XXEFFSvdefwKf+rTe3R7sTeBT/wBSm9uqt00En3Xm8CqP6lL+oS92JvAqj79L+pVYJoJHu1L4FU/fpf1KfuzL4FU/fpf1SqouiJQxiXwKq+/S/qkxi8vgdV96l/VKoi6CZ7ry+B1X3qX9Ul7rS+BVX3qX9Uql03IJXuxL4FVfepf1SDjMvgVV96l/VKoSglBJ92pfAqv7aX9Uj3al8Cq/tpf1SrApXQSvduXwKr+2m/Uo93JPAqv7ab9Sq11xQSxjkngVX/8AH/Uo93H+BVn2U/6hVrougk+7r/A6z7IP1CDjr/A6z7sPt1VKaCSced4HWfci9sl7vu8Erf6cftlXIQEVJGPu8Erf6cftV1WzST1lO/teeNkUdQHOla1ovJwIYAA8kniO+xaBK6B5UJZ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4" name="CaixaDeTexto 3"/>
          <p:cNvSpPr txBox="1"/>
          <p:nvPr/>
        </p:nvSpPr>
        <p:spPr>
          <a:xfrm>
            <a:off x="6516216" y="5661248"/>
            <a:ext cx="1728192" cy="369332"/>
          </a:xfrm>
          <a:prstGeom prst="rect">
            <a:avLst/>
          </a:prstGeom>
          <a:noFill/>
        </p:spPr>
        <p:txBody>
          <a:bodyPr wrap="square" rtlCol="0">
            <a:spAutoFit/>
          </a:bodyPr>
          <a:lstStyle/>
          <a:p>
            <a:r>
              <a:rPr lang="pt-BR" dirty="0" smtClean="0"/>
              <a:t>Hélio Padilha</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800" dirty="0" smtClean="0"/>
              <a:t>Fontes de geração de Energia Elétrica</a:t>
            </a:r>
            <a:endParaRPr lang="pt-BR" dirty="0"/>
          </a:p>
        </p:txBody>
      </p:sp>
      <p:sp>
        <p:nvSpPr>
          <p:cNvPr id="3" name="Espaço Reservado para Conteúdo 2"/>
          <p:cNvSpPr>
            <a:spLocks noGrp="1"/>
          </p:cNvSpPr>
          <p:nvPr>
            <p:ph idx="1"/>
          </p:nvPr>
        </p:nvSpPr>
        <p:spPr>
          <a:xfrm>
            <a:off x="457200" y="1600200"/>
            <a:ext cx="7931224" cy="4525963"/>
          </a:xfrm>
        </p:spPr>
        <p:txBody>
          <a:bodyPr>
            <a:normAutofit lnSpcReduction="10000"/>
          </a:bodyPr>
          <a:lstStyle/>
          <a:p>
            <a:r>
              <a:rPr lang="pt-BR" dirty="0" smtClean="0"/>
              <a:t>Usinas Termelétricas</a:t>
            </a:r>
          </a:p>
          <a:p>
            <a:pPr lvl="1"/>
            <a:r>
              <a:rPr lang="pt-BR" dirty="0" smtClean="0"/>
              <a:t>A eletricidade gerada a partir de usinas térmicas é a mais utilizada em todo mundo. Elas se utilizam de combustíveis como carvão, gás e óleo combustível para gerar energia a partir da produção de calor proveniente da queima desses combustíveis, que aquece a água dentro de um sistema, gerando vapor. A energia desse vapor faz com que as pás das turbinas se movimentem, ativando os geradores de eletricidade.</a:t>
            </a:r>
          </a:p>
          <a:p>
            <a:endParaRPr lang="pt-B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400" dirty="0" smtClean="0"/>
              <a:t>Fontes de geração de Energia Elétrica</a:t>
            </a:r>
            <a:endParaRPr lang="pt-BR" dirty="0"/>
          </a:p>
        </p:txBody>
      </p:sp>
      <p:pic>
        <p:nvPicPr>
          <p:cNvPr id="4" name="Imagem 3" descr="termoeletricas.jpg"/>
          <p:cNvPicPr>
            <a:picLocks noChangeAspect="1"/>
          </p:cNvPicPr>
          <p:nvPr/>
        </p:nvPicPr>
        <p:blipFill>
          <a:blip r:embed="rId2" cstate="print"/>
          <a:stretch>
            <a:fillRect/>
          </a:stretch>
        </p:blipFill>
        <p:spPr>
          <a:xfrm>
            <a:off x="539552" y="2060848"/>
            <a:ext cx="4806720" cy="3600400"/>
          </a:xfrm>
          <a:prstGeom prst="rect">
            <a:avLst/>
          </a:prstGeom>
        </p:spPr>
      </p:pic>
      <p:pic>
        <p:nvPicPr>
          <p:cNvPr id="5" name="Imagem 4" descr="termoeletricas1.jpg"/>
          <p:cNvPicPr>
            <a:picLocks noChangeAspect="1"/>
          </p:cNvPicPr>
          <p:nvPr/>
        </p:nvPicPr>
        <p:blipFill>
          <a:blip r:embed="rId3" cstate="print"/>
          <a:stretch>
            <a:fillRect/>
          </a:stretch>
        </p:blipFill>
        <p:spPr>
          <a:xfrm>
            <a:off x="5724128" y="2996952"/>
            <a:ext cx="2458810" cy="201622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800" dirty="0" smtClean="0"/>
              <a:t>Fontes de geração de Energia Elétrica</a:t>
            </a:r>
            <a:endParaRPr lang="pt-BR" dirty="0"/>
          </a:p>
        </p:txBody>
      </p:sp>
      <p:sp>
        <p:nvSpPr>
          <p:cNvPr id="3" name="Espaço Reservado para Conteúdo 2"/>
          <p:cNvSpPr>
            <a:spLocks noGrp="1"/>
          </p:cNvSpPr>
          <p:nvPr>
            <p:ph idx="1"/>
          </p:nvPr>
        </p:nvSpPr>
        <p:spPr/>
        <p:txBody>
          <a:bodyPr>
            <a:normAutofit/>
          </a:bodyPr>
          <a:lstStyle/>
          <a:p>
            <a:r>
              <a:rPr lang="pt-BR" dirty="0" smtClean="0"/>
              <a:t>Usinas Termonucleares</a:t>
            </a:r>
          </a:p>
          <a:p>
            <a:pPr lvl="1"/>
            <a:r>
              <a:rPr lang="pt-BR" dirty="0" smtClean="0"/>
              <a:t>A eletricidade gerada nas usinas nucleares é feita por meio de material radioativo, como o urânio enriquecido.</a:t>
            </a:r>
          </a:p>
          <a:p>
            <a:pPr lvl="1"/>
            <a:r>
              <a:rPr lang="pt-BR" dirty="0" smtClean="0"/>
              <a:t>O processo de geração de energia nuclear  é igual ao da térmica.</a:t>
            </a:r>
          </a:p>
          <a:p>
            <a:pPr lvl="1"/>
            <a:r>
              <a:rPr lang="pt-BR" dirty="0" smtClean="0"/>
              <a:t>O resíduo nuclear é radioativo, e após sua vida útil precisa ser descartado. Não há uma maneira de eliminar esse material radioativo, apenas de armazenar.</a:t>
            </a:r>
          </a:p>
          <a:p>
            <a:pPr>
              <a:buNone/>
            </a:pPr>
            <a:endParaRPr lang="pt-B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400" dirty="0" smtClean="0"/>
              <a:t>Fontes de geração de Energia Elétrica</a:t>
            </a:r>
            <a:endParaRPr lang="pt-BR" dirty="0"/>
          </a:p>
        </p:txBody>
      </p:sp>
      <p:pic>
        <p:nvPicPr>
          <p:cNvPr id="6" name="Imagem 5" descr="termonuclear.jpg"/>
          <p:cNvPicPr>
            <a:picLocks noChangeAspect="1"/>
          </p:cNvPicPr>
          <p:nvPr/>
        </p:nvPicPr>
        <p:blipFill>
          <a:blip r:embed="rId2" cstate="print"/>
          <a:stretch>
            <a:fillRect/>
          </a:stretch>
        </p:blipFill>
        <p:spPr>
          <a:xfrm>
            <a:off x="5148064" y="2420888"/>
            <a:ext cx="3773871" cy="2841332"/>
          </a:xfrm>
          <a:prstGeom prst="rect">
            <a:avLst/>
          </a:prstGeom>
        </p:spPr>
      </p:pic>
      <p:pic>
        <p:nvPicPr>
          <p:cNvPr id="7" name="Imagem 6" descr="termonuclear1.jpg"/>
          <p:cNvPicPr>
            <a:picLocks noChangeAspect="1"/>
          </p:cNvPicPr>
          <p:nvPr/>
        </p:nvPicPr>
        <p:blipFill>
          <a:blip r:embed="rId3" cstate="print"/>
          <a:stretch>
            <a:fillRect/>
          </a:stretch>
        </p:blipFill>
        <p:spPr>
          <a:xfrm>
            <a:off x="323528" y="2204864"/>
            <a:ext cx="4717855" cy="3139518"/>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800" dirty="0" smtClean="0"/>
              <a:t>Fontes de geração de Energia Elétrica</a:t>
            </a:r>
            <a:endParaRPr lang="pt-BR" dirty="0"/>
          </a:p>
        </p:txBody>
      </p:sp>
      <p:sp>
        <p:nvSpPr>
          <p:cNvPr id="3" name="Espaço Reservado para Conteúdo 2"/>
          <p:cNvSpPr>
            <a:spLocks noGrp="1"/>
          </p:cNvSpPr>
          <p:nvPr>
            <p:ph idx="1"/>
          </p:nvPr>
        </p:nvSpPr>
        <p:spPr>
          <a:xfrm>
            <a:off x="457200" y="1600200"/>
            <a:ext cx="8147248" cy="4853136"/>
          </a:xfrm>
        </p:spPr>
        <p:txBody>
          <a:bodyPr>
            <a:normAutofit fontScale="92500"/>
          </a:bodyPr>
          <a:lstStyle/>
          <a:p>
            <a:r>
              <a:rPr lang="pt-BR" dirty="0" smtClean="0"/>
              <a:t>Energia Solar</a:t>
            </a:r>
          </a:p>
          <a:p>
            <a:pPr lvl="1"/>
            <a:r>
              <a:rPr lang="pt-BR" dirty="0" smtClean="0"/>
              <a:t>As novidades no setor de geração ficam por conta dos mecanismos de geração de energia limpos.</a:t>
            </a:r>
          </a:p>
          <a:p>
            <a:pPr lvl="1"/>
            <a:r>
              <a:rPr lang="pt-BR" dirty="0" smtClean="0"/>
              <a:t>Alguns já existem há vários anos, mas somente têm ganhado notoriedade nos dias atuais.</a:t>
            </a:r>
          </a:p>
          <a:p>
            <a:pPr lvl="1"/>
            <a:r>
              <a:rPr lang="pt-BR" dirty="0" smtClean="0"/>
              <a:t>Entre eles está a energia solar, gerada pela conversão dos raios solares a partir da tecnologia das células fotovoltaicas. Essa fonte de energia é extremamente limpa, os entraves para uma maior utilização são os custos e a dificuldade de armazenamento para suprir os períodos sem sol.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800" dirty="0" smtClean="0"/>
              <a:t>Fontes de geração de Energia Elétrica</a:t>
            </a:r>
            <a:endParaRPr lang="pt-BR" dirty="0"/>
          </a:p>
        </p:txBody>
      </p:sp>
      <p:pic>
        <p:nvPicPr>
          <p:cNvPr id="4" name="Imagem 3" descr="solar.jpg"/>
          <p:cNvPicPr>
            <a:picLocks noChangeAspect="1"/>
          </p:cNvPicPr>
          <p:nvPr/>
        </p:nvPicPr>
        <p:blipFill>
          <a:blip r:embed="rId2" cstate="print"/>
          <a:stretch>
            <a:fillRect/>
          </a:stretch>
        </p:blipFill>
        <p:spPr>
          <a:xfrm>
            <a:off x="395536" y="2492896"/>
            <a:ext cx="4128079" cy="3092074"/>
          </a:xfrm>
          <a:prstGeom prst="rect">
            <a:avLst/>
          </a:prstGeom>
        </p:spPr>
      </p:pic>
      <p:pic>
        <p:nvPicPr>
          <p:cNvPr id="5" name="Imagem 4" descr="solar1.jpg"/>
          <p:cNvPicPr>
            <a:picLocks noChangeAspect="1"/>
          </p:cNvPicPr>
          <p:nvPr/>
        </p:nvPicPr>
        <p:blipFill>
          <a:blip r:embed="rId3" cstate="print"/>
          <a:stretch>
            <a:fillRect/>
          </a:stretch>
        </p:blipFill>
        <p:spPr>
          <a:xfrm>
            <a:off x="4788024" y="2420888"/>
            <a:ext cx="4032448" cy="317176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400" dirty="0" smtClean="0"/>
              <a:t>Fontes de geração de Energia Elétrica</a:t>
            </a:r>
            <a:endParaRPr lang="pt-BR" dirty="0"/>
          </a:p>
        </p:txBody>
      </p:sp>
      <p:sp>
        <p:nvSpPr>
          <p:cNvPr id="3" name="Espaço Reservado para Conteúdo 2"/>
          <p:cNvSpPr>
            <a:spLocks noGrp="1"/>
          </p:cNvSpPr>
          <p:nvPr>
            <p:ph idx="1"/>
          </p:nvPr>
        </p:nvSpPr>
        <p:spPr>
          <a:xfrm>
            <a:off x="457200" y="1600200"/>
            <a:ext cx="7859216" cy="4853136"/>
          </a:xfrm>
        </p:spPr>
        <p:txBody>
          <a:bodyPr>
            <a:normAutofit fontScale="92500"/>
          </a:bodyPr>
          <a:lstStyle/>
          <a:p>
            <a:r>
              <a:rPr lang="pt-BR" dirty="0" smtClean="0"/>
              <a:t>Energia Eólica</a:t>
            </a:r>
          </a:p>
          <a:p>
            <a:pPr lvl="1"/>
            <a:r>
              <a:rPr lang="pt-BR" dirty="0" smtClean="0"/>
              <a:t>Outra fonte de energia limpa é a eletricidade gerada por meio das forças dos ventos que faz girar as hélices dos geradores eólicos. Essa forma de eletricidade há muito já existe nos moinhos, no entanto, evoluiu muito ao longo dos anos. </a:t>
            </a:r>
          </a:p>
          <a:p>
            <a:pPr lvl="1"/>
            <a:r>
              <a:rPr lang="pt-BR" dirty="0" smtClean="0"/>
              <a:t>No Brasil ainda é pouco utilizada, mas é explorada em vários países do mundo, principalmente em regiões costeiras, onde já existem até fazendas de geração eólica. A região nordeste é onde a energia eólica está mais presente no Brasil.</a:t>
            </a:r>
            <a:endParaRPr lang="pt-B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400" dirty="0" smtClean="0"/>
              <a:t>Fontes de geração de Energia Elétrica</a:t>
            </a:r>
            <a:endParaRPr lang="pt-BR" dirty="0"/>
          </a:p>
        </p:txBody>
      </p:sp>
      <p:pic>
        <p:nvPicPr>
          <p:cNvPr id="4" name="Imagem 3" descr="eólica.jpg"/>
          <p:cNvPicPr>
            <a:picLocks noChangeAspect="1"/>
          </p:cNvPicPr>
          <p:nvPr/>
        </p:nvPicPr>
        <p:blipFill>
          <a:blip r:embed="rId2" cstate="print"/>
          <a:stretch>
            <a:fillRect/>
          </a:stretch>
        </p:blipFill>
        <p:spPr>
          <a:xfrm>
            <a:off x="539552" y="2060848"/>
            <a:ext cx="4764205" cy="3240360"/>
          </a:xfrm>
          <a:prstGeom prst="rect">
            <a:avLst/>
          </a:prstGeom>
        </p:spPr>
      </p:pic>
      <p:pic>
        <p:nvPicPr>
          <p:cNvPr id="5" name="Imagem 4" descr="eólica´1.jpg"/>
          <p:cNvPicPr>
            <a:picLocks noChangeAspect="1"/>
          </p:cNvPicPr>
          <p:nvPr/>
        </p:nvPicPr>
        <p:blipFill>
          <a:blip r:embed="rId3" cstate="print"/>
          <a:stretch>
            <a:fillRect/>
          </a:stretch>
        </p:blipFill>
        <p:spPr>
          <a:xfrm>
            <a:off x="5940152" y="1844824"/>
            <a:ext cx="2435216" cy="3639589"/>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59632" y="3717032"/>
            <a:ext cx="6480048" cy="2301240"/>
          </a:xfrm>
        </p:spPr>
        <p:txBody>
          <a:bodyPr/>
          <a:lstStyle/>
          <a:p>
            <a:r>
              <a:rPr lang="pt-BR" dirty="0" smtClean="0"/>
              <a:t>Lâmpadas</a:t>
            </a:r>
            <a:endParaRPr lang="pt-BR" dirty="0"/>
          </a:p>
        </p:txBody>
      </p:sp>
      <p:sp>
        <p:nvSpPr>
          <p:cNvPr id="15362" name="AutoShape 2" descr="data:image/jpeg;base64,/9j/4AAQSkZJRgABAQAAAQABAAD/2wCEAAkGBhQSERQUEhQUFBUUFxcXFBcUFxwVFRwUFBQXFRQUHBQXHCYeFxwkHBUVHy8gJCcpLCwsFx4xNTAqNSYrLCkBCQoKDQwOFw8PFCkcHBwpKSkpKSkpKSkpKSkpKSkpKSkpKSkpKSkpKSkpKSksKSwpKSkpKSkpKSkpKSkpLCwsKf/AABEIAO0A1QMBIgACEQEDEQH/xAAcAAADAQADAQEAAAAAAAAAAAAAAQUGAgQHAwj/xABREAABAwIDAgYLDQYEBAcAAAABAAIDBBEFEiEGMRMiQVFhsQcUMjRUcXN0lLPTFRYjJCU1UoGRkqHE1DNCYnKTsoK00eFDY6LwCBdEZKTBwv/EABYBAQEBAAAAAAAAAAAAAAAAAAABAv/EABcRAQEBAQAAAAAAAAAAAAAAAAABESH/2gAMAwEAAhEDEQA/APW6iobGxz3nK1jXOcTyNaC5x05gCVMbtPAdQKgg7vilVu5P+Aue1XeNX5tUeoeu9SD4Nn8rf7Qsq6B2mh5qn0Oq9igbTQ81R6HVewVUBBCKl++aHmqPRKr2CXvmh5qj0Sq9iqidkEv3zQ81R6JVexR75Ieao9EqvYqnlCdkRL98sPNUeiVXsUxtNDzVHolV7FUihBM980PNUeiVXsUe+eHmqPRKr2KphBQTPfPBzT+iVXsUvfPB/wC49EqfYqqi6CSdqYP+f6JU+xS99dP/AM70Wp9iq90XQSBtZT883otT7FHvup+eb0Wp9irBckHIqR77afnm9FqfYo99tPzzejVHsVWzJgoiOdrafnm9GqfYpe+6m+lL6NUeyVn608xUVG991N9KT0eo9kj33U305PR5/ZKyXFGYoIx2upvpyf0J/ZL7UO0dPM/g45LvILg1zHsJa22YjhGi9szftVTN0qLiDvj9H5Or/LKi0hF0KCPtZ3hV+bVHqHqlTdw3+VvUFO2uHxCs82qPUPVGAcVv8o6gqPoErrkuICgAhOy6tdiTITFnJHDSthZYE/CPDi0HmHFOqDtFCAE1RxCLLkWoKBWQQmiyDimnZBaoON0XTKLKgukuVkKDjZCaLIFdAKdkwEAAhACLoCyi4j3/AEXk6v8Atp1bUTEe/wCi8nWdVOqLdkICFBH2vPxCs81qPUPVOPcPEFK2xPyfW+a1HqHquwKod0rrlZFlFJZvbCW0mHN5XV8Nv8MUxP8A9LShZ/aS3bWG+cyn7KGpViLwTsmlZFCChBQCd0k7KDiUXRZCDo47TySU0zIHujldG8ROacpEmU5NeTjWF+krq7HY4ayignOj3NtIN1pWEslFuTjNJtzEKyQoGzFB2vJWQhpDO2OHj0OXJUsa5zQd2kjJRYbtOdVF+6LpOJ0sL3NjrawsTfp1AFunoXIBFSMHxZ009awgBlPMyJhsQSeAZJLck62c+2ltAOdWFOwPCO143NvmdJLNM9wFrvmldIdOYAtb/hVEhAJFcRKLltxcAEi+tiSAbb7Etdr/AAnmXIFQCAhCAcFExLv+j8nV9VMraiYiPj9H5Os6qZUW0IQoiLtl831nm0/qXqyd58Z61G2z+bqzzaf1LlZO8+M9aoZSQFxUVzCzu0h+N4b5xN/kahX7LN7Sy/HsLbrrNUHo4tFKP/1z8/1UaW65LgmoOSLLgUXQc0XXAFMoIW021zaF0JlikMErsj522LInEtDDIN4abnXkty7lde7QkAmwvYWudNwuba+NcZIwQQQCCCCCLgg7wQdCOhFPA1jGsYA1rQGtaBYBrRZrQOQAABAQS5mNcQ5t2glrrZm3AOU2JAI3GxIuF8cRxKKCN0s0jY42d055s0dHSTyAaldPaHaBlJGHFrnveckETBeSWU7o283S46Aa8wPQoNmTM9tRiGSaYaxxd1TwfwxsOj37ryuuSRxco30SKjsqFxPaeH19W0fvtidHGQT3TSWucRod4G5fH/zgZGbVVBX05vYXizXJ1A1y628a9Bdrvv1pX5iR+CIyeyu2U1fUzAU7qeCn4j+HBE7p3ahuUG0YaASQcx4zd11pK9spAELmMJPGe8Fxa3nawWDnc2YgDfZ25YrAqp9FjFTRSaxVpfWUziADwrtZ49N/cn+mPpLfWSjrUWHsizZblzzeR7tXvcNAXOsL2GgAsGjQADRdpdajhcxga+R0rtSXuDWk3JNsrAAAL2Gm4aknVfdFckLiiyg5KJiPf9H5Or6qZWSo2IH4/R+TrOqmVFsBCTUKCNtn83Vnm0/qXqyTqfGetRts/m+s82n9S9WTy/8AfKqgSsmAgKKSze0EYdiGF30s+rI8fahFvxK0t1nccHyhhv8ANV/5Qqo0SAkmFFCLIuhAk0XQqBC6VFQvZI9z6iSVru5Y9sTWs1vZpjja483GJ06dV09ssV7WoKqYGxZC/Lf6bhkZy/Sc1QRtl5O3q2eudrDAX0tFfcQD8YqB0vIDAfoi3Itms5sBhXa2GUkWoIia5380t5Xfi8j6lTxTDOHaGOkkZHrnbE4xufus0ytIc1u+4aQTca2uDUd7x6IXn+B47DQ1tZSjhnUwlgEbmtfLFDPO3LJC6W5yAv4OzdbFzhpqvQEViuyFBkqMLqWjjR1scO+3EquK7pPcbukragrBbcTGfE8Lo2EXbMauawu5rIBdhP0Q60g+zoW8Lrf6IiTiO19HA5zZqqnY5ujmmVucG17GMEuB6LL4RbZxPLRDHVTguDc8VNLwbbkamSRrW2F9bXtYq0yFgcXBrQ7W5DQHdNyNV9iboFZMlF0KKSi4j3/R+TrOqmVu4UTEe/6PydX1UyothCAUKCLtn831nm0/qXqzbU/X1qNtp83Vnm0/qXqyd5VQwk1CVlFNZ/GmE1+HWG51WT0DtUi56LkD6wtAs5jALsTw4X0aytkI5DaKGMfX8KeXdfTlFRokBNyFFCVkIQF0k07KoSyPZYiLsIrA3kYwnl4omjLvwBK1115b2QcfdX1AwumeWRlxjqJh3HbJikfT0pdyAvis7pBH7puV6ThrwYYiDcGNhBGosWAg9K7CxXYy2oZNTMpX3jqqRghmhkPH+CGTOBvc3TX6J0OlidnNKGi7yGjncco+0pUdDFcFEwjabNY2Zs0jQ39o6M52AkEW+EDHk6k5Lct18tqtp4qCmfUTHRujG34z5CCWxt6TY68gBPIpeO9k2hptBKKiQ6NipiJnucdwu05W/Wb8wKjYZslUYjUNrMWZkZGb01ECCxg0OaX6RNhdp1NrOAAyoPv2MMDmJmxKt75rLZQRbJALZGgb23szT6LGc5W9skoUlXXxvN4aepizHKYZDBMGa2zRzXjedw0kagoYfgVPAXOgghic/u3RxtY4631c0XOuupXfXCJ92gkFtwDZ1ri4vY2JFxu0JHSVzRSQnZMBQcbKLiI+P0Xk6zqp1bKi4h3/AEfk6zqplRashMIUEbbQfJ9Z5tP6l6snefGetRts/m+s82n9S5WidT4z1qoEISUU1nMT+dKDyFd+VWjCzmJfOlD5Cu/KKo0Vk0roUUIRdK6B2XFdHF8QdG0NiaHzSXbC11w3MBcveRq2No1cfEBxnNB8x2hwLFIK+kLMUkd20XR53MyxMkawvDO1wXMLXW003g351R6FtnVSxUFVJTkNlZDI9hPJlbmc4fxBocR02XjexcsMtMAyE1BLODr6aIhtS7g5TJBiEHLI9ucsIBvoOQ3VraCvqZZpcLxOvhp2cG2RszYcnDktzNaXXytaHjUAAuLC0XNlgML2FqW1VIyfhKQVL7QTFp7odzZoLXNJJbYHKeMCrErS4/tHC2SJ16erqGvyRTSiairY3DRhqsuWOTLuLswJtvGqiYLsS6rlIEslYWk5xSAuaCRfj1VQGxsueUZ79K9Ob2J5mVBnZXCV8keWSStpmVT8wsA5md1hoANd1rag6TsOooG4nNRYjWGeOGGJ0UUxFNTGR4a91oY3CM5Wltgec6GyqdfbsXYEKLE6ymMOVzYIJWOkLJZG3AEjWyta27S6Q7g3uBcL1a6yGyFHw1VU4gAGxTsjgpQBa9PBpwth3Ie5t2g6hoHOFr1mq69I6UmThWxtAeeC4NznXi0yl4c0ZX77gXG7Vdm6QQopgozIIRZAg5F0whAXUXEe/wCj8nWdVMrVlFxDv+j8nWdVMqi0HIQEKKkbZj5OrPNp/VOVl28+M9ai7a/N1Z5tN6pytEanxnrRCRdJCqmFmK9592KRulhSVTum7pIGnx9y3TxrTZlnZh8sReYTf5unRGiTCSSinZJBKzVXjUlVK6nonZRG7LVVIGYRuFrwRAjK+c8p1bGNTdxAVE6fa2nhxqSGomYy9LE2Nz3BrWu4WR8rC46Mc4GM62vkaOZRYK2eurcFmkeGseypqDGy4bmiL+D0O85Hxtv0O51hcG7FslfiFSGvcKRk8re2CeELwJCGhrt0ryCCXbhqTrYHTYBhBqWYIzhJafg4q9jnU7+DlD4n2Lc1jlva505StI9dloY3Oa9zGOezuHFoLmn+FxF2/UsX2Rq+IVOEwyEZnV0Ulv4Y7tBNt13yNHTY8yvR7PysblbX1njk7XldutbM+C/TvXhnZI2aqocVDQ+aodLlfTySkOe7KLll7Bt2uBAaAN7bDUKQfo5o3Lyh2z9PiNbHUSx8J21UPfHcmwoKCMRatGlpZQwa30dobrS4ltUarCopKc2mr8kEWXe2aYlk3SMgbMb8mQFdvY6lY6WeaP8AZR5aKlHJ2vSaOcDy5pS/XmjaoNLDEGtDWgNa0AANAAAAsAANAAORfRIJ3UUZU8qLpoEmAldF1QITukSoBRcR7/o/J1nVTK0Sotf3/R+TrOqmVRaAQkEKCPtqfk6s83m9U5W3jU+M9ah7a/N1Z5vN6pyuP3nxnrQcUlyASsqpLPSfPEfmEv8AnIVorLL9sXxzLbucOJv/AD1oFv8AoRGoKSZWc2l2+o6E5Z5ePa/BxtMkluctGjRy8Yi/JdFdXbrHJGmCipXZaqtcWNcN8UI/bVFr3uBfL0h2t2roQ4e2R3uXRl0dNTAdvStPHc6TjdrB+/hH8YyPG4HLpuWdoNtoZqnFcQikjzQ0jI6QSkRyaRue+0bjr8KBu33A5VW2J2nhpcPiY2CunlsZJ+CpJXuM8nHeXPIDSSeKDc6NCqPQqOjZE1jI2tYxlg1rQGtDQdwA3Bea7Ht4OTDmvBDu2MXba17OB1Btu7k67lqMG7IdLUz9rjhop7EiOoiMTjYEuABJuQATbTcbXsbZTCyY8Qiyu4oxXE4nX1Pw8DHtba2gJbv8XSkHqBWM7KOH/FW1bHMZPQvFRC55AByWL4td+YAacpaByrX1NUyNueR7WNGuZ7gxump4ziAvP9tsXpKh0UtOz3QnpXEtihidUwuY8ASse9rXRtOUZmuBJa5g0OoUgzWHtjmmbLh1Q1pq83a9JndelqpoyK2oMbe5bHE12Vw3l4y6DXb9jnFHMY7DqhrGVNCGsIZ3MkBAMc7fHmF+kgnVxAh7NbKYVUwNrKCllc8OsIxUvikbICOK53C2aBcG4ubEWB3KjsFLJWV1bWVEbGyQu7Ui4I5o2xtJfI3hB+1dcsu47uQAGytG/KYCLIssqLIKCgIFlTQQgKgQAiyLIDKo2Id/0fkqv8qrSi14+P0nkqv8qkRYshPKhFRNtPm6s83m9U5W37z4z1qLtmPk+s82m9U5WnnU+M9aICUrp5kXUUlm6dvyxNr/AOgg/wA1ULSLD4rjva2LvtT1NRnooQRTR8K5uWpnN3DMLA3/AAVRq8WrjDTzSgXMUUkgHOY43PA/BS9hqMMoYHDWSeOOad57uSWZgke97t7jd5AvuAA3KXUbbmRj45MKxUse1zXDtcatc0tc3R+lwSLrD4RtHjNPTOpWYdUPY1j46eV0T2TMaQ4RkkAscW3aRp+7a6o1Oy0eHPr6uOEUsjbsma10TQ9lQTLFPGwSNDrfBsdYCwzm29eiWJ33+v8A3XhEVDiWX5QwYV274QtyVNgRoZoDmed2pBdv13r4RbdYcxwbLRV8Jbo6NtbNlaWgcXI57TbfpcW/ALDXqW3OBmQ0lTHDJLPTVMLm8EBnMOf4VlyQMttdSADy6m+OpJKV762Ovmkw+Zlea2HO9kUzWvjaGFpOZrtL3Db8h5Fwq46PgWTy4RiToS0SGQzSSWa4NIflFRexbvccu4fVK2r2fjoo4MUwqZ7YJbMef2rmtkOj4+FFwbsc0gm4cBrqbEa2moYpOPR4fLWygDLVYm5wYb6hzTUHO8cvwbGjp1UPH9i8fq25ZJoWR6jgYZDDEARuLWtAcN+8k710aLamnq5GwtqMeq5Ht7lkscIOUFzvg2u1FgTqd3Kvpj0UVNE98dJjtNJE34OZzyY2He27s5GTMRcDn50HT2d2QqaOtioK6eeKmqi4sFLKRFNKA28bnCzm3ADTcX1buBuPccOw+OCNsULGxxsHFYwWaLm506SSb7yvO9pa6aRuDRSQyzVQfDWTsiaM7WwsAeTchrLvfY3IAsd2i1fvmn5cNrfqNOT0acOitEgmyxlZ2Q5IhmfhmItjGr3mJvFAFy4ta86AAm9wtbRVrJo2SxuDmSND2OG4tcLg2Oo0Kg+zXXHMmErJooSQE8qBZkwiyFAKLiHf9H5Kr/Kq1dRsR7/o/JVn5VWIsgoQkgj7Z/N9Z5tP6pytvGp8Z61D2z+b6zzaf1TlaO8+M9aAshKyV1ByWapDfF6m37tHTNJ5A509Q8C/iN/qK0hWcwuMe6lc7lENE36iKgn8QPsVGiyrjlXKySighfmnszSh2MVFr8VsLT4xBH/qv0qSvOdndlqWura2vnY2V3bMlPFG+zow2mZHHwmU924ht+YC+nKLErsbH41HBgEL2PEz2RZGsDg5xqJHuEdPbWxzPa0NI7noXyxXZvJRYdhDbOMsjOHsP+DCeHqZOgZywA9ICn7JUFK/HqzLE2J1KDwbGBrYy4P4MyhjQBcNO/feR3IBb0OHBx2y+cnM97GRMuLBkTTmLRz5pCXE9DB+7rR+etlajgseDqaF0gE84iijIByESNaM3choBuTuABK9co8dZikpiLWxxUUhfWNc4Pa6SKR4gjD7DPFeN0rnFoHEY3nXnvYVqKenqKp9Q5okYIo4ze5+FnETyBy8YxXPICelb+p7EUJqZpoqmogFSZBPHFls5kpu+MEjigm51Dt9raIi3svCZ5Ja94I7ZaxlO13dNpI7ujJ5nSOc6UjkDmDeCtIFlexpPI7D4hI4vdE6WHOd7mwzPjYfsaB9S1LgoqZtTNkoapzdC2nnI8YheV8Nh4suG0QuHfF4dRqP2bT/ALL6bW94Vfm0/qXr4bAfNdF5vF/YEF9C4porkgJJIORQkhQOyjYh3/SeSq/yqsXUeu7/AKTyVX+VVRZshAQoqLtl831nm0/qnqy7efGetRdsvm+s82n9S9Wnbz4z1qoRSsuVkXRSCz2GD5Tr/JUXVUrRXWXwB18TxM66dpNA5LCne7Q+N50+vlSI010WTJTRXCywGz2zIhxmpySymGJvbAiLhwbaiuLw4ho/gY8DS9nb9NfQbrzvYzHGPxvF43O45dCGDnZStdC61+UZgbeM7giO32R8BhbCK1oMVTTuYYpIzkJMs7GljwBxwTI468rjrYm+3foTbkJ61j9sdkn1dHUtkc+SQNc+nLZHNHCNbma3gGBrBqMozGR2t8wKsbH48K2igqBa8jBnA5JG8WQfeB+ohB4LtLgQptoBGTZj6qKRp5o55GyfhmI/wr9D4hirYcuZsji46COJ8m46k5GkNGu9xF+S68m/8QeDW7Vq2g3GaF5HR8JFrz6y/Z0Ld7I10GK0VNUTRxyvaMrhI0SBs7LB7srrhrjYOBtcB451QdjqqDqV7A17DDU1UZbIMsgzTvmbmbc2OWVq1SxWCV5jxyvpiOLPFBUs1vqyNkMmnJcn/oHOtryqUSNr+8Kzzao9S9fDYH5sovN4v7AvvtefiFZbwaf1L18dgT8mUXm8X9gQXrJNFv8AvVckWRSTTCVwgLJpEphQJRq8/H6TyVZ+VVlyi4h3/R+SrPyyqLYQlmQio22Y+T6zzaf1TlZcNT4z1qPtl83Vnm0/qnKy46nxnrRCKCiyCFFcbLP4CwdvYkba8JSj6hRssPxP2rRWXQocJEc1RLmJ7YdG4ttbLwULYrXvrfLf61Ud26ZKaWVFcV+eOyG+pw3HH1MV2l7hLE4jiuD2gSR2/eF8zCObxhfohItBtextqOg8/wDumowmAdmWgnY3hZO1prceOQOIDgNcrw0gi+4GzuhdrscYHJTtqiWmOCepfNTRuGV7Yn7i5p1ZmAZZp1GXXetWcOiz8JwUfCb8+Rue/Pntm/FfeyCLtdsuzEKSSmkJbmsWOGpbI3VjrcvKCOUE7t6wmyWwGJ4U8mnkpqmOT9rC5z4hcXyPa4sNiN312sdCPVgEigz+CbMuZUyVlQ5r6mVjY7RgiKOJtiI2ZuM7UAlzrXI0AGi0CEyg6WNUJnppoQbGWKSME7gZI3NB/FfPZjDHU1HTwPLS6GKONxbctzMaAbEgEj6gqKLKBoSC5IpBBKEEKgCAUWRZQIqNiHf9H5Os6qZWyouID4/R+TrOqmViLBKS52Qio22bvk+s82n9U5WHd0T0nrUbbM/J9Z5tP6pytO3nxnrRCunmSshFF0iUyEKBkpXQUWVQgndAQUUEpXQhRBdBKYCMqKLIAQgFBySukhByXEoRZA7pBCaoLoulZCg5FyiYj3/Rn/l1fVT/AOis3UXER8fo/J1f9tOqLaEiEkRP2lo3zUdTHGLvkglYwEgXc+NzWi50GpGpXzOLz37yn/q03t1XXEFFSvdefwKf+rTe3R7sTeBT/wBSm9uqt00En3Xm8CqP6lL+oS92JvAqj79L+pVYJoJHu1L4FU/fpf1KfuzL4FU/fpf1SqouiJQxiXwKq+/S/qkxi8vgdV96l/VKoi6CZ7ry+B1X3qX9Ul7rS+BVX3qX9Uql03IJXuxL4FVfepf1SDjMvgVV96l/VKoSglBJ92pfAqv7aX9Uj3al8Cq/tpf1SrApXQSvduXwKr+2m/Uo93JPAqv7ab9Sq11xQSxjkngVX/8AH/Uo93H+BVn2U/6hVrougk+7r/A6z7IP1CDjr/A6z7sPt1VKaCSced4HWfci9sl7vu8Erf6cftlXIQEVJGPu8Erf6cftV1WzST1lO/teeNkUdQHOla1ovJwIYAA8kniO+xaBK6B5UJZkK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7" name="Imagem 6" descr="lampadinha.jpg"/>
          <p:cNvPicPr>
            <a:picLocks noChangeAspect="1"/>
          </p:cNvPicPr>
          <p:nvPr/>
        </p:nvPicPr>
        <p:blipFill>
          <a:blip r:embed="rId2" cstate="print"/>
          <a:stretch>
            <a:fillRect/>
          </a:stretch>
        </p:blipFill>
        <p:spPr>
          <a:xfrm>
            <a:off x="971600" y="836712"/>
            <a:ext cx="2016224" cy="2243404"/>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643192" cy="1143000"/>
          </a:xfrm>
        </p:spPr>
        <p:txBody>
          <a:bodyPr>
            <a:normAutofit/>
          </a:bodyPr>
          <a:lstStyle/>
          <a:p>
            <a:r>
              <a:rPr lang="pt-BR" dirty="0" smtClean="0"/>
              <a:t>Principais tipos de lâmpadas</a:t>
            </a:r>
            <a:endParaRPr lang="pt-BR" dirty="0"/>
          </a:p>
        </p:txBody>
      </p:sp>
      <p:sp>
        <p:nvSpPr>
          <p:cNvPr id="6" name="Espaço Reservado para Conteúdo 5"/>
          <p:cNvSpPr>
            <a:spLocks noGrp="1"/>
          </p:cNvSpPr>
          <p:nvPr>
            <p:ph sz="half" idx="1"/>
          </p:nvPr>
        </p:nvSpPr>
        <p:spPr>
          <a:xfrm>
            <a:off x="457200" y="1600200"/>
            <a:ext cx="3657600" cy="4853136"/>
          </a:xfrm>
        </p:spPr>
        <p:txBody>
          <a:bodyPr>
            <a:normAutofit lnSpcReduction="10000"/>
          </a:bodyPr>
          <a:lstStyle/>
          <a:p>
            <a:r>
              <a:rPr lang="pt-BR" dirty="0" smtClean="0"/>
              <a:t>Incandescentes</a:t>
            </a:r>
          </a:p>
          <a:p>
            <a:r>
              <a:rPr lang="pt-BR" dirty="0" smtClean="0"/>
              <a:t>Halógenas</a:t>
            </a:r>
          </a:p>
          <a:p>
            <a:r>
              <a:rPr lang="pt-BR" dirty="0" smtClean="0"/>
              <a:t>Refletoras</a:t>
            </a:r>
          </a:p>
          <a:p>
            <a:r>
              <a:rPr lang="pt-BR" dirty="0" smtClean="0"/>
              <a:t>Infravermelhas</a:t>
            </a:r>
          </a:p>
          <a:p>
            <a:r>
              <a:rPr lang="pt-BR" dirty="0" smtClean="0"/>
              <a:t>Fluorescentes</a:t>
            </a:r>
          </a:p>
          <a:p>
            <a:r>
              <a:rPr lang="pt-BR" dirty="0" smtClean="0"/>
              <a:t>Vapor de mercúrio</a:t>
            </a:r>
          </a:p>
          <a:p>
            <a:r>
              <a:rPr lang="pt-BR" dirty="0" smtClean="0"/>
              <a:t>Vapor de sódio</a:t>
            </a:r>
          </a:p>
          <a:p>
            <a:r>
              <a:rPr lang="pt-BR" dirty="0" smtClean="0"/>
              <a:t>Mistas</a:t>
            </a:r>
          </a:p>
          <a:p>
            <a:endParaRPr lang="pt-BR" dirty="0" smtClean="0"/>
          </a:p>
          <a:p>
            <a:endParaRPr lang="pt-BR" dirty="0" smtClean="0"/>
          </a:p>
          <a:p>
            <a:r>
              <a:rPr lang="pt-BR" dirty="0" smtClean="0"/>
              <a:t>LED </a:t>
            </a:r>
            <a:endParaRPr lang="pt-BR" dirty="0"/>
          </a:p>
        </p:txBody>
      </p:sp>
      <p:sp>
        <p:nvSpPr>
          <p:cNvPr id="11" name="Chave direita 10"/>
          <p:cNvSpPr/>
          <p:nvPr/>
        </p:nvSpPr>
        <p:spPr>
          <a:xfrm>
            <a:off x="3491880" y="1628800"/>
            <a:ext cx="720080" cy="1800200"/>
          </a:xfrm>
          <a:prstGeom prst="righ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2" name="Chave direita 11"/>
          <p:cNvSpPr/>
          <p:nvPr/>
        </p:nvSpPr>
        <p:spPr>
          <a:xfrm>
            <a:off x="3491880" y="3573016"/>
            <a:ext cx="720080" cy="1800200"/>
          </a:xfrm>
          <a:prstGeom prst="rightBrace">
            <a:avLst/>
          </a:prstGeom>
          <a:ln w="15875"/>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13" name="CaixaDeTexto 12"/>
          <p:cNvSpPr txBox="1"/>
          <p:nvPr/>
        </p:nvSpPr>
        <p:spPr>
          <a:xfrm>
            <a:off x="4427984" y="2204864"/>
            <a:ext cx="4198585" cy="830997"/>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pt-BR" sz="2400" dirty="0" smtClean="0"/>
              <a:t>Lâmpada que fazem uso de filamento incandescente</a:t>
            </a:r>
            <a:endParaRPr lang="pt-BR" sz="2400" dirty="0"/>
          </a:p>
        </p:txBody>
      </p:sp>
      <p:sp>
        <p:nvSpPr>
          <p:cNvPr id="14" name="CaixaDeTexto 13"/>
          <p:cNvSpPr txBox="1"/>
          <p:nvPr/>
        </p:nvSpPr>
        <p:spPr>
          <a:xfrm>
            <a:off x="4355976" y="4077072"/>
            <a:ext cx="4198585" cy="830997"/>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pt-BR" sz="2400" dirty="0"/>
              <a:t>Lâmpadas que fazem uso da</a:t>
            </a:r>
          </a:p>
          <a:p>
            <a:pPr algn="ctr"/>
            <a:r>
              <a:rPr lang="pt-BR" sz="2400" dirty="0"/>
              <a:t>propriedade da fluorescência</a:t>
            </a:r>
          </a:p>
        </p:txBody>
      </p:sp>
      <p:sp>
        <p:nvSpPr>
          <p:cNvPr id="9" name="CaixaDeTexto 8"/>
          <p:cNvSpPr txBox="1"/>
          <p:nvPr/>
        </p:nvSpPr>
        <p:spPr>
          <a:xfrm>
            <a:off x="2267744" y="5766355"/>
            <a:ext cx="6120680" cy="830997"/>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pt-BR" sz="2400" dirty="0" err="1" smtClean="0"/>
              <a:t>Light-emitting</a:t>
            </a:r>
            <a:r>
              <a:rPr lang="pt-BR" sz="2400" dirty="0" smtClean="0"/>
              <a:t> </a:t>
            </a:r>
            <a:r>
              <a:rPr lang="pt-BR" sz="2400" dirty="0" err="1" smtClean="0"/>
              <a:t>diode</a:t>
            </a:r>
            <a:r>
              <a:rPr lang="pt-BR" sz="2400" dirty="0" smtClean="0"/>
              <a:t>: semicondutores emissores de luz</a:t>
            </a:r>
            <a:endParaRPr lang="pt-B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História da eletricidade</a:t>
            </a:r>
            <a:endParaRPr lang="pt-BR" dirty="0"/>
          </a:p>
        </p:txBody>
      </p:sp>
      <p:sp>
        <p:nvSpPr>
          <p:cNvPr id="3" name="Espaço Reservado para Conteúdo 2"/>
          <p:cNvSpPr>
            <a:spLocks noGrp="1"/>
          </p:cNvSpPr>
          <p:nvPr>
            <p:ph idx="1"/>
          </p:nvPr>
        </p:nvSpPr>
        <p:spPr>
          <a:xfrm>
            <a:off x="457200" y="1600200"/>
            <a:ext cx="7931224" cy="4525963"/>
          </a:xfrm>
        </p:spPr>
        <p:txBody>
          <a:bodyPr>
            <a:normAutofit/>
          </a:bodyPr>
          <a:lstStyle/>
          <a:p>
            <a:r>
              <a:rPr lang="pt-BR" sz="2000" dirty="0" smtClean="0"/>
              <a:t>A História da eletricidade tem seu início no século VI </a:t>
            </a:r>
            <a:r>
              <a:rPr lang="pt-BR" sz="2000" dirty="0" err="1" smtClean="0"/>
              <a:t>a.C.</a:t>
            </a:r>
            <a:r>
              <a:rPr lang="pt-BR" sz="2000" dirty="0" smtClean="0"/>
              <a:t>, na Grécia Antiga, quando o filósofo Thales de Mileto, após descobrir uma resina vegetal fóssil petrificada chamada âmbar (</a:t>
            </a:r>
            <a:r>
              <a:rPr lang="pt-BR" sz="2000" dirty="0" err="1" smtClean="0"/>
              <a:t>elektron</a:t>
            </a:r>
            <a:r>
              <a:rPr lang="pt-BR" sz="2000" dirty="0" smtClean="0"/>
              <a:t> em grego), esfregou-a com pele e lã de animais e pôde então observar seu poder de atrair objetos leves como palhas, fragmentos de madeira e penas.</a:t>
            </a:r>
          </a:p>
          <a:p>
            <a:r>
              <a:rPr lang="pt-BR" sz="2000" dirty="0" smtClean="0"/>
              <a:t>Em 1730, o físico inglês Stephen Gray identificou que, além da eletrização por atrito, também era possível eletrizar corpos por contato (encostando um corpo eletrizado num corpo neutro). Através de tais observações, ele chegou ao conceito de existência de materiais que conduzem a eletricidade com maior e menor eficácia, e os denominou como condutores e isolantes elétricos. Com isso, Gray viu a possibilidade de canalizar a eletricidade e levá-la de um corpo a outro.</a:t>
            </a:r>
            <a:endParaRPr lang="pt-BR"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smtClean="0"/>
              <a:t>Principais tipos</a:t>
            </a:r>
            <a:endParaRPr lang="pt-BR" dirty="0"/>
          </a:p>
        </p:txBody>
      </p:sp>
      <p:pic>
        <p:nvPicPr>
          <p:cNvPr id="6" name="Imagem 5" descr="tipos.png"/>
          <p:cNvPicPr>
            <a:picLocks noChangeAspect="1"/>
          </p:cNvPicPr>
          <p:nvPr/>
        </p:nvPicPr>
        <p:blipFill>
          <a:blip r:embed="rId2" cstate="print"/>
          <a:stretch>
            <a:fillRect/>
          </a:stretch>
        </p:blipFill>
        <p:spPr>
          <a:xfrm>
            <a:off x="395536" y="1628800"/>
            <a:ext cx="8293757" cy="432048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incandescentes</a:t>
            </a:r>
            <a:endParaRPr lang="pt-BR" dirty="0"/>
          </a:p>
        </p:txBody>
      </p:sp>
      <p:sp>
        <p:nvSpPr>
          <p:cNvPr id="3" name="Espaço Reservado para Conteúdo 2"/>
          <p:cNvSpPr>
            <a:spLocks noGrp="1"/>
          </p:cNvSpPr>
          <p:nvPr>
            <p:ph idx="1"/>
          </p:nvPr>
        </p:nvSpPr>
        <p:spPr>
          <a:xfrm>
            <a:off x="457200" y="1600201"/>
            <a:ext cx="8147248" cy="1828799"/>
          </a:xfrm>
        </p:spPr>
        <p:txBody>
          <a:bodyPr>
            <a:normAutofit fontScale="70000" lnSpcReduction="20000"/>
          </a:bodyPr>
          <a:lstStyle/>
          <a:p>
            <a:r>
              <a:rPr lang="pt-BR" dirty="0" smtClean="0">
                <a:effectLst>
                  <a:outerShdw blurRad="38100" dist="38100" dir="2700000" algn="tl">
                    <a:srgbClr val="000000">
                      <a:alpha val="43137"/>
                    </a:srgbClr>
                  </a:outerShdw>
                </a:effectLst>
              </a:rPr>
              <a:t>Estas lâmpadas possuem um bulbo de vidro, em cujo interior existe um filamento de tungstênio enrolado que pela passagem da corrente elétrica o torna incandescente.</a:t>
            </a:r>
          </a:p>
          <a:p>
            <a:r>
              <a:rPr lang="pt-BR" dirty="0" smtClean="0">
                <a:effectLst>
                  <a:outerShdw blurRad="38100" dist="38100" dir="2700000" algn="tl">
                    <a:srgbClr val="000000">
                      <a:alpha val="43137"/>
                    </a:srgbClr>
                  </a:outerShdw>
                </a:effectLst>
              </a:rPr>
              <a:t>Na medida que o filamento de tungstênio fica incandescente, ele começa a emitir radiação eletromagnética; ou seja, luz e calor.</a:t>
            </a:r>
            <a:endParaRPr lang="pt-BR" dirty="0">
              <a:effectLst>
                <a:outerShdw blurRad="38100" dist="38100" dir="2700000" algn="tl">
                  <a:srgbClr val="000000">
                    <a:alpha val="43137"/>
                  </a:srgbClr>
                </a:outerShdw>
              </a:effectLst>
            </a:endParaRPr>
          </a:p>
        </p:txBody>
      </p:sp>
      <p:pic>
        <p:nvPicPr>
          <p:cNvPr id="4" name="Imagem 3" descr="incandescente.jpg"/>
          <p:cNvPicPr>
            <a:picLocks noChangeAspect="1"/>
          </p:cNvPicPr>
          <p:nvPr/>
        </p:nvPicPr>
        <p:blipFill>
          <a:blip r:embed="rId2" cstate="print">
            <a:lum bright="-10000" contrast="20000"/>
          </a:blip>
          <a:srcRect b="7675"/>
          <a:stretch>
            <a:fillRect/>
          </a:stretch>
        </p:blipFill>
        <p:spPr>
          <a:xfrm>
            <a:off x="5031405" y="3645024"/>
            <a:ext cx="3068987" cy="2592288"/>
          </a:xfrm>
          <a:prstGeom prst="rect">
            <a:avLst/>
          </a:prstGeom>
        </p:spPr>
      </p:pic>
      <p:pic>
        <p:nvPicPr>
          <p:cNvPr id="5" name="Imagem 4" descr="lâmpada1.jpg"/>
          <p:cNvPicPr>
            <a:picLocks noChangeAspect="1"/>
          </p:cNvPicPr>
          <p:nvPr/>
        </p:nvPicPr>
        <p:blipFill>
          <a:blip r:embed="rId3" cstate="print"/>
          <a:srcRect l="12121" r="12121"/>
          <a:stretch>
            <a:fillRect/>
          </a:stretch>
        </p:blipFill>
        <p:spPr>
          <a:xfrm>
            <a:off x="2943173" y="4015618"/>
            <a:ext cx="1872208" cy="1851100"/>
          </a:xfrm>
          <a:prstGeom prst="rect">
            <a:avLst/>
          </a:prstGeom>
        </p:spPr>
      </p:pic>
      <p:pic>
        <p:nvPicPr>
          <p:cNvPr id="6" name="Imagem 5" descr="Carbonfilament.jpg"/>
          <p:cNvPicPr>
            <a:picLocks noChangeAspect="1"/>
          </p:cNvPicPr>
          <p:nvPr/>
        </p:nvPicPr>
        <p:blipFill>
          <a:blip r:embed="rId4" cstate="print"/>
          <a:stretch>
            <a:fillRect/>
          </a:stretch>
        </p:blipFill>
        <p:spPr>
          <a:xfrm>
            <a:off x="638917" y="4026768"/>
            <a:ext cx="2121408" cy="18288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incandescentes</a:t>
            </a:r>
            <a:endParaRPr lang="pt-BR" dirty="0"/>
          </a:p>
        </p:txBody>
      </p:sp>
      <p:sp>
        <p:nvSpPr>
          <p:cNvPr id="3" name="Espaço Reservado para Conteúdo 2"/>
          <p:cNvSpPr>
            <a:spLocks noGrp="1"/>
          </p:cNvSpPr>
          <p:nvPr>
            <p:ph idx="1"/>
          </p:nvPr>
        </p:nvSpPr>
        <p:spPr>
          <a:xfrm>
            <a:off x="251520" y="1412776"/>
            <a:ext cx="8640960" cy="2908919"/>
          </a:xfrm>
        </p:spPr>
        <p:txBody>
          <a:bodyPr>
            <a:normAutofit fontScale="70000" lnSpcReduction="20000"/>
          </a:bodyPr>
          <a:lstStyle/>
          <a:p>
            <a:r>
              <a:rPr lang="pt-BR" dirty="0" smtClean="0"/>
              <a:t>Para evitar que o filamento entre em combustão e se queime rapidamente, remove-se todo o ar da lâmpada, enchendo-a com uma mistura de gases inertes: nitrogênio e argônio ou criptônio.</a:t>
            </a:r>
          </a:p>
          <a:p>
            <a:r>
              <a:rPr lang="pt-BR" dirty="0" smtClean="0"/>
              <a:t>As lâmpadas incandescentes funcionam a baixas pressões, fazendo com que o gás rarefeito funcione com um isolante térmico.</a:t>
            </a:r>
          </a:p>
          <a:p>
            <a:r>
              <a:rPr lang="pt-BR" dirty="0" smtClean="0"/>
              <a:t>Um gás quando recebe energia tende a expandir e a esquentar.  O ar rarefeito dentro da lâmpada ao receber a energia térmica do filamento (≈ 2800 °C, ≈ 3000 °C) expande ao máximo e depois começa a transmitir a energia recebida.</a:t>
            </a:r>
            <a:endParaRPr lang="pt-BR" dirty="0"/>
          </a:p>
        </p:txBody>
      </p:sp>
      <p:pic>
        <p:nvPicPr>
          <p:cNvPr id="16386" name="Picture 2"/>
          <p:cNvPicPr>
            <a:picLocks noChangeAspect="1" noChangeArrowheads="1"/>
          </p:cNvPicPr>
          <p:nvPr/>
        </p:nvPicPr>
        <p:blipFill>
          <a:blip r:embed="rId2" cstate="print"/>
          <a:srcRect/>
          <a:stretch>
            <a:fillRect/>
          </a:stretch>
        </p:blipFill>
        <p:spPr bwMode="auto">
          <a:xfrm>
            <a:off x="1907704" y="4077072"/>
            <a:ext cx="5646292"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incandescentes</a:t>
            </a:r>
            <a:endParaRPr lang="pt-BR" dirty="0"/>
          </a:p>
        </p:txBody>
      </p:sp>
      <p:sp>
        <p:nvSpPr>
          <p:cNvPr id="3" name="Espaço Reservado para Conteúdo 2"/>
          <p:cNvSpPr>
            <a:spLocks noGrp="1"/>
          </p:cNvSpPr>
          <p:nvPr>
            <p:ph idx="1"/>
          </p:nvPr>
        </p:nvSpPr>
        <p:spPr>
          <a:xfrm>
            <a:off x="179512" y="1340768"/>
            <a:ext cx="8784976" cy="5256584"/>
          </a:xfrm>
        </p:spPr>
        <p:txBody>
          <a:bodyPr>
            <a:noAutofit/>
          </a:bodyPr>
          <a:lstStyle/>
          <a:p>
            <a:r>
              <a:rPr lang="pt-BR" sz="2150" dirty="0" smtClean="0"/>
              <a:t>Proporciona uma luminosidade muito mais agradável, aconchegante, em certos ambientes.</a:t>
            </a:r>
          </a:p>
          <a:p>
            <a:r>
              <a:rPr lang="pt-BR" sz="2150" dirty="0" smtClean="0"/>
              <a:t> Apresenta uma grande durabilidade em ambientes onde se acende e apaga uma lâmpada com frequência.</a:t>
            </a:r>
          </a:p>
          <a:p>
            <a:r>
              <a:rPr lang="pt-BR" sz="2150" dirty="0" smtClean="0"/>
              <a:t> Possui um rendimento mínimo: aproximadamente 5% da energia elétrica consumida é transformada em luz, os outros 95% são transformados em calor.</a:t>
            </a:r>
          </a:p>
          <a:p>
            <a:r>
              <a:rPr lang="pt-BR" sz="2150" dirty="0" smtClean="0"/>
              <a:t>Segundo dados da Secretaria de Planejamento e Desenvolvimento Energético do Ministério da Minas e Energia, uma lâmpada incandescente de 60W ligada 4 horas por dia, pode resultar em 7,2 kWh de consumo no final do mês (= $ por mês = ).</a:t>
            </a:r>
          </a:p>
          <a:p>
            <a:r>
              <a:rPr lang="pt-BR" sz="2150" dirty="0" smtClean="0"/>
              <a:t> Na comparação, uma lâmpada fluorescente compacta equivalente proporciona uma economia de 75%, ou seja, este resultado pode cair para 1,8 kWh/mês (fonte: www.brasil.gov.br).</a:t>
            </a:r>
            <a:endParaRPr lang="pt-BR" sz="215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halógenas</a:t>
            </a:r>
            <a:endParaRPr lang="pt-BR" dirty="0"/>
          </a:p>
        </p:txBody>
      </p:sp>
      <p:sp>
        <p:nvSpPr>
          <p:cNvPr id="3" name="Espaço Reservado para Conteúdo 2"/>
          <p:cNvSpPr>
            <a:spLocks noGrp="1"/>
          </p:cNvSpPr>
          <p:nvPr>
            <p:ph idx="1"/>
          </p:nvPr>
        </p:nvSpPr>
        <p:spPr>
          <a:xfrm>
            <a:off x="323528" y="1456184"/>
            <a:ext cx="8280920" cy="2836912"/>
          </a:xfrm>
        </p:spPr>
        <p:txBody>
          <a:bodyPr>
            <a:noAutofit/>
          </a:bodyPr>
          <a:lstStyle/>
          <a:p>
            <a:r>
              <a:rPr lang="pt-BR" sz="2200" dirty="0" smtClean="0"/>
              <a:t>Possuem um bulbo tubular de quartzo no qual são colocados aditivos de iodo ou bromo, sendo utilizadas principalmente em praças de esportes, pátios de armazenamento de mercadorias, teatros, estúdios de TV, etc.</a:t>
            </a:r>
          </a:p>
          <a:p>
            <a:r>
              <a:rPr lang="pt-BR" sz="2200" dirty="0" smtClean="0"/>
              <a:t>São lâmpadas de grande potência,  mais duráveis, de melhor rendimento luminoso, menores dimensões e que reproduzem mais fielmente as cores, porém, são mais caras.</a:t>
            </a:r>
            <a:endParaRPr lang="pt-BR" sz="2200" dirty="0"/>
          </a:p>
        </p:txBody>
      </p:sp>
      <p:pic>
        <p:nvPicPr>
          <p:cNvPr id="4" name="Imagem 3" descr="halo.jpg"/>
          <p:cNvPicPr>
            <a:picLocks noChangeAspect="1"/>
          </p:cNvPicPr>
          <p:nvPr/>
        </p:nvPicPr>
        <p:blipFill>
          <a:blip r:embed="rId2" cstate="print"/>
          <a:stretch>
            <a:fillRect/>
          </a:stretch>
        </p:blipFill>
        <p:spPr>
          <a:xfrm>
            <a:off x="827584" y="4579910"/>
            <a:ext cx="1752600" cy="1668780"/>
          </a:xfrm>
          <a:prstGeom prst="rect">
            <a:avLst/>
          </a:prstGeom>
        </p:spPr>
      </p:pic>
      <p:pic>
        <p:nvPicPr>
          <p:cNvPr id="6" name="Imagem 5" descr="halo2.jpg"/>
          <p:cNvPicPr>
            <a:picLocks noChangeAspect="1"/>
          </p:cNvPicPr>
          <p:nvPr/>
        </p:nvPicPr>
        <p:blipFill>
          <a:blip r:embed="rId3" cstate="print"/>
          <a:stretch>
            <a:fillRect/>
          </a:stretch>
        </p:blipFill>
        <p:spPr>
          <a:xfrm>
            <a:off x="3059832" y="4560860"/>
            <a:ext cx="1706880" cy="1706880"/>
          </a:xfrm>
          <a:prstGeom prst="rect">
            <a:avLst/>
          </a:prstGeom>
        </p:spPr>
      </p:pic>
      <p:pic>
        <p:nvPicPr>
          <p:cNvPr id="7" name="Imagem 6" descr="halo3.jpg"/>
          <p:cNvPicPr>
            <a:picLocks noChangeAspect="1"/>
          </p:cNvPicPr>
          <p:nvPr/>
        </p:nvPicPr>
        <p:blipFill>
          <a:blip r:embed="rId4" cstate="print"/>
          <a:srcRect l="14594" r="19731"/>
          <a:stretch>
            <a:fillRect/>
          </a:stretch>
        </p:blipFill>
        <p:spPr>
          <a:xfrm>
            <a:off x="5292080" y="4551970"/>
            <a:ext cx="1512168" cy="1724660"/>
          </a:xfrm>
          <a:prstGeom prst="rect">
            <a:avLst/>
          </a:prstGeom>
        </p:spPr>
      </p:pic>
      <p:pic>
        <p:nvPicPr>
          <p:cNvPr id="8" name="Imagem 7" descr="halo4.jpg"/>
          <p:cNvPicPr>
            <a:picLocks noChangeAspect="1"/>
          </p:cNvPicPr>
          <p:nvPr/>
        </p:nvPicPr>
        <p:blipFill>
          <a:blip r:embed="rId5" cstate="print"/>
          <a:srcRect l="16800" r="20201"/>
          <a:stretch>
            <a:fillRect/>
          </a:stretch>
        </p:blipFill>
        <p:spPr>
          <a:xfrm>
            <a:off x="7236296" y="4557050"/>
            <a:ext cx="1080120" cy="17145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halógenas</a:t>
            </a:r>
            <a:endParaRPr lang="pt-BR" dirty="0"/>
          </a:p>
        </p:txBody>
      </p:sp>
      <p:sp>
        <p:nvSpPr>
          <p:cNvPr id="3" name="Espaço Reservado para Conteúdo 2"/>
          <p:cNvSpPr>
            <a:spLocks noGrp="1"/>
          </p:cNvSpPr>
          <p:nvPr>
            <p:ph idx="1"/>
          </p:nvPr>
        </p:nvSpPr>
        <p:spPr>
          <a:xfrm>
            <a:off x="251520" y="1412776"/>
            <a:ext cx="5122912" cy="5184576"/>
          </a:xfrm>
        </p:spPr>
        <p:txBody>
          <a:bodyPr>
            <a:noAutofit/>
          </a:bodyPr>
          <a:lstStyle/>
          <a:p>
            <a:r>
              <a:rPr lang="pt-BR" sz="2400" dirty="0" smtClean="0"/>
              <a:t>Devido às características do refletor dicróico, das lâmpadas halógenas, a luz é emitida para a frente, enquanto o calor (radiação infravermelha) é desviado para trás.</a:t>
            </a:r>
          </a:p>
          <a:p>
            <a:pPr>
              <a:buNone/>
            </a:pPr>
            <a:endParaRPr lang="pt-BR" sz="1200" dirty="0" smtClean="0"/>
          </a:p>
          <a:p>
            <a:r>
              <a:rPr lang="pt-BR" sz="2400" dirty="0" smtClean="0"/>
              <a:t>Em termos de economia, as lâmpadas halógenas oferecem mais luz com potência menor ou igual a das incandescentes comuns, além de possuírem vida útil mais longa, variando entre 2.000 e 4.000 horas.</a:t>
            </a:r>
            <a:endParaRPr lang="pt-BR" sz="2400" dirty="0"/>
          </a:p>
        </p:txBody>
      </p:sp>
      <p:pic>
        <p:nvPicPr>
          <p:cNvPr id="4" name="Imagem 3" descr="halo.jpg"/>
          <p:cNvPicPr>
            <a:picLocks noChangeAspect="1"/>
          </p:cNvPicPr>
          <p:nvPr/>
        </p:nvPicPr>
        <p:blipFill>
          <a:blip r:embed="rId2" cstate="print"/>
          <a:stretch>
            <a:fillRect/>
          </a:stretch>
        </p:blipFill>
        <p:spPr>
          <a:xfrm flipV="1">
            <a:off x="6300191" y="2636912"/>
            <a:ext cx="2041871" cy="1944216"/>
          </a:xfrm>
          <a:prstGeom prst="rect">
            <a:avLst/>
          </a:prstGeom>
        </p:spPr>
      </p:pic>
      <p:sp>
        <p:nvSpPr>
          <p:cNvPr id="5" name="Seta para baixo 4"/>
          <p:cNvSpPr/>
          <p:nvPr/>
        </p:nvSpPr>
        <p:spPr>
          <a:xfrm>
            <a:off x="7164288" y="4725144"/>
            <a:ext cx="360040" cy="64807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6" name="Seta para baixo 5"/>
          <p:cNvSpPr/>
          <p:nvPr/>
        </p:nvSpPr>
        <p:spPr>
          <a:xfrm rot="1323883">
            <a:off x="6048692" y="4408997"/>
            <a:ext cx="360040" cy="64807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7" name="Seta para baixo 6"/>
          <p:cNvSpPr/>
          <p:nvPr/>
        </p:nvSpPr>
        <p:spPr>
          <a:xfrm rot="863955">
            <a:off x="6591141" y="4615716"/>
            <a:ext cx="360040" cy="64807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8" name="Seta para baixo 7"/>
          <p:cNvSpPr/>
          <p:nvPr/>
        </p:nvSpPr>
        <p:spPr>
          <a:xfrm rot="20276117" flipH="1">
            <a:off x="8208932" y="4481005"/>
            <a:ext cx="360040" cy="64807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9" name="Seta para baixo 8"/>
          <p:cNvSpPr/>
          <p:nvPr/>
        </p:nvSpPr>
        <p:spPr>
          <a:xfrm rot="20736045" flipH="1">
            <a:off x="7743268" y="4615716"/>
            <a:ext cx="360040" cy="648072"/>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10" name="CaixaDeTexto 9"/>
          <p:cNvSpPr txBox="1"/>
          <p:nvPr/>
        </p:nvSpPr>
        <p:spPr>
          <a:xfrm>
            <a:off x="6660232" y="5517232"/>
            <a:ext cx="1382110" cy="400110"/>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pt-BR" sz="2000" dirty="0" smtClean="0"/>
              <a:t>Luz visível</a:t>
            </a:r>
            <a:endParaRPr lang="pt-BR" sz="2000" dirty="0"/>
          </a:p>
        </p:txBody>
      </p:sp>
      <p:sp>
        <p:nvSpPr>
          <p:cNvPr id="11" name="Seta para baixo 10"/>
          <p:cNvSpPr/>
          <p:nvPr/>
        </p:nvSpPr>
        <p:spPr>
          <a:xfrm flipV="1">
            <a:off x="7164288" y="2204864"/>
            <a:ext cx="360040" cy="648072"/>
          </a:xfrm>
          <a:prstGeom prst="downArrow">
            <a:avLst/>
          </a:prstGeom>
          <a:solidFill>
            <a:srgbClr val="FF33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12" name="Seta para baixo 11"/>
          <p:cNvSpPr/>
          <p:nvPr/>
        </p:nvSpPr>
        <p:spPr>
          <a:xfrm rot="19417869" flipV="1">
            <a:off x="6169241" y="2536527"/>
            <a:ext cx="360040" cy="648072"/>
          </a:xfrm>
          <a:prstGeom prst="downArrow">
            <a:avLst/>
          </a:prstGeom>
          <a:solidFill>
            <a:srgbClr val="FF33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13" name="Seta para baixo 12"/>
          <p:cNvSpPr/>
          <p:nvPr/>
        </p:nvSpPr>
        <p:spPr>
          <a:xfrm rot="20025968" flipV="1">
            <a:off x="6496893" y="2323071"/>
            <a:ext cx="360040" cy="648072"/>
          </a:xfrm>
          <a:prstGeom prst="downArrow">
            <a:avLst/>
          </a:prstGeom>
          <a:solidFill>
            <a:srgbClr val="FF33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14" name="Seta para baixo 13"/>
          <p:cNvSpPr/>
          <p:nvPr/>
        </p:nvSpPr>
        <p:spPr>
          <a:xfrm rot="1971313" flipH="1" flipV="1">
            <a:off x="8103375" y="2610736"/>
            <a:ext cx="360040" cy="648072"/>
          </a:xfrm>
          <a:prstGeom prst="downArrow">
            <a:avLst/>
          </a:prstGeom>
          <a:solidFill>
            <a:srgbClr val="FF33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15" name="Seta para baixo 14"/>
          <p:cNvSpPr/>
          <p:nvPr/>
        </p:nvSpPr>
        <p:spPr>
          <a:xfrm rot="1604827" flipH="1" flipV="1">
            <a:off x="7722908" y="2395227"/>
            <a:ext cx="360040" cy="648072"/>
          </a:xfrm>
          <a:prstGeom prst="downArrow">
            <a:avLst/>
          </a:prstGeom>
          <a:solidFill>
            <a:srgbClr val="FF33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16" name="Seta para baixo 15"/>
          <p:cNvSpPr/>
          <p:nvPr/>
        </p:nvSpPr>
        <p:spPr>
          <a:xfrm rot="18494157" flipV="1">
            <a:off x="5881210" y="2968576"/>
            <a:ext cx="360040" cy="648072"/>
          </a:xfrm>
          <a:prstGeom prst="downArrow">
            <a:avLst/>
          </a:prstGeom>
          <a:solidFill>
            <a:srgbClr val="FF33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17" name="Seta para baixo 16"/>
          <p:cNvSpPr/>
          <p:nvPr/>
        </p:nvSpPr>
        <p:spPr>
          <a:xfrm rot="3105843" flipH="1" flipV="1">
            <a:off x="8358314" y="3014863"/>
            <a:ext cx="360040" cy="648072"/>
          </a:xfrm>
          <a:prstGeom prst="downArrow">
            <a:avLst/>
          </a:prstGeom>
          <a:solidFill>
            <a:srgbClr val="FF330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pt-BR"/>
          </a:p>
        </p:txBody>
      </p:sp>
      <p:sp>
        <p:nvSpPr>
          <p:cNvPr id="18" name="CaixaDeTexto 17"/>
          <p:cNvSpPr txBox="1"/>
          <p:nvPr/>
        </p:nvSpPr>
        <p:spPr>
          <a:xfrm>
            <a:off x="5940152" y="1700808"/>
            <a:ext cx="2893741" cy="400110"/>
          </a:xfrm>
          <a:prstGeom prst="rect">
            <a:avLst/>
          </a:prstGeom>
          <a:solidFill>
            <a:srgbClr val="FF3300"/>
          </a:solidFill>
        </p:spPr>
        <p:style>
          <a:lnRef idx="0">
            <a:schemeClr val="accent2"/>
          </a:lnRef>
          <a:fillRef idx="3">
            <a:schemeClr val="accent2"/>
          </a:fillRef>
          <a:effectRef idx="3">
            <a:schemeClr val="accent2"/>
          </a:effectRef>
          <a:fontRef idx="minor">
            <a:schemeClr val="lt1"/>
          </a:fontRef>
        </p:style>
        <p:txBody>
          <a:bodyPr wrap="none" rtlCol="0">
            <a:spAutoFit/>
          </a:bodyPr>
          <a:lstStyle/>
          <a:p>
            <a:r>
              <a:rPr lang="pt-BR" sz="2000" dirty="0" smtClean="0"/>
              <a:t>Radiação infravermelha</a:t>
            </a:r>
            <a:endParaRPr lang="pt-BR"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refletoras</a:t>
            </a:r>
            <a:endParaRPr lang="pt-BR" dirty="0"/>
          </a:p>
        </p:txBody>
      </p:sp>
      <p:sp>
        <p:nvSpPr>
          <p:cNvPr id="3" name="Espaço Reservado para Conteúdo 2"/>
          <p:cNvSpPr>
            <a:spLocks noGrp="1"/>
          </p:cNvSpPr>
          <p:nvPr>
            <p:ph idx="1"/>
          </p:nvPr>
        </p:nvSpPr>
        <p:spPr>
          <a:xfrm>
            <a:off x="251520" y="1412776"/>
            <a:ext cx="8712968" cy="2808313"/>
          </a:xfrm>
        </p:spPr>
        <p:txBody>
          <a:bodyPr>
            <a:noAutofit/>
          </a:bodyPr>
          <a:lstStyle/>
          <a:p>
            <a:r>
              <a:rPr lang="pt-BR" sz="2100" dirty="0" smtClean="0"/>
              <a:t>São fontes de luz de alto rendimento luminoso, dimensões reduzidas e facho dirigido.</a:t>
            </a:r>
          </a:p>
          <a:p>
            <a:r>
              <a:rPr lang="pt-BR" sz="2100" dirty="0" smtClean="0"/>
              <a:t> O formato dos bulbos são especiais e internamente uma parte de suas superfícies são revestidas de alumínio para concentrar e orientar o facho de luz.</a:t>
            </a:r>
          </a:p>
          <a:p>
            <a:r>
              <a:rPr lang="pt-BR" sz="2100" dirty="0" smtClean="0"/>
              <a:t>Além das lâmpadas coloridas ornamentais e das empregadas em faróis de veículos, existem as específicas para </a:t>
            </a:r>
            <a:r>
              <a:rPr lang="pt-BR" sz="2100" dirty="0" err="1" smtClean="0"/>
              <a:t>flashs</a:t>
            </a:r>
            <a:r>
              <a:rPr lang="pt-BR" sz="2100" dirty="0" smtClean="0"/>
              <a:t> fotográficos, projetores cinematográficos e as miniaturas chamadas de “espanta insetos”</a:t>
            </a:r>
            <a:endParaRPr lang="pt-BR" sz="2100" dirty="0"/>
          </a:p>
        </p:txBody>
      </p:sp>
      <p:pic>
        <p:nvPicPr>
          <p:cNvPr id="4" name="Imagem 3" descr="refletora.jpg"/>
          <p:cNvPicPr>
            <a:picLocks noChangeAspect="1"/>
          </p:cNvPicPr>
          <p:nvPr/>
        </p:nvPicPr>
        <p:blipFill>
          <a:blip r:embed="rId2" cstate="print"/>
          <a:stretch>
            <a:fillRect/>
          </a:stretch>
        </p:blipFill>
        <p:spPr>
          <a:xfrm>
            <a:off x="6300192" y="4594820"/>
            <a:ext cx="1714500" cy="1714500"/>
          </a:xfrm>
          <a:prstGeom prst="rect">
            <a:avLst/>
          </a:prstGeom>
        </p:spPr>
      </p:pic>
      <p:pic>
        <p:nvPicPr>
          <p:cNvPr id="5" name="Imagem 4" descr="refletora1.jpg"/>
          <p:cNvPicPr>
            <a:picLocks noChangeAspect="1"/>
          </p:cNvPicPr>
          <p:nvPr/>
        </p:nvPicPr>
        <p:blipFill>
          <a:blip r:embed="rId3" cstate="print"/>
          <a:stretch>
            <a:fillRect/>
          </a:stretch>
        </p:blipFill>
        <p:spPr>
          <a:xfrm>
            <a:off x="3923928" y="4594820"/>
            <a:ext cx="1714500" cy="1714500"/>
          </a:xfrm>
          <a:prstGeom prst="rect">
            <a:avLst/>
          </a:prstGeom>
        </p:spPr>
      </p:pic>
      <p:pic>
        <p:nvPicPr>
          <p:cNvPr id="6" name="Imagem 5" descr="refletora4.jpg"/>
          <p:cNvPicPr>
            <a:picLocks noChangeAspect="1"/>
          </p:cNvPicPr>
          <p:nvPr/>
        </p:nvPicPr>
        <p:blipFill>
          <a:blip r:embed="rId4" cstate="print"/>
          <a:stretch>
            <a:fillRect/>
          </a:stretch>
        </p:blipFill>
        <p:spPr>
          <a:xfrm>
            <a:off x="1043608" y="4738836"/>
            <a:ext cx="2125980" cy="1379220"/>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infravermelhas</a:t>
            </a:r>
            <a:endParaRPr lang="pt-BR" dirty="0"/>
          </a:p>
        </p:txBody>
      </p:sp>
      <p:sp>
        <p:nvSpPr>
          <p:cNvPr id="3" name="Espaço Reservado para Conteúdo 2"/>
          <p:cNvSpPr>
            <a:spLocks noGrp="1"/>
          </p:cNvSpPr>
          <p:nvPr>
            <p:ph idx="1"/>
          </p:nvPr>
        </p:nvSpPr>
        <p:spPr>
          <a:xfrm>
            <a:off x="251520" y="1268760"/>
            <a:ext cx="6552728" cy="5472608"/>
          </a:xfrm>
        </p:spPr>
        <p:txBody>
          <a:bodyPr>
            <a:noAutofit/>
          </a:bodyPr>
          <a:lstStyle/>
          <a:p>
            <a:pPr>
              <a:lnSpc>
                <a:spcPts val="3000"/>
              </a:lnSpc>
            </a:pPr>
            <a:r>
              <a:rPr lang="pt-BR" sz="2100" dirty="0" smtClean="0"/>
              <a:t>Ela emite menos raios visíveis do que a lâmpada incandescente normal, mas emite muita radiação infravermelha.</a:t>
            </a:r>
          </a:p>
          <a:p>
            <a:pPr>
              <a:lnSpc>
                <a:spcPts val="3000"/>
              </a:lnSpc>
            </a:pPr>
            <a:r>
              <a:rPr lang="pt-BR" sz="2100" dirty="0" smtClean="0"/>
              <a:t>Usadas em secagem de tintas, lacas, vernizes, aquecimento em certa estufas, fisioterapia, etc. Possuem uma vida média de 5000 horas e nunca devem ser usadas como fonte luminosa devido sua alta radiação calorífica.</a:t>
            </a:r>
          </a:p>
          <a:p>
            <a:pPr>
              <a:lnSpc>
                <a:spcPts val="3000"/>
              </a:lnSpc>
            </a:pPr>
            <a:r>
              <a:rPr lang="pt-BR" sz="2100" dirty="0" smtClean="0"/>
              <a:t>Em geral, a eficiência da radiação da lâmpada infravermelha empregando o filamento de tungstênio tem um aquecimento muito alto.  A lâmpada infravermelha, quando usada para gerar calor, é mais eficiente que um aquecedor.</a:t>
            </a:r>
            <a:endParaRPr lang="pt-BR" sz="2100" dirty="0"/>
          </a:p>
        </p:txBody>
      </p:sp>
      <p:pic>
        <p:nvPicPr>
          <p:cNvPr id="4" name="Imagem 3" descr="infra.jpg"/>
          <p:cNvPicPr>
            <a:picLocks noChangeAspect="1"/>
          </p:cNvPicPr>
          <p:nvPr/>
        </p:nvPicPr>
        <p:blipFill>
          <a:blip r:embed="rId2" cstate="print"/>
          <a:stretch>
            <a:fillRect/>
          </a:stretch>
        </p:blipFill>
        <p:spPr>
          <a:xfrm>
            <a:off x="7092280" y="3140968"/>
            <a:ext cx="1571753" cy="1571753"/>
          </a:xfrm>
          <a:prstGeom prst="rect">
            <a:avLst/>
          </a:prstGeom>
        </p:spPr>
      </p:pic>
      <p:pic>
        <p:nvPicPr>
          <p:cNvPr id="5" name="Imagem 4" descr="infra2.jpg"/>
          <p:cNvPicPr>
            <a:picLocks noChangeAspect="1"/>
          </p:cNvPicPr>
          <p:nvPr/>
        </p:nvPicPr>
        <p:blipFill>
          <a:blip r:embed="rId3" cstate="print"/>
          <a:stretch>
            <a:fillRect/>
          </a:stretch>
        </p:blipFill>
        <p:spPr>
          <a:xfrm>
            <a:off x="7092280" y="1412776"/>
            <a:ext cx="1585724" cy="1550796"/>
          </a:xfrm>
          <a:prstGeom prst="rect">
            <a:avLst/>
          </a:prstGeom>
        </p:spPr>
      </p:pic>
      <p:pic>
        <p:nvPicPr>
          <p:cNvPr id="6" name="Imagem 5" descr="infra1.jpg"/>
          <p:cNvPicPr>
            <a:picLocks noChangeAspect="1"/>
          </p:cNvPicPr>
          <p:nvPr/>
        </p:nvPicPr>
        <p:blipFill>
          <a:blip r:embed="rId4" cstate="print"/>
          <a:stretch>
            <a:fillRect/>
          </a:stretch>
        </p:blipFill>
        <p:spPr>
          <a:xfrm>
            <a:off x="7092280" y="4941168"/>
            <a:ext cx="1571753" cy="1571753"/>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de descarga</a:t>
            </a:r>
            <a:endParaRPr lang="pt-BR" dirty="0"/>
          </a:p>
        </p:txBody>
      </p:sp>
      <p:sp>
        <p:nvSpPr>
          <p:cNvPr id="3" name="Espaço Reservado para Conteúdo 2"/>
          <p:cNvSpPr>
            <a:spLocks noGrp="1"/>
          </p:cNvSpPr>
          <p:nvPr>
            <p:ph idx="1"/>
          </p:nvPr>
        </p:nvSpPr>
        <p:spPr>
          <a:xfrm>
            <a:off x="0" y="1340768"/>
            <a:ext cx="8676456" cy="5184576"/>
          </a:xfrm>
        </p:spPr>
        <p:txBody>
          <a:bodyPr>
            <a:normAutofit fontScale="92500" lnSpcReduction="10000"/>
          </a:bodyPr>
          <a:lstStyle/>
          <a:p>
            <a:r>
              <a:rPr lang="pt-BR" sz="2600" dirty="0" smtClean="0"/>
              <a:t>Nestas lâmpadas a energia é emitida sob forma de radiação, que provoca uma excitação de gases (nobres) ou vapores metálicos, devido à tensão elétrica entre eletrodos especiais.</a:t>
            </a:r>
          </a:p>
          <a:p>
            <a:r>
              <a:rPr lang="pt-BR" sz="2600" dirty="0" smtClean="0"/>
              <a:t> Esta radiação, que se estende da faixa do ultravioleta até a do infravermelho, depende, entre outros fatores, da pressão interna da lâmpada, da natureza do gás ou da presença de partículas metálicas ou halógenas no interior do tubo.</a:t>
            </a:r>
          </a:p>
          <a:p>
            <a:r>
              <a:rPr lang="pt-BR" sz="2600" dirty="0" smtClean="0"/>
              <a:t> Dentre as lâmpadas de descarga destacam-se:</a:t>
            </a:r>
          </a:p>
          <a:p>
            <a:pPr lvl="1"/>
            <a:r>
              <a:rPr lang="pt-BR" dirty="0" smtClean="0"/>
              <a:t> </a:t>
            </a:r>
            <a:r>
              <a:rPr lang="pt-BR" sz="2400" dirty="0" smtClean="0"/>
              <a:t>Lâmpadas fluorescentes</a:t>
            </a:r>
          </a:p>
          <a:p>
            <a:pPr lvl="1"/>
            <a:r>
              <a:rPr lang="pt-BR" sz="2400" dirty="0" smtClean="0"/>
              <a:t> Lâmpadas de vapor de mercúrio</a:t>
            </a:r>
          </a:p>
          <a:p>
            <a:pPr lvl="1"/>
            <a:r>
              <a:rPr lang="pt-BR" sz="2400" dirty="0" smtClean="0"/>
              <a:t> Lâmpadas a vapor de sódio</a:t>
            </a:r>
          </a:p>
          <a:p>
            <a:pPr lvl="1"/>
            <a:r>
              <a:rPr lang="pt-BR" sz="2400" dirty="0" smtClean="0"/>
              <a:t> Lâmpadas mistas</a:t>
            </a:r>
            <a:endParaRPr lang="pt-BR" sz="2400" dirty="0"/>
          </a:p>
        </p:txBody>
      </p:sp>
      <p:sp>
        <p:nvSpPr>
          <p:cNvPr id="4" name="CaixaDeTexto 3"/>
          <p:cNvSpPr txBox="1"/>
          <p:nvPr/>
        </p:nvSpPr>
        <p:spPr>
          <a:xfrm>
            <a:off x="5220072" y="5229200"/>
            <a:ext cx="3779912" cy="1477328"/>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pt-BR" dirty="0" smtClean="0">
                <a:effectLst>
                  <a:outerShdw blurRad="38100" dist="38100" dir="2700000" algn="tl">
                    <a:srgbClr val="000000">
                      <a:alpha val="43137"/>
                    </a:srgbClr>
                  </a:outerShdw>
                </a:effectLst>
              </a:rPr>
              <a:t>Fluorescência é definida como a propriedade que tem um material de se </a:t>
            </a:r>
            <a:r>
              <a:rPr lang="pt-BR" dirty="0" err="1" smtClean="0">
                <a:effectLst>
                  <a:outerShdw blurRad="38100" dist="38100" dir="2700000" algn="tl">
                    <a:srgbClr val="000000">
                      <a:alpha val="43137"/>
                    </a:srgbClr>
                  </a:outerShdw>
                </a:effectLst>
              </a:rPr>
              <a:t>auto-iluminar</a:t>
            </a:r>
            <a:r>
              <a:rPr lang="pt-BR" dirty="0" smtClean="0">
                <a:effectLst>
                  <a:outerShdw blurRad="38100" dist="38100" dir="2700000" algn="tl">
                    <a:srgbClr val="000000">
                      <a:alpha val="43137"/>
                    </a:srgbClr>
                  </a:outerShdw>
                </a:effectLst>
              </a:rPr>
              <a:t> quando sob a ação de uma energia radiante, como o ultravioleta, ou raio X.</a:t>
            </a:r>
            <a:endParaRPr lang="pt-BR"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fluorescentes</a:t>
            </a:r>
            <a:endParaRPr lang="pt-BR" dirty="0"/>
          </a:p>
        </p:txBody>
      </p:sp>
      <p:sp>
        <p:nvSpPr>
          <p:cNvPr id="3" name="Espaço Reservado para Conteúdo 2"/>
          <p:cNvSpPr>
            <a:spLocks noGrp="1"/>
          </p:cNvSpPr>
          <p:nvPr>
            <p:ph idx="1"/>
          </p:nvPr>
        </p:nvSpPr>
        <p:spPr>
          <a:xfrm>
            <a:off x="457200" y="1600200"/>
            <a:ext cx="4474840" cy="5141168"/>
          </a:xfrm>
        </p:spPr>
        <p:txBody>
          <a:bodyPr>
            <a:noAutofit/>
          </a:bodyPr>
          <a:lstStyle/>
          <a:p>
            <a:pPr>
              <a:lnSpc>
                <a:spcPts val="3000"/>
              </a:lnSpc>
            </a:pPr>
            <a:r>
              <a:rPr lang="pt-BR" sz="2000" dirty="0" smtClean="0"/>
              <a:t>Bulbo (tubo): serve como compartimento à prova de ar e sob baixa pressão, onde são inseridos o mercúrio, o gás de enchimento, os cátodos e camada de pó fluorescente.</a:t>
            </a:r>
          </a:p>
          <a:p>
            <a:pPr>
              <a:lnSpc>
                <a:spcPts val="3000"/>
              </a:lnSpc>
              <a:buNone/>
            </a:pPr>
            <a:endParaRPr lang="pt-BR" sz="2000" dirty="0" smtClean="0"/>
          </a:p>
          <a:p>
            <a:pPr>
              <a:lnSpc>
                <a:spcPts val="3000"/>
              </a:lnSpc>
            </a:pPr>
            <a:r>
              <a:rPr lang="pt-BR" sz="2000" dirty="0" smtClean="0"/>
              <a:t>Bases: cada base é cimentada em cada extremidade do tubo, unindo a lâmpada ao circuito de iluminação por dois contatos. As bases podem ser do tipo bipino médio e duplo contato embutido.</a:t>
            </a:r>
            <a:endParaRPr lang="pt-BR" sz="2000" dirty="0"/>
          </a:p>
        </p:txBody>
      </p:sp>
      <p:pic>
        <p:nvPicPr>
          <p:cNvPr id="4" name="Imagem 3" descr="bulbo fluor.jpg"/>
          <p:cNvPicPr>
            <a:picLocks noChangeAspect="1"/>
          </p:cNvPicPr>
          <p:nvPr/>
        </p:nvPicPr>
        <p:blipFill>
          <a:blip r:embed="rId2" cstate="print"/>
          <a:stretch>
            <a:fillRect/>
          </a:stretch>
        </p:blipFill>
        <p:spPr>
          <a:xfrm>
            <a:off x="6732240" y="1772816"/>
            <a:ext cx="1714500" cy="1714500"/>
          </a:xfrm>
          <a:prstGeom prst="rect">
            <a:avLst/>
          </a:prstGeom>
        </p:spPr>
      </p:pic>
      <p:pic>
        <p:nvPicPr>
          <p:cNvPr id="5" name="Imagem 4" descr="soquete fluor.jpg"/>
          <p:cNvPicPr>
            <a:picLocks noChangeAspect="1"/>
          </p:cNvPicPr>
          <p:nvPr/>
        </p:nvPicPr>
        <p:blipFill>
          <a:blip r:embed="rId3" cstate="print"/>
          <a:stretch>
            <a:fillRect/>
          </a:stretch>
        </p:blipFill>
        <p:spPr>
          <a:xfrm>
            <a:off x="6732240" y="4005064"/>
            <a:ext cx="1728192" cy="224577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História da eletricidade</a:t>
            </a:r>
            <a:endParaRPr lang="pt-BR" dirty="0"/>
          </a:p>
        </p:txBody>
      </p:sp>
      <p:sp>
        <p:nvSpPr>
          <p:cNvPr id="3" name="Espaço Reservado para Conteúdo 2"/>
          <p:cNvSpPr>
            <a:spLocks noGrp="1"/>
          </p:cNvSpPr>
          <p:nvPr>
            <p:ph idx="1"/>
          </p:nvPr>
        </p:nvSpPr>
        <p:spPr>
          <a:xfrm>
            <a:off x="251520" y="1340768"/>
            <a:ext cx="4392488" cy="5184576"/>
          </a:xfrm>
        </p:spPr>
        <p:txBody>
          <a:bodyPr>
            <a:normAutofit fontScale="77500" lnSpcReduction="20000"/>
          </a:bodyPr>
          <a:lstStyle/>
          <a:p>
            <a:r>
              <a:rPr lang="pt-BR" dirty="0" smtClean="0"/>
              <a:t>Benjamim Franklin</a:t>
            </a:r>
          </a:p>
          <a:p>
            <a:pPr lvl="1"/>
            <a:r>
              <a:rPr lang="pt-BR" dirty="0" smtClean="0"/>
              <a:t>Foram os estudos sobre a natureza elétrica dos raios e a invenção do para-raios que tornaram Franklin famoso e reconhecido nos vários círculos científicos europeus importantes da época. É importante notar que essa descoberta não ocorreu repentinamente após a realização de um experimento, no caso o experimento da pipa proposto em 1752, como os livros didáticos levam a crer. Em vários momentos, Franklin manifestou suas ideias sobre a natureza elétrica dos raios bem antes de propor o experimento da pipa.</a:t>
            </a:r>
            <a:endParaRPr lang="pt-BR" dirty="0"/>
          </a:p>
        </p:txBody>
      </p:sp>
      <p:pic>
        <p:nvPicPr>
          <p:cNvPr id="5" name="Imagem 4" descr="Franklin1.jpg"/>
          <p:cNvPicPr>
            <a:picLocks noChangeAspect="1"/>
          </p:cNvPicPr>
          <p:nvPr/>
        </p:nvPicPr>
        <p:blipFill>
          <a:blip r:embed="rId2" cstate="print"/>
          <a:stretch>
            <a:fillRect/>
          </a:stretch>
        </p:blipFill>
        <p:spPr>
          <a:xfrm>
            <a:off x="5220072" y="1340768"/>
            <a:ext cx="1686684" cy="2280956"/>
          </a:xfrm>
          <a:prstGeom prst="rect">
            <a:avLst/>
          </a:prstGeom>
        </p:spPr>
      </p:pic>
      <p:pic>
        <p:nvPicPr>
          <p:cNvPr id="6" name="Imagem 5" descr="para raios.jpg"/>
          <p:cNvPicPr>
            <a:picLocks noChangeAspect="1"/>
          </p:cNvPicPr>
          <p:nvPr/>
        </p:nvPicPr>
        <p:blipFill>
          <a:blip r:embed="rId3" cstate="print"/>
          <a:srcRect l="14276" r="8725"/>
          <a:stretch>
            <a:fillRect/>
          </a:stretch>
        </p:blipFill>
        <p:spPr>
          <a:xfrm>
            <a:off x="7236296" y="1988840"/>
            <a:ext cx="1584176" cy="1417320"/>
          </a:xfrm>
          <a:prstGeom prst="rect">
            <a:avLst/>
          </a:prstGeom>
        </p:spPr>
      </p:pic>
      <p:pic>
        <p:nvPicPr>
          <p:cNvPr id="7" name="Imagem 6" descr="pipa.jpg"/>
          <p:cNvPicPr>
            <a:picLocks noChangeAspect="1"/>
          </p:cNvPicPr>
          <p:nvPr/>
        </p:nvPicPr>
        <p:blipFill>
          <a:blip r:embed="rId4" cstate="print"/>
          <a:stretch>
            <a:fillRect/>
          </a:stretch>
        </p:blipFill>
        <p:spPr>
          <a:xfrm>
            <a:off x="5796136" y="3717032"/>
            <a:ext cx="2304256" cy="3088178"/>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fluorescentes</a:t>
            </a:r>
            <a:endParaRPr lang="pt-BR" dirty="0"/>
          </a:p>
        </p:txBody>
      </p:sp>
      <p:sp>
        <p:nvSpPr>
          <p:cNvPr id="3" name="Espaço Reservado para Conteúdo 2"/>
          <p:cNvSpPr>
            <a:spLocks noGrp="1"/>
          </p:cNvSpPr>
          <p:nvPr>
            <p:ph idx="1"/>
          </p:nvPr>
        </p:nvSpPr>
        <p:spPr>
          <a:xfrm>
            <a:off x="179512" y="1412776"/>
            <a:ext cx="8712968" cy="2044823"/>
          </a:xfrm>
        </p:spPr>
        <p:txBody>
          <a:bodyPr>
            <a:normAutofit/>
          </a:bodyPr>
          <a:lstStyle/>
          <a:p>
            <a:r>
              <a:rPr lang="pt-BR" sz="2200" dirty="0" smtClean="0"/>
              <a:t>Catodos: conhecidos como filamentos ou eletrodos, servem de terminais para o estabelecimento do arco elétrico, sendo uma fonte de elétrons para a corrente da lâmpada.</a:t>
            </a:r>
          </a:p>
          <a:p>
            <a:r>
              <a:rPr lang="pt-BR" sz="2200" dirty="0" err="1" smtClean="0"/>
              <a:t>Estemes</a:t>
            </a:r>
            <a:r>
              <a:rPr lang="pt-BR" sz="2200" dirty="0" smtClean="0"/>
              <a:t>: correspondem às extremidades do tubo, fechando-o e suportando cada um dos catodos</a:t>
            </a:r>
            <a:endParaRPr lang="pt-BR" sz="2200" dirty="0"/>
          </a:p>
        </p:txBody>
      </p:sp>
      <p:pic>
        <p:nvPicPr>
          <p:cNvPr id="4" name="Imagem 3" descr="Lâmpada-fluorescente-04.jpg"/>
          <p:cNvPicPr>
            <a:picLocks noChangeAspect="1"/>
          </p:cNvPicPr>
          <p:nvPr/>
        </p:nvPicPr>
        <p:blipFill>
          <a:blip r:embed="rId2" cstate="print"/>
          <a:stretch>
            <a:fillRect/>
          </a:stretch>
        </p:blipFill>
        <p:spPr>
          <a:xfrm>
            <a:off x="2699792" y="3306202"/>
            <a:ext cx="4105002" cy="3381149"/>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fluorescentes</a:t>
            </a:r>
            <a:endParaRPr lang="pt-BR" dirty="0"/>
          </a:p>
        </p:txBody>
      </p:sp>
      <p:sp>
        <p:nvSpPr>
          <p:cNvPr id="3" name="Espaço Reservado para Conteúdo 2"/>
          <p:cNvSpPr>
            <a:spLocks noGrp="1"/>
          </p:cNvSpPr>
          <p:nvPr>
            <p:ph idx="1"/>
          </p:nvPr>
        </p:nvSpPr>
        <p:spPr>
          <a:xfrm>
            <a:off x="323528" y="1412776"/>
            <a:ext cx="8496944" cy="2620887"/>
          </a:xfrm>
        </p:spPr>
        <p:txBody>
          <a:bodyPr>
            <a:normAutofit fontScale="77500" lnSpcReduction="20000"/>
          </a:bodyPr>
          <a:lstStyle/>
          <a:p>
            <a:r>
              <a:rPr lang="pt-BR" dirty="0" smtClean="0"/>
              <a:t>Vapor de mercúrio: no interior do tubo fluorescente são colocadas gotículas de mercúrio liquido, durante a montagem da lâmpada.</a:t>
            </a:r>
          </a:p>
          <a:p>
            <a:r>
              <a:rPr lang="pt-BR" dirty="0" smtClean="0"/>
              <a:t>Com a lâmpada em operação o mercúrio vaporiza-se numa pressão muito baixa. A essa pressão, a corrente, através do vapor de mercúrio, faz com ele irradie energia mais fortemente a um comprimento de onda especifico na região do ultravioleta.</a:t>
            </a:r>
            <a:endParaRPr lang="pt-BR" dirty="0"/>
          </a:p>
        </p:txBody>
      </p:sp>
      <p:pic>
        <p:nvPicPr>
          <p:cNvPr id="5" name="Imagem 4" descr="Lâmpada-fluorescente-04.jpg"/>
          <p:cNvPicPr>
            <a:picLocks noChangeAspect="1"/>
          </p:cNvPicPr>
          <p:nvPr/>
        </p:nvPicPr>
        <p:blipFill>
          <a:blip r:embed="rId2" cstate="print"/>
          <a:stretch>
            <a:fillRect/>
          </a:stretch>
        </p:blipFill>
        <p:spPr>
          <a:xfrm>
            <a:off x="3131840" y="3717032"/>
            <a:ext cx="3673500" cy="3025736"/>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Lâmpadas fluorescentes</a:t>
            </a:r>
            <a:endParaRPr lang="pt-BR" dirty="0"/>
          </a:p>
        </p:txBody>
      </p:sp>
      <p:sp>
        <p:nvSpPr>
          <p:cNvPr id="3" name="Espaço Reservado para Conteúdo 2"/>
          <p:cNvSpPr>
            <a:spLocks noGrp="1"/>
          </p:cNvSpPr>
          <p:nvPr>
            <p:ph idx="1"/>
          </p:nvPr>
        </p:nvSpPr>
        <p:spPr>
          <a:xfrm>
            <a:off x="323528" y="1268760"/>
            <a:ext cx="8496944" cy="4525963"/>
          </a:xfrm>
        </p:spPr>
        <p:txBody>
          <a:bodyPr>
            <a:normAutofit/>
          </a:bodyPr>
          <a:lstStyle/>
          <a:p>
            <a:r>
              <a:rPr lang="pt-BR" sz="2100" dirty="0" smtClean="0"/>
              <a:t>Gás de enchimento: é injetada no interior do tubo uma pequena quantidade de um gás raro e de alta pureza. O argônio é o mais empregado.</a:t>
            </a:r>
          </a:p>
          <a:p>
            <a:r>
              <a:rPr lang="pt-BR" sz="2100" dirty="0" smtClean="0"/>
              <a:t> O gás de enchimento ioniza rapidamente quando uma tensão suficiente é aplicada através da lâmpada. Uma vez ionizado, sua resistência decresce, permitindo que a corrente flua e o mercúrio se vaporize.</a:t>
            </a:r>
          </a:p>
          <a:p>
            <a:r>
              <a:rPr lang="pt-BR" sz="2100" dirty="0" smtClean="0"/>
              <a:t>Camada de pó fluorescente: transforma a radiação ultravioleta em luz visível. As partículas (ou cristais) de pó fluorescente na camada são muito pequenas - 0,0018cm de diâmetro.  O pó fluorescente é designado tecnicamente por </a:t>
            </a:r>
            <a:r>
              <a:rPr lang="pt-BR" sz="2100" dirty="0" err="1" smtClean="0"/>
              <a:t>luminóforo</a:t>
            </a:r>
            <a:r>
              <a:rPr lang="pt-BR" sz="2100" dirty="0" smtClean="0"/>
              <a:t>, composto normalmente de Fósforo.</a:t>
            </a:r>
            <a:endParaRPr lang="pt-BR" sz="2100" dirty="0"/>
          </a:p>
        </p:txBody>
      </p:sp>
      <p:pic>
        <p:nvPicPr>
          <p:cNvPr id="4" name="Imagem 3" descr="fluorescente.jpg"/>
          <p:cNvPicPr>
            <a:picLocks noChangeAspect="1"/>
          </p:cNvPicPr>
          <p:nvPr/>
        </p:nvPicPr>
        <p:blipFill>
          <a:blip r:embed="rId2" cstate="print"/>
          <a:stretch>
            <a:fillRect/>
          </a:stretch>
        </p:blipFill>
        <p:spPr>
          <a:xfrm>
            <a:off x="4355976" y="5085184"/>
            <a:ext cx="3023035" cy="1656184"/>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7859216" cy="1143000"/>
          </a:xfrm>
        </p:spPr>
        <p:txBody>
          <a:bodyPr>
            <a:normAutofit fontScale="90000"/>
          </a:bodyPr>
          <a:lstStyle/>
          <a:p>
            <a:r>
              <a:rPr lang="pt-BR" dirty="0" smtClean="0"/>
              <a:t>Lâmpadas de vapor de mercúrio</a:t>
            </a:r>
            <a:endParaRPr lang="pt-BR" dirty="0"/>
          </a:p>
        </p:txBody>
      </p:sp>
      <p:sp>
        <p:nvSpPr>
          <p:cNvPr id="3" name="Espaço Reservado para Conteúdo 2"/>
          <p:cNvSpPr>
            <a:spLocks noGrp="1"/>
          </p:cNvSpPr>
          <p:nvPr>
            <p:ph idx="1"/>
          </p:nvPr>
        </p:nvSpPr>
        <p:spPr>
          <a:xfrm>
            <a:off x="107504" y="1412776"/>
            <a:ext cx="6912768" cy="5400600"/>
          </a:xfrm>
        </p:spPr>
        <p:txBody>
          <a:bodyPr>
            <a:normAutofit/>
          </a:bodyPr>
          <a:lstStyle/>
          <a:p>
            <a:r>
              <a:rPr lang="pt-BR" sz="2100" dirty="0" smtClean="0"/>
              <a:t>Estas lâmpadas são constituídas de um tubo de quartzo ou vidro duro, contendo uma pequena quantidade de mercúrio e cheio de gás argônio.</a:t>
            </a:r>
          </a:p>
          <a:p>
            <a:r>
              <a:rPr lang="pt-BR" sz="2100" dirty="0" smtClean="0"/>
              <a:t>Possuem dois estágios de funcionamento, sendo um para estabelecer o arco de ignição preliminar para vaporizar o mercúrio e o segundo para formar o arco luminoso definitivo entre os eletrodos principais.</a:t>
            </a:r>
          </a:p>
          <a:p>
            <a:r>
              <a:rPr lang="pt-BR" sz="2100" dirty="0" smtClean="0"/>
              <a:t>A pintura interna é de fosfato de “ítrio </a:t>
            </a:r>
            <a:r>
              <a:rPr lang="pt-BR" sz="2100" dirty="0" err="1" smtClean="0"/>
              <a:t>vanadato</a:t>
            </a:r>
            <a:r>
              <a:rPr lang="pt-BR" sz="2100" dirty="0" smtClean="0"/>
              <a:t>” que transforma a radiação ultravioleta em luz avermelhada.</a:t>
            </a:r>
          </a:p>
          <a:p>
            <a:r>
              <a:rPr lang="pt-BR" sz="2100" dirty="0" smtClean="0"/>
              <a:t>Devido a todo este processo de ignição, a lâmpada leva cerca de três minutos para atingir sua claridade total após a ligação; o mesmo tempo se verifica após o seu desligamento, enquanto ocorre o resfriamento da mesma.</a:t>
            </a:r>
            <a:endParaRPr lang="pt-BR" sz="2100" dirty="0"/>
          </a:p>
        </p:txBody>
      </p:sp>
      <p:pic>
        <p:nvPicPr>
          <p:cNvPr id="4" name="Imagem 3" descr="vapor mercurio.jpg"/>
          <p:cNvPicPr>
            <a:picLocks noChangeAspect="1"/>
          </p:cNvPicPr>
          <p:nvPr/>
        </p:nvPicPr>
        <p:blipFill>
          <a:blip r:embed="rId2" cstate="print"/>
          <a:stretch>
            <a:fillRect/>
          </a:stretch>
        </p:blipFill>
        <p:spPr>
          <a:xfrm>
            <a:off x="6948264" y="2348880"/>
            <a:ext cx="2004060" cy="1463040"/>
          </a:xfrm>
          <a:prstGeom prst="rect">
            <a:avLst/>
          </a:prstGeom>
        </p:spPr>
      </p:pic>
      <p:pic>
        <p:nvPicPr>
          <p:cNvPr id="5" name="Imagem 4" descr="vapor mercurio1.jpg"/>
          <p:cNvPicPr>
            <a:picLocks noChangeAspect="1"/>
          </p:cNvPicPr>
          <p:nvPr/>
        </p:nvPicPr>
        <p:blipFill>
          <a:blip r:embed="rId3" cstate="print"/>
          <a:stretch>
            <a:fillRect/>
          </a:stretch>
        </p:blipFill>
        <p:spPr>
          <a:xfrm>
            <a:off x="6963504" y="4365104"/>
            <a:ext cx="1973580" cy="147828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 de luz mista</a:t>
            </a:r>
            <a:endParaRPr lang="pt-BR" dirty="0"/>
          </a:p>
        </p:txBody>
      </p:sp>
      <p:sp>
        <p:nvSpPr>
          <p:cNvPr id="3" name="Espaço Reservado para Conteúdo 2"/>
          <p:cNvSpPr>
            <a:spLocks noGrp="1"/>
          </p:cNvSpPr>
          <p:nvPr>
            <p:ph idx="1"/>
          </p:nvPr>
        </p:nvSpPr>
        <p:spPr>
          <a:xfrm>
            <a:off x="323528" y="1340768"/>
            <a:ext cx="8640960" cy="2980928"/>
          </a:xfrm>
        </p:spPr>
        <p:txBody>
          <a:bodyPr>
            <a:normAutofit fontScale="70000" lnSpcReduction="20000"/>
          </a:bodyPr>
          <a:lstStyle/>
          <a:p>
            <a:r>
              <a:rPr lang="pt-BR" dirty="0" smtClean="0"/>
              <a:t>Esta lâmpada reúnem em uma só lâmpada as vantagens da lâmpada incandescente, da fluorescente e da vapor de mercúrio</a:t>
            </a:r>
          </a:p>
          <a:p>
            <a:r>
              <a:rPr lang="pt-BR" dirty="0" smtClean="0"/>
              <a:t> Como resultado, consegue-se uma luz semelhante à luz observada durante o dia.</a:t>
            </a:r>
          </a:p>
          <a:p>
            <a:r>
              <a:rPr lang="pt-BR" dirty="0" smtClean="0"/>
              <a:t> Comparada à lâmpada incandescente, o fluxo luminoso é de 20 a 35% maior.</a:t>
            </a:r>
          </a:p>
          <a:p>
            <a:r>
              <a:rPr lang="pt-BR" dirty="0" smtClean="0"/>
              <a:t>A durabilidade é em média cerca de seis vezes maior.</a:t>
            </a:r>
          </a:p>
          <a:p>
            <a:r>
              <a:rPr lang="pt-BR" dirty="0" smtClean="0"/>
              <a:t> Podem ser utilizadas sem reator.</a:t>
            </a:r>
          </a:p>
          <a:p>
            <a:r>
              <a:rPr lang="pt-BR" dirty="0" smtClean="0"/>
              <a:t> Baixo rendimento (26 </a:t>
            </a:r>
            <a:r>
              <a:rPr lang="pt-BR" dirty="0" err="1" smtClean="0"/>
              <a:t>lm</a:t>
            </a:r>
            <a:r>
              <a:rPr lang="pt-BR" dirty="0" smtClean="0"/>
              <a:t>/W).</a:t>
            </a:r>
            <a:endParaRPr lang="pt-BR" dirty="0"/>
          </a:p>
        </p:txBody>
      </p:sp>
      <p:pic>
        <p:nvPicPr>
          <p:cNvPr id="4" name="Imagem 3" descr="luz mista.jpg"/>
          <p:cNvPicPr>
            <a:picLocks noChangeAspect="1"/>
          </p:cNvPicPr>
          <p:nvPr/>
        </p:nvPicPr>
        <p:blipFill>
          <a:blip r:embed="rId2" cstate="print"/>
          <a:stretch>
            <a:fillRect/>
          </a:stretch>
        </p:blipFill>
        <p:spPr>
          <a:xfrm>
            <a:off x="2483768" y="4149080"/>
            <a:ext cx="3483528" cy="252028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Lâmpada de vapor de sódio</a:t>
            </a:r>
            <a:endParaRPr lang="pt-BR" dirty="0"/>
          </a:p>
        </p:txBody>
      </p:sp>
      <p:sp>
        <p:nvSpPr>
          <p:cNvPr id="3" name="Espaço Reservado para Conteúdo 2"/>
          <p:cNvSpPr>
            <a:spLocks noGrp="1"/>
          </p:cNvSpPr>
          <p:nvPr>
            <p:ph idx="1"/>
          </p:nvPr>
        </p:nvSpPr>
        <p:spPr>
          <a:xfrm>
            <a:off x="179512" y="1340769"/>
            <a:ext cx="8712968" cy="3744416"/>
          </a:xfrm>
        </p:spPr>
        <p:txBody>
          <a:bodyPr>
            <a:normAutofit fontScale="70000" lnSpcReduction="20000"/>
          </a:bodyPr>
          <a:lstStyle/>
          <a:p>
            <a:r>
              <a:rPr lang="pt-BR" dirty="0" smtClean="0"/>
              <a:t>As lâmpadas de vapor de sódio fazem uso de um plasma de vapor de sódio para produzir luz.</a:t>
            </a:r>
          </a:p>
          <a:p>
            <a:r>
              <a:rPr lang="pt-BR" dirty="0" smtClean="0"/>
              <a:t>Emitem uma luz quase que perfeitamente monocromática, com um comprimento de onda médio de 589,3 </a:t>
            </a:r>
            <a:r>
              <a:rPr lang="pt-BR" dirty="0" err="1" smtClean="0"/>
              <a:t>nm</a:t>
            </a:r>
            <a:r>
              <a:rPr lang="pt-BR" dirty="0" smtClean="0"/>
              <a:t>.</a:t>
            </a:r>
          </a:p>
          <a:p>
            <a:r>
              <a:rPr lang="pt-BR" dirty="0" smtClean="0"/>
              <a:t>O resultado (luz monocromática) é que os objetos iluminados adquirirem uma luminosidade incomum e cores dificilmente distinguíveis, resultado da reflexão da pequena largura de banda de luz amarelada emitida pela lâmpada.</a:t>
            </a:r>
          </a:p>
          <a:p>
            <a:r>
              <a:rPr lang="pt-BR" dirty="0" smtClean="0"/>
              <a:t>Em função da lâmpada produzir luz monocromática amarela, sem ofuscamento, é por esta razão a melhor solução para iluminação de locais sujeitos à formação de névoas onde é necessária grande percepção visual (pontes, viadutos, cais, túneis, aeroportos, indústrias pesadas, etc.).</a:t>
            </a:r>
            <a:endParaRPr lang="pt-BR" dirty="0"/>
          </a:p>
        </p:txBody>
      </p:sp>
      <p:pic>
        <p:nvPicPr>
          <p:cNvPr id="4" name="Imagem 3" descr="vapor de sodio.jpg"/>
          <p:cNvPicPr>
            <a:picLocks noChangeAspect="1"/>
          </p:cNvPicPr>
          <p:nvPr/>
        </p:nvPicPr>
        <p:blipFill>
          <a:blip r:embed="rId2" cstate="print"/>
          <a:stretch>
            <a:fillRect/>
          </a:stretch>
        </p:blipFill>
        <p:spPr>
          <a:xfrm>
            <a:off x="2915816" y="5013176"/>
            <a:ext cx="4071904" cy="1728192"/>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LED</a:t>
            </a:r>
            <a:endParaRPr lang="pt-BR" dirty="0"/>
          </a:p>
        </p:txBody>
      </p:sp>
      <p:sp>
        <p:nvSpPr>
          <p:cNvPr id="3" name="Espaço Reservado para Conteúdo 2"/>
          <p:cNvSpPr>
            <a:spLocks noGrp="1"/>
          </p:cNvSpPr>
          <p:nvPr>
            <p:ph idx="1"/>
          </p:nvPr>
        </p:nvSpPr>
        <p:spPr>
          <a:xfrm>
            <a:off x="467544" y="1556792"/>
            <a:ext cx="8291264" cy="2908919"/>
          </a:xfrm>
        </p:spPr>
        <p:txBody>
          <a:bodyPr>
            <a:normAutofit fontScale="62500" lnSpcReduction="20000"/>
          </a:bodyPr>
          <a:lstStyle/>
          <a:p>
            <a:pPr>
              <a:lnSpc>
                <a:spcPct val="120000"/>
              </a:lnSpc>
            </a:pPr>
            <a:r>
              <a:rPr lang="pt-BR" dirty="0" smtClean="0"/>
              <a:t>As lâmpadas de estado sólido são lâmpadas que prometem ser a próxima geração que virá a substituir as atuais florescentes em uso. Com vida útil longa, alto IRC (índice de reprodução de cores), melhor eficiência luminosa, não emitem raios UV (ultravioleta) e IV (infravermelho) nocivos à saúde da pele humana. Com baixa emissão de calor, tornam-se mais econômicas inclusive pois num ambiente com ar-condicionado elas exigem pouco deste equipamento na climatização. Pra se ter uma ideia, uma lâmpada de </a:t>
            </a:r>
            <a:r>
              <a:rPr lang="pt-BR" dirty="0" err="1" smtClean="0"/>
              <a:t>led</a:t>
            </a:r>
            <a:r>
              <a:rPr lang="pt-BR" dirty="0" smtClean="0"/>
              <a:t> de 8 W equivale a uma incandescente de 60 W.</a:t>
            </a:r>
            <a:endParaRPr lang="pt-BR" dirty="0"/>
          </a:p>
        </p:txBody>
      </p:sp>
      <p:pic>
        <p:nvPicPr>
          <p:cNvPr id="4" name="Imagem 3" descr="fita led.jpg"/>
          <p:cNvPicPr>
            <a:picLocks noChangeAspect="1"/>
          </p:cNvPicPr>
          <p:nvPr/>
        </p:nvPicPr>
        <p:blipFill>
          <a:blip r:embed="rId2" cstate="print"/>
          <a:stretch>
            <a:fillRect/>
          </a:stretch>
        </p:blipFill>
        <p:spPr>
          <a:xfrm>
            <a:off x="6300192" y="4653136"/>
            <a:ext cx="2420126" cy="1610484"/>
          </a:xfrm>
          <a:prstGeom prst="rect">
            <a:avLst/>
          </a:prstGeom>
        </p:spPr>
      </p:pic>
      <p:pic>
        <p:nvPicPr>
          <p:cNvPr id="5" name="Imagem 4" descr="Lampadas-de-led.jpg"/>
          <p:cNvPicPr>
            <a:picLocks noChangeAspect="1"/>
          </p:cNvPicPr>
          <p:nvPr/>
        </p:nvPicPr>
        <p:blipFill>
          <a:blip r:embed="rId3" cstate="print"/>
          <a:srcRect l="23576" t="4073" r="18271" b="3733"/>
          <a:stretch>
            <a:fillRect/>
          </a:stretch>
        </p:blipFill>
        <p:spPr>
          <a:xfrm>
            <a:off x="1110214" y="4509120"/>
            <a:ext cx="2093633" cy="2263387"/>
          </a:xfrm>
          <a:prstGeom prst="rect">
            <a:avLst/>
          </a:prstGeom>
        </p:spPr>
      </p:pic>
      <p:pic>
        <p:nvPicPr>
          <p:cNvPr id="6" name="Imagem 5" descr="led.jpg"/>
          <p:cNvPicPr>
            <a:picLocks noChangeAspect="1"/>
          </p:cNvPicPr>
          <p:nvPr/>
        </p:nvPicPr>
        <p:blipFill>
          <a:blip r:embed="rId4" cstate="print"/>
          <a:stretch>
            <a:fillRect/>
          </a:stretch>
        </p:blipFill>
        <p:spPr>
          <a:xfrm>
            <a:off x="3347864" y="4797152"/>
            <a:ext cx="2772144" cy="1408073"/>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Comparativo</a:t>
            </a:r>
            <a:endParaRPr lang="pt-BR" dirty="0"/>
          </a:p>
        </p:txBody>
      </p:sp>
      <p:pic>
        <p:nvPicPr>
          <p:cNvPr id="4" name="Espaço Reservado para Conteúdo 3" descr="Porque-comprar-lampâdas-LED.jpg"/>
          <p:cNvPicPr>
            <a:picLocks noGrp="1" noChangeAspect="1"/>
          </p:cNvPicPr>
          <p:nvPr>
            <p:ph idx="1"/>
          </p:nvPr>
        </p:nvPicPr>
        <p:blipFill>
          <a:blip r:embed="rId2" cstate="print"/>
          <a:stretch>
            <a:fillRect/>
          </a:stretch>
        </p:blipFill>
        <p:spPr>
          <a:xfrm>
            <a:off x="755576" y="1556792"/>
            <a:ext cx="7858973" cy="4824536"/>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Eficiência energética</a:t>
            </a:r>
            <a:endParaRPr lang="pt-BR" dirty="0"/>
          </a:p>
        </p:txBody>
      </p:sp>
      <p:pic>
        <p:nvPicPr>
          <p:cNvPr id="4" name="Espaço Reservado para Conteúdo 3" descr="eficiencia.jpg"/>
          <p:cNvPicPr>
            <a:picLocks noGrp="1" noChangeAspect="1"/>
          </p:cNvPicPr>
          <p:nvPr>
            <p:ph idx="1"/>
          </p:nvPr>
        </p:nvPicPr>
        <p:blipFill>
          <a:blip r:embed="rId2" cstate="print"/>
          <a:stretch>
            <a:fillRect/>
          </a:stretch>
        </p:blipFill>
        <p:spPr>
          <a:xfrm>
            <a:off x="971600" y="1556792"/>
            <a:ext cx="7128792" cy="474510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Thomas Edison</a:t>
            </a:r>
            <a:endParaRPr lang="pt-BR" dirty="0"/>
          </a:p>
        </p:txBody>
      </p:sp>
      <p:sp>
        <p:nvSpPr>
          <p:cNvPr id="3" name="Espaço Reservado para Conteúdo 2"/>
          <p:cNvSpPr>
            <a:spLocks noGrp="1"/>
          </p:cNvSpPr>
          <p:nvPr>
            <p:ph idx="1"/>
          </p:nvPr>
        </p:nvSpPr>
        <p:spPr>
          <a:xfrm>
            <a:off x="179512" y="1268760"/>
            <a:ext cx="8712968" cy="5400600"/>
          </a:xfrm>
        </p:spPr>
        <p:txBody>
          <a:bodyPr>
            <a:noAutofit/>
          </a:bodyPr>
          <a:lstStyle/>
          <a:p>
            <a:r>
              <a:rPr lang="pt-BR" sz="2000" dirty="0" smtClean="0"/>
              <a:t>Conhecido como o “pai” da lâmpada incandescente, Thomas Edison foi o criador e </a:t>
            </a:r>
            <a:r>
              <a:rPr lang="pt-BR" sz="2000" dirty="0" err="1" smtClean="0"/>
              <a:t>aperfeiçoador</a:t>
            </a:r>
            <a:r>
              <a:rPr lang="pt-BR" sz="2000" dirty="0" smtClean="0"/>
              <a:t> de outras invenções essenciais para a vida humana.</a:t>
            </a:r>
          </a:p>
          <a:p>
            <a:r>
              <a:rPr lang="pt-BR" sz="2000" dirty="0" smtClean="0"/>
              <a:t>O fonógrafo foi uma de suas principais invenções, outra foi o </a:t>
            </a:r>
            <a:r>
              <a:rPr lang="pt-BR" sz="2000" dirty="0" err="1" smtClean="0"/>
              <a:t>cinetógrafo</a:t>
            </a:r>
            <a:r>
              <a:rPr lang="pt-BR" sz="2000" dirty="0" smtClean="0"/>
              <a:t>, que era a primeira câmera cinematográfica do mundo. O equipamento mostrava os filmes que ele criava. Edison também aperfeiçoou o telefone, inventado por Antonio </a:t>
            </a:r>
            <a:r>
              <a:rPr lang="pt-BR" sz="2000" dirty="0" err="1" smtClean="0"/>
              <a:t>Meucci</a:t>
            </a:r>
            <a:r>
              <a:rPr lang="pt-BR" sz="2000" dirty="0" smtClean="0"/>
              <a:t>, e o transformou em um aparelho que funcionava muito melhor e mais eficaz. Aperfeiçoou também a máquina de escrever. Além das citadas grandes contribuições , Edison, também trabalhou em projetos variados, como alimentos empacotados a vácuo, um aparelho de raios X e um sistema de construções mais baratas feitas de concreto.</a:t>
            </a:r>
          </a:p>
          <a:p>
            <a:r>
              <a:rPr lang="pt-BR" sz="2000" dirty="0" smtClean="0"/>
              <a:t>Em 1888, Thomas fundou a Edison </a:t>
            </a:r>
            <a:r>
              <a:rPr lang="pt-BR" sz="2000" dirty="0" err="1" smtClean="0"/>
              <a:t>Electric</a:t>
            </a:r>
            <a:r>
              <a:rPr lang="pt-BR" sz="2000" dirty="0" smtClean="0"/>
              <a:t> Light </a:t>
            </a:r>
            <a:r>
              <a:rPr lang="pt-BR" sz="2000" dirty="0" err="1" smtClean="0"/>
              <a:t>Company</a:t>
            </a:r>
            <a:r>
              <a:rPr lang="pt-BR" sz="2000" dirty="0" smtClean="0"/>
              <a:t> , em  outubro de 1889, a  empresa transformou-se em uma potência econômica dominando a época da eletricidade nos Estados Unidos. </a:t>
            </a:r>
            <a:endParaRPr lang="pt-BR"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Nikola</a:t>
            </a:r>
            <a:r>
              <a:rPr lang="pt-BR" dirty="0" smtClean="0"/>
              <a:t> Tesla</a:t>
            </a:r>
            <a:endParaRPr lang="pt-BR" dirty="0"/>
          </a:p>
        </p:txBody>
      </p:sp>
      <p:sp>
        <p:nvSpPr>
          <p:cNvPr id="3" name="Espaço Reservado para Conteúdo 2"/>
          <p:cNvSpPr>
            <a:spLocks noGrp="1"/>
          </p:cNvSpPr>
          <p:nvPr>
            <p:ph idx="1"/>
          </p:nvPr>
        </p:nvSpPr>
        <p:spPr>
          <a:xfrm>
            <a:off x="457200" y="1412776"/>
            <a:ext cx="8147248" cy="5256584"/>
          </a:xfrm>
        </p:spPr>
        <p:txBody>
          <a:bodyPr>
            <a:normAutofit fontScale="62500" lnSpcReduction="20000"/>
          </a:bodyPr>
          <a:lstStyle/>
          <a:p>
            <a:r>
              <a:rPr lang="pt-BR" dirty="0" smtClean="0"/>
              <a:t>Em 1882 deslocou-se para Paris, França para trabalhar como engenheiro na "Continental Edison </a:t>
            </a:r>
            <a:r>
              <a:rPr lang="pt-BR" dirty="0" err="1" smtClean="0"/>
              <a:t>Company</a:t>
            </a:r>
            <a:r>
              <a:rPr lang="pt-BR" dirty="0" smtClean="0"/>
              <a:t>", desenhando aperfeiçoamentos em equipamentos elétricos. Também trabalhou em Lyon.</a:t>
            </a:r>
          </a:p>
          <a:p>
            <a:endParaRPr lang="pt-BR" dirty="0" smtClean="0"/>
          </a:p>
          <a:p>
            <a:r>
              <a:rPr lang="pt-BR" dirty="0" smtClean="0"/>
              <a:t>Tesla mudou-se para os Estados Unidos em 1884, estabelecendo-se em Nova Iorque e tornando-se um assistente do famoso cientista da época Thomas Alva Edison. Após um sério desentendimento com este por não haver recebido um gigantesco bônus prometido por Edison (segundo ele, uma brincadeira) por algumas de suas aplicações, aprimoramentos e descobertas (1886), Tesla perde o emprego e passa por um período difícil, realizando trabalho braçal.</a:t>
            </a:r>
          </a:p>
          <a:p>
            <a:endParaRPr lang="pt-BR" dirty="0" smtClean="0"/>
          </a:p>
          <a:p>
            <a:r>
              <a:rPr lang="pt-BR" dirty="0" smtClean="0"/>
              <a:t>Em 1887, consegue realizar um contrato com um grande investidor e vende sua patente da corrente alternada para George </a:t>
            </a:r>
            <a:r>
              <a:rPr lang="pt-BR" dirty="0" err="1" smtClean="0"/>
              <a:t>Westinghouse</a:t>
            </a:r>
            <a:r>
              <a:rPr lang="pt-BR" dirty="0" smtClean="0"/>
              <a:t>, que convence o governo americano a adotar o modelo-padrão de corrente alternada como meio mais eficiente para a distribuição de energia elétrica, contrariando interesses de seu antigo empregador Thomas Edison.</a:t>
            </a: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Guerra das Correntes</a:t>
            </a:r>
            <a:endParaRPr lang="pt-BR" dirty="0"/>
          </a:p>
        </p:txBody>
      </p:sp>
      <p:sp>
        <p:nvSpPr>
          <p:cNvPr id="3" name="Espaço Reservado para Conteúdo 2"/>
          <p:cNvSpPr>
            <a:spLocks noGrp="1"/>
          </p:cNvSpPr>
          <p:nvPr>
            <p:ph idx="1"/>
          </p:nvPr>
        </p:nvSpPr>
        <p:spPr>
          <a:xfrm>
            <a:off x="467544" y="1412776"/>
            <a:ext cx="8075240" cy="1900807"/>
          </a:xfrm>
        </p:spPr>
        <p:txBody>
          <a:bodyPr>
            <a:noAutofit/>
          </a:bodyPr>
          <a:lstStyle/>
          <a:p>
            <a:r>
              <a:rPr lang="pt-BR" sz="2000" dirty="0" smtClean="0"/>
              <a:t>A Guerra das Correntes (ou Batalha das Correntes) foi uma disputa entre George </a:t>
            </a:r>
            <a:r>
              <a:rPr lang="pt-BR" sz="2000" dirty="0" err="1" smtClean="0"/>
              <a:t>Westinghouse</a:t>
            </a:r>
            <a:r>
              <a:rPr lang="pt-BR" sz="2000" dirty="0" smtClean="0"/>
              <a:t> e Thomas Edison que ocorreu nas duas últimas décadas do século XIX. Os dois tornaram-se adversários devido à campanha publicitária de Edison pela utilização da corrente contínua para distribuição de eletricidade, em contraposição à corrente alternada, defendida por </a:t>
            </a:r>
            <a:r>
              <a:rPr lang="pt-BR" sz="2000" dirty="0" err="1" smtClean="0"/>
              <a:t>Westinghouse</a:t>
            </a:r>
            <a:r>
              <a:rPr lang="pt-BR" sz="2000" dirty="0" smtClean="0"/>
              <a:t> e </a:t>
            </a:r>
            <a:r>
              <a:rPr lang="pt-BR" sz="2000" dirty="0" err="1" smtClean="0"/>
              <a:t>Nikola</a:t>
            </a:r>
            <a:r>
              <a:rPr lang="pt-BR" sz="2000" dirty="0" smtClean="0"/>
              <a:t> Tesla.</a:t>
            </a:r>
            <a:endParaRPr lang="pt-BR" sz="2000" dirty="0"/>
          </a:p>
        </p:txBody>
      </p:sp>
      <p:pic>
        <p:nvPicPr>
          <p:cNvPr id="7" name="Imagem 6" descr="Edison.jpg"/>
          <p:cNvPicPr>
            <a:picLocks noChangeAspect="1"/>
          </p:cNvPicPr>
          <p:nvPr/>
        </p:nvPicPr>
        <p:blipFill>
          <a:blip r:embed="rId2" cstate="print"/>
          <a:stretch>
            <a:fillRect/>
          </a:stretch>
        </p:blipFill>
        <p:spPr>
          <a:xfrm>
            <a:off x="1619672" y="3933055"/>
            <a:ext cx="1800200" cy="2248011"/>
          </a:xfrm>
          <a:prstGeom prst="rect">
            <a:avLst/>
          </a:prstGeom>
        </p:spPr>
      </p:pic>
      <p:pic>
        <p:nvPicPr>
          <p:cNvPr id="8" name="Imagem 7" descr="George_Westinghouse.jpg"/>
          <p:cNvPicPr>
            <a:picLocks noChangeAspect="1"/>
          </p:cNvPicPr>
          <p:nvPr/>
        </p:nvPicPr>
        <p:blipFill>
          <a:blip r:embed="rId3" cstate="print"/>
          <a:stretch>
            <a:fillRect/>
          </a:stretch>
        </p:blipFill>
        <p:spPr>
          <a:xfrm>
            <a:off x="4355976" y="3933056"/>
            <a:ext cx="1512696" cy="2232248"/>
          </a:xfrm>
          <a:prstGeom prst="rect">
            <a:avLst/>
          </a:prstGeom>
        </p:spPr>
      </p:pic>
      <p:pic>
        <p:nvPicPr>
          <p:cNvPr id="9" name="Imagem 8" descr="Tesla.JPG"/>
          <p:cNvPicPr>
            <a:picLocks noChangeAspect="1"/>
          </p:cNvPicPr>
          <p:nvPr/>
        </p:nvPicPr>
        <p:blipFill>
          <a:blip r:embed="rId4" cstate="print"/>
          <a:stretch>
            <a:fillRect/>
          </a:stretch>
        </p:blipFill>
        <p:spPr>
          <a:xfrm>
            <a:off x="5940152" y="3933056"/>
            <a:ext cx="1728192" cy="2225702"/>
          </a:xfrm>
          <a:prstGeom prst="rect">
            <a:avLst/>
          </a:prstGeom>
        </p:spPr>
      </p:pic>
      <p:sp>
        <p:nvSpPr>
          <p:cNvPr id="10" name="CaixaDeTexto 9"/>
          <p:cNvSpPr txBox="1"/>
          <p:nvPr/>
        </p:nvSpPr>
        <p:spPr>
          <a:xfrm>
            <a:off x="3635896" y="4653136"/>
            <a:ext cx="432048" cy="769441"/>
          </a:xfrm>
          <a:prstGeom prst="rect">
            <a:avLst/>
          </a:prstGeom>
          <a:noFill/>
        </p:spPr>
        <p:txBody>
          <a:bodyPr wrap="square" rtlCol="0">
            <a:spAutoFit/>
          </a:bodyPr>
          <a:lstStyle/>
          <a:p>
            <a:r>
              <a:rPr lang="pt-BR" sz="4400" dirty="0" smtClean="0">
                <a:solidFill>
                  <a:srgbClr val="FFC000"/>
                </a:solidFill>
              </a:rPr>
              <a:t>X</a:t>
            </a:r>
            <a:endParaRPr lang="pt-BR" sz="4400" dirty="0">
              <a:solidFill>
                <a:srgbClr val="FFC000"/>
              </a:solidFill>
            </a:endParaRPr>
          </a:p>
        </p:txBody>
      </p:sp>
      <p:sp>
        <p:nvSpPr>
          <p:cNvPr id="11" name="CaixaDeTexto 10"/>
          <p:cNvSpPr txBox="1"/>
          <p:nvPr/>
        </p:nvSpPr>
        <p:spPr>
          <a:xfrm>
            <a:off x="2123728" y="6165304"/>
            <a:ext cx="936104" cy="369332"/>
          </a:xfrm>
          <a:prstGeom prst="rect">
            <a:avLst/>
          </a:prstGeom>
          <a:noFill/>
        </p:spPr>
        <p:txBody>
          <a:bodyPr wrap="square" rtlCol="0">
            <a:spAutoFit/>
          </a:bodyPr>
          <a:lstStyle/>
          <a:p>
            <a:r>
              <a:rPr lang="pt-BR" dirty="0" smtClean="0"/>
              <a:t>Edison</a:t>
            </a:r>
            <a:endParaRPr lang="pt-BR" dirty="0"/>
          </a:p>
        </p:txBody>
      </p:sp>
      <p:sp>
        <p:nvSpPr>
          <p:cNvPr id="12" name="CaixaDeTexto 11"/>
          <p:cNvSpPr txBox="1"/>
          <p:nvPr/>
        </p:nvSpPr>
        <p:spPr>
          <a:xfrm>
            <a:off x="4283968" y="6237312"/>
            <a:ext cx="1656184" cy="369332"/>
          </a:xfrm>
          <a:prstGeom prst="rect">
            <a:avLst/>
          </a:prstGeom>
          <a:noFill/>
        </p:spPr>
        <p:txBody>
          <a:bodyPr wrap="square" rtlCol="0">
            <a:spAutoFit/>
          </a:bodyPr>
          <a:lstStyle/>
          <a:p>
            <a:r>
              <a:rPr lang="pt-BR" dirty="0" err="1" smtClean="0"/>
              <a:t>Westinghouse</a:t>
            </a:r>
            <a:endParaRPr lang="pt-BR" dirty="0"/>
          </a:p>
        </p:txBody>
      </p:sp>
      <p:sp>
        <p:nvSpPr>
          <p:cNvPr id="13" name="CaixaDeTexto 12"/>
          <p:cNvSpPr txBox="1"/>
          <p:nvPr/>
        </p:nvSpPr>
        <p:spPr>
          <a:xfrm>
            <a:off x="6516216" y="6237312"/>
            <a:ext cx="936104" cy="369332"/>
          </a:xfrm>
          <a:prstGeom prst="rect">
            <a:avLst/>
          </a:prstGeom>
          <a:noFill/>
        </p:spPr>
        <p:txBody>
          <a:bodyPr wrap="square" rtlCol="0">
            <a:spAutoFit/>
          </a:bodyPr>
          <a:lstStyle/>
          <a:p>
            <a:r>
              <a:rPr lang="pt-BR" dirty="0" smtClean="0"/>
              <a:t>Tesla</a:t>
            </a:r>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Edison X Tesla</a:t>
            </a:r>
            <a:endParaRPr lang="pt-BR" dirty="0"/>
          </a:p>
        </p:txBody>
      </p:sp>
      <p:sp>
        <p:nvSpPr>
          <p:cNvPr id="3" name="Espaço Reservado para Conteúdo 2"/>
          <p:cNvSpPr>
            <a:spLocks noGrp="1"/>
          </p:cNvSpPr>
          <p:nvPr>
            <p:ph idx="1"/>
          </p:nvPr>
        </p:nvSpPr>
        <p:spPr>
          <a:xfrm>
            <a:off x="457200" y="1600200"/>
            <a:ext cx="8075240" cy="4709120"/>
          </a:xfrm>
        </p:spPr>
        <p:txBody>
          <a:bodyPr>
            <a:normAutofit/>
          </a:bodyPr>
          <a:lstStyle/>
          <a:p>
            <a:r>
              <a:rPr lang="pt-BR" sz="2200" dirty="0" smtClean="0"/>
              <a:t>No passado houve muita disputa entre Edison e Tesla principalmente em um padrão de distribuição de energia, enquanto Edison defendia  a corrente contínua (CC), Tesla propôs (além da Torre de Energia Sem Fio) a corrente alternada (CA). </a:t>
            </a:r>
          </a:p>
          <a:p>
            <a:r>
              <a:rPr lang="pt-BR" sz="2200" dirty="0" smtClean="0"/>
              <a:t>Para o padrão do americano deveríamos ter regeneradores de energia a cada 2 ou 4 quilômetros e por conta dessa perda tremenda o diâmetro dos fios era imenso e chegava ao limite tendo que para isso ser utilizados vários fios. </a:t>
            </a:r>
          </a:p>
          <a:p>
            <a:r>
              <a:rPr lang="pt-BR" sz="2200" dirty="0" smtClean="0"/>
              <a:t>Para o sérvio (Tesla era sérvio) uma nova abordagem de corrente alternada permitiram cabos mais finos e sem qualquer regenerador de energia no meio, o que tornou simples e barata a distribuição de energia.</a:t>
            </a:r>
            <a:endParaRPr lang="pt-BR" sz="2200" dirty="0"/>
          </a:p>
        </p:txBody>
      </p:sp>
      <p:pic>
        <p:nvPicPr>
          <p:cNvPr id="1026" name="Picture 2" descr="C:\Users\Helio\Pictures\claquete.jpg">
            <a:hlinkClick r:id="rId2" action="ppaction://hlinkfile"/>
          </p:cNvPr>
          <p:cNvPicPr>
            <a:picLocks noChangeAspect="1" noChangeArrowheads="1"/>
          </p:cNvPicPr>
          <p:nvPr/>
        </p:nvPicPr>
        <p:blipFill>
          <a:blip r:embed="rId3" cstate="print"/>
          <a:srcRect/>
          <a:stretch>
            <a:fillRect/>
          </a:stretch>
        </p:blipFill>
        <p:spPr bwMode="auto">
          <a:xfrm>
            <a:off x="8093556" y="5949280"/>
            <a:ext cx="633203" cy="64859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800" dirty="0" smtClean="0"/>
              <a:t>Fontes de geração de Energia Elétrica</a:t>
            </a:r>
            <a:endParaRPr lang="pt-BR" dirty="0"/>
          </a:p>
        </p:txBody>
      </p:sp>
      <p:sp>
        <p:nvSpPr>
          <p:cNvPr id="3" name="Espaço Reservado para Conteúdo 2"/>
          <p:cNvSpPr>
            <a:spLocks noGrp="1"/>
          </p:cNvSpPr>
          <p:nvPr>
            <p:ph idx="1"/>
          </p:nvPr>
        </p:nvSpPr>
        <p:spPr>
          <a:xfrm>
            <a:off x="457200" y="1600200"/>
            <a:ext cx="8147248" cy="4637112"/>
          </a:xfrm>
        </p:spPr>
        <p:txBody>
          <a:bodyPr>
            <a:normAutofit fontScale="92500"/>
          </a:bodyPr>
          <a:lstStyle/>
          <a:p>
            <a:r>
              <a:rPr lang="pt-BR" dirty="0" smtClean="0"/>
              <a:t>Usina Hidroelétrica</a:t>
            </a:r>
          </a:p>
          <a:p>
            <a:pPr lvl="1"/>
            <a:r>
              <a:rPr lang="pt-BR" sz="2400" dirty="0" smtClean="0"/>
              <a:t>É a fonte de energia elétrica mais utilizada no Brasil. Essa modalidade de geração utiliza a força das águas dos rios para girar as pás das turbinas, que faz com que os geradores de eletricidade funcionem.</a:t>
            </a:r>
          </a:p>
          <a:p>
            <a:pPr lvl="1"/>
            <a:r>
              <a:rPr lang="pt-BR" sz="2400" dirty="0" smtClean="0"/>
              <a:t>Apesar de ser considerada uma matriz limpa, a hidroelétrica tem alguns pontos que são discutidos.</a:t>
            </a:r>
          </a:p>
          <a:p>
            <a:pPr lvl="1"/>
            <a:r>
              <a:rPr lang="pt-BR" sz="2400" dirty="0" smtClean="0"/>
              <a:t>Isso se deve primeiro pela degradação do meio ambiente, muitas vezes de matas nativas para a construção da barragem, e em segundo pelos reservatórios que normalmente alagam áreas com vegetação, causando a morte dessas árvores que liberam CO2 na atmosfera.</a:t>
            </a:r>
          </a:p>
          <a:p>
            <a:endParaRPr lang="pt-B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4400" dirty="0" smtClean="0"/>
              <a:t>Fontes de geração de Energia Elétrica</a:t>
            </a:r>
            <a:endParaRPr lang="pt-BR" dirty="0"/>
          </a:p>
        </p:txBody>
      </p:sp>
      <p:pic>
        <p:nvPicPr>
          <p:cNvPr id="4" name="Imagem 3" descr="hidreletrica.jpg"/>
          <p:cNvPicPr>
            <a:picLocks noChangeAspect="1"/>
          </p:cNvPicPr>
          <p:nvPr/>
        </p:nvPicPr>
        <p:blipFill>
          <a:blip r:embed="rId2" cstate="print"/>
          <a:stretch>
            <a:fillRect/>
          </a:stretch>
        </p:blipFill>
        <p:spPr>
          <a:xfrm>
            <a:off x="5436096" y="2348880"/>
            <a:ext cx="3460838" cy="2592288"/>
          </a:xfrm>
          <a:prstGeom prst="rect">
            <a:avLst/>
          </a:prstGeom>
        </p:spPr>
      </p:pic>
      <p:pic>
        <p:nvPicPr>
          <p:cNvPr id="5" name="Imagem 4" descr="hidreletrica1.jpg"/>
          <p:cNvPicPr>
            <a:picLocks noChangeAspect="1"/>
          </p:cNvPicPr>
          <p:nvPr/>
        </p:nvPicPr>
        <p:blipFill>
          <a:blip r:embed="rId3" cstate="print"/>
          <a:stretch>
            <a:fillRect/>
          </a:stretch>
        </p:blipFill>
        <p:spPr>
          <a:xfrm>
            <a:off x="323528" y="1844824"/>
            <a:ext cx="4806720" cy="36004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écnica">
  <a:themeElements>
    <a:clrScheme name="Técnica">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a">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a">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649</TotalTime>
  <Words>2763</Words>
  <Application>Microsoft Office PowerPoint</Application>
  <PresentationFormat>Apresentação na tela (4:3)</PresentationFormat>
  <Paragraphs>148</Paragraphs>
  <Slides>38</Slides>
  <Notes>1</Notes>
  <HiddenSlides>0</HiddenSlides>
  <MMClips>0</MMClips>
  <ScaleCrop>false</ScaleCrop>
  <HeadingPairs>
    <vt:vector size="4" baseType="variant">
      <vt:variant>
        <vt:lpstr>Tema</vt:lpstr>
      </vt:variant>
      <vt:variant>
        <vt:i4>1</vt:i4>
      </vt:variant>
      <vt:variant>
        <vt:lpstr>Títulos de slides</vt:lpstr>
      </vt:variant>
      <vt:variant>
        <vt:i4>38</vt:i4>
      </vt:variant>
    </vt:vector>
  </HeadingPairs>
  <TitlesOfParts>
    <vt:vector size="39" baseType="lpstr">
      <vt:lpstr>Técnica</vt:lpstr>
      <vt:lpstr>ENERGIA ELÉTRICA História, geração e iluminação</vt:lpstr>
      <vt:lpstr>História da eletricidade</vt:lpstr>
      <vt:lpstr>História da eletricidade</vt:lpstr>
      <vt:lpstr>Thomas Edison</vt:lpstr>
      <vt:lpstr>Nikola Tesla</vt:lpstr>
      <vt:lpstr>Guerra das Correntes</vt:lpstr>
      <vt:lpstr>Edison X Tesla</vt:lpstr>
      <vt:lpstr>Fontes de geração de Energia Elétrica</vt:lpstr>
      <vt:lpstr>Fontes de geração de Energia Elétrica</vt:lpstr>
      <vt:lpstr>Fontes de geração de Energia Elétrica</vt:lpstr>
      <vt:lpstr>Fontes de geração de Energia Elétrica</vt:lpstr>
      <vt:lpstr>Fontes de geração de Energia Elétrica</vt:lpstr>
      <vt:lpstr>Fontes de geração de Energia Elétrica</vt:lpstr>
      <vt:lpstr>Fontes de geração de Energia Elétrica</vt:lpstr>
      <vt:lpstr>Fontes de geração de Energia Elétrica</vt:lpstr>
      <vt:lpstr>Fontes de geração de Energia Elétrica</vt:lpstr>
      <vt:lpstr>Fontes de geração de Energia Elétrica</vt:lpstr>
      <vt:lpstr>Lâmpadas</vt:lpstr>
      <vt:lpstr>Principais tipos de lâmpadas</vt:lpstr>
      <vt:lpstr>Principais tipos</vt:lpstr>
      <vt:lpstr>Lâmpadas incandescentes</vt:lpstr>
      <vt:lpstr>Lâmpadas incandescentes</vt:lpstr>
      <vt:lpstr>Lâmpadas incandescentes</vt:lpstr>
      <vt:lpstr>Lâmpadas halógenas</vt:lpstr>
      <vt:lpstr>Lâmpadas halógenas</vt:lpstr>
      <vt:lpstr>Lâmpadas refletoras</vt:lpstr>
      <vt:lpstr>Lâmpadas infravermelhas</vt:lpstr>
      <vt:lpstr>Lâmpadas de descarga</vt:lpstr>
      <vt:lpstr>Lâmpadas fluorescentes</vt:lpstr>
      <vt:lpstr>Lâmpadas fluorescentes</vt:lpstr>
      <vt:lpstr>Lâmpadas fluorescentes</vt:lpstr>
      <vt:lpstr>Lâmpadas fluorescentes</vt:lpstr>
      <vt:lpstr>Lâmpadas de vapor de mercúrio</vt:lpstr>
      <vt:lpstr>Lâmpada de luz mista</vt:lpstr>
      <vt:lpstr>Lâmpada de vapor de sódio</vt:lpstr>
      <vt:lpstr>LED</vt:lpstr>
      <vt:lpstr>Comparativo</vt:lpstr>
      <vt:lpstr>Eficiência energética</vt:lpstr>
    </vt:vector>
  </TitlesOfParts>
  <Company>UFPR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Lâmpadas</dc:title>
  <dc:creator>Helio Padilha</dc:creator>
  <cp:lastModifiedBy>HelioPadilha</cp:lastModifiedBy>
  <cp:revision>68</cp:revision>
  <dcterms:created xsi:type="dcterms:W3CDTF">2013-09-12T01:58:52Z</dcterms:created>
  <dcterms:modified xsi:type="dcterms:W3CDTF">2015-03-05T15:29:35Z</dcterms:modified>
</cp:coreProperties>
</file>