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9" r:id="rId23"/>
    <p:sldId id="277" r:id="rId24"/>
    <p:sldId id="280" r:id="rId25"/>
    <p:sldId id="281" r:id="rId26"/>
    <p:sldId id="282" r:id="rId27"/>
    <p:sldId id="283" r:id="rId28"/>
    <p:sldId id="284" r:id="rId29"/>
    <p:sldId id="285" r:id="rId30"/>
    <p:sldId id="291" r:id="rId31"/>
    <p:sldId id="292" r:id="rId32"/>
    <p:sldId id="293" r:id="rId33"/>
    <p:sldId id="294" r:id="rId34"/>
    <p:sldId id="295" r:id="rId35"/>
    <p:sldId id="301" r:id="rId36"/>
    <p:sldId id="296" r:id="rId37"/>
    <p:sldId id="297" r:id="rId38"/>
    <p:sldId id="298" r:id="rId39"/>
    <p:sldId id="299" r:id="rId40"/>
    <p:sldId id="300" r:id="rId41"/>
    <p:sldId id="287" r:id="rId42"/>
    <p:sldId id="288" r:id="rId43"/>
    <p:sldId id="289" r:id="rId44"/>
    <p:sldId id="290" r:id="rId4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563" autoAdjust="0"/>
  </p:normalViewPr>
  <p:slideViewPr>
    <p:cSldViewPr>
      <p:cViewPr varScale="1">
        <p:scale>
          <a:sx n="63" d="100"/>
          <a:sy n="63" d="100"/>
        </p:scale>
        <p:origin x="-137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AEDC75-74E6-4680-AE61-4736B712FB94}" type="datetimeFigureOut">
              <a:rPr lang="pt-BR" smtClean="0"/>
              <a:t>9/9/2013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A0A46A-0419-4142-B145-6749CE5EB636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A0A46A-0419-4142-B145-6749CE5EB636}" type="slidenum">
              <a:rPr lang="pt-BR" smtClean="0"/>
              <a:t>1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2994-979E-47A7-8059-80CC69751AC2}" type="datetimeFigureOut">
              <a:rPr lang="pt-BR" smtClean="0"/>
              <a:t>9/9/2013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766-D8F1-4458-BFD2-2F5F19D3C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2994-979E-47A7-8059-80CC69751AC2}" type="datetimeFigureOut">
              <a:rPr lang="pt-BR" smtClean="0"/>
              <a:t>9/9/2013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766-D8F1-4458-BFD2-2F5F19D3C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2994-979E-47A7-8059-80CC69751AC2}" type="datetimeFigureOut">
              <a:rPr lang="pt-BR" smtClean="0"/>
              <a:t>9/9/2013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766-D8F1-4458-BFD2-2F5F19D3C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2994-979E-47A7-8059-80CC69751AC2}" type="datetimeFigureOut">
              <a:rPr lang="pt-BR" smtClean="0"/>
              <a:t>9/9/2013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766-D8F1-4458-BFD2-2F5F19D3C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2994-979E-47A7-8059-80CC69751AC2}" type="datetimeFigureOut">
              <a:rPr lang="pt-BR" smtClean="0"/>
              <a:t>9/9/2013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766-D8F1-4458-BFD2-2F5F19D3C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2994-979E-47A7-8059-80CC69751AC2}" type="datetimeFigureOut">
              <a:rPr lang="pt-BR" smtClean="0"/>
              <a:t>9/9/2013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766-D8F1-4458-BFD2-2F5F19D3C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2994-979E-47A7-8059-80CC69751AC2}" type="datetimeFigureOut">
              <a:rPr lang="pt-BR" smtClean="0"/>
              <a:t>9/9/2013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766-D8F1-4458-BFD2-2F5F19D3C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2994-979E-47A7-8059-80CC69751AC2}" type="datetimeFigureOut">
              <a:rPr lang="pt-BR" smtClean="0"/>
              <a:t>9/9/2013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766-D8F1-4458-BFD2-2F5F19D3C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2994-979E-47A7-8059-80CC69751AC2}" type="datetimeFigureOut">
              <a:rPr lang="pt-BR" smtClean="0"/>
              <a:t>9/9/2013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766-D8F1-4458-BFD2-2F5F19D3C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2994-979E-47A7-8059-80CC69751AC2}" type="datetimeFigureOut">
              <a:rPr lang="pt-BR" smtClean="0"/>
              <a:t>9/9/2013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766-D8F1-4458-BFD2-2F5F19D3C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742994-979E-47A7-8059-80CC69751AC2}" type="datetimeFigureOut">
              <a:rPr lang="pt-BR" smtClean="0"/>
              <a:t>9/9/2013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78F766-D8F1-4458-BFD2-2F5F19D3C1ED}" type="slidenum">
              <a:rPr lang="pt-BR" smtClean="0"/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42994-979E-47A7-8059-80CC69751AC2}" type="datetimeFigureOut">
              <a:rPr lang="pt-BR" smtClean="0"/>
              <a:t>9/9/2013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78F766-D8F1-4458-BFD2-2F5F19D3C1ED}" type="slidenum">
              <a:rPr lang="pt-BR" smtClean="0"/>
              <a:t>‹nº›</a:t>
            </a:fld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MANUTENÇÃO INDUSTRIAL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CAPÍTULO 2: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GESTÃO ESTRATÉGICA DA MANUTENÇÃO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>
                <a:alpha val="46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MANUTENÇÃO ESTRATÉGICA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pt-BR" dirty="0" smtClean="0"/>
              <a:t>Melhores práticas de Gestão da Manutenção:</a:t>
            </a:r>
          </a:p>
          <a:p>
            <a:pPr lvl="1" algn="just"/>
            <a:r>
              <a:rPr lang="pt-BR" dirty="0" smtClean="0"/>
              <a:t>Sensibilização, treinamento, implantação e controle de práticas de SMS (Saúde, Meio Ambiente e Segurança);</a:t>
            </a:r>
          </a:p>
          <a:p>
            <a:pPr lvl="1" algn="just"/>
            <a:r>
              <a:rPr lang="pt-BR" dirty="0" smtClean="0"/>
              <a:t>Gestão em parâmetros empresariais com análise crítica periódica: disponibilidade, confiabilidade, meio ambiente, custos, qualidade, segurança, etc.;</a:t>
            </a:r>
          </a:p>
          <a:p>
            <a:pPr lvl="1" algn="just"/>
            <a:r>
              <a:rPr lang="pt-BR" dirty="0" smtClean="0"/>
              <a:t>Gestão integrada ao orçamento empresarial geral;</a:t>
            </a:r>
          </a:p>
          <a:p>
            <a:pPr lvl="1" algn="just"/>
            <a:r>
              <a:rPr lang="pt-BR" dirty="0" smtClean="0"/>
              <a:t>PCM priorizando a disponibilidade, confiabilidade e resultado empresarial;</a:t>
            </a:r>
          </a:p>
          <a:p>
            <a:pPr lvl="1" algn="just"/>
            <a:r>
              <a:rPr lang="pt-BR" dirty="0" smtClean="0"/>
              <a:t>Qualificação e certificação do pessoal da manutenção;</a:t>
            </a:r>
          </a:p>
          <a:p>
            <a:pPr lvl="1" algn="just"/>
            <a:r>
              <a:rPr lang="pt-BR" dirty="0" smtClean="0"/>
              <a:t>Contratação por resultados (base em indicadores de desempenho e SMS);</a:t>
            </a:r>
          </a:p>
          <a:p>
            <a:pPr lvl="1" algn="just"/>
            <a:endParaRPr lang="pt-BR" dirty="0" smtClean="0"/>
          </a:p>
          <a:p>
            <a:pPr lvl="1"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MANUTENÇÃO ESTRATÉGICA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Melhores práticas de Gestão da Manutenção:</a:t>
            </a:r>
          </a:p>
          <a:p>
            <a:pPr lvl="1" algn="just"/>
            <a:r>
              <a:rPr lang="pt-BR" dirty="0" smtClean="0"/>
              <a:t>Eliminação de falhas com base em Analise da Causa Raiz da Falha;</a:t>
            </a:r>
          </a:p>
          <a:p>
            <a:pPr lvl="1" algn="just"/>
            <a:r>
              <a:rPr lang="pt-BR" dirty="0" smtClean="0"/>
              <a:t>Manutenção Preditiva avançada;</a:t>
            </a:r>
          </a:p>
          <a:p>
            <a:pPr lvl="1" algn="just"/>
            <a:r>
              <a:rPr lang="pt-BR" dirty="0" smtClean="0"/>
              <a:t>Manutenção da Produtividade Total (MPT, </a:t>
            </a:r>
            <a:r>
              <a:rPr lang="pt-BR" dirty="0" smtClean="0"/>
              <a:t>TPM);</a:t>
            </a:r>
          </a:p>
          <a:p>
            <a:pPr lvl="1" algn="just"/>
            <a:r>
              <a:rPr lang="pt-BR" dirty="0" smtClean="0"/>
              <a:t>Manutenção Centrada em Confiabilidade (MCC, RCM);</a:t>
            </a:r>
          </a:p>
          <a:p>
            <a:pPr lvl="1" algn="just"/>
            <a:r>
              <a:rPr lang="pt-BR" dirty="0" smtClean="0"/>
              <a:t>Análise Preliminar de Risco (APR);</a:t>
            </a:r>
          </a:p>
          <a:p>
            <a:pPr lvl="1" algn="just"/>
            <a:r>
              <a:rPr lang="pt-BR" dirty="0" smtClean="0"/>
              <a:t>Polivalência e </a:t>
            </a:r>
            <a:r>
              <a:rPr lang="pt-BR" dirty="0" smtClean="0"/>
              <a:t>multifuncionalidade</a:t>
            </a:r>
            <a:r>
              <a:rPr lang="pt-BR" dirty="0" smtClean="0"/>
              <a:t>;</a:t>
            </a:r>
          </a:p>
          <a:p>
            <a:pPr lvl="1" algn="just"/>
            <a:r>
              <a:rPr lang="pt-BR" dirty="0" smtClean="0"/>
              <a:t>Manuais de procedimentos;</a:t>
            </a:r>
          </a:p>
          <a:p>
            <a:pPr lvl="1" algn="just"/>
            <a:r>
              <a:rPr lang="pt-BR" dirty="0" smtClean="0"/>
              <a:t>Auditorias,  programas de qualidade, etc..</a:t>
            </a:r>
          </a:p>
          <a:p>
            <a:pPr lvl="1" algn="just"/>
            <a:endParaRPr lang="pt-BR" dirty="0" smtClean="0"/>
          </a:p>
          <a:p>
            <a:pPr lvl="1"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  <a:alpha val="3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MANUTENÇÃO ESTRATÉGICA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dirty="0" smtClean="0"/>
              <a:t>Obstáculos à Gestão da Manutenção</a:t>
            </a:r>
          </a:p>
          <a:p>
            <a:pPr algn="ctr">
              <a:buNone/>
            </a:pPr>
            <a:r>
              <a:rPr lang="pt-BR" dirty="0" smtClean="0"/>
              <a:t>(doenças empresariais graves)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Perda do conhecimento (registros escritos);</a:t>
            </a:r>
          </a:p>
          <a:p>
            <a:pPr algn="just"/>
            <a:r>
              <a:rPr lang="pt-BR" dirty="0" smtClean="0"/>
              <a:t>Insatisfação dos colaboradores (“saúde”);</a:t>
            </a:r>
          </a:p>
          <a:p>
            <a:pPr algn="just"/>
            <a:r>
              <a:rPr lang="pt-BR" dirty="0" smtClean="0"/>
              <a:t>Conceito da empresa pela comunidade (SMS);</a:t>
            </a:r>
          </a:p>
          <a:p>
            <a:pPr algn="just"/>
            <a:endParaRPr lang="pt-BR" dirty="0"/>
          </a:p>
          <a:p>
            <a:pPr algn="just"/>
            <a:endParaRPr lang="pt-BR" dirty="0" smtClean="0"/>
          </a:p>
          <a:p>
            <a:pPr lvl="1" algn="just"/>
            <a:endParaRPr lang="pt-BR" dirty="0" smtClean="0"/>
          </a:p>
          <a:p>
            <a:pPr lvl="1"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MANUTENÇÃO ESTRATÉGICA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pt-BR" dirty="0" smtClean="0"/>
              <a:t>PARADIGMAS</a:t>
            </a:r>
          </a:p>
          <a:p>
            <a:pPr lvl="1" algn="just">
              <a:buNone/>
            </a:pPr>
            <a:endParaRPr lang="pt-BR" dirty="0"/>
          </a:p>
          <a:p>
            <a:pPr algn="just"/>
            <a:r>
              <a:rPr lang="pt-BR" dirty="0" smtClean="0"/>
              <a:t>PASSADO: O profissional da manutenção sente-se realizado quando executa um bom reparo (eficiência);</a:t>
            </a:r>
          </a:p>
          <a:p>
            <a:pPr lvl="1" algn="ctr">
              <a:buNone/>
            </a:pPr>
            <a:r>
              <a:rPr lang="pt-BR" i="1" dirty="0" smtClean="0">
                <a:solidFill>
                  <a:srgbClr val="FF0000"/>
                </a:solidFill>
              </a:rPr>
              <a:t>Não é mais aceitável que o equipamento ou sistema pare de maneira não prevista – isso é o fracasso da gestão da manutenção;</a:t>
            </a:r>
          </a:p>
          <a:p>
            <a:pPr algn="just"/>
            <a:r>
              <a:rPr lang="pt-BR" dirty="0" smtClean="0"/>
              <a:t>ATUAL: O profissional da manutenção sente-se realizado quanto consegue evitar todas as falhas não previstas (eficácia).</a:t>
            </a:r>
          </a:p>
          <a:p>
            <a:pPr lvl="1"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MANUTENÇÃO ESTRATÉGICA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dirty="0" smtClean="0"/>
              <a:t>COMPETITIVIDADE EMPRESARIAL</a:t>
            </a:r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r>
              <a:rPr lang="pt-BR" dirty="0" smtClean="0"/>
              <a:t>Competitividade depende da produtividade, e: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  <a:p>
            <a:pPr algn="just"/>
            <a:endParaRPr lang="pt-BR" dirty="0" smtClean="0"/>
          </a:p>
        </p:txBody>
      </p:sp>
      <p:graphicFrame>
        <p:nvGraphicFramePr>
          <p:cNvPr id="4" name="Objeto 3"/>
          <p:cNvGraphicFramePr>
            <a:graphicFrameLocks noChangeAspect="1"/>
          </p:cNvGraphicFramePr>
          <p:nvPr/>
        </p:nvGraphicFramePr>
        <p:xfrm>
          <a:off x="1571604" y="4214818"/>
          <a:ext cx="6195987" cy="965204"/>
        </p:xfrm>
        <a:graphic>
          <a:graphicData uri="http://schemas.openxmlformats.org/presentationml/2006/ole">
            <p:oleObj spid="_x0000_s1026" name="Equação" r:id="rId3" imgW="25272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MANUTENÇÃO ESTRATÉGICA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dirty="0" smtClean="0"/>
              <a:t>Como a Gestão Estratégica pode contribuir para o aumento da PRODUTIVIDADE?</a:t>
            </a:r>
          </a:p>
          <a:p>
            <a:pPr algn="ctr">
              <a:buNone/>
            </a:pPr>
            <a:endParaRPr lang="pt-BR" dirty="0" smtClean="0"/>
          </a:p>
          <a:p>
            <a:pPr marL="914400" lvl="1" indent="-514350">
              <a:buFont typeface="+mj-lt"/>
              <a:buAutoNum type="arabicPeriod"/>
            </a:pPr>
            <a:r>
              <a:rPr lang="pt-BR" dirty="0" smtClean="0"/>
              <a:t>Aumentando a disponibilidade e a confiabilidade, pode-se aumentar o faturamento;</a:t>
            </a:r>
          </a:p>
          <a:p>
            <a:pPr marL="914400" lvl="1" indent="-514350">
              <a:buFont typeface="+mj-lt"/>
              <a:buAutoNum type="arabicPeriod"/>
            </a:pPr>
            <a:endParaRPr lang="pt-BR" dirty="0" smtClean="0"/>
          </a:p>
          <a:p>
            <a:pPr marL="914400" lvl="1" indent="-514350">
              <a:buFont typeface="+mj-lt"/>
              <a:buAutoNum type="arabicPeriod"/>
            </a:pPr>
            <a:r>
              <a:rPr lang="pt-BR" dirty="0" smtClean="0"/>
              <a:t>Otimizando custos através  da adoção das Melhores </a:t>
            </a:r>
            <a:r>
              <a:rPr lang="pt-BR" dirty="0"/>
              <a:t>P</a:t>
            </a:r>
            <a:r>
              <a:rPr lang="pt-BR" dirty="0" smtClean="0"/>
              <a:t>ráticas de gestão da manutenção.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MANUTENÇÃO ESTRATÉGICA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t-BR" dirty="0" smtClean="0"/>
              <a:t>CUSTO RELATIVO DA MANUTENÇÃO EM RELAÇÃO AO FATURAMENTO BRUTO DAS EMPRESAS (dados de 2011):</a:t>
            </a:r>
          </a:p>
          <a:p>
            <a:pPr>
              <a:buNone/>
            </a:pPr>
            <a:endParaRPr lang="pt-BR" dirty="0"/>
          </a:p>
          <a:p>
            <a:pPr lvl="1" algn="ctr">
              <a:buNone/>
            </a:pPr>
            <a:r>
              <a:rPr lang="pt-BR" dirty="0" smtClean="0"/>
              <a:t>MÉDIO = 3,95 % </a:t>
            </a:r>
          </a:p>
          <a:p>
            <a:pPr lvl="1">
              <a:buNone/>
            </a:pPr>
            <a:endParaRPr lang="pt-BR" dirty="0" smtClean="0"/>
          </a:p>
          <a:p>
            <a:pPr lvl="1">
              <a:buNone/>
            </a:pPr>
            <a:r>
              <a:rPr lang="pt-BR" dirty="0" smtClean="0"/>
              <a:t>Mínimo = 1,50 % (Petróleo)</a:t>
            </a:r>
          </a:p>
          <a:p>
            <a:pPr lvl="1">
              <a:buNone/>
            </a:pPr>
            <a:r>
              <a:rPr lang="pt-BR" dirty="0" smtClean="0"/>
              <a:t>Máximo = 10,00% (Aeronáutica e Eletroeletrônica)</a:t>
            </a:r>
            <a:endParaRPr lang="pt-BR" dirty="0"/>
          </a:p>
          <a:p>
            <a:pPr>
              <a:buNone/>
            </a:pPr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>
                <a:alpha val="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MANUTENÇÃO ESTRATÉGICA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ERRO DE GESTÃO</a:t>
            </a:r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Muitas vezes, na busca da redução de custos, ocorre redução de disponibilidade e confiabilidade dos ativos e em conseqüência, a correspondente redução de faturamento. Isto leva à redução da produtividade, e portanto, da competitividade.</a:t>
            </a:r>
          </a:p>
          <a:p>
            <a:pPr algn="ctr">
              <a:buNone/>
            </a:pPr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PRODUTO DA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pt-BR" dirty="0" smtClean="0"/>
              <a:t>A PRODUÇÃO como atividade fim é “cliente” de diversas áreas, tais como:</a:t>
            </a:r>
          </a:p>
          <a:p>
            <a:pPr lvl="1" algn="just"/>
            <a:r>
              <a:rPr lang="pt-BR" dirty="0" smtClean="0"/>
              <a:t>ENGENHARIA;</a:t>
            </a:r>
          </a:p>
          <a:p>
            <a:pPr lvl="1" algn="just"/>
            <a:r>
              <a:rPr lang="pt-BR" dirty="0" smtClean="0"/>
              <a:t>MANUTENÇÃO;</a:t>
            </a:r>
          </a:p>
          <a:p>
            <a:pPr lvl="1" algn="just"/>
            <a:r>
              <a:rPr lang="pt-BR" dirty="0" smtClean="0"/>
              <a:t>SUPRIEMENTOS;</a:t>
            </a:r>
          </a:p>
          <a:p>
            <a:pPr lvl="1" algn="just"/>
            <a:r>
              <a:rPr lang="pt-BR" dirty="0" smtClean="0"/>
              <a:t>RECURSOS HUMANOS</a:t>
            </a:r>
          </a:p>
          <a:p>
            <a:pPr lvl="1" algn="just"/>
            <a:r>
              <a:rPr lang="pt-BR" dirty="0" smtClean="0"/>
              <a:t>ADMINISTRAÇÃO; </a:t>
            </a:r>
          </a:p>
          <a:p>
            <a:pPr lvl="1" algn="just"/>
            <a:r>
              <a:rPr lang="pt-BR" dirty="0" smtClean="0"/>
              <a:t>FINANÇAS; </a:t>
            </a:r>
          </a:p>
          <a:p>
            <a:pPr lvl="1" algn="just"/>
            <a:r>
              <a:rPr lang="pt-BR" dirty="0" smtClean="0"/>
              <a:t>ETC.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PRODUTO DA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O único “produto” que a PRODUÇÃO deseja “comprar” da Manutenção e da Engenharia é:</a:t>
            </a:r>
          </a:p>
          <a:p>
            <a:pPr>
              <a:buNone/>
            </a:pPr>
            <a:r>
              <a:rPr lang="pt-BR" dirty="0" smtClean="0"/>
              <a:t> </a:t>
            </a:r>
          </a:p>
          <a:p>
            <a:pPr algn="ctr">
              <a:buNone/>
            </a:pPr>
            <a:r>
              <a:rPr lang="pt-BR" dirty="0" smtClean="0"/>
              <a:t>MAIOR DISPONIBILIDADE COMPATÍVEL COM CUSTOS OTIMIZADOS.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GESTÃO ESTRATÉGICA DA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INTRODUÇÃO:</a:t>
            </a:r>
          </a:p>
          <a:p>
            <a:pPr lvl="1" algn="just"/>
            <a:r>
              <a:rPr lang="pt-BR" dirty="0" smtClean="0"/>
              <a:t>Abandonar a visão da manutenção como mal necessário.</a:t>
            </a:r>
          </a:p>
          <a:p>
            <a:pPr lvl="1" algn="just"/>
            <a:r>
              <a:rPr lang="pt-BR" dirty="0" smtClean="0"/>
              <a:t>“Pensar e agir estrategicamente para que a atividade da manutenção se integre de maneira eficaz ao processo produtivo, contribuindo efetivamente para que a empresa caminhe rumo a excelência empresarial.”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4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PRODUTO DA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dirty="0" smtClean="0"/>
              <a:t>DEMANDA DE SERVIÇOS    x  DISPONIBILIDADE</a:t>
            </a:r>
          </a:p>
          <a:p>
            <a:pPr algn="ctr">
              <a:buNone/>
            </a:pPr>
            <a:endParaRPr lang="pt-BR" dirty="0"/>
          </a:p>
          <a:p>
            <a:pPr algn="ctr">
              <a:buNone/>
            </a:pPr>
            <a:endParaRPr lang="pt-BR" dirty="0" smtClean="0"/>
          </a:p>
        </p:txBody>
      </p:sp>
      <p:sp>
        <p:nvSpPr>
          <p:cNvPr id="5" name="Seta para baixo 4"/>
          <p:cNvSpPr/>
          <p:nvPr/>
        </p:nvSpPr>
        <p:spPr>
          <a:xfrm rot="10800000">
            <a:off x="8358214" y="3000372"/>
            <a:ext cx="42862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" name="Seta para baixo 5"/>
          <p:cNvSpPr/>
          <p:nvPr/>
        </p:nvSpPr>
        <p:spPr>
          <a:xfrm>
            <a:off x="4643438" y="3500438"/>
            <a:ext cx="428628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PASSADO: </a:t>
            </a:r>
          </a:p>
          <a:p>
            <a:pPr lvl="1" algn="just"/>
            <a:r>
              <a:rPr lang="pt-BR" dirty="0" smtClean="0"/>
              <a:t>Restabelecer as condições operacionais dos equipamentos;</a:t>
            </a:r>
          </a:p>
          <a:p>
            <a:pPr lvl="1" algn="just"/>
            <a:r>
              <a:rPr lang="pt-BR" dirty="0" smtClean="0"/>
              <a:t>Excesso de demanda ??? 	Mais gente para atender</a:t>
            </a:r>
            <a:endParaRPr lang="pt-BR" dirty="0" smtClean="0"/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ATUAL: </a:t>
            </a:r>
          </a:p>
          <a:p>
            <a:pPr lvl="1" algn="just"/>
            <a:r>
              <a:rPr lang="pt-BR" dirty="0" smtClean="0"/>
              <a:t>Garantir a disponibilidade da função dos equipamentos e instalações  de modo a atender a um processo de produção ou de serviço com confiabilidade, segurança, preservação do meio ambiente e custo adequado.</a:t>
            </a:r>
          </a:p>
        </p:txBody>
      </p:sp>
      <p:sp>
        <p:nvSpPr>
          <p:cNvPr id="4" name="Seta para a direita 3"/>
          <p:cNvSpPr/>
          <p:nvPr/>
        </p:nvSpPr>
        <p:spPr>
          <a:xfrm>
            <a:off x="4714876" y="2857496"/>
            <a:ext cx="357190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 algn="just"/>
            <a:r>
              <a:rPr lang="pt-BR" dirty="0" smtClean="0"/>
              <a:t>Excesso de demanda???          Reduzir a demanda</a:t>
            </a:r>
          </a:p>
          <a:p>
            <a:pPr lvl="1" algn="just"/>
            <a:r>
              <a:rPr lang="pt-BR" dirty="0" smtClean="0"/>
              <a:t>Principais causas do excesso da demanda:</a:t>
            </a:r>
          </a:p>
          <a:p>
            <a:pPr lvl="2" algn="just"/>
            <a:r>
              <a:rPr lang="pt-BR" dirty="0" smtClean="0"/>
              <a:t>Qualidade da manutenção;</a:t>
            </a:r>
          </a:p>
          <a:p>
            <a:pPr lvl="2" algn="just"/>
            <a:r>
              <a:rPr lang="pt-BR" dirty="0" smtClean="0"/>
              <a:t>Qualidade da operação;</a:t>
            </a:r>
          </a:p>
          <a:p>
            <a:pPr lvl="2" algn="just"/>
            <a:r>
              <a:rPr lang="pt-BR" dirty="0" smtClean="0"/>
              <a:t>Problemas crônicos;</a:t>
            </a:r>
          </a:p>
          <a:p>
            <a:pPr lvl="2" algn="just"/>
            <a:r>
              <a:rPr lang="pt-BR" dirty="0" smtClean="0"/>
              <a:t>Problemas tecnológicos;</a:t>
            </a:r>
          </a:p>
          <a:p>
            <a:pPr lvl="2" algn="just"/>
            <a:r>
              <a:rPr lang="pt-BR" dirty="0" smtClean="0"/>
              <a:t>Serviços desnecessários;</a:t>
            </a:r>
          </a:p>
          <a:p>
            <a:pPr lvl="2" algn="just"/>
            <a:r>
              <a:rPr lang="pt-BR" dirty="0" smtClean="0"/>
              <a:t>Excesso de manutenção preventiva;</a:t>
            </a:r>
          </a:p>
          <a:p>
            <a:pPr lvl="2" algn="just"/>
            <a:r>
              <a:rPr lang="pt-BR" dirty="0" smtClean="0"/>
              <a:t>Contratação de terceiros de forma inadequada;</a:t>
            </a:r>
          </a:p>
          <a:p>
            <a:pPr lvl="2" algn="just"/>
            <a:r>
              <a:rPr lang="pt-BR" dirty="0" smtClean="0"/>
              <a:t>Falta de disciplina;</a:t>
            </a:r>
          </a:p>
          <a:p>
            <a:pPr lvl="2" algn="just"/>
            <a:r>
              <a:rPr lang="pt-BR" dirty="0" smtClean="0"/>
              <a:t>Outras;</a:t>
            </a:r>
          </a:p>
          <a:p>
            <a:pPr lvl="1" algn="just"/>
            <a:endParaRPr lang="pt-BR" dirty="0" smtClean="0"/>
          </a:p>
        </p:txBody>
      </p:sp>
      <p:sp>
        <p:nvSpPr>
          <p:cNvPr id="4" name="Seta para a direita 3"/>
          <p:cNvSpPr/>
          <p:nvPr/>
        </p:nvSpPr>
        <p:spPr>
          <a:xfrm>
            <a:off x="4714876" y="1714488"/>
            <a:ext cx="42862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>
            <a:alpha val="27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pt-BR" dirty="0" smtClean="0"/>
              <a:t>Busca de soluções 		ferramentas:</a:t>
            </a:r>
          </a:p>
          <a:p>
            <a:pPr lvl="1" algn="just"/>
            <a:r>
              <a:rPr lang="pt-BR" dirty="0" smtClean="0"/>
              <a:t>Gestão da qualidade total;</a:t>
            </a:r>
          </a:p>
          <a:p>
            <a:pPr lvl="1" algn="just"/>
            <a:r>
              <a:rPr lang="pt-BR" dirty="0" smtClean="0"/>
              <a:t>Gerência da rotina;</a:t>
            </a:r>
          </a:p>
          <a:p>
            <a:pPr lvl="1" algn="just"/>
            <a:r>
              <a:rPr lang="pt-BR" dirty="0" smtClean="0"/>
              <a:t>Padronização;</a:t>
            </a:r>
          </a:p>
          <a:p>
            <a:pPr lvl="1" algn="just"/>
            <a:r>
              <a:rPr lang="pt-BR" dirty="0" smtClean="0"/>
              <a:t>5S;</a:t>
            </a:r>
          </a:p>
          <a:p>
            <a:pPr lvl="1" algn="just"/>
            <a:r>
              <a:rPr lang="pt-BR" dirty="0" smtClean="0"/>
              <a:t>TPM (</a:t>
            </a:r>
            <a:r>
              <a:rPr lang="pt-BR" i="1" dirty="0" smtClean="0"/>
              <a:t>Total </a:t>
            </a:r>
            <a:r>
              <a:rPr lang="pt-BR" i="1" dirty="0" smtClean="0"/>
              <a:t>Productive</a:t>
            </a:r>
            <a:r>
              <a:rPr lang="pt-BR" i="1" dirty="0" smtClean="0"/>
              <a:t> </a:t>
            </a:r>
            <a:r>
              <a:rPr lang="pt-BR" i="1" dirty="0" smtClean="0"/>
              <a:t>Maintenance</a:t>
            </a:r>
            <a:r>
              <a:rPr lang="pt-BR" dirty="0" smtClean="0"/>
              <a:t>);</a:t>
            </a:r>
          </a:p>
          <a:p>
            <a:pPr lvl="1" algn="just"/>
            <a:r>
              <a:rPr lang="pt-BR" dirty="0" smtClean="0"/>
              <a:t>Benchmarcking</a:t>
            </a:r>
            <a:r>
              <a:rPr lang="pt-BR" dirty="0" smtClean="0"/>
              <a:t> e Benchmark;</a:t>
            </a:r>
          </a:p>
          <a:p>
            <a:pPr lvl="1" algn="just"/>
            <a:r>
              <a:rPr lang="pt-BR" dirty="0" smtClean="0"/>
              <a:t>Gestão de ativos;</a:t>
            </a:r>
          </a:p>
          <a:p>
            <a:pPr lvl="1" algn="just"/>
            <a:r>
              <a:rPr lang="pt-BR" dirty="0" smtClean="0"/>
              <a:t>Certificação ISO 9000 (Sist. Gestão da Qualidade);</a:t>
            </a:r>
          </a:p>
          <a:p>
            <a:pPr lvl="1" algn="just"/>
            <a:r>
              <a:rPr lang="pt-BR" dirty="0" smtClean="0"/>
              <a:t>Certificação ISO 14000 (Sist. Gestão Ambiental);</a:t>
            </a:r>
          </a:p>
          <a:p>
            <a:pPr lvl="1" algn="just"/>
            <a:r>
              <a:rPr lang="pt-BR" dirty="0" smtClean="0"/>
              <a:t>Certificação ISO 18000 (Sist. Gestão Seg. e Saúde no Trab.)</a:t>
            </a:r>
          </a:p>
          <a:p>
            <a:pPr lvl="1" algn="just"/>
            <a:r>
              <a:rPr lang="pt-BR" dirty="0" smtClean="0"/>
              <a:t>Outras.</a:t>
            </a:r>
          </a:p>
          <a:p>
            <a:pPr algn="just"/>
            <a:endParaRPr lang="pt-BR" dirty="0" smtClean="0"/>
          </a:p>
          <a:p>
            <a:pPr lvl="1" algn="just"/>
            <a:endParaRPr lang="pt-BR" dirty="0" smtClean="0"/>
          </a:p>
        </p:txBody>
      </p:sp>
      <p:sp>
        <p:nvSpPr>
          <p:cNvPr id="4" name="Seta para a direita 3"/>
          <p:cNvSpPr/>
          <p:nvPr/>
        </p:nvSpPr>
        <p:spPr>
          <a:xfrm>
            <a:off x="3786182" y="1714488"/>
            <a:ext cx="85725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2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 algn="just"/>
            <a:r>
              <a:rPr lang="pt-BR" dirty="0" smtClean="0"/>
              <a:t>Tipos de Manutenção:</a:t>
            </a:r>
          </a:p>
          <a:p>
            <a:pPr marL="1371600" lvl="2" indent="-514350" algn="just">
              <a:buFont typeface="+mj-lt"/>
              <a:buAutoNum type="arabicPeriod"/>
            </a:pPr>
            <a:r>
              <a:rPr lang="pt-BR" dirty="0" smtClean="0"/>
              <a:t>Corretiva </a:t>
            </a:r>
            <a:r>
              <a:rPr lang="pt-BR" dirty="0"/>
              <a:t>N</a:t>
            </a:r>
            <a:r>
              <a:rPr lang="pt-BR" dirty="0" smtClean="0"/>
              <a:t>ão Planejada;</a:t>
            </a:r>
          </a:p>
          <a:p>
            <a:pPr marL="1371600" lvl="2" indent="-514350" algn="just">
              <a:buFont typeface="+mj-lt"/>
              <a:buAutoNum type="arabicPeriod"/>
            </a:pPr>
            <a:r>
              <a:rPr lang="pt-BR" dirty="0" smtClean="0"/>
              <a:t>Corretiva Planejada;</a:t>
            </a:r>
          </a:p>
          <a:p>
            <a:pPr marL="1371600" lvl="2" indent="-514350" algn="just">
              <a:buFont typeface="+mj-lt"/>
              <a:buAutoNum type="arabicPeriod"/>
            </a:pPr>
            <a:r>
              <a:rPr lang="pt-BR" dirty="0" smtClean="0"/>
              <a:t>Preventiva;</a:t>
            </a:r>
          </a:p>
          <a:p>
            <a:pPr marL="1371600" lvl="2" indent="-514350" algn="just">
              <a:buFont typeface="+mj-lt"/>
              <a:buAutoNum type="arabicPeriod"/>
            </a:pPr>
            <a:r>
              <a:rPr lang="pt-BR" dirty="0" smtClean="0"/>
              <a:t>Preditiva;</a:t>
            </a:r>
          </a:p>
          <a:p>
            <a:pPr marL="1371600" lvl="2" indent="-514350" algn="just">
              <a:buFont typeface="+mj-lt"/>
              <a:buAutoNum type="arabicPeriod"/>
            </a:pPr>
            <a:r>
              <a:rPr lang="pt-BR" dirty="0" smtClean="0"/>
              <a:t>Detectiva</a:t>
            </a:r>
            <a:r>
              <a:rPr lang="pt-BR" dirty="0" smtClean="0"/>
              <a:t>;</a:t>
            </a:r>
          </a:p>
          <a:p>
            <a:pPr marL="1371600" lvl="2" indent="-514350" algn="just">
              <a:buFont typeface="+mj-lt"/>
              <a:buAutoNum type="arabicPeriod"/>
            </a:pPr>
            <a:r>
              <a:rPr lang="pt-BR" dirty="0" smtClean="0"/>
              <a:t>Engenharia de Manutenção.</a:t>
            </a:r>
          </a:p>
          <a:p>
            <a:pPr marL="971550" lvl="1" indent="-514350" algn="just"/>
            <a:endParaRPr lang="pt-BR" dirty="0" smtClean="0"/>
          </a:p>
          <a:p>
            <a:pPr marL="971550" lvl="1" indent="-514350" algn="just"/>
            <a:r>
              <a:rPr lang="pt-BR" dirty="0" smtClean="0"/>
              <a:t>Utilização de todos os tipos de forma integrada uma vez que todos eles tem vantagens e desvantagens.</a:t>
            </a:r>
          </a:p>
          <a:p>
            <a:pPr lvl="1"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Trabalho em equipe:</a:t>
            </a:r>
          </a:p>
          <a:p>
            <a:pPr lvl="1" algn="just"/>
            <a:r>
              <a:rPr lang="pt-BR" dirty="0" smtClean="0"/>
              <a:t>Educação: Treinamento.</a:t>
            </a:r>
          </a:p>
          <a:p>
            <a:pPr lvl="1" algn="just"/>
            <a:r>
              <a:rPr lang="pt-BR" dirty="0" smtClean="0"/>
              <a:t>Organização: criar cultura, ambiente favorável, mecanismos para a formação de equipes coesas.</a:t>
            </a:r>
          </a:p>
          <a:p>
            <a:pPr lvl="1" algn="just"/>
            <a:r>
              <a:rPr lang="pt-BR" dirty="0" smtClean="0"/>
              <a:t>Integração de áreas da manutenção;</a:t>
            </a:r>
          </a:p>
          <a:p>
            <a:pPr lvl="1" algn="just"/>
            <a:r>
              <a:rPr lang="pt-BR" dirty="0" smtClean="0"/>
              <a:t>Integração com áreas externas à manutenção.</a:t>
            </a:r>
          </a:p>
          <a:p>
            <a:pPr lvl="1" algn="just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Papel da Manutenção no Sistema de Qualidade da Organização:</a:t>
            </a:r>
          </a:p>
          <a:p>
            <a:pPr lvl="1" algn="just"/>
            <a:r>
              <a:rPr lang="pt-BR" dirty="0" smtClean="0"/>
              <a:t>A competitividade da organização depende de vários subsistemas que se interligam através das relações extremamente fortes e interdependentes, que são os elos de uma  corrente produtiva.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PDCA (</a:t>
            </a:r>
            <a:r>
              <a:rPr lang="pt-BR" dirty="0" smtClean="0"/>
              <a:t>Plan</a:t>
            </a:r>
            <a:r>
              <a:rPr lang="pt-BR" dirty="0" smtClean="0"/>
              <a:t>, Do, </a:t>
            </a:r>
            <a:r>
              <a:rPr lang="pt-BR" dirty="0" smtClean="0"/>
              <a:t>Check</a:t>
            </a:r>
            <a:r>
              <a:rPr lang="pt-BR" dirty="0" smtClean="0"/>
              <a:t>, </a:t>
            </a:r>
            <a:r>
              <a:rPr lang="pt-BR" dirty="0" smtClean="0"/>
              <a:t>Act</a:t>
            </a:r>
            <a:r>
              <a:rPr lang="pt-BR" dirty="0" smtClean="0"/>
              <a:t>).</a:t>
            </a:r>
          </a:p>
          <a:p>
            <a:pPr algn="just">
              <a:buNone/>
            </a:pPr>
            <a:endParaRPr lang="pt-BR" dirty="0" smtClean="0"/>
          </a:p>
          <a:p>
            <a:pPr algn="just"/>
            <a:r>
              <a:rPr lang="pt-BR" dirty="0"/>
              <a:t>G</a:t>
            </a:r>
            <a:r>
              <a:rPr lang="pt-BR" dirty="0" smtClean="0"/>
              <a:t>iro inadequado do PDCA na Manutenção:</a:t>
            </a:r>
          </a:p>
          <a:p>
            <a:pPr lvl="1" algn="just"/>
            <a:r>
              <a:rPr lang="pt-BR" dirty="0" smtClean="0"/>
              <a:t>Giro apenas em torno do “Do” (por exemplo, sempre e repetidamente, substituir um rolamento que apresenta vida útil muito abaixo do esperado).</a:t>
            </a:r>
          </a:p>
          <a:p>
            <a:pPr lvl="1"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 algn="just">
              <a:buNone/>
            </a:pPr>
            <a:endParaRPr lang="pt-BR" dirty="0" smtClean="0"/>
          </a:p>
        </p:txBody>
      </p:sp>
      <p:pic>
        <p:nvPicPr>
          <p:cNvPr id="4" name="Imagem 3" descr="Nova Imagem.b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1125125"/>
            <a:ext cx="8286808" cy="55185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>
            <a:alpha val="3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dirty="0" smtClean="0"/>
              <a:t>Terceirização da Manutenção</a:t>
            </a:r>
          </a:p>
          <a:p>
            <a:pPr algn="just"/>
            <a:r>
              <a:rPr lang="pt-BR" dirty="0" smtClean="0"/>
              <a:t>Tipos de contratos:</a:t>
            </a:r>
          </a:p>
          <a:p>
            <a:pPr lvl="1" algn="just"/>
            <a:r>
              <a:rPr lang="pt-BR" dirty="0" smtClean="0"/>
              <a:t>Mão de Obra;</a:t>
            </a:r>
          </a:p>
          <a:p>
            <a:pPr lvl="1" algn="just"/>
            <a:r>
              <a:rPr lang="pt-BR" dirty="0" smtClean="0"/>
              <a:t>Serviços prestados;</a:t>
            </a:r>
          </a:p>
          <a:p>
            <a:pPr lvl="1" algn="just"/>
            <a:r>
              <a:rPr lang="pt-BR" dirty="0" smtClean="0"/>
              <a:t>Turn-key</a:t>
            </a:r>
            <a:r>
              <a:rPr lang="pt-BR" dirty="0" smtClean="0"/>
              <a:t>;</a:t>
            </a:r>
          </a:p>
          <a:p>
            <a:pPr lvl="1" algn="just"/>
            <a:r>
              <a:rPr lang="pt-BR" dirty="0" smtClean="0"/>
              <a:t>Resultados;</a:t>
            </a:r>
          </a:p>
          <a:p>
            <a:pPr lvl="1" algn="just"/>
            <a:r>
              <a:rPr lang="pt-BR" dirty="0" smtClean="0"/>
              <a:t>Outros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>
                <a:alpha val="64000"/>
              </a:srgb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400" dirty="0" smtClean="0"/>
              <a:t>GESTÃO ESTRATÉGICA DA MANUTENÇÃO - INTRODUÇÃO</a:t>
            </a:r>
            <a:endParaRPr lang="pt-BR" sz="3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METAS: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BR" dirty="0" smtClean="0"/>
              <a:t>Redução da demanda de serviços;</a:t>
            </a:r>
            <a:endParaRPr lang="pt-BR" dirty="0" smtClean="0"/>
          </a:p>
          <a:p>
            <a:pPr marL="914400" lvl="1" indent="-514350">
              <a:buFont typeface="+mj-lt"/>
              <a:buAutoNum type="arabicPeriod"/>
            </a:pPr>
            <a:r>
              <a:rPr lang="pt-BR" dirty="0" smtClean="0"/>
              <a:t>Aumento da disponibilidade;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BR" dirty="0" smtClean="0"/>
              <a:t>Aumento da segurança do pessoal e das instalações;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BR" dirty="0" smtClean="0"/>
              <a:t>Preservação ambiental;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BR" dirty="0" smtClean="0"/>
              <a:t>Aumento do faturamento e do lucro;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BR" dirty="0" smtClean="0"/>
              <a:t>Redução de lucros cessantes;</a:t>
            </a:r>
          </a:p>
          <a:p>
            <a:pPr marL="914400" lvl="1" indent="-514350">
              <a:buFont typeface="+mj-lt"/>
              <a:buAutoNum type="arabicPeriod"/>
            </a:pPr>
            <a:r>
              <a:rPr lang="pt-BR" dirty="0" smtClean="0"/>
              <a:t>Otimização  de custos;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>
                <a:lumMod val="60000"/>
                <a:lumOff val="4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path path="circle">
            <a:fillToRect t="100000" r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dirty="0" smtClean="0"/>
              <a:t>GESTÃO DE ATIVOS</a:t>
            </a:r>
          </a:p>
          <a:p>
            <a:pPr algn="just"/>
            <a:r>
              <a:rPr lang="pt-BR" dirty="0" smtClean="0"/>
              <a:t>Evolução nos últimos 15 anos em 3 etapas:</a:t>
            </a:r>
          </a:p>
          <a:p>
            <a:pPr lvl="1" algn="just"/>
            <a:r>
              <a:rPr lang="pt-BR" dirty="0" smtClean="0"/>
              <a:t>Tecnologia: O pleno conhecimento técnico seria a garantia do sucesso;</a:t>
            </a:r>
          </a:p>
          <a:p>
            <a:pPr lvl="1" algn="just"/>
            <a:r>
              <a:rPr lang="pt-BR" dirty="0" smtClean="0"/>
              <a:t>Gestão da Manutenção: Fazer com que o pleno conhecimento técnico pudesse levar a melhores resultados;</a:t>
            </a:r>
          </a:p>
          <a:p>
            <a:pPr lvl="1" algn="just"/>
            <a:r>
              <a:rPr lang="pt-BR" dirty="0" smtClean="0"/>
              <a:t>Gestão de ativos: Enfoque sistêmico de toda a organização.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15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pt-BR" dirty="0" smtClean="0"/>
              <a:t>GESTÃO DE ATIVOS</a:t>
            </a:r>
          </a:p>
          <a:p>
            <a:pPr algn="just"/>
            <a:r>
              <a:rPr lang="pt-BR" dirty="0" smtClean="0"/>
              <a:t>É uma atividade corporativa focada nos ativos tangíveis  que compõe-se de um conjunto de atividades e de tomadas de decisões que cobrem toda as fases do </a:t>
            </a:r>
            <a:r>
              <a:rPr lang="pt-BR" u="sng" dirty="0" smtClean="0"/>
              <a:t>ciclo de vida do investimento</a:t>
            </a:r>
            <a:r>
              <a:rPr lang="pt-BR" dirty="0" smtClean="0"/>
              <a:t> (projeto, aquisição, montagem, qualificação de pessoas, </a:t>
            </a:r>
            <a:r>
              <a:rPr lang="pt-BR" dirty="0" smtClean="0"/>
              <a:t>pre-operação</a:t>
            </a:r>
            <a:r>
              <a:rPr lang="pt-BR" dirty="0" smtClean="0"/>
              <a:t>, operação, manutenção, modernização e descarte).</a:t>
            </a:r>
          </a:p>
          <a:p>
            <a:pPr algn="just"/>
            <a:r>
              <a:rPr lang="pt-BR" dirty="0" smtClean="0"/>
              <a:t>A gestão da manutenção é parte da gestão de ativos;</a:t>
            </a:r>
          </a:p>
          <a:p>
            <a:pPr algn="just"/>
            <a:r>
              <a:rPr lang="pt-BR" dirty="0" smtClean="0"/>
              <a:t>O foco deixa de ser a manutenção para ser os resultados empresariais – É UMA GRANDE MUDANÇA DE PARADIGMA.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9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t-BR" dirty="0" smtClean="0"/>
              <a:t>GESTÃO DE ATIVOS</a:t>
            </a:r>
          </a:p>
          <a:p>
            <a:pPr algn="just"/>
            <a:r>
              <a:rPr lang="pt-BR" dirty="0" smtClean="0"/>
              <a:t>Ativos e Custo do Ciclo de Vida:</a:t>
            </a:r>
          </a:p>
          <a:p>
            <a:pPr lvl="1" algn="just"/>
            <a:r>
              <a:rPr lang="pt-BR" dirty="0" smtClean="0"/>
              <a:t>Contabilmente, um ativo é qualquer item que tenha valor econômico ou monetário, pertença a um indivíduo ou a uma corporação, especialmente aquele que possa ser convertido em dinheiro.</a:t>
            </a:r>
          </a:p>
          <a:p>
            <a:pPr lvl="1" algn="just">
              <a:buNone/>
            </a:pPr>
            <a:endParaRPr lang="pt-BR" dirty="0" smtClean="0"/>
          </a:p>
          <a:p>
            <a:pPr lvl="1" algn="just"/>
            <a:r>
              <a:rPr lang="pt-BR" dirty="0" smtClean="0"/>
              <a:t>Classificação dos ativos:</a:t>
            </a:r>
          </a:p>
          <a:p>
            <a:pPr lvl="2" algn="just"/>
            <a:r>
              <a:rPr lang="pt-BR" dirty="0" smtClean="0"/>
              <a:t>Bens imóveis (terrenos, prédios, armazéns, etc..)</a:t>
            </a:r>
          </a:p>
          <a:p>
            <a:pPr lvl="2" algn="just"/>
            <a:r>
              <a:rPr lang="pt-BR" dirty="0" smtClean="0"/>
              <a:t>Plantas produtivas (mineração, petróleo, têxtil, etc.,)</a:t>
            </a:r>
          </a:p>
          <a:p>
            <a:pPr lvl="2" algn="just"/>
            <a:r>
              <a:rPr lang="pt-BR" dirty="0" smtClean="0"/>
              <a:t>Ativos móveis (frotas de veículos, ônibus, etc.)</a:t>
            </a:r>
          </a:p>
          <a:p>
            <a:pPr lvl="2" algn="just"/>
            <a:r>
              <a:rPr lang="pt-BR" dirty="0" smtClean="0"/>
              <a:t>Infraestrutura</a:t>
            </a:r>
            <a:r>
              <a:rPr lang="pt-BR" dirty="0" smtClean="0"/>
              <a:t> (estradas, oleodutos, rede elétrica, etc.)</a:t>
            </a:r>
          </a:p>
          <a:p>
            <a:pPr lvl="2" algn="just"/>
            <a:r>
              <a:rPr lang="pt-BR" dirty="0" smtClean="0"/>
              <a:t>Tecnologia (softwares, conhecimento tecnológico, etc.)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6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dirty="0" smtClean="0"/>
              <a:t>GESTÃO DE ATIVOS</a:t>
            </a:r>
          </a:p>
          <a:p>
            <a:pPr algn="just"/>
            <a:r>
              <a:rPr lang="pt-BR" dirty="0" smtClean="0"/>
              <a:t>Custo do Ciclo de Vida (</a:t>
            </a:r>
            <a:r>
              <a:rPr lang="pt-BR" dirty="0" smtClean="0"/>
              <a:t>Life</a:t>
            </a:r>
            <a:r>
              <a:rPr lang="pt-BR" dirty="0" smtClean="0"/>
              <a:t> </a:t>
            </a:r>
            <a:r>
              <a:rPr lang="pt-BR" dirty="0" smtClean="0"/>
              <a:t>Cycle</a:t>
            </a:r>
            <a:r>
              <a:rPr lang="pt-BR" dirty="0" smtClean="0"/>
              <a:t> </a:t>
            </a:r>
            <a:r>
              <a:rPr lang="pt-BR" dirty="0" smtClean="0"/>
              <a:t>Cost</a:t>
            </a:r>
            <a:r>
              <a:rPr lang="pt-BR" dirty="0"/>
              <a:t> </a:t>
            </a:r>
            <a:r>
              <a:rPr lang="pt-BR" dirty="0" smtClean="0"/>
              <a:t>- LCC):</a:t>
            </a:r>
          </a:p>
          <a:p>
            <a:pPr lvl="1" algn="just"/>
            <a:r>
              <a:rPr lang="pt-BR" dirty="0" smtClean="0"/>
              <a:t>Todos os ativos físicos tem um ciclo de vida e valores financeiros a ele associado;</a:t>
            </a:r>
            <a:endParaRPr lang="pt-BR" dirty="0"/>
          </a:p>
          <a:p>
            <a:pPr lvl="1" algn="just"/>
            <a:r>
              <a:rPr lang="pt-BR" dirty="0" smtClean="0"/>
              <a:t>LCC é o custo total de propriedade do ativo, incluindo o seu custo de aquisição, operação, conversão, manutenção e/ou demolição e/ou descarte;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dirty="0" smtClean="0"/>
              <a:t>GESTÃO DE ATIVOS</a:t>
            </a:r>
          </a:p>
          <a:p>
            <a:pPr algn="just"/>
            <a:r>
              <a:rPr lang="pt-BR" dirty="0" smtClean="0"/>
              <a:t>É ferramenta para aumento da competitividade porque considera os ativos no contexto produtivo, levando em conta o LCC, e assim permitindo decisões estratégicas de longo prazo, como por exemplo, limites de gastos com manutenção, datas para substituição de equipamentos, limites de estoques de peças de reposição, etc..</a:t>
            </a:r>
          </a:p>
          <a:p>
            <a:pPr algn="just">
              <a:buNone/>
            </a:pPr>
            <a:endParaRPr lang="pt-BR" dirty="0"/>
          </a:p>
          <a:p>
            <a:pPr algn="just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2000">
              <a:schemeClr val="accent6">
                <a:lumMod val="20000"/>
                <a:lumOff val="80000"/>
                <a:alpha val="71000"/>
              </a:schemeClr>
            </a:gs>
            <a:gs pos="44000">
              <a:schemeClr val="accent6">
                <a:lumMod val="20000"/>
                <a:lumOff val="80000"/>
              </a:schemeClr>
            </a:gs>
            <a:gs pos="18000">
              <a:schemeClr val="accent1">
                <a:lumMod val="20000"/>
                <a:lumOff val="80000"/>
              </a:schemeClr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pt-BR" dirty="0" smtClean="0"/>
              <a:t>FATORES ADICIONAIS: Levando-se em conta as peculiaridades de cada empresa, alguns fatores ainda devem ser desenvolvidos:</a:t>
            </a:r>
          </a:p>
          <a:p>
            <a:pPr lvl="1"/>
            <a:r>
              <a:rPr lang="pt-BR" dirty="0" smtClean="0"/>
              <a:t>Sistemática orçamentária para a manutenção;</a:t>
            </a:r>
          </a:p>
          <a:p>
            <a:pPr lvl="1"/>
            <a:r>
              <a:rPr lang="pt-BR" dirty="0" smtClean="0"/>
              <a:t>Avaliação de manutenção x substituição;</a:t>
            </a:r>
          </a:p>
          <a:p>
            <a:pPr lvl="1"/>
            <a:r>
              <a:rPr lang="pt-BR" dirty="0" smtClean="0"/>
              <a:t>Evitar operação fora das condições de projeto;</a:t>
            </a:r>
          </a:p>
          <a:p>
            <a:pPr lvl="1"/>
            <a:r>
              <a:rPr lang="pt-BR" dirty="0" smtClean="0"/>
              <a:t>Avaliar necessidade de </a:t>
            </a:r>
            <a:r>
              <a:rPr lang="pt-BR" dirty="0" smtClean="0"/>
              <a:t>reprojeto</a:t>
            </a:r>
            <a:r>
              <a:rPr lang="pt-BR" dirty="0" smtClean="0"/>
              <a:t> (</a:t>
            </a:r>
            <a:r>
              <a:rPr lang="pt-BR" dirty="0" smtClean="0"/>
              <a:t>retrofit</a:t>
            </a:r>
            <a:r>
              <a:rPr lang="pt-BR" dirty="0" smtClean="0"/>
              <a:t>);</a:t>
            </a:r>
          </a:p>
          <a:p>
            <a:pPr lvl="1"/>
            <a:r>
              <a:rPr lang="pt-BR" dirty="0" smtClean="0"/>
              <a:t>Rever continuamente a programação de manutenção preventiva;</a:t>
            </a:r>
          </a:p>
          <a:p>
            <a:pPr lvl="1"/>
            <a:r>
              <a:rPr lang="pt-BR" dirty="0" smtClean="0"/>
              <a:t>Reavaliar continuamente a adequação de cada tipo de manutenção;</a:t>
            </a:r>
          </a:p>
          <a:p>
            <a:pPr lvl="1"/>
            <a:r>
              <a:rPr lang="pt-BR" dirty="0" smtClean="0"/>
              <a:t>Rever metodologias de inspeções;</a:t>
            </a:r>
          </a:p>
          <a:p>
            <a:pPr lvl="1"/>
            <a:r>
              <a:rPr lang="pt-BR" dirty="0" smtClean="0"/>
              <a:t>Incrementar acompanhamentos preditivos; etc..</a:t>
            </a:r>
          </a:p>
          <a:p>
            <a:pPr lvl="1" algn="just">
              <a:buNone/>
            </a:pPr>
            <a:endParaRPr lang="pt-BR" dirty="0" smtClean="0"/>
          </a:p>
          <a:p>
            <a:pPr lvl="1" algn="just"/>
            <a:endParaRPr lang="pt-BR" dirty="0" smtClean="0"/>
          </a:p>
          <a:p>
            <a:pPr lvl="1" algn="just"/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pt-BR" dirty="0" smtClean="0"/>
              <a:t>O AGENTE DE MUDANÇAS</a:t>
            </a:r>
          </a:p>
          <a:p>
            <a:pPr algn="just"/>
            <a:r>
              <a:rPr lang="pt-BR" dirty="0" smtClean="0"/>
              <a:t>Melhores resultados dependem, quase sempre , de mudanças;</a:t>
            </a:r>
          </a:p>
          <a:p>
            <a:pPr algn="just"/>
            <a:r>
              <a:rPr lang="pt-BR" dirty="0" smtClean="0"/>
              <a:t>Mudanças dependem de lideranças;</a:t>
            </a:r>
          </a:p>
          <a:p>
            <a:pPr algn="just"/>
            <a:r>
              <a:rPr lang="pt-BR" dirty="0" smtClean="0"/>
              <a:t>Lideranças devem motivar que mudanças ocorram em cada colaborador, em todos os níveis;</a:t>
            </a:r>
          </a:p>
          <a:p>
            <a:pPr algn="just"/>
            <a:r>
              <a:rPr lang="pt-BR" dirty="0" smtClean="0"/>
              <a:t>Lideranças correm riscos que são inerentes a qualquer processo de mudança.</a:t>
            </a:r>
          </a:p>
          <a:p>
            <a:pPr algn="just"/>
            <a:endParaRPr lang="pt-BR" dirty="0" smtClean="0"/>
          </a:p>
          <a:p>
            <a:pPr lvl="1" algn="just"/>
            <a:endParaRPr lang="pt-BR" dirty="0" smtClean="0"/>
          </a:p>
          <a:p>
            <a:pPr algn="just"/>
            <a:endParaRPr lang="pt-BR" dirty="0"/>
          </a:p>
          <a:p>
            <a:pPr algn="just"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8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dirty="0" smtClean="0"/>
              <a:t>O AGENTE DE MUDANÇAS</a:t>
            </a:r>
          </a:p>
          <a:p>
            <a:pPr lvl="1" algn="just">
              <a:buNone/>
            </a:pPr>
            <a:endParaRPr lang="pt-BR" dirty="0" smtClean="0"/>
          </a:p>
          <a:p>
            <a:pPr lvl="1" algn="just">
              <a:buNone/>
            </a:pPr>
            <a:endParaRPr lang="pt-BR" dirty="0" smtClean="0"/>
          </a:p>
          <a:p>
            <a:pPr algn="just"/>
            <a:endParaRPr lang="pt-BR" dirty="0"/>
          </a:p>
          <a:p>
            <a:pPr algn="ctr">
              <a:buNone/>
            </a:pPr>
            <a:r>
              <a:rPr lang="pt-BR" dirty="0" smtClean="0"/>
              <a:t>MUDANÇAS	    RISCOS</a:t>
            </a:r>
          </a:p>
        </p:txBody>
      </p:sp>
      <p:sp>
        <p:nvSpPr>
          <p:cNvPr id="5" name="Seta em curva para cima 4"/>
          <p:cNvSpPr/>
          <p:nvPr/>
        </p:nvSpPr>
        <p:spPr>
          <a:xfrm>
            <a:off x="4071934" y="4500570"/>
            <a:ext cx="2143140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6" name="Seta em curva para cima 5"/>
          <p:cNvSpPr/>
          <p:nvPr/>
        </p:nvSpPr>
        <p:spPr>
          <a:xfrm rot="10800000">
            <a:off x="4017116" y="3195266"/>
            <a:ext cx="2143140" cy="73152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3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Características do Agente de Mudanças: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pt-BR" dirty="0" smtClean="0"/>
              <a:t>Objetivo – clareza do que ser quer mudar;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pt-BR" dirty="0" smtClean="0"/>
              <a:t>Disciplina – planejamento e execução;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pt-BR" dirty="0" smtClean="0"/>
              <a:t>Conhecimento – saber como fazer;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pt-BR" dirty="0" smtClean="0"/>
              <a:t>Articulação – compor com aliados;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pt-BR" dirty="0" smtClean="0"/>
              <a:t>Convicção – confiança nas mudanças;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pt-BR" dirty="0" smtClean="0"/>
              <a:t>Comunicação – demonstrar as vantagens;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pt-BR" dirty="0" smtClean="0"/>
              <a:t>Energia – ser o permanente elemento motivador;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pt-BR" dirty="0" smtClean="0"/>
              <a:t>Coragem – garra para vencer as resistências;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pt-BR" dirty="0" smtClean="0"/>
              <a:t>Estrategista – táticas para alcançar objetivos;</a:t>
            </a:r>
          </a:p>
          <a:p>
            <a:pPr marL="914400" lvl="1" indent="-514350" algn="just">
              <a:buFont typeface="+mj-lt"/>
              <a:buAutoNum type="arabicPeriod"/>
            </a:pPr>
            <a:r>
              <a:rPr lang="pt-BR" dirty="0" smtClean="0"/>
              <a:t>Persistência – não desistir, tempo para consolidar.</a:t>
            </a:r>
          </a:p>
          <a:p>
            <a:pPr lvl="1" algn="just">
              <a:buNone/>
            </a:pPr>
            <a:endParaRPr lang="pt-BR" dirty="0" smtClean="0"/>
          </a:p>
          <a:p>
            <a:pPr lvl="1"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chemeClr val="accent2">
                <a:lumMod val="20000"/>
                <a:lumOff val="8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pt-BR" dirty="0" smtClean="0"/>
              <a:t>CONSIDERAÇÕES FINAIS:</a:t>
            </a:r>
          </a:p>
          <a:p>
            <a:pPr marL="571500" indent="-514350" algn="just">
              <a:buFont typeface="+mj-lt"/>
              <a:buAutoNum type="arabicPeriod"/>
            </a:pPr>
            <a:r>
              <a:rPr lang="pt-BR" dirty="0" smtClean="0"/>
              <a:t>O papel estratégico da manutenção é o grande desafio gerencial. A visão sistêmica do negócio e a mudança de paradigmas  levarão à grandes inovações;</a:t>
            </a:r>
          </a:p>
          <a:p>
            <a:pPr marL="571500" indent="-514350" algn="just">
              <a:buFont typeface="+mj-lt"/>
              <a:buAutoNum type="arabicPeriod"/>
            </a:pPr>
            <a:r>
              <a:rPr lang="pt-BR" dirty="0" smtClean="0"/>
              <a:t>O gerente de manutenção deve ser um agente de mudanças capaz de liderar uma caminhada cheia de novos desafios;</a:t>
            </a:r>
          </a:p>
          <a:p>
            <a:pPr marL="571500" indent="-514350" algn="just">
              <a:buFont typeface="+mj-lt"/>
              <a:buAutoNum type="arabicPeriod"/>
            </a:pPr>
            <a:r>
              <a:rPr lang="pt-BR" dirty="0" smtClean="0"/>
              <a:t>Se manter no paradigma antigo da manutenção implicará em perdas incalculáveis da competitividade da empresa com suas conseqüências sociais. </a:t>
            </a:r>
          </a:p>
          <a:p>
            <a:pPr lvl="1" algn="just">
              <a:buNone/>
            </a:pP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400" dirty="0" smtClean="0"/>
              <a:t>GESTÃO ESTRATÉGICA DA MANUTENÇÃO - INTRODUÇÃO</a:t>
            </a:r>
            <a:endParaRPr lang="pt-BR" sz="3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dirty="0" smtClean="0"/>
              <a:t>MENTALIDADE   PREDOMINANTE</a:t>
            </a:r>
          </a:p>
          <a:p>
            <a:r>
              <a:rPr lang="pt-BR" dirty="0" smtClean="0"/>
              <a:t>Gerente da Manutenção deve:</a:t>
            </a:r>
          </a:p>
          <a:p>
            <a:pPr lvl="1"/>
            <a:r>
              <a:rPr lang="pt-BR" dirty="0" smtClean="0"/>
              <a:t>Cultivar o inconformismo com perpetuação de paradigmas e práticas;</a:t>
            </a:r>
          </a:p>
          <a:p>
            <a:pPr lvl="1"/>
            <a:r>
              <a:rPr lang="pt-BR" dirty="0" smtClean="0"/>
              <a:t>Ser um agente de mudanças;</a:t>
            </a:r>
          </a:p>
          <a:p>
            <a:pPr lvl="1"/>
            <a:r>
              <a:rPr lang="pt-BR" dirty="0" smtClean="0"/>
              <a:t>Mudança da cultura	→Cultura da mudança;</a:t>
            </a:r>
          </a:p>
          <a:p>
            <a:pPr lvl="2"/>
            <a:r>
              <a:rPr lang="pt-BR" dirty="0" smtClean="0"/>
              <a:t>CCQ, TPM, 6</a:t>
            </a:r>
            <a:r>
              <a:rPr lang="el-GR" dirty="0" smtClean="0"/>
              <a:t>σ</a:t>
            </a:r>
            <a:r>
              <a:rPr lang="pt-BR" dirty="0" smtClean="0"/>
              <a:t>, Reengenharia, Gestão de ativos, RCM, etc.... são ferramentas .... não são objetivos da manutenção.... Se forem mal usadas... Fracassam.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1000">
              <a:schemeClr val="accent2">
                <a:lumMod val="40000"/>
                <a:lumOff val="60000"/>
              </a:scheme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endParaRPr lang="pt-BR" dirty="0" smtClean="0">
              <a:solidFill>
                <a:srgbClr val="C00000"/>
              </a:solidFill>
            </a:endParaRPr>
          </a:p>
          <a:p>
            <a:pPr indent="0" algn="just">
              <a:buNone/>
            </a:pPr>
            <a:r>
              <a:rPr lang="pt-BR" dirty="0" smtClean="0">
                <a:solidFill>
                  <a:srgbClr val="C00000"/>
                </a:solidFill>
                <a:latin typeface="Lucida Calligraphy" pitchFamily="66" charset="0"/>
              </a:rPr>
              <a:t>“ Se queres progredir não deves repetir a história, mas fazer um história nova. Para construir uma nova história é preciso trilhar novos caminhos.”  </a:t>
            </a:r>
            <a:r>
              <a:rPr lang="pt-BR" dirty="0" smtClean="0"/>
              <a:t>M. </a:t>
            </a:r>
            <a:r>
              <a:rPr lang="pt-BR" dirty="0" smtClean="0"/>
              <a:t>Ghandhi</a:t>
            </a:r>
            <a:endParaRPr lang="pt-BR" dirty="0" smtClean="0"/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6000">
              <a:schemeClr val="accent2">
                <a:lumMod val="40000"/>
                <a:lumOff val="60000"/>
              </a:schemeClr>
            </a:gs>
            <a:gs pos="12000">
              <a:schemeClr val="bg1">
                <a:lumMod val="85000"/>
              </a:schemeClr>
            </a:gs>
            <a:gs pos="83000">
              <a:srgbClr val="D4DEFF"/>
            </a:gs>
            <a:gs pos="100000">
              <a:srgbClr val="96AB9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40000" lvl="1" indent="0" algn="ctr">
              <a:buNone/>
            </a:pPr>
            <a:r>
              <a:rPr lang="pt-BR" sz="3000" b="1" dirty="0" smtClean="0"/>
              <a:t>EXEMPLO : </a:t>
            </a:r>
            <a:r>
              <a:rPr lang="pt-BR" sz="3000" dirty="0" smtClean="0"/>
              <a:t>Políticas e Diretrizes da PETROBRÁS para a manutenção de suas refinarias:</a:t>
            </a:r>
          </a:p>
          <a:p>
            <a:pPr algn="just"/>
            <a:endParaRPr lang="pt-BR" dirty="0" smtClean="0"/>
          </a:p>
          <a:p>
            <a:pPr algn="just"/>
            <a:r>
              <a:rPr lang="pt-BR" dirty="0" smtClean="0"/>
              <a:t>POLÍTICA: </a:t>
            </a:r>
          </a:p>
          <a:p>
            <a:pPr indent="0" algn="just">
              <a:buNone/>
            </a:pPr>
            <a:r>
              <a:rPr lang="pt-BR" dirty="0" smtClean="0"/>
              <a:t>Contribuir para o atendimento do programa de produção, maximizando a confiabilidade e a disponibilidade dos equipamentos e instalações dos órgãos operacionais, otimizando os recursos disponíveis com  qualidade e segurança e preservando o meio ambiente, contribuindo para a continuidade do desenvolvimento do refino do petróleo. </a:t>
            </a:r>
          </a:p>
          <a:p>
            <a:pPr lvl="1" algn="just"/>
            <a:endParaRPr lang="pt-BR" dirty="0" smtClean="0"/>
          </a:p>
          <a:p>
            <a:pPr lvl="1" algn="just"/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75000">
              <a:schemeClr val="bg2">
                <a:lumMod val="75000"/>
              </a:schemeClr>
            </a:gs>
            <a:gs pos="7000">
              <a:srgbClr val="FFFF00">
                <a:alpha val="27000"/>
              </a:srgbClr>
            </a:gs>
            <a:gs pos="83000">
              <a:srgbClr val="D4DEFF"/>
            </a:gs>
            <a:gs pos="100000">
              <a:srgbClr val="96AB9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 algn="ctr">
              <a:buNone/>
            </a:pPr>
            <a:r>
              <a:rPr lang="pt-BR" b="1" dirty="0" smtClean="0"/>
              <a:t>EXEMPLO </a:t>
            </a:r>
            <a:endParaRPr lang="pt-BR" dirty="0" smtClean="0"/>
          </a:p>
          <a:p>
            <a:pPr algn="just"/>
            <a:r>
              <a:rPr lang="pt-BR" dirty="0" smtClean="0"/>
              <a:t>DIRETRIZES: </a:t>
            </a:r>
          </a:p>
          <a:p>
            <a:pPr lvl="1" algn="just"/>
            <a:r>
              <a:rPr lang="pt-BR" dirty="0" smtClean="0"/>
              <a:t>Manutenção com qualidade, tomando por referência indicadores de desempenho das melhores empresas;</a:t>
            </a:r>
          </a:p>
          <a:p>
            <a:pPr lvl="1" algn="just"/>
            <a:r>
              <a:rPr lang="pt-BR" dirty="0" smtClean="0"/>
              <a:t>Aumento da confiabilidade e da disponibilidade através do trabalho integrado com a Operação e a Engenharia, atuando prioritariamente na:</a:t>
            </a:r>
          </a:p>
          <a:p>
            <a:pPr lvl="2" algn="just"/>
            <a:r>
              <a:rPr lang="pt-BR" dirty="0" smtClean="0"/>
              <a:t>Ênfase na </a:t>
            </a:r>
            <a:r>
              <a:rPr lang="pt-BR" dirty="0" smtClean="0"/>
              <a:t>Man</a:t>
            </a:r>
            <a:r>
              <a:rPr lang="pt-BR" dirty="0" smtClean="0"/>
              <a:t>. Preditiva e na Eng. de Manutenção;</a:t>
            </a:r>
          </a:p>
          <a:p>
            <a:pPr lvl="2" algn="just"/>
            <a:r>
              <a:rPr lang="pt-BR" dirty="0" smtClean="0"/>
              <a:t>Solução de problemas crônicos;</a:t>
            </a:r>
          </a:p>
          <a:p>
            <a:pPr lvl="2" algn="just"/>
            <a:r>
              <a:rPr lang="pt-BR" dirty="0" smtClean="0"/>
              <a:t>Eliminação de </a:t>
            </a:r>
            <a:r>
              <a:rPr lang="pt-BR" dirty="0" smtClean="0"/>
              <a:t>resserviços</a:t>
            </a:r>
            <a:r>
              <a:rPr lang="pt-BR" dirty="0" smtClean="0"/>
              <a:t>;</a:t>
            </a:r>
          </a:p>
          <a:p>
            <a:pPr lvl="2" algn="just"/>
            <a:r>
              <a:rPr lang="pt-BR" dirty="0" smtClean="0"/>
              <a:t>Elabora e utilização de procedimentos padronizados;</a:t>
            </a:r>
          </a:p>
          <a:p>
            <a:pPr lvl="2" algn="just"/>
            <a:r>
              <a:rPr lang="pt-BR" dirty="0" smtClean="0"/>
              <a:t>Participação na análise de novos projetos;</a:t>
            </a:r>
          </a:p>
          <a:p>
            <a:pPr lvl="2" algn="just"/>
            <a:r>
              <a:rPr lang="pt-BR" dirty="0" smtClean="0"/>
              <a:t>Participação em programas de TPM;</a:t>
            </a:r>
          </a:p>
          <a:p>
            <a:pPr lvl="2" algn="just"/>
            <a:r>
              <a:rPr lang="pt-BR" dirty="0" smtClean="0"/>
              <a:t>Ênfase em paradas de mínimo prazo.</a:t>
            </a:r>
          </a:p>
          <a:p>
            <a:pPr lvl="1" algn="just"/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7000">
              <a:srgbClr val="FFC000">
                <a:alpha val="41000"/>
              </a:srgbClr>
            </a:gs>
            <a:gs pos="46000">
              <a:srgbClr val="92D050">
                <a:alpha val="37000"/>
              </a:srgbClr>
            </a:gs>
            <a:gs pos="83000">
              <a:srgbClr val="D4DEFF"/>
            </a:gs>
            <a:gs pos="100000">
              <a:srgbClr val="96AB94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1" algn="ctr">
              <a:buNone/>
            </a:pPr>
            <a:r>
              <a:rPr lang="pt-BR" b="1" dirty="0" smtClean="0"/>
              <a:t>EXEMPLO </a:t>
            </a:r>
            <a:endParaRPr lang="pt-BR" dirty="0" smtClean="0"/>
          </a:p>
          <a:p>
            <a:pPr algn="just"/>
            <a:r>
              <a:rPr lang="pt-BR" dirty="0" smtClean="0"/>
              <a:t>DIRETRIZES: </a:t>
            </a:r>
          </a:p>
          <a:p>
            <a:pPr lvl="1" algn="just"/>
            <a:r>
              <a:rPr lang="pt-BR" dirty="0" smtClean="0"/>
              <a:t>Garantia dos prazos de execução de serviços;</a:t>
            </a:r>
          </a:p>
          <a:p>
            <a:pPr lvl="1" algn="just"/>
            <a:r>
              <a:rPr lang="pt-BR" dirty="0" smtClean="0"/>
              <a:t>Elaboração de planos de inspeção que garantam o tempo de campanha;</a:t>
            </a:r>
          </a:p>
          <a:p>
            <a:pPr lvl="1" algn="just"/>
            <a:r>
              <a:rPr lang="pt-BR" dirty="0" smtClean="0"/>
              <a:t>Preservação da melhoria continua de capacitação através de busca, avaliação, aplicação e incorporação de novas tecnologias, da realização de programas de treinamento e do desenvolvimento de novos métodos e procedimentos;</a:t>
            </a:r>
          </a:p>
          <a:p>
            <a:pPr lvl="1" algn="just"/>
            <a:r>
              <a:rPr lang="pt-BR" dirty="0" smtClean="0"/>
              <a:t>Redução das interdependências na execução dos serviços de manutenção e inspeção, priorizando a capacitação, a </a:t>
            </a:r>
            <a:r>
              <a:rPr lang="pt-BR" dirty="0" smtClean="0"/>
              <a:t>multifuncionalidade</a:t>
            </a:r>
            <a:r>
              <a:rPr lang="pt-BR" dirty="0" smtClean="0"/>
              <a:t> e a garantia de qualidade pelo executante.</a:t>
            </a:r>
          </a:p>
          <a:p>
            <a:pPr lvl="1" algn="just"/>
            <a:r>
              <a:rPr lang="pt-BR" dirty="0" smtClean="0"/>
              <a:t>Orientação de recursos próprios de supervisão para a gestão das atividades de manutenção;</a:t>
            </a:r>
          </a:p>
          <a:p>
            <a:pPr lvl="1" algn="just"/>
            <a:r>
              <a:rPr lang="pt-BR" dirty="0" smtClean="0"/>
              <a:t>Utilização plena de recursos próprios orientados para serviços de alta complexidade tecnológicas ou críticos;</a:t>
            </a:r>
          </a:p>
          <a:p>
            <a:pPr lvl="1" algn="just"/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  <a:alpha val="5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CONCEITO ATUAL DE MANUTENÇÃO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 algn="ctr">
              <a:buNone/>
            </a:pPr>
            <a:r>
              <a:rPr lang="pt-BR" b="1" dirty="0" smtClean="0"/>
              <a:t>EXEMPLO </a:t>
            </a:r>
            <a:endParaRPr lang="pt-BR" dirty="0" smtClean="0"/>
          </a:p>
          <a:p>
            <a:pPr algn="just"/>
            <a:r>
              <a:rPr lang="pt-BR" dirty="0" smtClean="0"/>
              <a:t>DIRETRIZES: </a:t>
            </a:r>
          </a:p>
          <a:p>
            <a:pPr lvl="1" algn="just"/>
            <a:r>
              <a:rPr lang="pt-BR" dirty="0" smtClean="0"/>
              <a:t>Contratação de empresas capacitadas técnica e gerencialmente observando os aspectos de economicidade, qualidade, preservação de tecnologia, risco operacional, riscos materiais e humanos e necessidade de conhecimento global de sistemas, viabilizando o desenvolvimentos e consolidação da experiência do mercado prestador de serviços, buscando contratos o mais próximo possível dos de parcerias (os resultados interessam para ambas as partes)</a:t>
            </a:r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MANUTENÇÃO ESTRATÉGICA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pt-BR" dirty="0" smtClean="0"/>
              <a:t>Manutenção voltada para os resultados empresariais. </a:t>
            </a:r>
          </a:p>
          <a:p>
            <a:pPr algn="just"/>
            <a:r>
              <a:rPr lang="pt-BR" dirty="0" smtClean="0"/>
              <a:t>Deixar de ser apenas eficiente para se tornar eficaz, ou seja, não basta apenas reparar rapidamente um ativo, mas é preciso principalmente, manter disponível para a operação</a:t>
            </a:r>
            <a:r>
              <a:rPr lang="pt-BR" dirty="0" smtClean="0"/>
              <a:t> a função do ativo,</a:t>
            </a:r>
            <a:r>
              <a:rPr lang="pt-BR" dirty="0" smtClean="0"/>
              <a:t> reduzindo a probabilidade de uma parada de produção não planejada, </a:t>
            </a:r>
            <a:r>
              <a:rPr lang="pt-BR" dirty="0" smtClean="0"/>
              <a:t>com o custos e segurança otimizados.</a:t>
            </a:r>
          </a:p>
          <a:p>
            <a:pPr algn="just"/>
            <a:r>
              <a:rPr lang="pt-BR" dirty="0" smtClean="0"/>
              <a:t>Esta é a grande mudança de paradigma.</a:t>
            </a:r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MANUTENÇÃO ESTRATÉGICA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Planejamento estratégico:</a:t>
            </a:r>
          </a:p>
          <a:p>
            <a:pPr algn="just"/>
            <a:endParaRPr lang="pt-BR" dirty="0"/>
          </a:p>
          <a:p>
            <a:pPr lvl="1" algn="just"/>
            <a:r>
              <a:rPr lang="pt-BR" dirty="0" smtClean="0"/>
              <a:t>Situação atual com base em indicadores;</a:t>
            </a:r>
          </a:p>
          <a:p>
            <a:pPr lvl="1" algn="just"/>
            <a:r>
              <a:rPr lang="pt-BR" dirty="0" smtClean="0"/>
              <a:t>Definição de metas ... visão de futuro;</a:t>
            </a:r>
          </a:p>
          <a:p>
            <a:pPr lvl="1" algn="just"/>
            <a:r>
              <a:rPr lang="pt-BR" dirty="0" smtClean="0"/>
              <a:t>Caminhos estratégicos: Plano de ação, definição de práticas e ferramentas.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6">
                <a:lumMod val="60000"/>
                <a:lumOff val="4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MANUTENÇÃO ESTRATÉGICA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Para definição de metas:</a:t>
            </a:r>
          </a:p>
          <a:p>
            <a:pPr algn="just"/>
            <a:endParaRPr lang="pt-BR" dirty="0" smtClean="0"/>
          </a:p>
          <a:p>
            <a:pPr lvl="1" algn="just"/>
            <a:r>
              <a:rPr lang="pt-BR" dirty="0" smtClean="0"/>
              <a:t>Benchmark: são as referências dos melhores  padrões de desempenho;</a:t>
            </a:r>
          </a:p>
          <a:p>
            <a:pPr lvl="1" algn="just">
              <a:buNone/>
            </a:pPr>
            <a:endParaRPr lang="pt-BR" dirty="0" smtClean="0"/>
          </a:p>
          <a:p>
            <a:pPr lvl="1" algn="just"/>
            <a:r>
              <a:rPr lang="pt-BR" dirty="0" smtClean="0"/>
              <a:t>Benchmarking: é a analise, comparação e aplicação de práticas na busca do benchmark.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>
                <a:alpha val="46000"/>
              </a:srgbClr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MANUTENÇÃO ESTRATÉGICA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Para definição de metas:</a:t>
            </a:r>
          </a:p>
          <a:p>
            <a:pPr lvl="1" algn="just"/>
            <a:r>
              <a:rPr lang="pt-BR" dirty="0" smtClean="0"/>
              <a:t>Parâmetros importantes a serem medidos:</a:t>
            </a:r>
          </a:p>
          <a:p>
            <a:pPr lvl="2" algn="just"/>
            <a:r>
              <a:rPr lang="pt-BR" dirty="0" smtClean="0"/>
              <a:t>Disponibilidade e confiabilidade;</a:t>
            </a:r>
          </a:p>
          <a:p>
            <a:pPr lvl="2" algn="just"/>
            <a:r>
              <a:rPr lang="pt-BR" dirty="0" smtClean="0"/>
              <a:t>Redução da demanda de serviços;</a:t>
            </a:r>
          </a:p>
          <a:p>
            <a:pPr lvl="2" algn="just"/>
            <a:r>
              <a:rPr lang="pt-BR" dirty="0" smtClean="0"/>
              <a:t>Otimização de custos;</a:t>
            </a:r>
          </a:p>
          <a:p>
            <a:pPr lvl="2" algn="just"/>
            <a:r>
              <a:rPr lang="pt-BR" dirty="0" smtClean="0"/>
              <a:t>Segurança pessoal e das instalações;</a:t>
            </a:r>
          </a:p>
          <a:p>
            <a:pPr lvl="2" algn="just"/>
            <a:r>
              <a:rPr lang="pt-BR" dirty="0" smtClean="0"/>
              <a:t>Preservação ambiental;</a:t>
            </a:r>
          </a:p>
          <a:p>
            <a:pPr lvl="2" algn="just"/>
            <a:r>
              <a:rPr lang="pt-BR" dirty="0" smtClean="0"/>
              <a:t>Moral e motivação dos colaboradores;</a:t>
            </a:r>
          </a:p>
          <a:p>
            <a:pPr lvl="2" algn="just"/>
            <a:r>
              <a:rPr lang="pt-BR" dirty="0" smtClean="0"/>
              <a:t>Imagem da marca.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51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MANUTENÇÃO ESTRATÉGICA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 smtClean="0"/>
              <a:t>Para alcançar as metas:</a:t>
            </a:r>
          </a:p>
          <a:p>
            <a:pPr algn="just"/>
            <a:endParaRPr lang="pt-BR" dirty="0" smtClean="0"/>
          </a:p>
          <a:p>
            <a:pPr lvl="1" algn="just"/>
            <a:r>
              <a:rPr lang="pt-BR" dirty="0" smtClean="0"/>
              <a:t>Implantar, no momento certo e com a rapidez necessária, planos de ações suportados pelas </a:t>
            </a:r>
            <a:r>
              <a:rPr lang="pt-BR" u="sng" dirty="0" smtClean="0"/>
              <a:t>melhores práticas de gestão da manutenção</a:t>
            </a:r>
            <a:r>
              <a:rPr lang="pt-BR" dirty="0" smtClean="0"/>
              <a:t>, também conhecidos como </a:t>
            </a:r>
            <a:r>
              <a:rPr lang="pt-BR" u="sng" dirty="0" smtClean="0"/>
              <a:t>caminhos estratégicos</a:t>
            </a:r>
            <a:r>
              <a:rPr lang="pt-BR" dirty="0" smtClean="0"/>
              <a:t>.</a:t>
            </a:r>
          </a:p>
          <a:p>
            <a:pPr algn="just"/>
            <a:endParaRPr lang="pt-BR" dirty="0" smtClean="0"/>
          </a:p>
          <a:p>
            <a:pPr algn="just"/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725</TotalTime>
  <Words>2136</Words>
  <Application>Microsoft Office PowerPoint</Application>
  <PresentationFormat>Apresentação na tela (4:3)</PresentationFormat>
  <Paragraphs>313</Paragraphs>
  <Slides>44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44</vt:i4>
      </vt:variant>
    </vt:vector>
  </HeadingPairs>
  <TitlesOfParts>
    <vt:vector size="46" baseType="lpstr">
      <vt:lpstr>Tema do Office</vt:lpstr>
      <vt:lpstr>Microsoft Equation 3.0</vt:lpstr>
      <vt:lpstr>MANUTENÇÃO INDUSTRIAL</vt:lpstr>
      <vt:lpstr>GESTÃO ESTRATÉGICA DA MANUTENÇÃO</vt:lpstr>
      <vt:lpstr>GESTÃO ESTRATÉGICA DA MANUTENÇÃO - INTRODUÇÃO</vt:lpstr>
      <vt:lpstr>GESTÃO ESTRATÉGICA DA MANUTENÇÃO - INTRODUÇÃO</vt:lpstr>
      <vt:lpstr>MANUTENÇÃO ESTRATÉGICA</vt:lpstr>
      <vt:lpstr>MANUTENÇÃO ESTRATÉGICA</vt:lpstr>
      <vt:lpstr>MANUTENÇÃO ESTRATÉGICA</vt:lpstr>
      <vt:lpstr>MANUTENÇÃO ESTRATÉGICA</vt:lpstr>
      <vt:lpstr>MANUTENÇÃO ESTRATÉGICA</vt:lpstr>
      <vt:lpstr>MANUTENÇÃO ESTRATÉGICA</vt:lpstr>
      <vt:lpstr>MANUTENÇÃO ESTRATÉGICA</vt:lpstr>
      <vt:lpstr>MANUTENÇÃO ESTRATÉGICA</vt:lpstr>
      <vt:lpstr>MANUTENÇÃO ESTRATÉGICA</vt:lpstr>
      <vt:lpstr>MANUTENÇÃO ESTRATÉGICA</vt:lpstr>
      <vt:lpstr>MANUTENÇÃO ESTRATÉGICA</vt:lpstr>
      <vt:lpstr>MANUTENÇÃO ESTRATÉGICA</vt:lpstr>
      <vt:lpstr>MANUTENÇÃO ESTRATÉGICA</vt:lpstr>
      <vt:lpstr>PRODUTO DA MANUTENÇÃO</vt:lpstr>
      <vt:lpstr>PRODUTO DA MANUTENÇÃO</vt:lpstr>
      <vt:lpstr>PRODUTO DA MANUTENÇÃO</vt:lpstr>
      <vt:lpstr>CONCEITO ATUAL DE MANUTENÇÃO</vt:lpstr>
      <vt:lpstr>CONCEITO ATUAL DE MANUTENÇÃO</vt:lpstr>
      <vt:lpstr>CONCEITO ATUAL DE MANUTENÇÃO</vt:lpstr>
      <vt:lpstr>CONCEITO ATUAL DE MANUTENÇÃO</vt:lpstr>
      <vt:lpstr>CONCEITO ATUAL DE MANUTENÇÃO</vt:lpstr>
      <vt:lpstr>CONCEITO ATUAL DE MANUTENÇÃO</vt:lpstr>
      <vt:lpstr>CONCEITO ATUAL DE MANUTENÇÃO</vt:lpstr>
      <vt:lpstr>CONCEITO ATUAL DE MANUTENÇÃO</vt:lpstr>
      <vt:lpstr>CONCEITO ATUAL DE MANUTENÇÃO</vt:lpstr>
      <vt:lpstr>CONCEITO ATUAL DE MANUTENÇÃO</vt:lpstr>
      <vt:lpstr>CONCEITO ATUAL DE MANUTENÇÃO</vt:lpstr>
      <vt:lpstr>CONCEITO ATUAL DE MANUTENÇÃO</vt:lpstr>
      <vt:lpstr>CONCEITO ATUAL DE MANUTENÇÃO</vt:lpstr>
      <vt:lpstr>CONCEITO ATUAL DE MANUTENÇÃO</vt:lpstr>
      <vt:lpstr>CONCEITO ATUAL DE MANUTENÇÃO</vt:lpstr>
      <vt:lpstr>CONCEITO ATUAL DE MANUTENÇÃO</vt:lpstr>
      <vt:lpstr>CONCEITO ATUAL DE MANUTENÇÃO</vt:lpstr>
      <vt:lpstr>CONCEITO ATUAL DE MANUTENÇÃO</vt:lpstr>
      <vt:lpstr>CONCEITO ATUAL DE MANUTENÇÃO</vt:lpstr>
      <vt:lpstr>CONCEITO ATUAL DE MANUTENÇÃO</vt:lpstr>
      <vt:lpstr>CONCEITO ATUAL DE MANUTENÇÃO</vt:lpstr>
      <vt:lpstr>CONCEITO ATUAL DE MANUTENÇÃO</vt:lpstr>
      <vt:lpstr>CONCEITO ATUAL DE MANUTENÇÃO</vt:lpstr>
      <vt:lpstr>CONCEITO ATUAL DE MANUTENÇÃO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MANUTENÇÃO INDUSTRIAL</dc:title>
  <dc:creator>usuario</dc:creator>
  <cp:lastModifiedBy>usuario</cp:lastModifiedBy>
  <cp:revision>71</cp:revision>
  <dcterms:created xsi:type="dcterms:W3CDTF">2013-09-09T12:44:35Z</dcterms:created>
  <dcterms:modified xsi:type="dcterms:W3CDTF">2013-09-10T00:50:12Z</dcterms:modified>
</cp:coreProperties>
</file>