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9" r:id="rId12"/>
    <p:sldId id="270" r:id="rId13"/>
    <p:sldId id="271" r:id="rId14"/>
    <p:sldId id="272" r:id="rId15"/>
    <p:sldId id="267" r:id="rId16"/>
    <p:sldId id="268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7" r:id="rId34"/>
    <p:sldId id="298" r:id="rId35"/>
    <p:sldId id="296" r:id="rId36"/>
    <p:sldId id="299" r:id="rId37"/>
    <p:sldId id="300" r:id="rId38"/>
    <p:sldId id="301" r:id="rId39"/>
    <p:sldId id="302" r:id="rId40"/>
    <p:sldId id="304" r:id="rId41"/>
    <p:sldId id="305" r:id="rId4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104FF7E-01E8-4A90-9FAF-A07B720544C4}" type="datetimeFigureOut">
              <a:rPr lang="pt-BR"/>
              <a:pPr>
                <a:defRPr/>
              </a:pPr>
              <a:t>4/5/2015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57A83AA-B50F-4CE9-8ADD-3A354939E0B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FBFA2-3502-49A2-9593-BB39EBA046CC}" type="datetime1">
              <a:rPr lang="pt-BR"/>
              <a:pPr>
                <a:defRPr/>
              </a:pPr>
              <a:t>4/5/2015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3663C-572A-46BB-8DC1-3EDFB97BAAC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D4D9A-6504-4963-B4C4-94C0B158345E}" type="datetime1">
              <a:rPr lang="pt-BR"/>
              <a:pPr>
                <a:defRPr/>
              </a:pPr>
              <a:t>4/5/2015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7A823-A355-488F-B4A7-A9058E8FF00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CC696-065C-4FCD-8C47-72D3BE1F0F0A}" type="datetime1">
              <a:rPr lang="pt-BR"/>
              <a:pPr>
                <a:defRPr/>
              </a:pPr>
              <a:t>4/5/2015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56D69-C077-47F1-97F4-3EEF51BC080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19EED-64E6-4E86-B263-E84B5EA9C7C6}" type="datetime1">
              <a:rPr lang="pt-BR"/>
              <a:pPr>
                <a:defRPr/>
              </a:pPr>
              <a:t>4/5/2015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D3DAF-3D1D-4898-A9D1-6FEF0E95F1F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2B476-F401-4214-A9F7-2C82566380B7}" type="datetime1">
              <a:rPr lang="pt-BR"/>
              <a:pPr>
                <a:defRPr/>
              </a:pPr>
              <a:t>4/5/2015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6DD58-58FC-4F5E-B7A1-04B09973CD1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C6E88-911B-421F-B9D5-1176BACF8B5B}" type="datetime1">
              <a:rPr lang="pt-BR"/>
              <a:pPr>
                <a:defRPr/>
              </a:pPr>
              <a:t>4/5/2015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6EA7E-060B-494A-83D6-88BC7F16985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7A7C9-BE73-4124-973E-AC16E8F2A77C}" type="datetime1">
              <a:rPr lang="pt-BR"/>
              <a:pPr>
                <a:defRPr/>
              </a:pPr>
              <a:t>4/5/2015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AD221-C05A-4EDD-BBED-688D0F2462D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71DFC-DB7A-4CD8-8482-F5A16E261DCA}" type="datetime1">
              <a:rPr lang="pt-BR"/>
              <a:pPr>
                <a:defRPr/>
              </a:pPr>
              <a:t>4/5/2015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F9EA-C867-4725-9EDA-C29952FF3B1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5B2E1-78FA-486A-A116-D6121207F7F0}" type="datetime1">
              <a:rPr lang="pt-BR"/>
              <a:pPr>
                <a:defRPr/>
              </a:pPr>
              <a:t>4/5/2015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2B610-49FE-4FCB-864A-6B4D6C33413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35F4D-4607-4956-B553-D71751C1850C}" type="datetime1">
              <a:rPr lang="pt-BR"/>
              <a:pPr>
                <a:defRPr/>
              </a:pPr>
              <a:t>4/5/2015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4DA0E-8A02-46F2-9C99-CD070FEFD85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452C5-A9D5-4310-8181-4B35820E28BD}" type="datetime1">
              <a:rPr lang="pt-BR"/>
              <a:pPr>
                <a:defRPr/>
              </a:pPr>
              <a:t>4/5/2015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0762A-847F-49D7-98B8-9C3E568398A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82B8D-D004-4819-BC1E-57752425D77F}" type="datetime1">
              <a:rPr lang="pt-BR"/>
              <a:pPr>
                <a:defRPr/>
              </a:pPr>
              <a:t>4/5/2015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9E00E-69E1-4546-A445-3E9C976CA52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E553D-FFEA-470C-8BD9-9546407B95B5}" type="datetime1">
              <a:rPr lang="pt-BR"/>
              <a:pPr>
                <a:defRPr/>
              </a:pPr>
              <a:t>4/5/2015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69465-E6E0-4096-BD71-CE90575763D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4579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5540CB-3B2A-4D3B-970F-B8CC10016436}" type="datetime1">
              <a:rPr lang="pt-BR"/>
              <a:pPr>
                <a:defRPr/>
              </a:pPr>
              <a:t>4/5/2015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93FAD9-6A16-4E80-91E0-C801C448A72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71500" y="29289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MÉTODOS E FERRAMENTAS PARA AUMENTO DA CONFIABILIDADE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1FDEB-A103-4CF4-AAAD-CC9BF65E83CE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CONFIABILIDADE – R(t) </a:t>
            </a:r>
          </a:p>
        </p:txBody>
      </p:sp>
      <p:sp>
        <p:nvSpPr>
          <p:cNvPr id="2662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Considerações sobre Taxa de Falhas (</a:t>
            </a:r>
            <a:r>
              <a:rPr lang="el-GR" smtClean="0"/>
              <a:t>λ</a:t>
            </a:r>
            <a:r>
              <a:rPr lang="pt-BR" smtClean="0"/>
              <a:t>):</a:t>
            </a:r>
          </a:p>
          <a:p>
            <a:pPr lvl="1" eaLnBrk="1" hangingPunct="1"/>
            <a:r>
              <a:rPr lang="pt-BR" smtClean="0"/>
              <a:t>Segundo a NBR 5462, falha é a incapacidade de um item desempenhar a função requerida.</a:t>
            </a:r>
          </a:p>
          <a:p>
            <a:pPr lvl="1" eaLnBrk="1" hangingPunct="1"/>
            <a:r>
              <a:rPr lang="pt-BR" smtClean="0"/>
              <a:t> A falha pode resultar em:</a:t>
            </a:r>
          </a:p>
          <a:p>
            <a:pPr lvl="2" eaLnBrk="1" hangingPunct="1"/>
            <a:r>
              <a:rPr lang="pt-BR" smtClean="0"/>
              <a:t>Interrupção da produção;</a:t>
            </a:r>
          </a:p>
          <a:p>
            <a:pPr lvl="2" eaLnBrk="1" hangingPunct="1"/>
            <a:r>
              <a:rPr lang="pt-BR" smtClean="0"/>
              <a:t>Operação em regime instável;</a:t>
            </a:r>
          </a:p>
          <a:p>
            <a:pPr lvl="2" eaLnBrk="1" hangingPunct="1"/>
            <a:r>
              <a:rPr lang="pt-BR" smtClean="0"/>
              <a:t>Queda na quantidade produzida;</a:t>
            </a:r>
          </a:p>
          <a:p>
            <a:pPr lvl="2" eaLnBrk="1" hangingPunct="1"/>
            <a:r>
              <a:rPr lang="pt-BR" smtClean="0"/>
              <a:t>Deterioração ou perda da qualidade do produto.</a:t>
            </a:r>
          </a:p>
          <a:p>
            <a:pPr lvl="1" eaLnBrk="1" hangingPunct="1"/>
            <a:endParaRPr lang="pt-BR" smtClean="0"/>
          </a:p>
          <a:p>
            <a:pPr lvl="1" eaLnBrk="1" hangingPunct="1"/>
            <a:endParaRPr lang="pt-BR" smtClean="0"/>
          </a:p>
          <a:p>
            <a:pPr lvl="2" eaLnBrk="1" hangingPunct="1"/>
            <a:endParaRPr lang="pt-BR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03473-C6ED-44EB-82A5-962F1EBBC879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CONFIABILIDADE – R(t) </a:t>
            </a:r>
          </a:p>
        </p:txBody>
      </p:sp>
      <p:sp>
        <p:nvSpPr>
          <p:cNvPr id="307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Considerações sobre Taxa de Falhas (</a:t>
            </a:r>
            <a:r>
              <a:rPr lang="el-GR" smtClean="0"/>
              <a:t>λ</a:t>
            </a:r>
            <a:r>
              <a:rPr lang="pt-BR" smtClean="0"/>
              <a:t>):</a:t>
            </a:r>
          </a:p>
          <a:p>
            <a:pPr lvl="1" eaLnBrk="1" hangingPunct="1"/>
            <a:r>
              <a:rPr lang="pt-BR" smtClean="0"/>
              <a:t>A taxa de falhas sendo definida como o número de falhas por unidade tempo, é usualmente expressa em número de falhas por milhão de horas, ou seja:</a:t>
            </a:r>
          </a:p>
          <a:p>
            <a:pPr lvl="1" eaLnBrk="1" hangingPunct="1">
              <a:buFont typeface="Arial" charset="0"/>
              <a:buNone/>
            </a:pPr>
            <a:endParaRPr lang="pt-BR" smtClean="0"/>
          </a:p>
          <a:p>
            <a:pPr lvl="1" eaLnBrk="1" hangingPunct="1"/>
            <a:endParaRPr lang="pt-BR" smtClean="0"/>
          </a:p>
          <a:p>
            <a:pPr lvl="2" eaLnBrk="1" hangingPunct="1"/>
            <a:endParaRPr lang="pt-BR" smtClean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0063" y="4143375"/>
          <a:ext cx="8308975" cy="1357313"/>
        </p:xfrm>
        <a:graphic>
          <a:graphicData uri="http://schemas.openxmlformats.org/presentationml/2006/ole">
            <p:oleObj spid="_x0000_s3075" name="Equação" r:id="rId3" imgW="2565400" imgH="419100" progId="Equation.3">
              <p:embed/>
            </p:oleObj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C025B-34CD-4AD5-A1B9-FAB9B3390E9F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CONFIABILIDADE – R(t) </a:t>
            </a:r>
          </a:p>
        </p:txBody>
      </p:sp>
      <p:sp>
        <p:nvSpPr>
          <p:cNvPr id="2969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Considerações sobre Taxa de Falhas (</a:t>
            </a:r>
            <a:r>
              <a:rPr lang="el-GR" smtClean="0"/>
              <a:t>λ</a:t>
            </a:r>
            <a:r>
              <a:rPr lang="pt-BR" smtClean="0"/>
              <a:t>):</a:t>
            </a:r>
          </a:p>
          <a:p>
            <a:pPr lvl="1" eaLnBrk="1" hangingPunct="1"/>
            <a:r>
              <a:rPr lang="pt-BR" smtClean="0"/>
              <a:t>Existem curvas características de taxas de falhas conforme o tipo de equipamento, por exemplo:</a:t>
            </a:r>
          </a:p>
          <a:p>
            <a:pPr lvl="1" eaLnBrk="1" hangingPunct="1">
              <a:buFont typeface="Arial" charset="0"/>
              <a:buNone/>
            </a:pPr>
            <a:endParaRPr lang="pt-BR" smtClean="0"/>
          </a:p>
          <a:p>
            <a:pPr lvl="1" eaLnBrk="1" hangingPunct="1"/>
            <a:endParaRPr lang="pt-BR" smtClean="0"/>
          </a:p>
          <a:p>
            <a:pPr lvl="2" eaLnBrk="1" hangingPunct="1"/>
            <a:endParaRPr lang="pt-BR" smtClean="0"/>
          </a:p>
        </p:txBody>
      </p:sp>
      <p:pic>
        <p:nvPicPr>
          <p:cNvPr id="29699" name="Imagem 5" descr="Curva da banheir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3071813"/>
            <a:ext cx="6500813" cy="354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AE1D9-3013-4B69-8890-A3BC0D943838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CONFIABILIDADE – R(t)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Considerações sobre Taxa de Falhas (</a:t>
            </a:r>
            <a:r>
              <a:rPr lang="el-GR" dirty="0" smtClean="0"/>
              <a:t>λ</a:t>
            </a:r>
            <a:r>
              <a:rPr lang="pt-BR" dirty="0" smtClean="0"/>
              <a:t>):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u="sng" dirty="0" smtClean="0"/>
              <a:t>Mortalidade Infantil: </a:t>
            </a:r>
            <a:r>
              <a:rPr lang="pt-BR" dirty="0" smtClean="0"/>
              <a:t>Há grande incidência de falhas causadas por componentes com defeitos de fabricação ou deficiências de projeto. Essas falhas também podem ser oriundas de problemas de instalação/montagens.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u="sng" dirty="0" smtClean="0"/>
              <a:t>Vida Útil: </a:t>
            </a:r>
            <a:r>
              <a:rPr lang="pt-BR" dirty="0" smtClean="0"/>
              <a:t>a taxa de falhas é sensivelmente menor e relativamente constante ao longo do tempo.;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u="sng" dirty="0" smtClean="0"/>
              <a:t>Envelhecimento ou degradação: </a:t>
            </a:r>
            <a:r>
              <a:rPr lang="pt-BR" dirty="0" smtClean="0"/>
              <a:t>Há um aumento na taxa de falhas decorrente do desgaste natural,que será tanto maior quanto mais passar o tempo.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pt-BR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309A0-7C68-4401-B674-0748BE9C9DF4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CONFIABILIDADE – R(t) </a:t>
            </a:r>
          </a:p>
        </p:txBody>
      </p:sp>
      <p:sp>
        <p:nvSpPr>
          <p:cNvPr id="3174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Considerações sobre Taxa de Falhas (</a:t>
            </a:r>
            <a:r>
              <a:rPr lang="el-GR" smtClean="0"/>
              <a:t>λ</a:t>
            </a:r>
            <a:r>
              <a:rPr lang="pt-BR" smtClean="0"/>
              <a:t>):</a:t>
            </a:r>
          </a:p>
          <a:p>
            <a:pPr lvl="1" eaLnBrk="1" hangingPunct="1"/>
            <a:r>
              <a:rPr lang="pt-BR" smtClean="0"/>
              <a:t>Do ponto de vista da manutenção, a taxa de mortalidade infantil será tanto maior quanto pior for o trabalho desenvolvido nas fases que antecedem a entrada em operação de qualquer equipamento ou sistema;</a:t>
            </a:r>
          </a:p>
          <a:p>
            <a:pPr lvl="1" eaLnBrk="1" hangingPunct="1"/>
            <a:r>
              <a:rPr lang="pt-BR" smtClean="0"/>
              <a:t>A participação de pessoas da manutenção nessas citadas fases anteriores em muito pode contribuir para a redução da mortalidade infantil.</a:t>
            </a:r>
          </a:p>
          <a:p>
            <a:pPr lvl="2" eaLnBrk="1" hangingPunct="1"/>
            <a:endParaRPr lang="pt-BR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4C98E6-C4CD-48A2-97FE-E3AF8935D74D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CONFIABILIDADE – R(t)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CONCLUSÕES: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Quanto maior o número de falhas, menor a confiabilidade de um item, para as condições estabelecidas a priori.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Quanto maior a confiabilidade, melhores serão os resultados para o cliente o usuário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Quanto maior a confiabilidade, menores serão os custos de produção. Por outro lado, os custos de manutenção aumentam significativamente à medida que a confiabilidade tende a 100%.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pt-BR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pt-BR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28E31-9CD8-4C46-9881-D5EE321A254A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CONFIABILIDADE – R(t) </a:t>
            </a:r>
          </a:p>
        </p:txBody>
      </p:sp>
      <p:sp>
        <p:nvSpPr>
          <p:cNvPr id="3379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Arial" charset="0"/>
              <a:buNone/>
            </a:pPr>
            <a:endParaRPr lang="pt-BR" smtClean="0"/>
          </a:p>
          <a:p>
            <a:pPr lvl="2" eaLnBrk="1" hangingPunct="1"/>
            <a:endParaRPr lang="pt-BR" smtClean="0"/>
          </a:p>
        </p:txBody>
      </p:sp>
      <p:pic>
        <p:nvPicPr>
          <p:cNvPr id="33795" name="Imagem 3" descr="Confiabilidade x Custo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1500188"/>
            <a:ext cx="7500937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858C3-34E7-419C-9E83-E7279AE5A7CA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CONFIABILIDADE – R(t) </a:t>
            </a:r>
          </a:p>
        </p:txBody>
      </p:sp>
      <p:sp>
        <p:nvSpPr>
          <p:cNvPr id="3481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3000" smtClean="0"/>
              <a:t>CONCLUSÕES:</a:t>
            </a:r>
          </a:p>
          <a:p>
            <a:pPr lvl="1" eaLnBrk="1" hangingPunct="1"/>
            <a:r>
              <a:rPr lang="pt-BR" sz="2600" smtClean="0"/>
              <a:t>A manutenção é capaz de restaurar somente o </a:t>
            </a:r>
            <a:r>
              <a:rPr lang="pt-BR" sz="2600" i="1" u="sng" smtClean="0"/>
              <a:t>desempenho inerente </a:t>
            </a:r>
            <a:r>
              <a:rPr lang="pt-BR" sz="2600" smtClean="0"/>
              <a:t>do equipamento;</a:t>
            </a:r>
          </a:p>
          <a:p>
            <a:pPr lvl="1" eaLnBrk="1" hangingPunct="1"/>
            <a:r>
              <a:rPr lang="pt-BR" sz="2600" smtClean="0"/>
              <a:t>Se a condição de falha é definida pela incapacidade do equipamento alcançar o desempenho requerido, então a manutenção não pode reparar a falha. </a:t>
            </a:r>
          </a:p>
          <a:p>
            <a:pPr lvl="1" eaLnBrk="1" hangingPunct="1"/>
            <a:r>
              <a:rPr lang="pt-BR" sz="2600" smtClean="0"/>
              <a:t>Neste caso, será necessário substituir o equipamento por outro compatível com o desempenho requerido ou, eventualmente, reformá-lo.</a:t>
            </a:r>
          </a:p>
          <a:p>
            <a:pPr lvl="1" eaLnBrk="1" hangingPunct="1"/>
            <a:endParaRPr lang="pt-BR" sz="2600" smtClean="0"/>
          </a:p>
          <a:p>
            <a:pPr lvl="1" eaLnBrk="1" hangingPunct="1"/>
            <a:endParaRPr lang="pt-BR" sz="2600" smtClean="0"/>
          </a:p>
          <a:p>
            <a:pPr lvl="1" eaLnBrk="1" hangingPunct="1"/>
            <a:endParaRPr lang="pt-BR" sz="2600" smtClean="0"/>
          </a:p>
          <a:p>
            <a:pPr lvl="2" eaLnBrk="1" hangingPunct="1"/>
            <a:endParaRPr lang="pt-BR" sz="2200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5210AB-A12F-48F3-9DDE-2F812114BEEE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DISPONIBILIDADE </a:t>
            </a:r>
          </a:p>
        </p:txBody>
      </p:sp>
      <p:sp>
        <p:nvSpPr>
          <p:cNvPr id="3584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DISPONIBILIDADE é a capacidade de um item estar em condições de executar uma certa função em um dado instante ou durante um intervalo de tempo determinado.</a:t>
            </a:r>
          </a:p>
          <a:p>
            <a:pPr eaLnBrk="1" hangingPunct="1">
              <a:buFont typeface="Arial" charset="0"/>
              <a:buNone/>
            </a:pPr>
            <a:endParaRPr lang="pt-BR" smtClean="0"/>
          </a:p>
          <a:p>
            <a:pPr algn="just" eaLnBrk="1" hangingPunct="1"/>
            <a:r>
              <a:rPr lang="pt-BR" smtClean="0"/>
              <a:t>A DISPONIBILIDADE é calculada em função de alguns indicadores na manutenção.</a:t>
            </a:r>
          </a:p>
          <a:p>
            <a:pPr lvl="1" eaLnBrk="1" hangingPunct="1">
              <a:buFont typeface="Arial" charset="0"/>
              <a:buNone/>
            </a:pPr>
            <a:endParaRPr lang="pt-BR" smtClean="0"/>
          </a:p>
          <a:p>
            <a:pPr lvl="1" eaLnBrk="1" hangingPunct="1"/>
            <a:endParaRPr lang="pt-BR" smtClean="0"/>
          </a:p>
          <a:p>
            <a:pPr lvl="2" eaLnBrk="1" hangingPunct="1"/>
            <a:endParaRPr lang="pt-BR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E2B6E-BD14-4F7D-9AFF-99F09B06A9E1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DISPONIBILIDADE </a:t>
            </a:r>
          </a:p>
        </p:txBody>
      </p:sp>
      <p:sp>
        <p:nvSpPr>
          <p:cNvPr id="3686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INDICADORES  NA MANUTENÇÃO: Alguns indicadores (índices) geralmente utilizados na manutenção, são:</a:t>
            </a:r>
          </a:p>
          <a:p>
            <a:pPr lvl="1" eaLnBrk="1" hangingPunct="1"/>
            <a:r>
              <a:rPr lang="pt-BR" smtClean="0"/>
              <a:t>TMEF = Tempo médio entre falhas;</a:t>
            </a:r>
          </a:p>
          <a:p>
            <a:pPr lvl="1" eaLnBrk="1" hangingPunct="1"/>
            <a:r>
              <a:rPr lang="pt-BR" smtClean="0"/>
              <a:t>TMPF = Tempo médio para  a falha;</a:t>
            </a:r>
          </a:p>
          <a:p>
            <a:pPr lvl="1" eaLnBrk="1" hangingPunct="1"/>
            <a:r>
              <a:rPr lang="pt-BR" smtClean="0"/>
              <a:t>TMPR = Tempo médio para reparos;</a:t>
            </a:r>
          </a:p>
          <a:p>
            <a:pPr lvl="1" eaLnBrk="1" hangingPunct="1"/>
            <a:r>
              <a:rPr lang="pt-BR" smtClean="0"/>
              <a:t>TMEM= Tempo médio entre manutenções;</a:t>
            </a:r>
          </a:p>
          <a:p>
            <a:pPr lvl="1" eaLnBrk="1" hangingPunct="1"/>
            <a:r>
              <a:rPr lang="pt-BR" smtClean="0"/>
              <a:t>TMP    = Tempo médio de paralisações.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4A013-EB44-4EF0-AD8E-DC285653A714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INTRODUÇÃO</a:t>
            </a:r>
          </a:p>
        </p:txBody>
      </p:sp>
      <p:sp>
        <p:nvSpPr>
          <p:cNvPr id="17410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MISSÃO DA MANUTENÇÃO: </a:t>
            </a:r>
          </a:p>
          <a:p>
            <a:pPr eaLnBrk="1" hangingPunct="1">
              <a:buFont typeface="Arial" charset="0"/>
              <a:buNone/>
            </a:pPr>
            <a:endParaRPr lang="pt-BR" smtClean="0"/>
          </a:p>
          <a:p>
            <a:pPr lvl="1" algn="just" eaLnBrk="1" hangingPunct="1"/>
            <a:r>
              <a:rPr lang="pt-BR" smtClean="0"/>
              <a:t>Garantir a DISPONIBILIDADE da função dos equipamentos e instalações de modo a atender a um processo de produção ou de serviço com CONFIABILIDADE, SEGURANÇA, PRESERVAÇÃO DO MEIO AMBIENTE e CUSTO ADEQUADO.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34706-5C1E-4922-B60C-CEE0063ECC97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DISPONIBILIDADE </a:t>
            </a:r>
          </a:p>
        </p:txBody>
      </p:sp>
      <p:sp>
        <p:nvSpPr>
          <p:cNvPr id="3789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TMEF = Tempo Médio Entre Falhas:</a:t>
            </a:r>
          </a:p>
          <a:p>
            <a:pPr lvl="3" eaLnBrk="1" hangingPunct="1"/>
            <a:r>
              <a:rPr lang="pt-BR" smtClean="0"/>
              <a:t>(Mean Time Between Failures = MTBF)</a:t>
            </a:r>
          </a:p>
          <a:p>
            <a:pPr lvl="1" eaLnBrk="1" hangingPunct="1"/>
            <a:r>
              <a:rPr lang="pt-BR" smtClean="0"/>
              <a:t>É uma medida básica de confiabilidade de </a:t>
            </a:r>
            <a:r>
              <a:rPr lang="pt-BR" u="sng" smtClean="0"/>
              <a:t>itens reparáveis</a:t>
            </a:r>
            <a:r>
              <a:rPr lang="pt-BR" smtClean="0"/>
              <a:t>. Aplicável à manutenção corretiva.</a:t>
            </a:r>
          </a:p>
          <a:p>
            <a:pPr lvl="1" eaLnBrk="1" hangingPunct="1"/>
            <a:endParaRPr lang="pt-BR" smtClean="0"/>
          </a:p>
          <a:p>
            <a:pPr eaLnBrk="1" hangingPunct="1"/>
            <a:r>
              <a:rPr lang="pt-BR" smtClean="0"/>
              <a:t>TMPF = Tempo Médio Para a Falha:</a:t>
            </a:r>
          </a:p>
          <a:p>
            <a:pPr lvl="3" eaLnBrk="1" hangingPunct="1"/>
            <a:r>
              <a:rPr lang="pt-BR" smtClean="0"/>
              <a:t>(Mean Time To Failure = MTTF)</a:t>
            </a:r>
          </a:p>
          <a:p>
            <a:pPr lvl="1" eaLnBrk="1" hangingPunct="1"/>
            <a:r>
              <a:rPr lang="pt-BR" smtClean="0"/>
              <a:t>É uma medida básica de confiabilidade de </a:t>
            </a:r>
            <a:r>
              <a:rPr lang="pt-BR" u="sng" smtClean="0"/>
              <a:t>itens NÃO reparáveis</a:t>
            </a:r>
            <a:r>
              <a:rPr lang="pt-BR" smtClean="0"/>
              <a:t> (lâmpadas, por exemplo)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567E3-5634-404F-B16C-C9244D1A8A59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DISPONIBILIDADE </a:t>
            </a:r>
          </a:p>
        </p:txBody>
      </p:sp>
      <p:sp>
        <p:nvSpPr>
          <p:cNvPr id="3891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3000" smtClean="0"/>
              <a:t>TMEM = Tempo Médio entre Manutenções:</a:t>
            </a:r>
          </a:p>
          <a:p>
            <a:pPr lvl="3" eaLnBrk="1" hangingPunct="1">
              <a:lnSpc>
                <a:spcPct val="80000"/>
              </a:lnSpc>
            </a:pPr>
            <a:r>
              <a:rPr lang="pt-BR" sz="1900" smtClean="0"/>
              <a:t>(Mean Time Between Maintenances = MTBM)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pt-BR" sz="2600" smtClean="0"/>
              <a:t>Considera manutenções corretivas e preventivas periódicas programadas, nas quais, apesar de  não ter ocorrido uma falha, é realizado um trabalho de manutenção.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pt-BR" sz="2600" smtClean="0"/>
          </a:p>
          <a:p>
            <a:pPr eaLnBrk="1" hangingPunct="1">
              <a:lnSpc>
                <a:spcPct val="80000"/>
              </a:lnSpc>
            </a:pPr>
            <a:r>
              <a:rPr lang="pt-BR" sz="3000" smtClean="0"/>
              <a:t>TMPR = Tempo Médio Para Reparo:</a:t>
            </a:r>
          </a:p>
          <a:p>
            <a:pPr lvl="3" eaLnBrk="1" hangingPunct="1">
              <a:lnSpc>
                <a:spcPct val="80000"/>
              </a:lnSpc>
            </a:pPr>
            <a:r>
              <a:rPr lang="pt-BR" sz="1900" smtClean="0"/>
              <a:t>(Mean Time To  Repair = MTTR)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600" smtClean="0"/>
              <a:t>É uma média dos tempos utilizados  exclusivamente para os reparos corretivos (não leva em conta tempos de logística, preparação, espera de peças, etc.)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DB2E5-590F-4342-AEA1-E628E7FF5504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DISPONIBILIDADE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z="3000" smtClean="0"/>
              <a:t>TMPR</a:t>
            </a:r>
            <a:r>
              <a:rPr lang="pt-BR" sz="3000" baseline="-25000" smtClean="0"/>
              <a:t>ativo</a:t>
            </a:r>
            <a:r>
              <a:rPr lang="pt-BR" sz="3000" smtClean="0"/>
              <a:t> = Tempo Médio Para Reparo</a:t>
            </a:r>
            <a:r>
              <a:rPr lang="pt-BR" sz="3000" baseline="-25000" smtClean="0"/>
              <a:t>ativo</a:t>
            </a:r>
            <a:r>
              <a:rPr lang="pt-BR" sz="3000" smtClean="0"/>
              <a:t>: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sz="1900" smtClean="0"/>
              <a:t>(Mean Time To  Repair = MTTR</a:t>
            </a:r>
            <a:r>
              <a:rPr lang="pt-BR" sz="1900" baseline="-25000" smtClean="0"/>
              <a:t>active</a:t>
            </a:r>
            <a:r>
              <a:rPr lang="pt-BR" sz="1900" smtClean="0"/>
              <a:t>)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600" smtClean="0"/>
              <a:t>É uma média dos tempos utilizados  exclusivamente para os reparos corretivos e/ou preventivos, mas também não leva em conta tempos de logística, preparação, espera de peças, etc.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pt-BR" sz="26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sz="3000" smtClean="0"/>
              <a:t>TMP = Tempo Médio de Paralisações: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sz="1900" smtClean="0"/>
              <a:t>(Mean Down Time = MDT)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600" smtClean="0"/>
              <a:t>Inclui o TMPR</a:t>
            </a:r>
            <a:r>
              <a:rPr lang="pt-BR" sz="2600" baseline="-25000" smtClean="0"/>
              <a:t>ativo </a:t>
            </a:r>
            <a:r>
              <a:rPr lang="pt-BR" sz="2600" smtClean="0"/>
              <a:t> e todos os tempos: esperas, atrasos, inspeções, deslocamentos, etc. Assim, considera o tempo total de paralisação para manutenção.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pt-BR" sz="2600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B95CB-CAE8-4960-8F8F-F9ED399B7A97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DISPONIBILIDADE </a:t>
            </a:r>
          </a:p>
        </p:txBody>
      </p:sp>
      <p:sp>
        <p:nvSpPr>
          <p:cNvPr id="4096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BR" sz="2000" smtClean="0"/>
              <a:t>	</a:t>
            </a:r>
            <a:r>
              <a:rPr lang="pt-BR" sz="2000" b="1" u="sng" smtClean="0"/>
              <a:t>Exemplo de cálculo de indicadores</a:t>
            </a:r>
            <a:r>
              <a:rPr lang="pt-BR" sz="2000" b="1" smtClean="0"/>
              <a:t>: </a:t>
            </a:r>
            <a:r>
              <a:rPr lang="pt-BR" sz="2000" smtClean="0"/>
              <a:t>Os Tempos Médios (entre falhas, entre manutenções, etc.) são calculados pela relação entre o somatório dos valores de tempo observados em um determinado período e a quantidade de observações. Por exemplo: </a:t>
            </a:r>
          </a:p>
          <a:p>
            <a:pPr eaLnBrk="1" hangingPunct="1">
              <a:buFont typeface="Arial" charset="0"/>
              <a:buNone/>
            </a:pPr>
            <a:endParaRPr lang="pt-BR" smtClean="0"/>
          </a:p>
        </p:txBody>
      </p:sp>
      <p:pic>
        <p:nvPicPr>
          <p:cNvPr id="40963" name="Imagem 3" descr="Exemplo Calculo de Indicador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2857500"/>
            <a:ext cx="7786688" cy="372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C0C6-CD32-4B70-9CCA-A780CAB8051B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DISPONIBILIDADE</a:t>
            </a:r>
          </a:p>
        </p:txBody>
      </p:sp>
      <p:pic>
        <p:nvPicPr>
          <p:cNvPr id="41986" name="Espaço Reservado para Conteúdo 3" descr="Diagrama de tempo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1409700"/>
            <a:ext cx="8180387" cy="5448300"/>
          </a:xfrm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3793D-50C9-4EB4-850B-876D10339094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DISPONIBILIDADE</a:t>
            </a:r>
          </a:p>
        </p:txBody>
      </p:sp>
      <p:sp>
        <p:nvSpPr>
          <p:cNvPr id="49162" name="Rectangle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sz="2800" smtClean="0"/>
              <a:t>O Termo “inerente” (ou intrínseco) relaciona-se com o fato de no TMPR estar levando em conta somente tempo de reparo em manutenções corretivas, excluindo-se todos os demais tempos (logística, espera, sobressalentes, deslocamentos, etc.)</a:t>
            </a:r>
          </a:p>
        </p:txBody>
      </p:sp>
      <p:graphicFrame>
        <p:nvGraphicFramePr>
          <p:cNvPr id="49160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468313" y="2133600"/>
          <a:ext cx="7848600" cy="949325"/>
        </p:xfrm>
        <a:graphic>
          <a:graphicData uri="http://schemas.openxmlformats.org/presentationml/2006/ole">
            <p:oleObj spid="_x0000_s49160" name="Equation" r:id="rId3" imgW="3251200" imgH="393700" progId="Equation.3">
              <p:embed/>
            </p:oleObj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C719F-DC08-4E5D-81A2-4D6100BF9451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DISPONIBILIDADE</a:t>
            </a:r>
          </a:p>
        </p:txBody>
      </p:sp>
      <p:sp>
        <p:nvSpPr>
          <p:cNvPr id="51207" name="Rectangl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sz="2800" smtClean="0"/>
              <a:t>Também conhecida como Disponibilidade Obtida ou Encontrada, também não considera os tempos adicionais (logística, espera, atrasos, etc.), mas inclui as manutenções tanto corretivas quanto preventivas.</a:t>
            </a:r>
          </a:p>
        </p:txBody>
      </p:sp>
      <p:graphicFrame>
        <p:nvGraphicFramePr>
          <p:cNvPr id="51205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468313" y="1725613"/>
          <a:ext cx="7848600" cy="898525"/>
        </p:xfrm>
        <a:graphic>
          <a:graphicData uri="http://schemas.openxmlformats.org/presentationml/2006/ole">
            <p:oleObj spid="_x0000_s51205" name="Equation" r:id="rId3" imgW="3441700" imgH="393700" progId="Equation.3">
              <p:embed/>
            </p:oleObj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2BD43-6451-4A38-BD3F-CEA801D9E279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DISPONIBILIDADE</a:t>
            </a:r>
          </a:p>
        </p:txBody>
      </p:sp>
      <p:sp>
        <p:nvSpPr>
          <p:cNvPr id="52231" name="Rectangl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sz="2400" smtClean="0"/>
              <a:t>A Disponibilidade Operacional representa uma avaliação mais real, ou seja aquela que de fato interessa à empresa, uma vez que além de levar em conta as manutenções corretivas e preventivas, considera também todos os tempos adicionais (logísitica, espera, atrasos, etc.) somados ao tempo de reparo propriamente dito.</a:t>
            </a:r>
          </a:p>
        </p:txBody>
      </p:sp>
      <p:graphicFrame>
        <p:nvGraphicFramePr>
          <p:cNvPr id="52229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468313" y="1728788"/>
          <a:ext cx="7848600" cy="890587"/>
        </p:xfrm>
        <a:graphic>
          <a:graphicData uri="http://schemas.openxmlformats.org/presentationml/2006/ole">
            <p:oleObj spid="_x0000_s52229" name="Equation" r:id="rId3" imgW="3467100" imgH="393700" progId="Equation.3">
              <p:embed/>
            </p:oleObj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1899A-6D40-4786-A996-B31E47284682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MANUTENIBILIDADE</a:t>
            </a:r>
          </a:p>
        </p:txBody>
      </p:sp>
      <p:sp>
        <p:nvSpPr>
          <p:cNvPr id="532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smtClean="0"/>
              <a:t>É a característica de um equipamento permitir maior ou menor grau de facilidade na execução dos serviços de manutenção;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mtClean="0"/>
              <a:t>É a probabilidade de se restabelecer a um sistema, suas condições de funcionamento, em limites de tempos desejados;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mtClean="0"/>
              <a:t>É a probabilidade de que um equipamento com falha seja reparado dentro de um tempo t.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538E2-F62A-44D7-B700-EF431A9A150C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MANUTENIBILIDADE</a:t>
            </a:r>
          </a:p>
        </p:txBody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algn="just" eaLnBrk="1" hangingPunct="1"/>
            <a:r>
              <a:rPr lang="pt-BR" smtClean="0"/>
              <a:t>A Manutenibilidade M(t) é uma função que representa a probabilidade de que o reparo comece no tempo t=0 e esteja concluído satisfatoriamente no tempo t (probabilidade da duração do reparo).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3D211-5207-4A82-8432-9C9A8DF2258E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INTRODUÇÃO</a:t>
            </a:r>
          </a:p>
        </p:txBody>
      </p:sp>
      <p:sp>
        <p:nvSpPr>
          <p:cNvPr id="1843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CONCEITOS USUAIS EM MANUTENÇÃO:</a:t>
            </a:r>
          </a:p>
          <a:p>
            <a:pPr eaLnBrk="1" hangingPunct="1"/>
            <a:endParaRPr lang="pt-BR" smtClean="0"/>
          </a:p>
          <a:p>
            <a:pPr lvl="1" eaLnBrk="1" hangingPunct="1"/>
            <a:r>
              <a:rPr lang="pt-BR" smtClean="0"/>
              <a:t>CONFIABILIDADE;</a:t>
            </a:r>
          </a:p>
          <a:p>
            <a:pPr lvl="1" eaLnBrk="1" hangingPunct="1"/>
            <a:r>
              <a:rPr lang="pt-BR" smtClean="0"/>
              <a:t>DISPONIBILIDADE;</a:t>
            </a:r>
          </a:p>
          <a:p>
            <a:pPr lvl="1" eaLnBrk="1" hangingPunct="1"/>
            <a:r>
              <a:rPr lang="pt-BR" smtClean="0"/>
              <a:t>MANUTENIBILIDADE.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39D4C-2CAF-442A-9EA1-3CBBC001384D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5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MANUTENIBILIDADE</a:t>
            </a:r>
          </a:p>
        </p:txBody>
      </p:sp>
      <p:sp>
        <p:nvSpPr>
          <p:cNvPr id="60426" name="Rectangle 6"/>
          <p:cNvSpPr>
            <a:spLocks noGrp="1"/>
          </p:cNvSpPr>
          <p:nvPr>
            <p:ph type="body" sz="half" idx="2"/>
          </p:nvPr>
        </p:nvSpPr>
        <p:spPr>
          <a:xfrm>
            <a:off x="457200" y="3357563"/>
            <a:ext cx="8229600" cy="2768600"/>
          </a:xfrm>
        </p:spPr>
        <p:txBody>
          <a:bodyPr/>
          <a:lstStyle/>
          <a:p>
            <a:pPr eaLnBrk="1" hangingPunct="1"/>
            <a:r>
              <a:rPr lang="pt-BR" sz="2800" smtClean="0"/>
              <a:t>Onde:</a:t>
            </a:r>
          </a:p>
          <a:p>
            <a:pPr lvl="1" algn="just" eaLnBrk="1" hangingPunct="1"/>
            <a:r>
              <a:rPr lang="el-GR" sz="2400" smtClean="0"/>
              <a:t>μ</a:t>
            </a:r>
            <a:r>
              <a:rPr lang="pt-BR" sz="2400" smtClean="0"/>
              <a:t> é a taxa de reparos, ou seja, é a relação entre o número de reparos efetuados e o tempo total dos reparos do equipamento (reparos/hora). É o inverso do TMPR.</a:t>
            </a:r>
          </a:p>
          <a:p>
            <a:pPr lvl="1" eaLnBrk="1" hangingPunct="1"/>
            <a:r>
              <a:rPr lang="pt-BR" sz="2400" smtClean="0"/>
              <a:t>t é o intervalo de tempo considerado.</a:t>
            </a:r>
            <a:endParaRPr lang="el-GR" sz="2400" smtClean="0"/>
          </a:p>
          <a:p>
            <a:pPr lvl="1" eaLnBrk="1" hangingPunct="1"/>
            <a:endParaRPr lang="el-GR" sz="2400" smtClean="0"/>
          </a:p>
        </p:txBody>
      </p:sp>
      <p:graphicFrame>
        <p:nvGraphicFramePr>
          <p:cNvPr id="60424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2268538" y="1557338"/>
          <a:ext cx="4321175" cy="1095375"/>
        </p:xfrm>
        <a:graphic>
          <a:graphicData uri="http://schemas.openxmlformats.org/presentationml/2006/ole">
            <p:oleObj spid="_x0000_s60424" name="Equation" r:id="rId3" imgW="901309" imgH="228501" progId="Equation.3">
              <p:embed/>
            </p:oleObj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44D4AA-EA4C-4EAF-8E4F-6381030208DB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MANUTENIBILIDADE</a:t>
            </a:r>
          </a:p>
        </p:txBody>
      </p:sp>
      <p:sp>
        <p:nvSpPr>
          <p:cNvPr id="63495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3357563"/>
            <a:ext cx="8229600" cy="2768600"/>
          </a:xfrm>
        </p:spPr>
        <p:txBody>
          <a:bodyPr/>
          <a:lstStyle/>
          <a:p>
            <a:pPr eaLnBrk="1" hangingPunct="1"/>
            <a:r>
              <a:rPr lang="pt-BR" sz="2800" smtClean="0"/>
              <a:t>Então:</a:t>
            </a:r>
          </a:p>
          <a:p>
            <a:pPr lvl="1" algn="just" eaLnBrk="1" hangingPunct="1"/>
            <a:r>
              <a:rPr lang="pt-BR" sz="2400" smtClean="0"/>
              <a:t>Quanto maior o número de reparos por hora (maior taxa de reparos </a:t>
            </a:r>
            <a:r>
              <a:rPr lang="el-GR" sz="2400" smtClean="0"/>
              <a:t>μ</a:t>
            </a:r>
            <a:r>
              <a:rPr lang="pt-BR" sz="2400" smtClean="0"/>
              <a:t>), significa que os reparos são realizados mais rapidamente. Então, </a:t>
            </a:r>
            <a:r>
              <a:rPr lang="en-US" sz="2400" smtClean="0"/>
              <a:t>no intervalo de tempo considerado (t),</a:t>
            </a:r>
            <a:r>
              <a:rPr lang="pt-BR" sz="2400" smtClean="0"/>
              <a:t> maior será produto </a:t>
            </a:r>
            <a:r>
              <a:rPr lang="el-GR" sz="2400" smtClean="0"/>
              <a:t>μ</a:t>
            </a:r>
            <a:r>
              <a:rPr lang="en-US" sz="2400" smtClean="0"/>
              <a:t>t, e portanto, maior será a manutenibilidade (mais próximo de 1)</a:t>
            </a:r>
            <a:r>
              <a:rPr lang="pt-BR" sz="2400" smtClean="0"/>
              <a:t>;</a:t>
            </a:r>
          </a:p>
          <a:p>
            <a:pPr lvl="1" eaLnBrk="1" hangingPunct="1">
              <a:buFont typeface="Arial" charset="0"/>
              <a:buNone/>
            </a:pPr>
            <a:endParaRPr lang="el-GR" sz="2400" smtClean="0"/>
          </a:p>
          <a:p>
            <a:pPr lvl="1" eaLnBrk="1" hangingPunct="1"/>
            <a:endParaRPr lang="el-GR" sz="2400" smtClean="0"/>
          </a:p>
        </p:txBody>
      </p:sp>
      <p:graphicFrame>
        <p:nvGraphicFramePr>
          <p:cNvPr id="6349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1835150" y="1484313"/>
          <a:ext cx="5470525" cy="1489075"/>
        </p:xfrm>
        <a:graphic>
          <a:graphicData uri="http://schemas.openxmlformats.org/presentationml/2006/ole">
            <p:oleObj spid="_x0000_s63493" name="Equation" r:id="rId3" imgW="1447172" imgH="393529" progId="Equation.3">
              <p:embed/>
            </p:oleObj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F38CCF-DA6B-4581-9263-54F00CEA5428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MANUTENIBILIDADE</a:t>
            </a:r>
          </a:p>
        </p:txBody>
      </p:sp>
      <p:sp>
        <p:nvSpPr>
          <p:cNvPr id="645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sz="2800" smtClean="0"/>
              <a:t>Sabendo-se que: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400" smtClean="0"/>
              <a:t>quanto maior for taxa de reparos </a:t>
            </a:r>
            <a:r>
              <a:rPr lang="el-GR" sz="2400" smtClean="0"/>
              <a:t>μ</a:t>
            </a:r>
            <a:r>
              <a:rPr lang="pt-BR" sz="2400" smtClean="0"/>
              <a:t>, </a:t>
            </a:r>
            <a:r>
              <a:rPr lang="en-US" sz="2400" smtClean="0"/>
              <a:t>maior será a manutenibilidade</a:t>
            </a:r>
            <a:r>
              <a:rPr lang="pt-BR" sz="2400" smtClean="0"/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a taxa de reparos </a:t>
            </a:r>
            <a:r>
              <a:rPr lang="el-GR" sz="2400" smtClean="0"/>
              <a:t>μ</a:t>
            </a:r>
            <a:r>
              <a:rPr lang="pt-BR" sz="2400" smtClean="0"/>
              <a:t> é o inverso do TMPR (preferencialmente o TMP);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Então: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Para aumentar a a taxa de reparos </a:t>
            </a:r>
            <a:r>
              <a:rPr lang="el-GR" sz="2400" smtClean="0"/>
              <a:t>μ</a:t>
            </a:r>
            <a:r>
              <a:rPr lang="pt-BR" sz="2400" smtClean="0"/>
              <a:t> é preciso diminuir o TMPR (ou o TMP);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Portanto: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Para se aumentar a Manutenibilidade é preciso diminuir o TMPR (ou o TMP)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pt-BR" sz="2400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6E5F6-5174-4C6B-839F-3F473CECDD9E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MANUTENIBILIDADE</a:t>
            </a:r>
          </a:p>
        </p:txBody>
      </p:sp>
      <p:sp>
        <p:nvSpPr>
          <p:cNvPr id="66568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endParaRPr lang="pt-BR" sz="2800" smtClean="0"/>
          </a:p>
          <a:p>
            <a:pPr eaLnBrk="1" hangingPunct="1"/>
            <a:r>
              <a:rPr lang="pt-BR" sz="2800" smtClean="0"/>
              <a:t>Lembrando que:</a:t>
            </a:r>
          </a:p>
        </p:txBody>
      </p:sp>
      <p:graphicFrame>
        <p:nvGraphicFramePr>
          <p:cNvPr id="6656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827088" y="3644900"/>
          <a:ext cx="7488237" cy="850900"/>
        </p:xfrm>
        <a:graphic>
          <a:graphicData uri="http://schemas.openxmlformats.org/presentationml/2006/ole">
            <p:oleObj spid="_x0000_s66566" name="Equation" r:id="rId3" imgW="3467100" imgH="393700" progId="Equation.3">
              <p:embed/>
            </p:oleObj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A15E9-4CD2-4E69-A274-89F941574B9C}" type="slidenum">
              <a:rPr lang="pt-BR" smtClean="0"/>
              <a:pPr>
                <a:defRPr/>
              </a:pPr>
              <a:t>33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MANUTENIBILIDADE</a:t>
            </a:r>
          </a:p>
        </p:txBody>
      </p:sp>
      <p:sp>
        <p:nvSpPr>
          <p:cNvPr id="675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pt-BR" smtClean="0"/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Então é possível concluir que diminuindo-se o TMPR (ou o TMP):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mtClean="0"/>
              <a:t>Melhora-se a Manutenibilidade;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mtClean="0"/>
              <a:t>Melhora-se Disponibilidade;</a:t>
            </a:r>
          </a:p>
          <a:p>
            <a:pPr algn="just" eaLnBrk="1" hangingPunct="1">
              <a:lnSpc>
                <a:spcPct val="90000"/>
              </a:lnSpc>
            </a:pPr>
            <a:endParaRPr lang="pt-BR" smtClean="0"/>
          </a:p>
          <a:p>
            <a:pPr algn="just" eaLnBrk="1" hangingPunct="1">
              <a:lnSpc>
                <a:spcPct val="90000"/>
              </a:lnSpc>
            </a:pPr>
            <a:r>
              <a:rPr lang="pt-BR" smtClean="0"/>
              <a:t>Portanto, desenvolver meios para a redução do TMPR ou do TMP é uma importante função da Engenharia de Manutenção, </a:t>
            </a:r>
          </a:p>
          <a:p>
            <a:pPr lvl="2" algn="just" eaLnBrk="1" hangingPunct="1">
              <a:lnSpc>
                <a:spcPct val="90000"/>
              </a:lnSpc>
              <a:buFont typeface="Arial" charset="0"/>
              <a:buNone/>
            </a:pPr>
            <a:endParaRPr lang="pt-BR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C5FE6-D485-4014-8EA4-EDB6175300F3}" type="slidenum">
              <a:rPr lang="pt-BR" smtClean="0"/>
              <a:pPr>
                <a:defRPr/>
              </a:pPr>
              <a:t>34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MANUTENIBILIDADE</a:t>
            </a:r>
          </a:p>
        </p:txBody>
      </p:sp>
      <p:sp>
        <p:nvSpPr>
          <p:cNvPr id="686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400" smtClean="0"/>
              <a:t>Possibilidades de atuação da Engenharia de Manutenção para a redução do TMP: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smtClean="0"/>
              <a:t>Suporte ao projeto;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smtClean="0"/>
              <a:t>Planejamento da Manutenção;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smtClean="0"/>
              <a:t>Capacitação da mão de obra;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smtClean="0"/>
              <a:t>Suporte Logístico;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smtClean="0"/>
              <a:t>Facilidades de acesso;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smtClean="0"/>
              <a:t>Modularidade;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smtClean="0"/>
              <a:t>Padronização;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smtClean="0"/>
              <a:t>Intercambiabilidade;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smtClean="0"/>
              <a:t>Manobrabilidade;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smtClean="0"/>
              <a:t>Ferramentas especiais;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smtClean="0"/>
              <a:t>Visibilidade das partes que terão manutenção;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smtClean="0"/>
              <a:t>Etc.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pt-BR" sz="2000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42347-9ECC-4283-9BDA-43FC566B52D5}" type="slidenum">
              <a:rPr lang="pt-BR" smtClean="0"/>
              <a:pPr>
                <a:defRPr/>
              </a:pPr>
              <a:t>35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MANUTENIBILIDADE</a:t>
            </a:r>
          </a:p>
        </p:txBody>
      </p:sp>
      <p:sp>
        <p:nvSpPr>
          <p:cNvPr id="69634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Atuação da Engenharia de Manutenção para a redução do TMP – exemplo: passarelas ente torres.</a:t>
            </a:r>
          </a:p>
          <a:p>
            <a:pPr lvl="1" eaLnBrk="1" hangingPunct="1">
              <a:buFont typeface="Arial" charset="0"/>
              <a:buNone/>
            </a:pPr>
            <a:endParaRPr lang="pt-BR" sz="2400" smtClean="0"/>
          </a:p>
        </p:txBody>
      </p:sp>
      <p:pic>
        <p:nvPicPr>
          <p:cNvPr id="69635" name="Picture 5" descr="Figura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2492375"/>
            <a:ext cx="5832475" cy="4216400"/>
          </a:xfrm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F2C8DE-E5B3-4D9D-A23E-E50F8D68564C}" type="slidenum">
              <a:rPr lang="pt-BR" smtClean="0"/>
              <a:pPr>
                <a:defRPr/>
              </a:pPr>
              <a:t>36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MANUTENIBILIDADE</a:t>
            </a:r>
          </a:p>
        </p:txBody>
      </p:sp>
      <p:sp>
        <p:nvSpPr>
          <p:cNvPr id="70658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Atuação da Engenharia de Manutenção para a redução do TMP – exemplo: pisos para diversas frentes de trabalho simultâneas.</a:t>
            </a:r>
          </a:p>
          <a:p>
            <a:pPr lvl="1" eaLnBrk="1" hangingPunct="1">
              <a:buFont typeface="Arial" charset="0"/>
              <a:buNone/>
            </a:pPr>
            <a:endParaRPr lang="pt-BR" sz="2400" smtClean="0"/>
          </a:p>
        </p:txBody>
      </p:sp>
      <p:pic>
        <p:nvPicPr>
          <p:cNvPr id="70659" name="Picture 6" descr="Figura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835150" y="2852738"/>
            <a:ext cx="5473700" cy="3941762"/>
          </a:xfrm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84CCC-1483-4B33-BD88-947B66C193DF}" type="slidenum">
              <a:rPr lang="pt-BR" smtClean="0"/>
              <a:pPr>
                <a:defRPr/>
              </a:pPr>
              <a:t>37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MANUTENIBILIDADE</a:t>
            </a:r>
          </a:p>
        </p:txBody>
      </p:sp>
      <p:sp>
        <p:nvSpPr>
          <p:cNvPr id="71682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Atuação da Engenharia de Manutenção para a redução do TMP – exemplo: capacitação de M.O.</a:t>
            </a:r>
          </a:p>
          <a:p>
            <a:pPr lvl="1" eaLnBrk="1" hangingPunct="1">
              <a:buFont typeface="Arial" charset="0"/>
              <a:buNone/>
            </a:pPr>
            <a:endParaRPr lang="pt-BR" sz="2400" smtClean="0"/>
          </a:p>
        </p:txBody>
      </p:sp>
      <p:pic>
        <p:nvPicPr>
          <p:cNvPr id="71683" name="Picture 6" descr="Figura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2651125"/>
            <a:ext cx="6480175" cy="4160838"/>
          </a:xfrm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54C08-CACF-47AC-B30A-68D31F6DB62F}" type="slidenum">
              <a:rPr lang="pt-BR" smtClean="0"/>
              <a:pPr>
                <a:defRPr/>
              </a:pPr>
              <a:t>38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MANUTENIBILIDADE</a:t>
            </a:r>
          </a:p>
        </p:txBody>
      </p:sp>
      <p:sp>
        <p:nvSpPr>
          <p:cNvPr id="72706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Atuação da Engenharia de Manutenção para a redução do TMP – exemplo: custos x benefícios.</a:t>
            </a:r>
          </a:p>
          <a:p>
            <a:pPr lvl="1" eaLnBrk="1" hangingPunct="1">
              <a:buFont typeface="Arial" charset="0"/>
              <a:buNone/>
            </a:pPr>
            <a:endParaRPr lang="pt-BR" sz="2400" smtClean="0"/>
          </a:p>
        </p:txBody>
      </p:sp>
      <p:pic>
        <p:nvPicPr>
          <p:cNvPr id="72707" name="Picture 6" descr="Figura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565400"/>
            <a:ext cx="7704138" cy="4021138"/>
          </a:xfrm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1359C-497F-4830-B754-2151E12CC2CA}" type="slidenum">
              <a:rPr lang="pt-BR" smtClean="0"/>
              <a:pPr>
                <a:defRPr/>
              </a:pPr>
              <a:t>39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CONFIABILIDADE – R(t) </a:t>
            </a:r>
          </a:p>
        </p:txBody>
      </p:sp>
      <p:sp>
        <p:nvSpPr>
          <p:cNvPr id="1945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CONFIABILIDADE é:</a:t>
            </a:r>
          </a:p>
          <a:p>
            <a:pPr eaLnBrk="1" hangingPunct="1"/>
            <a:endParaRPr lang="pt-BR" smtClean="0"/>
          </a:p>
          <a:p>
            <a:pPr eaLnBrk="1" hangingPunct="1">
              <a:buFont typeface="Arial" charset="0"/>
              <a:buNone/>
            </a:pPr>
            <a:r>
              <a:rPr lang="pt-BR" smtClean="0"/>
              <a:t>	 a  </a:t>
            </a:r>
            <a:r>
              <a:rPr lang="pt-BR" i="1" u="sng" smtClean="0"/>
              <a:t>PROBABILIDADE </a:t>
            </a:r>
            <a:r>
              <a:rPr lang="pt-BR" smtClean="0"/>
              <a:t>de um item desempenhar uma </a:t>
            </a:r>
            <a:r>
              <a:rPr lang="pt-BR" i="1" u="sng" smtClean="0"/>
              <a:t>FUNÇÃO REQUERIDA </a:t>
            </a:r>
            <a:r>
              <a:rPr lang="pt-BR" smtClean="0"/>
              <a:t>sob </a:t>
            </a:r>
            <a:r>
              <a:rPr lang="pt-BR" i="1" u="sng" smtClean="0"/>
              <a:t>CONDIÇÕES DEFINIDAS DE USO</a:t>
            </a:r>
            <a:r>
              <a:rPr lang="pt-BR" smtClean="0"/>
              <a:t> durante um </a:t>
            </a:r>
            <a:r>
              <a:rPr lang="pt-BR" i="1" u="sng" smtClean="0"/>
              <a:t>INTERVALO DE TEMPO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>
              <a:buFont typeface="Arial" charset="0"/>
              <a:buNone/>
            </a:pPr>
            <a:endParaRPr lang="pt-BR" smtClean="0"/>
          </a:p>
          <a:p>
            <a:pPr eaLnBrk="1" hangingPunct="1">
              <a:buFont typeface="Arial" charset="0"/>
              <a:buNone/>
            </a:pPr>
            <a:endParaRPr lang="pt-BR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17426-91F6-417D-A016-66073ECCE02C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CONCLUSÕES </a:t>
            </a:r>
          </a:p>
        </p:txBody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sz="2400" smtClean="0"/>
              <a:t>Para se melhorar a MANUTENIBILIDADE é necessário reduzir o TMP;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400" smtClean="0"/>
              <a:t>Para se  aumentar a DISPONIBILIDADE é necessário aumentar o TMEM e diminuir o TMP.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400" smtClean="0"/>
              <a:t>Para se aumentar a CONFIABILIDADE é necessário aumentar o TMEM.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400" smtClean="0"/>
              <a:t>A Engenharia de Manutenção deverá trabalhar sempre com o objetivo de aumentar o TMEM e diminuir o TMP;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400" smtClean="0"/>
              <a:t>Para aumentar o TMEM é preciso reduzir a taxa de falhas </a:t>
            </a:r>
            <a:r>
              <a:rPr lang="el-GR" sz="2400" smtClean="0"/>
              <a:t>λ</a:t>
            </a:r>
            <a:r>
              <a:rPr lang="pt-BR" sz="240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400" smtClean="0"/>
              <a:t>Para diminuir o TMP é necessário aumentar a taxa de reparos </a:t>
            </a:r>
            <a:r>
              <a:rPr lang="el-GR" sz="2400" smtClean="0"/>
              <a:t>μ</a:t>
            </a:r>
            <a:r>
              <a:rPr lang="pt-BR" sz="2400" smtClean="0"/>
              <a:t> e diminuir os tempos adicionais (espera, logistica, etc.);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endParaRPr lang="el-GR" sz="24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l-GR" sz="2400" smtClean="0"/>
          </a:p>
          <a:p>
            <a:pPr eaLnBrk="1" hangingPunct="1">
              <a:lnSpc>
                <a:spcPct val="90000"/>
              </a:lnSpc>
            </a:pPr>
            <a:endParaRPr lang="pt-BR" sz="2400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FAEAB1-3B4B-4346-BF45-BBADE9F6531D}" type="slidenum">
              <a:rPr lang="pt-BR" smtClean="0"/>
              <a:pPr>
                <a:defRPr/>
              </a:pPr>
              <a:t>40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CONCLUSÃO GERAL </a:t>
            </a:r>
          </a:p>
        </p:txBody>
      </p:sp>
      <p:sp>
        <p:nvSpPr>
          <p:cNvPr id="747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pt-BR" smtClean="0"/>
              <a:t>Para aumentar a MANUTENIBILIDADE, a DISPONIBILIDADE, e a CONFIABILIDADE a Engenharia de Manutenção deverá trabalhar sempre com o objetivo de aumentar o TMEM e diminuir o TMP; e para isso, terá que desenvolver meios para diminuir a taxa de falhas </a:t>
            </a:r>
            <a:r>
              <a:rPr lang="el-GR" smtClean="0"/>
              <a:t>λ</a:t>
            </a:r>
            <a:r>
              <a:rPr lang="pt-BR" smtClean="0"/>
              <a:t>, aumentar a taxa de reparos </a:t>
            </a:r>
            <a:r>
              <a:rPr lang="el-GR" smtClean="0"/>
              <a:t>μ</a:t>
            </a:r>
            <a:r>
              <a:rPr lang="pt-BR" smtClean="0"/>
              <a:t> e diminuir os tempos adicionais (espera, logistica, etc.), sempre com custos adequados. </a:t>
            </a:r>
          </a:p>
          <a:p>
            <a:pPr algn="just" eaLnBrk="1" hangingPunct="1">
              <a:buFont typeface="Arial" charset="0"/>
              <a:buNone/>
            </a:pPr>
            <a:endParaRPr lang="el-GR" smtClean="0"/>
          </a:p>
          <a:p>
            <a:pPr eaLnBrk="1" hangingPunct="1">
              <a:buFont typeface="Arial" charset="0"/>
              <a:buNone/>
            </a:pPr>
            <a:endParaRPr lang="el-GR" smtClean="0"/>
          </a:p>
          <a:p>
            <a:pPr eaLnBrk="1" hangingPunct="1"/>
            <a:endParaRPr lang="pt-BR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F4B15-E404-454B-9BE2-DDE26C5B7D9D}" type="slidenum">
              <a:rPr lang="pt-BR" smtClean="0"/>
              <a:pPr>
                <a:defRPr/>
              </a:pPr>
              <a:t>41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CONFIABILIDADE – R(t) </a:t>
            </a:r>
          </a:p>
        </p:txBody>
      </p:sp>
      <p:sp>
        <p:nvSpPr>
          <p:cNvPr id="2048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i="1" u="sng" smtClean="0"/>
              <a:t>PROBABILIDADE</a:t>
            </a:r>
            <a:r>
              <a:rPr lang="pt-BR" smtClean="0"/>
              <a:t>  é a relação entre o número de casos favoráveis e o número de casos possíveis em um intervalo de tempo t;</a:t>
            </a:r>
          </a:p>
          <a:p>
            <a:pPr eaLnBrk="1" hangingPunct="1"/>
            <a:endParaRPr lang="pt-BR" i="1" u="sng" smtClean="0"/>
          </a:p>
          <a:p>
            <a:pPr eaLnBrk="1" hangingPunct="1"/>
            <a:r>
              <a:rPr lang="pt-BR" smtClean="0"/>
              <a:t>Por ser uma probabilidade, a confiabilidade é uma medida numérica que varia entre 0 ou 1 (ou 0 a 100 %)</a:t>
            </a:r>
          </a:p>
          <a:p>
            <a:pPr eaLnBrk="1" hangingPunct="1"/>
            <a:endParaRPr lang="pt-BR" smtClean="0"/>
          </a:p>
          <a:p>
            <a:pPr eaLnBrk="1" hangingPunct="1">
              <a:buFont typeface="Arial" charset="0"/>
              <a:buNone/>
            </a:pPr>
            <a:endParaRPr lang="pt-BR" smtClean="0"/>
          </a:p>
          <a:p>
            <a:pPr eaLnBrk="1" hangingPunct="1">
              <a:buFont typeface="Arial" charset="0"/>
              <a:buNone/>
            </a:pPr>
            <a:endParaRPr lang="pt-BR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4BAE7-5903-44B0-AF5A-4B472209B970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CONFIABILIDADE – R(t) </a:t>
            </a:r>
          </a:p>
        </p:txBody>
      </p:sp>
      <p:sp>
        <p:nvSpPr>
          <p:cNvPr id="2150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3000" i="1" u="sng" smtClean="0"/>
              <a:t>FUNÇÃO REQUERIDA</a:t>
            </a:r>
            <a:r>
              <a:rPr lang="pt-BR" sz="3000" smtClean="0"/>
              <a:t> : é definida pelo limite de admissibilidade de queda de desempenho.</a:t>
            </a:r>
          </a:p>
          <a:p>
            <a:pPr eaLnBrk="1" hangingPunct="1">
              <a:lnSpc>
                <a:spcPct val="80000"/>
              </a:lnSpc>
            </a:pPr>
            <a:endParaRPr lang="pt-BR" sz="1300" smtClean="0"/>
          </a:p>
          <a:p>
            <a:pPr eaLnBrk="1" hangingPunct="1">
              <a:lnSpc>
                <a:spcPct val="80000"/>
              </a:lnSpc>
            </a:pPr>
            <a:r>
              <a:rPr lang="pt-BR" sz="3000" i="1" u="sng" smtClean="0"/>
              <a:t>CONDIÇÕES DEFINIDAS DE USO</a:t>
            </a:r>
            <a:r>
              <a:rPr lang="pt-BR" sz="3000" smtClean="0"/>
              <a:t>: São as condições operacionais às quais um equipamento está submetido.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600" smtClean="0"/>
              <a:t>Condições diferentes resultam em confiabilidades diferentes (p. ex.: poeira, temperatura, atmosfera corrosiva, má operação, etc.);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600" smtClean="0"/>
              <a:t>Estudos indicam que perdas ocorrem: 45% por má operação, 30 a 40% más condições/projeto  e 10 a 30% por má manutenção.</a:t>
            </a:r>
          </a:p>
          <a:p>
            <a:pPr lvl="1" eaLnBrk="1" hangingPunct="1">
              <a:lnSpc>
                <a:spcPct val="80000"/>
              </a:lnSpc>
            </a:pPr>
            <a:endParaRPr lang="pt-BR" sz="2600" smtClean="0"/>
          </a:p>
          <a:p>
            <a:pPr lvl="1" eaLnBrk="1" hangingPunct="1">
              <a:lnSpc>
                <a:spcPct val="80000"/>
              </a:lnSpc>
            </a:pPr>
            <a:endParaRPr lang="pt-BR" sz="2600" smtClean="0"/>
          </a:p>
          <a:p>
            <a:pPr lvl="1" eaLnBrk="1" hangingPunct="1">
              <a:lnSpc>
                <a:spcPct val="80000"/>
              </a:lnSpc>
            </a:pPr>
            <a:endParaRPr lang="pt-BR" sz="26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pt-BR" sz="30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pt-BR" sz="3000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58327-1F0A-4A53-851E-AC971272C6BC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CONFIABILIDADE – R(t) </a:t>
            </a:r>
          </a:p>
        </p:txBody>
      </p:sp>
      <p:sp>
        <p:nvSpPr>
          <p:cNvPr id="2253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i="1" u="sng" smtClean="0"/>
              <a:t>INTERVALO DE TEMPO</a:t>
            </a:r>
            <a:r>
              <a:rPr lang="pt-BR" smtClean="0"/>
              <a:t>:  É o período de tempo definido.</a:t>
            </a:r>
          </a:p>
          <a:p>
            <a:pPr lvl="1" eaLnBrk="1" hangingPunct="1"/>
            <a:r>
              <a:rPr lang="pt-BR" smtClean="0"/>
              <a:t>É de fundamental importância, uma vez que a confiabilidade é função do tempo.</a:t>
            </a:r>
          </a:p>
          <a:p>
            <a:pPr lvl="1" eaLnBrk="1" hangingPunct="1"/>
            <a:r>
              <a:rPr lang="pt-BR" smtClean="0"/>
              <a:t>Por exemplo: um carro de formula 1 pode apresentar uma confiabilidade de 99, 9 % para uma volta na pista, de 96% para uma corrida de uma hora, de 90% para uma corrida de 2 horas, ou ainda de 50% para uma corrida de 4 horas.</a:t>
            </a:r>
          </a:p>
          <a:p>
            <a:pPr lvl="1" eaLnBrk="1" hangingPunct="1"/>
            <a:endParaRPr lang="pt-BR" smtClean="0"/>
          </a:p>
          <a:p>
            <a:pPr lvl="1" eaLnBrk="1" hangingPunct="1"/>
            <a:endParaRPr lang="pt-BR" smtClean="0"/>
          </a:p>
          <a:p>
            <a:pPr eaLnBrk="1" hangingPunct="1">
              <a:buFont typeface="Arial" charset="0"/>
              <a:buNone/>
            </a:pPr>
            <a:endParaRPr lang="pt-BR" smtClean="0"/>
          </a:p>
          <a:p>
            <a:pPr eaLnBrk="1" hangingPunct="1">
              <a:buFont typeface="Arial" charset="0"/>
              <a:buNone/>
            </a:pPr>
            <a:endParaRPr lang="pt-BR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6AD79-91D4-4E9D-8230-E248A257D679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CONFIABILIDADE – R(t)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Confiabilidade (</a:t>
            </a:r>
            <a:r>
              <a:rPr lang="pt-BR" dirty="0" err="1" smtClean="0"/>
              <a:t>Reliability</a:t>
            </a:r>
            <a:r>
              <a:rPr lang="pt-BR" dirty="0" smtClean="0"/>
              <a:t>) R(t):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Onde: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λ = taxa de falhas (nº de falhas possíveis por período de operação);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t = tempo previsto de operação.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286000" y="2000250"/>
          <a:ext cx="4572000" cy="1751013"/>
        </p:xfrm>
        <a:graphic>
          <a:graphicData uri="http://schemas.openxmlformats.org/presentationml/2006/ole">
            <p:oleObj spid="_x0000_s1027" name="Equação" r:id="rId3" imgW="1028254" imgH="393529" progId="Equation.3">
              <p:embed/>
            </p:oleObj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41C7D4-2F21-4707-B680-DDE774F7C483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CONFIABILIDADE – R(t) </a:t>
            </a:r>
          </a:p>
        </p:txBody>
      </p:sp>
      <p:sp>
        <p:nvSpPr>
          <p:cNvPr id="2560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Considerações sobre Taxa de Falhas (</a:t>
            </a:r>
            <a:r>
              <a:rPr lang="el-GR" smtClean="0"/>
              <a:t>λ</a:t>
            </a:r>
            <a:r>
              <a:rPr lang="pt-BR" smtClean="0"/>
              <a:t>):</a:t>
            </a:r>
          </a:p>
          <a:p>
            <a:pPr lvl="1" eaLnBrk="1" hangingPunct="1"/>
            <a:r>
              <a:rPr lang="pt-BR" smtClean="0"/>
              <a:t>Quando um equipamento não apresenta o </a:t>
            </a:r>
            <a:r>
              <a:rPr lang="pt-BR" i="1" u="sng" smtClean="0"/>
              <a:t>desempenho</a:t>
            </a:r>
            <a:r>
              <a:rPr lang="pt-BR" smtClean="0"/>
              <a:t> desejado, usa-se o termo FALHA para indicar esta situação.</a:t>
            </a:r>
          </a:p>
          <a:p>
            <a:pPr lvl="2" eaLnBrk="1" hangingPunct="1"/>
            <a:r>
              <a:rPr lang="pt-BR" i="1" u="sng" smtClean="0"/>
              <a:t>Desempenho Inerente: </a:t>
            </a:r>
            <a:r>
              <a:rPr lang="pt-BR" smtClean="0"/>
              <a:t>é aquele que o equipamento é capaz de fornecer;</a:t>
            </a:r>
          </a:p>
          <a:p>
            <a:pPr lvl="2" eaLnBrk="1" hangingPunct="1"/>
            <a:r>
              <a:rPr lang="pt-BR" i="1" u="sng" smtClean="0"/>
              <a:t>Desempenho Requerido</a:t>
            </a:r>
            <a:r>
              <a:rPr lang="pt-BR" smtClean="0"/>
              <a:t>: é aquele que queremos obter do equipamento;</a:t>
            </a:r>
          </a:p>
          <a:p>
            <a:pPr lvl="2" eaLnBrk="1" hangingPunct="1"/>
            <a:r>
              <a:rPr lang="pt-BR" smtClean="0"/>
              <a:t>O </a:t>
            </a:r>
            <a:r>
              <a:rPr lang="pt-BR" i="1" u="sng" smtClean="0"/>
              <a:t>desempenho requerido </a:t>
            </a:r>
            <a:r>
              <a:rPr lang="pt-BR" smtClean="0"/>
              <a:t>não pode ultrapassar os limites do </a:t>
            </a:r>
            <a:r>
              <a:rPr lang="pt-BR" i="1" u="sng" smtClean="0"/>
              <a:t>desempenho inerente</a:t>
            </a:r>
            <a:r>
              <a:rPr lang="pt-BR" smtClean="0"/>
              <a:t>;</a:t>
            </a:r>
          </a:p>
          <a:p>
            <a:pPr lvl="2" eaLnBrk="1" hangingPunct="1"/>
            <a:endParaRPr lang="pt-BR" smtClean="0"/>
          </a:p>
          <a:p>
            <a:pPr lvl="2" eaLnBrk="1" hangingPunct="1"/>
            <a:endParaRPr lang="pt-BR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69A41-7DF8-44D4-9C06-4070C84CF44C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1648</Words>
  <Application>Microsoft Office PowerPoint</Application>
  <PresentationFormat>On-screen Show (4:3)</PresentationFormat>
  <Paragraphs>243</Paragraphs>
  <Slides>41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Modelo de design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41</vt:i4>
      </vt:variant>
    </vt:vector>
  </HeadingPairs>
  <TitlesOfParts>
    <vt:vector size="46" baseType="lpstr">
      <vt:lpstr>Arial</vt:lpstr>
      <vt:lpstr>Calibri</vt:lpstr>
      <vt:lpstr>Tema do Office</vt:lpstr>
      <vt:lpstr>Equação</vt:lpstr>
      <vt:lpstr>Equation</vt:lpstr>
      <vt:lpstr>MÉTODOS E FERRAMENTAS PARA AUMENTO DA CONFIABILIDADE</vt:lpstr>
      <vt:lpstr>INTRODUÇÃO</vt:lpstr>
      <vt:lpstr>INTRODUÇÃO</vt:lpstr>
      <vt:lpstr>CONFIABILIDADE – R(t) </vt:lpstr>
      <vt:lpstr>CONFIABILIDADE – R(t) </vt:lpstr>
      <vt:lpstr>CONFIABILIDADE – R(t) </vt:lpstr>
      <vt:lpstr>CONFIABILIDADE – R(t) </vt:lpstr>
      <vt:lpstr>CONFIABILIDADE – R(t) </vt:lpstr>
      <vt:lpstr>CONFIABILIDADE – R(t) </vt:lpstr>
      <vt:lpstr>CONFIABILIDADE – R(t) </vt:lpstr>
      <vt:lpstr>CONFIABILIDADE – R(t) </vt:lpstr>
      <vt:lpstr>CONFIABILIDADE – R(t) </vt:lpstr>
      <vt:lpstr>CONFIABILIDADE – R(t) </vt:lpstr>
      <vt:lpstr>CONFIABILIDADE – R(t) </vt:lpstr>
      <vt:lpstr>CONFIABILIDADE – R(t) </vt:lpstr>
      <vt:lpstr>CONFIABILIDADE – R(t) </vt:lpstr>
      <vt:lpstr>CONFIABILIDADE – R(t) </vt:lpstr>
      <vt:lpstr>DISPONIBILIDADE </vt:lpstr>
      <vt:lpstr>DISPONIBILIDADE </vt:lpstr>
      <vt:lpstr>DISPONIBILIDADE </vt:lpstr>
      <vt:lpstr>DISPONIBILIDADE </vt:lpstr>
      <vt:lpstr>DISPONIBILIDADE </vt:lpstr>
      <vt:lpstr>DISPONIBILIDADE </vt:lpstr>
      <vt:lpstr>DISPONIBILIDADE</vt:lpstr>
      <vt:lpstr>DISPONIBILIDADE</vt:lpstr>
      <vt:lpstr>DISPONIBILIDADE</vt:lpstr>
      <vt:lpstr>DISPONIBILIDADE</vt:lpstr>
      <vt:lpstr>MANUTENIBILIDADE</vt:lpstr>
      <vt:lpstr>MANUTENIBILIDADE</vt:lpstr>
      <vt:lpstr>MANUTENIBILIDADE</vt:lpstr>
      <vt:lpstr>MANUTENIBILIDADE</vt:lpstr>
      <vt:lpstr>MANUTENIBILIDADE</vt:lpstr>
      <vt:lpstr>MANUTENIBILIDADE</vt:lpstr>
      <vt:lpstr>MANUTENIBILIDADE</vt:lpstr>
      <vt:lpstr>MANUTENIBILIDADE</vt:lpstr>
      <vt:lpstr>MANUTENIBILIDADE</vt:lpstr>
      <vt:lpstr>MANUTENIBILIDADE</vt:lpstr>
      <vt:lpstr>MANUTENIBILIDADE</vt:lpstr>
      <vt:lpstr>MANUTENIBILIDADE</vt:lpstr>
      <vt:lpstr>CONCLUSÕES </vt:lpstr>
      <vt:lpstr>CONCLUSÃO GERAL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E FERRAMENTAS PARA AUMENTO DA CONFIABILIDADE</dc:title>
  <dc:creator>usuario</dc:creator>
  <cp:lastModifiedBy>usuario</cp:lastModifiedBy>
  <cp:revision>39</cp:revision>
  <dcterms:created xsi:type="dcterms:W3CDTF">2013-10-14T14:55:17Z</dcterms:created>
  <dcterms:modified xsi:type="dcterms:W3CDTF">2015-05-05T02:09:55Z</dcterms:modified>
</cp:coreProperties>
</file>