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F37668-AF92-46D0-9A12-35CC5D5164BE}" type="datetimeFigureOut">
              <a:rPr lang="pt-BR" smtClean="0"/>
              <a:t>22/04/2014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95ABB-8B2F-40AD-96F8-A9D6ACEC36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2349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52F5B-1966-4906-9869-5C328BE7C0ED}" type="datetime1">
              <a:rPr lang="pt-BR" smtClean="0"/>
              <a:t>22/04/2014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13BF9-5D93-4545-B200-EA11FF39EE6A}" type="datetime1">
              <a:rPr lang="pt-BR" smtClean="0"/>
              <a:t>22/04/2014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E4C61-DF75-4D6C-8A95-110B88451D8C}" type="datetime1">
              <a:rPr lang="pt-BR" smtClean="0"/>
              <a:t>22/04/2014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C40A0-37B2-4D0A-8224-47C4331466F4}" type="datetime1">
              <a:rPr lang="pt-BR" smtClean="0"/>
              <a:t>22/04/2014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90C6C-7E4B-4070-93D8-4413806E94C2}" type="datetime1">
              <a:rPr lang="pt-BR" smtClean="0"/>
              <a:t>22/04/2014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DEDA-BB88-4473-A829-5355329B6391}" type="datetime1">
              <a:rPr lang="pt-BR" smtClean="0"/>
              <a:t>22/04/2014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068B0-14F9-43A8-91D2-34C3CAACE22D}" type="datetime1">
              <a:rPr lang="pt-BR" smtClean="0"/>
              <a:t>22/04/2014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FE607-902C-4D07-890F-4284A917B902}" type="datetime1">
              <a:rPr lang="pt-BR" smtClean="0"/>
              <a:t>22/04/2014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2054D-3DC8-4B54-BC37-06DF7F40E54F}" type="datetime1">
              <a:rPr lang="pt-BR" smtClean="0"/>
              <a:t>22/04/2014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01692-DF74-46E3-A2DC-EF23749C25D1}" type="datetime1">
              <a:rPr lang="pt-BR" smtClean="0"/>
              <a:t>22/04/2014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B6B3A-04C8-40FD-A8F3-17D6AA067130}" type="datetime1">
              <a:rPr lang="pt-BR" smtClean="0"/>
              <a:t>22/04/2014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2E9FB-397B-493A-8849-190991D63E84}" type="datetime1">
              <a:rPr lang="pt-BR" smtClean="0"/>
              <a:t>22/04/2014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Qualidade na Manutenção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Qualidade na Manutenção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/>
            <a:r>
              <a:rPr lang="pt-BR" dirty="0" smtClean="0"/>
              <a:t>Influência das relações trabalhistas na qualidade:</a:t>
            </a:r>
          </a:p>
          <a:p>
            <a:pPr marL="514350" indent="-514350"/>
            <a:r>
              <a:rPr lang="pt-BR" dirty="0" smtClean="0"/>
              <a:t>Fatores favoráveis da implantação qualidade:</a:t>
            </a:r>
          </a:p>
          <a:p>
            <a:pPr marL="914400" lvl="1" indent="-514350"/>
            <a:r>
              <a:rPr lang="pt-BR" dirty="0" smtClean="0"/>
              <a:t>Maior confiabilidade e disponibilidade operacional;</a:t>
            </a:r>
          </a:p>
          <a:p>
            <a:pPr marL="914400" lvl="1" indent="-514350"/>
            <a:r>
              <a:rPr lang="pt-BR" dirty="0" smtClean="0"/>
              <a:t>Maior produtividade;</a:t>
            </a:r>
          </a:p>
          <a:p>
            <a:pPr marL="914400" lvl="1" indent="-514350"/>
            <a:r>
              <a:rPr lang="pt-BR" dirty="0" smtClean="0"/>
              <a:t>Maior competitividade;</a:t>
            </a:r>
          </a:p>
          <a:p>
            <a:pPr marL="914400" lvl="1" indent="-514350"/>
            <a:r>
              <a:rPr lang="pt-BR" dirty="0" smtClean="0"/>
              <a:t>Redução de custos;</a:t>
            </a:r>
          </a:p>
          <a:p>
            <a:pPr marL="914400" lvl="1" indent="-514350"/>
            <a:r>
              <a:rPr lang="pt-BR" dirty="0" smtClean="0"/>
              <a:t>Eliminação de desperdícios;</a:t>
            </a:r>
          </a:p>
          <a:p>
            <a:pPr marL="914400" lvl="1" indent="-514350"/>
            <a:r>
              <a:rPr lang="pt-BR" dirty="0" smtClean="0"/>
              <a:t>Redução de retrabalhos;</a:t>
            </a:r>
          </a:p>
          <a:p>
            <a:pPr marL="914400" lvl="1" indent="-514350"/>
            <a:r>
              <a:rPr lang="pt-BR" dirty="0" smtClean="0"/>
              <a:t>Maior motivação e espírito de equipe.</a:t>
            </a:r>
          </a:p>
          <a:p>
            <a:pPr marL="514350" indent="-514350">
              <a:buNone/>
            </a:pPr>
            <a:endParaRPr lang="pt-BR" dirty="0" smtClean="0"/>
          </a:p>
          <a:p>
            <a:pPr marL="514350" indent="-514350">
              <a:buNone/>
            </a:pPr>
            <a:endParaRPr lang="pt-BR" dirty="0" smtClean="0"/>
          </a:p>
          <a:p>
            <a:pPr marL="514350" indent="-514350">
              <a:buNone/>
            </a:pPr>
            <a:endParaRPr lang="pt-BR" dirty="0" smtClean="0"/>
          </a:p>
          <a:p>
            <a:pPr lvl="1">
              <a:buNone/>
            </a:pPr>
            <a:endParaRPr lang="pt-BR" dirty="0" smtClean="0"/>
          </a:p>
          <a:p>
            <a:pPr lvl="1"/>
            <a:endParaRPr lang="pt-BR" dirty="0" smtClean="0"/>
          </a:p>
          <a:p>
            <a:pPr lvl="1">
              <a:buNone/>
            </a:pPr>
            <a:endParaRPr lang="pt-BR" dirty="0" smtClean="0"/>
          </a:p>
          <a:p>
            <a:pPr lvl="1">
              <a:buNone/>
            </a:pPr>
            <a:endParaRPr lang="pt-BR" dirty="0" smtClean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10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Qualidade na Manutenção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/>
            <a:r>
              <a:rPr lang="pt-BR" dirty="0" smtClean="0"/>
              <a:t>Fatores restritivos à implantação qualidade:</a:t>
            </a:r>
          </a:p>
          <a:p>
            <a:pPr marL="914400" lvl="1" indent="-514350"/>
            <a:r>
              <a:rPr lang="pt-BR" dirty="0" smtClean="0"/>
              <a:t>Falta de comprometimento das gerências;</a:t>
            </a:r>
          </a:p>
          <a:p>
            <a:pPr marL="914400" lvl="1" indent="-514350"/>
            <a:r>
              <a:rPr lang="pt-BR" dirty="0" smtClean="0"/>
              <a:t>Falta de visão sistêmica;</a:t>
            </a:r>
          </a:p>
          <a:p>
            <a:pPr marL="914400" lvl="1" indent="-514350"/>
            <a:r>
              <a:rPr lang="pt-BR" dirty="0" smtClean="0"/>
              <a:t>Resistências às mudanças;</a:t>
            </a:r>
          </a:p>
          <a:p>
            <a:pPr marL="914400" lvl="1" indent="-514350"/>
            <a:r>
              <a:rPr lang="pt-BR" dirty="0" smtClean="0"/>
              <a:t>Falta de planos de ação com responsáveis e prazos;</a:t>
            </a:r>
          </a:p>
          <a:p>
            <a:pPr marL="914400" lvl="1" indent="-514350"/>
            <a:r>
              <a:rPr lang="pt-BR" dirty="0" smtClean="0"/>
              <a:t>Excesso de burocracia, perdendo-se de vista os resultados;</a:t>
            </a:r>
          </a:p>
          <a:p>
            <a:pPr marL="914400" lvl="1" indent="-514350"/>
            <a:r>
              <a:rPr lang="pt-BR" dirty="0" smtClean="0"/>
              <a:t>Modismos, ou seja, uso de ferramentas como um fim e não como um meio para alcançar resultados esperados;</a:t>
            </a:r>
          </a:p>
          <a:p>
            <a:pPr marL="914400" lvl="1" indent="-514350"/>
            <a:r>
              <a:rPr lang="pt-BR" dirty="0" smtClean="0"/>
              <a:t>Terceirização com lacunas;</a:t>
            </a:r>
          </a:p>
          <a:p>
            <a:pPr marL="914400" lvl="1" indent="-514350"/>
            <a:r>
              <a:rPr lang="pt-BR" dirty="0" smtClean="0"/>
              <a:t>Falta de percepção de que os resultados não são imediatos.</a:t>
            </a:r>
          </a:p>
          <a:p>
            <a:pPr marL="514350" indent="-514350">
              <a:buNone/>
            </a:pPr>
            <a:endParaRPr lang="pt-BR" dirty="0" smtClean="0"/>
          </a:p>
          <a:p>
            <a:pPr marL="514350" indent="-514350">
              <a:buNone/>
            </a:pPr>
            <a:endParaRPr lang="pt-BR" dirty="0" smtClean="0"/>
          </a:p>
          <a:p>
            <a:pPr marL="514350" indent="-514350">
              <a:buNone/>
            </a:pPr>
            <a:endParaRPr lang="pt-BR" dirty="0" smtClean="0"/>
          </a:p>
          <a:p>
            <a:pPr lvl="1">
              <a:buNone/>
            </a:pPr>
            <a:endParaRPr lang="pt-BR" dirty="0" smtClean="0"/>
          </a:p>
          <a:p>
            <a:pPr lvl="1"/>
            <a:endParaRPr lang="pt-BR" dirty="0" smtClean="0"/>
          </a:p>
          <a:p>
            <a:pPr lvl="1">
              <a:buNone/>
            </a:pPr>
            <a:endParaRPr lang="pt-BR" dirty="0" smtClean="0"/>
          </a:p>
          <a:p>
            <a:pPr lvl="1">
              <a:buNone/>
            </a:pPr>
            <a:endParaRPr lang="pt-BR" dirty="0" smtClean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11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Qualidade na Manutenção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pt-BR" dirty="0" smtClean="0"/>
              <a:t>Ferramentas e práticas básicas:</a:t>
            </a:r>
          </a:p>
          <a:p>
            <a:pPr marL="914400" lvl="1" indent="-514350"/>
            <a:r>
              <a:rPr lang="pt-BR" dirty="0" smtClean="0"/>
              <a:t>ISO 9000:</a:t>
            </a:r>
          </a:p>
          <a:p>
            <a:pPr marL="1314450" lvl="2" indent="-514350"/>
            <a:r>
              <a:rPr lang="pt-BR" dirty="0" smtClean="0"/>
              <a:t>Série de normas que assegura que o produto (bem ou serviço) esteja em conformidade com os requisitos </a:t>
            </a:r>
            <a:r>
              <a:rPr lang="pt-BR" dirty="0" err="1" smtClean="0"/>
              <a:t>espeficados</a:t>
            </a:r>
            <a:r>
              <a:rPr lang="pt-BR" dirty="0" smtClean="0"/>
              <a:t> (qualidade intrínseca, preço, prazo e local de entrega,  quantidade, documentação, etc.);</a:t>
            </a:r>
          </a:p>
          <a:p>
            <a:pPr marL="1314450" lvl="2" indent="-514350"/>
            <a:r>
              <a:rPr lang="pt-BR" dirty="0" smtClean="0"/>
              <a:t>Criada em  1987, revisada em 1994 e reformulada em 2000.</a:t>
            </a:r>
          </a:p>
          <a:p>
            <a:pPr marL="514350" indent="-514350">
              <a:buNone/>
            </a:pPr>
            <a:endParaRPr lang="pt-BR" dirty="0" smtClean="0"/>
          </a:p>
          <a:p>
            <a:pPr marL="514350" indent="-514350">
              <a:buNone/>
            </a:pPr>
            <a:endParaRPr lang="pt-BR" dirty="0" smtClean="0"/>
          </a:p>
          <a:p>
            <a:pPr lvl="1">
              <a:buNone/>
            </a:pPr>
            <a:endParaRPr lang="pt-BR" dirty="0" smtClean="0"/>
          </a:p>
          <a:p>
            <a:pPr lvl="1"/>
            <a:endParaRPr lang="pt-BR" dirty="0" smtClean="0"/>
          </a:p>
          <a:p>
            <a:pPr lvl="1">
              <a:buNone/>
            </a:pPr>
            <a:endParaRPr lang="pt-BR" dirty="0" smtClean="0"/>
          </a:p>
          <a:p>
            <a:pPr lvl="1">
              <a:buNone/>
            </a:pPr>
            <a:endParaRPr lang="pt-BR" dirty="0" smtClean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12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Qualidade na Manutenção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/>
            <a:r>
              <a:rPr lang="pt-BR" dirty="0" smtClean="0"/>
              <a:t>Ferramentas e práticas básicas :</a:t>
            </a:r>
          </a:p>
          <a:p>
            <a:pPr marL="914400" lvl="1" indent="-514350"/>
            <a:r>
              <a:rPr lang="pt-BR" dirty="0" smtClean="0"/>
              <a:t>Programa 5 S: </a:t>
            </a:r>
          </a:p>
          <a:p>
            <a:pPr marL="1314450" lvl="2" indent="-514350"/>
            <a:r>
              <a:rPr lang="pt-BR" dirty="0" smtClean="0"/>
              <a:t>O início de um programa de qualidade deve ser feito com a implantação de um programa 5S;</a:t>
            </a:r>
          </a:p>
          <a:p>
            <a:pPr marL="1314450" lvl="2" indent="-514350"/>
            <a:r>
              <a:rPr lang="pt-BR" dirty="0" smtClean="0"/>
              <a:t>Apesar de sua simplicidade onde muitos  dizem conhecer, poucos realmente o praticam.</a:t>
            </a:r>
          </a:p>
          <a:p>
            <a:pPr marL="1314450" lvl="2" indent="-514350"/>
            <a:r>
              <a:rPr lang="pt-BR" dirty="0" smtClean="0"/>
              <a:t>Sua prática resulta, no mínimo, em:</a:t>
            </a:r>
          </a:p>
          <a:p>
            <a:pPr marL="1771650" lvl="3" indent="-514350"/>
            <a:r>
              <a:rPr lang="pt-BR" dirty="0" smtClean="0"/>
              <a:t>Melhoria da qualidade;</a:t>
            </a:r>
          </a:p>
          <a:p>
            <a:pPr marL="1771650" lvl="3" indent="-514350"/>
            <a:r>
              <a:rPr lang="pt-BR" dirty="0" smtClean="0"/>
              <a:t>Redução de custos;</a:t>
            </a:r>
          </a:p>
          <a:p>
            <a:pPr marL="1771650" lvl="3" indent="-514350"/>
            <a:r>
              <a:rPr lang="pt-BR" dirty="0" smtClean="0"/>
              <a:t>Melhoria de atendimento ao cliente.</a:t>
            </a:r>
          </a:p>
          <a:p>
            <a:pPr marL="1771650" lvl="3" indent="-514350"/>
            <a:r>
              <a:rPr lang="pt-BR" dirty="0" smtClean="0"/>
              <a:t>Moral do grupo;</a:t>
            </a:r>
          </a:p>
          <a:p>
            <a:pPr marL="1771650" lvl="3" indent="-514350"/>
            <a:r>
              <a:rPr lang="pt-BR" dirty="0" smtClean="0"/>
              <a:t>Aumento da segurança pessoal e das instalações;</a:t>
            </a:r>
          </a:p>
          <a:p>
            <a:pPr marL="1771650" lvl="3" indent="-514350"/>
            <a:r>
              <a:rPr lang="pt-BR" dirty="0" smtClean="0"/>
              <a:t>Melhoria das condições de trabalho dos colaboradores.</a:t>
            </a:r>
          </a:p>
          <a:p>
            <a:pPr marL="514350" indent="-514350">
              <a:buNone/>
            </a:pPr>
            <a:endParaRPr lang="pt-BR" dirty="0" smtClean="0"/>
          </a:p>
          <a:p>
            <a:pPr lvl="1">
              <a:buNone/>
            </a:pPr>
            <a:endParaRPr lang="pt-BR" dirty="0" smtClean="0"/>
          </a:p>
          <a:p>
            <a:pPr lvl="1"/>
            <a:endParaRPr lang="pt-BR" dirty="0" smtClean="0"/>
          </a:p>
          <a:p>
            <a:pPr lvl="1">
              <a:buNone/>
            </a:pPr>
            <a:endParaRPr lang="pt-BR" dirty="0" smtClean="0"/>
          </a:p>
          <a:p>
            <a:pPr lvl="1">
              <a:buNone/>
            </a:pPr>
            <a:endParaRPr lang="pt-BR" dirty="0" smtClean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13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Qualidade na Manutenção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pt-BR" dirty="0" smtClean="0"/>
              <a:t>Ferramentas e práticas básicas :</a:t>
            </a:r>
          </a:p>
          <a:p>
            <a:pPr marL="914400" lvl="1" indent="-514350"/>
            <a:r>
              <a:rPr lang="pt-BR" dirty="0" smtClean="0"/>
              <a:t>Manutenção da Produtividade Total (MPT): </a:t>
            </a:r>
          </a:p>
          <a:p>
            <a:pPr marL="1314450" lvl="2" indent="-514350"/>
            <a:r>
              <a:rPr lang="pt-BR" dirty="0" smtClean="0"/>
              <a:t>Total </a:t>
            </a:r>
            <a:r>
              <a:rPr lang="pt-BR" dirty="0" err="1" smtClean="0"/>
              <a:t>Productive</a:t>
            </a:r>
            <a:r>
              <a:rPr lang="pt-BR" dirty="0" smtClean="0"/>
              <a:t> </a:t>
            </a:r>
            <a:r>
              <a:rPr lang="pt-BR" dirty="0" err="1" smtClean="0"/>
              <a:t>Maintenance</a:t>
            </a:r>
            <a:r>
              <a:rPr lang="pt-BR" dirty="0" smtClean="0"/>
              <a:t> (TPM)</a:t>
            </a:r>
          </a:p>
          <a:p>
            <a:pPr marL="1314450" lvl="2" indent="-514350"/>
            <a:endParaRPr lang="pt-BR" dirty="0" smtClean="0"/>
          </a:p>
          <a:p>
            <a:pPr marL="914400" lvl="1" indent="-514350"/>
            <a:r>
              <a:rPr lang="pt-BR" dirty="0" smtClean="0"/>
              <a:t>Polivalência ou </a:t>
            </a:r>
            <a:r>
              <a:rPr lang="pt-BR" dirty="0" err="1" smtClean="0"/>
              <a:t>Multiespecialização</a:t>
            </a:r>
            <a:r>
              <a:rPr lang="pt-BR" dirty="0" smtClean="0"/>
              <a:t>:</a:t>
            </a:r>
          </a:p>
          <a:p>
            <a:pPr marL="1314450" lvl="2" indent="-514350"/>
            <a:r>
              <a:rPr lang="pt-BR" dirty="0" smtClean="0"/>
              <a:t>Ampliação da capacitação das pessoas proporcionando maior  garantia da qualidade dos serviços.</a:t>
            </a:r>
          </a:p>
          <a:p>
            <a:pPr marL="514350" indent="-514350">
              <a:buNone/>
            </a:pPr>
            <a:endParaRPr lang="pt-BR" dirty="0" smtClean="0"/>
          </a:p>
          <a:p>
            <a:pPr lvl="1">
              <a:buNone/>
            </a:pPr>
            <a:endParaRPr lang="pt-BR" dirty="0" smtClean="0"/>
          </a:p>
          <a:p>
            <a:pPr lvl="1"/>
            <a:endParaRPr lang="pt-BR" dirty="0" smtClean="0"/>
          </a:p>
          <a:p>
            <a:pPr lvl="1">
              <a:buNone/>
            </a:pPr>
            <a:endParaRPr lang="pt-BR" dirty="0" smtClean="0"/>
          </a:p>
          <a:p>
            <a:pPr lvl="1">
              <a:buNone/>
            </a:pPr>
            <a:endParaRPr lang="pt-BR" dirty="0" smtClean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14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Qualidade na Manutenção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Gestão pela Qualidade Total (GQT):</a:t>
            </a:r>
          </a:p>
          <a:p>
            <a:pPr lvl="1"/>
            <a:r>
              <a:rPr lang="pt-BR" dirty="0" smtClean="0"/>
              <a:t>É uma ferramenta para se obter a satisfação do cliente e alcançar competitividade empresarial.</a:t>
            </a:r>
          </a:p>
          <a:p>
            <a:pPr lvl="1"/>
            <a:r>
              <a:rPr lang="pt-BR" dirty="0" smtClean="0"/>
              <a:t>A Qualidade Total  busca a melhoria contínua dos processos e o zero defeito através da interação entre os diversos segmentos da empresa: projeto, produção (operação e manutenção), controle, entrega e pós-venda.</a:t>
            </a:r>
          </a:p>
          <a:p>
            <a:pPr lvl="1"/>
            <a:r>
              <a:rPr lang="pt-BR" dirty="0" smtClean="0"/>
              <a:t>Portanto, a cultura da Qualidade Total deve estar presente na Manutenção</a:t>
            </a:r>
          </a:p>
          <a:p>
            <a:pPr lvl="1"/>
            <a:endParaRPr lang="pt-BR" dirty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Qualidade na Manutenção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dirty="0" smtClean="0"/>
              <a:t>O papel da Manutenção na GQT:</a:t>
            </a:r>
          </a:p>
          <a:p>
            <a:pPr lvl="1"/>
            <a:r>
              <a:rPr lang="pt-BR" dirty="0" smtClean="0"/>
              <a:t>Cultura do cliente interno: produção (e outros)</a:t>
            </a:r>
          </a:p>
          <a:p>
            <a:endParaRPr lang="pt-BR" dirty="0" smtClean="0"/>
          </a:p>
          <a:p>
            <a:pPr lvl="1">
              <a:buNone/>
            </a:pPr>
            <a:endParaRPr lang="pt-BR" dirty="0" smtClean="0"/>
          </a:p>
          <a:p>
            <a:pPr lvl="1">
              <a:buNone/>
            </a:pPr>
            <a:r>
              <a:rPr lang="pt-BR" dirty="0" smtClean="0"/>
              <a:t>Mudança de Cultura		  </a:t>
            </a:r>
            <a:r>
              <a:rPr lang="pt-BR" dirty="0" err="1" smtClean="0"/>
              <a:t>Cultura</a:t>
            </a:r>
            <a:r>
              <a:rPr lang="pt-BR" dirty="0" smtClean="0"/>
              <a:t> da Mudança</a:t>
            </a:r>
          </a:p>
          <a:p>
            <a:pPr lvl="1">
              <a:buNone/>
            </a:pPr>
            <a:endParaRPr lang="pt-BR" dirty="0" smtClean="0"/>
          </a:p>
          <a:p>
            <a:pPr lvl="1">
              <a:buNone/>
            </a:pPr>
            <a:endParaRPr lang="pt-BR" dirty="0" smtClean="0"/>
          </a:p>
          <a:p>
            <a:pPr lvl="1">
              <a:buNone/>
            </a:pPr>
            <a:endParaRPr lang="pt-BR" dirty="0"/>
          </a:p>
        </p:txBody>
      </p:sp>
      <p:sp>
        <p:nvSpPr>
          <p:cNvPr id="6" name="Seta para a direita 5"/>
          <p:cNvSpPr/>
          <p:nvPr/>
        </p:nvSpPr>
        <p:spPr>
          <a:xfrm>
            <a:off x="4143372" y="442913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3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Os 10 Princípios Básicos da Qualidade 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pt-BR" dirty="0" smtClean="0"/>
              <a:t>Satisfação Total dos Clientes:</a:t>
            </a:r>
          </a:p>
          <a:p>
            <a:pPr marL="914400" lvl="1" indent="-514350"/>
            <a:r>
              <a:rPr lang="pt-BR" dirty="0" smtClean="0"/>
              <a:t>Conhecer bem as necessidades do cliente;</a:t>
            </a:r>
          </a:p>
          <a:p>
            <a:pPr marL="914400" lvl="1" indent="-514350"/>
            <a:r>
              <a:rPr lang="pt-BR" dirty="0" smtClean="0"/>
              <a:t>Definir o que precisa ser feito para bem atendê-lo;</a:t>
            </a:r>
          </a:p>
          <a:p>
            <a:pPr marL="914400" lvl="1" indent="-514350"/>
            <a:r>
              <a:rPr lang="pt-BR" dirty="0" smtClean="0"/>
              <a:t>Superar as </a:t>
            </a:r>
            <a:r>
              <a:rPr lang="pt-BR" dirty="0" err="1" smtClean="0"/>
              <a:t>expectivas</a:t>
            </a:r>
            <a:r>
              <a:rPr lang="pt-BR" dirty="0" smtClean="0"/>
              <a:t> do cliente.</a:t>
            </a:r>
          </a:p>
          <a:p>
            <a:pPr marL="914400" lvl="1" indent="-514350">
              <a:buNone/>
            </a:pPr>
            <a:endParaRPr lang="pt-BR" dirty="0" smtClean="0"/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Gerencia Participativa:</a:t>
            </a:r>
          </a:p>
          <a:p>
            <a:pPr marL="914400" lvl="1" indent="-514350"/>
            <a:r>
              <a:rPr lang="pt-BR" dirty="0" smtClean="0"/>
              <a:t>Trabalho em equipe</a:t>
            </a:r>
          </a:p>
          <a:p>
            <a:pPr marL="914400" lvl="1" indent="-514350"/>
            <a:r>
              <a:rPr lang="pt-BR" dirty="0" smtClean="0"/>
              <a:t>Líder x chefe</a:t>
            </a:r>
          </a:p>
          <a:p>
            <a:pPr lvl="1"/>
            <a:endParaRPr lang="pt-BR" dirty="0" smtClean="0"/>
          </a:p>
          <a:p>
            <a:pPr lvl="1">
              <a:buNone/>
            </a:pPr>
            <a:endParaRPr lang="pt-BR" dirty="0" smtClean="0"/>
          </a:p>
          <a:p>
            <a:pPr lvl="1"/>
            <a:endParaRPr lang="pt-BR" dirty="0" smtClean="0"/>
          </a:p>
          <a:p>
            <a:pPr lvl="1">
              <a:buNone/>
            </a:pPr>
            <a:endParaRPr lang="pt-BR" dirty="0" smtClean="0"/>
          </a:p>
          <a:p>
            <a:pPr lvl="1">
              <a:buNone/>
            </a:pPr>
            <a:endParaRPr lang="pt-BR" dirty="0" smtClean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4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Os 10 Princípios Básicos da Qualidade 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pt-BR" dirty="0" smtClean="0"/>
              <a:t>Desenvolvimento Humano:</a:t>
            </a:r>
          </a:p>
          <a:p>
            <a:pPr marL="914400" lvl="1" indent="-514350"/>
            <a:r>
              <a:rPr lang="pt-BR" dirty="0" smtClean="0"/>
              <a:t>Conhecimento Técnico: Qualificação - Saber;</a:t>
            </a:r>
          </a:p>
          <a:p>
            <a:pPr marL="914400" lvl="1" indent="-514350"/>
            <a:r>
              <a:rPr lang="pt-BR" dirty="0" smtClean="0"/>
              <a:t>Desenvolvimento Pessoal: Motivação – Querer.</a:t>
            </a:r>
          </a:p>
          <a:p>
            <a:pPr marL="514350" indent="-514350">
              <a:buFont typeface="+mj-lt"/>
              <a:buAutoNum type="arabicPeriod" startAt="3"/>
            </a:pPr>
            <a:endParaRPr lang="pt-BR" dirty="0" smtClean="0"/>
          </a:p>
          <a:p>
            <a:pPr marL="514350" indent="-514350">
              <a:buFont typeface="+mj-lt"/>
              <a:buAutoNum type="arabicPeriod" startAt="3"/>
            </a:pPr>
            <a:r>
              <a:rPr lang="pt-BR" dirty="0" smtClean="0"/>
              <a:t>Constância de Propósitos:</a:t>
            </a:r>
          </a:p>
          <a:p>
            <a:pPr marL="914400" lvl="1" indent="-514350"/>
            <a:r>
              <a:rPr lang="pt-BR" dirty="0" smtClean="0"/>
              <a:t>Clara definição de metas: curto, médio e longo prazo;</a:t>
            </a:r>
          </a:p>
          <a:p>
            <a:pPr marL="914400" lvl="1" indent="-514350"/>
            <a:r>
              <a:rPr lang="pt-BR" dirty="0" smtClean="0"/>
              <a:t>Planos de ação (melhores práticas)</a:t>
            </a:r>
          </a:p>
          <a:p>
            <a:pPr marL="514350" indent="-514350">
              <a:buFont typeface="+mj-lt"/>
              <a:buAutoNum type="arabicPeriod" startAt="3"/>
            </a:pPr>
            <a:endParaRPr lang="pt-BR" dirty="0" smtClean="0"/>
          </a:p>
          <a:p>
            <a:pPr marL="514350" indent="-514350">
              <a:buFont typeface="+mj-lt"/>
              <a:buAutoNum type="arabicPeriod" startAt="3"/>
            </a:pPr>
            <a:endParaRPr lang="pt-BR" dirty="0" smtClean="0"/>
          </a:p>
          <a:p>
            <a:pPr marL="514350" indent="-514350">
              <a:buFont typeface="+mj-lt"/>
              <a:buAutoNum type="arabicPeriod" startAt="3"/>
            </a:pPr>
            <a:endParaRPr lang="pt-BR" dirty="0" smtClean="0"/>
          </a:p>
          <a:p>
            <a:pPr marL="514350" indent="-514350">
              <a:buFont typeface="+mj-lt"/>
              <a:buAutoNum type="arabicPeriod" startAt="3"/>
            </a:pPr>
            <a:endParaRPr lang="pt-BR" dirty="0" smtClean="0"/>
          </a:p>
          <a:p>
            <a:pPr marL="514350" indent="-514350">
              <a:buFont typeface="+mj-lt"/>
              <a:buAutoNum type="arabicPeriod" startAt="3"/>
            </a:pPr>
            <a:endParaRPr lang="pt-BR" dirty="0" smtClean="0"/>
          </a:p>
          <a:p>
            <a:pPr marL="514350" indent="-514350">
              <a:buFont typeface="+mj-lt"/>
              <a:buAutoNum type="arabicPeriod" startAt="3"/>
            </a:pPr>
            <a:endParaRPr lang="pt-BR" dirty="0" smtClean="0"/>
          </a:p>
          <a:p>
            <a:pPr marL="514350" indent="-514350">
              <a:buFont typeface="+mj-lt"/>
              <a:buAutoNum type="arabicPeriod" startAt="3"/>
            </a:pPr>
            <a:endParaRPr lang="pt-BR" dirty="0" smtClean="0"/>
          </a:p>
          <a:p>
            <a:pPr marL="514350" indent="-514350">
              <a:buFont typeface="+mj-lt"/>
              <a:buAutoNum type="arabicPeriod" startAt="3"/>
            </a:pPr>
            <a:endParaRPr lang="pt-BR" dirty="0" smtClean="0"/>
          </a:p>
          <a:p>
            <a:pPr marL="514350" indent="-514350">
              <a:buFont typeface="+mj-lt"/>
              <a:buAutoNum type="arabicPeriod"/>
            </a:pPr>
            <a:endParaRPr lang="pt-BR" dirty="0" smtClean="0"/>
          </a:p>
          <a:p>
            <a:pPr lvl="1">
              <a:buNone/>
            </a:pPr>
            <a:endParaRPr lang="pt-BR" dirty="0" smtClean="0"/>
          </a:p>
          <a:p>
            <a:pPr lvl="1"/>
            <a:endParaRPr lang="pt-BR" dirty="0" smtClean="0"/>
          </a:p>
          <a:p>
            <a:pPr lvl="1">
              <a:buNone/>
            </a:pPr>
            <a:endParaRPr lang="pt-BR" dirty="0" smtClean="0"/>
          </a:p>
          <a:p>
            <a:pPr lvl="1">
              <a:buNone/>
            </a:pPr>
            <a:endParaRPr lang="pt-BR" dirty="0" smtClean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5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Os 10 Princípios Básicos da Qualidade 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pt-BR" dirty="0" smtClean="0"/>
              <a:t>Desenvolvimento Contínuo:</a:t>
            </a:r>
          </a:p>
          <a:p>
            <a:pPr marL="914400" lvl="1" indent="-514350"/>
            <a:r>
              <a:rPr lang="pt-BR" dirty="0" smtClean="0"/>
              <a:t>Indicadores para medição, análise e ação.</a:t>
            </a:r>
          </a:p>
          <a:p>
            <a:pPr marL="914400" lvl="1" indent="-514350"/>
            <a:r>
              <a:rPr lang="pt-BR" dirty="0" smtClean="0"/>
              <a:t>Comparação de resultados</a:t>
            </a:r>
          </a:p>
          <a:p>
            <a:pPr marL="514350" indent="-514350">
              <a:buFont typeface="+mj-lt"/>
              <a:buAutoNum type="arabicPeriod" startAt="5"/>
            </a:pPr>
            <a:endParaRPr lang="pt-BR" dirty="0" smtClean="0"/>
          </a:p>
          <a:p>
            <a:pPr marL="514350" indent="-514350">
              <a:buFont typeface="+mj-lt"/>
              <a:buAutoNum type="arabicPeriod" startAt="5"/>
            </a:pPr>
            <a:r>
              <a:rPr lang="pt-BR" dirty="0" smtClean="0"/>
              <a:t>Gerenciamento de processos:</a:t>
            </a:r>
          </a:p>
          <a:p>
            <a:pPr marL="914400" lvl="1" indent="-514350"/>
            <a:r>
              <a:rPr lang="pt-BR" dirty="0" smtClean="0"/>
              <a:t>Aplicação do PDCA (</a:t>
            </a:r>
            <a:r>
              <a:rPr lang="pt-BR" dirty="0" err="1" smtClean="0"/>
              <a:t>Plan</a:t>
            </a:r>
            <a:r>
              <a:rPr lang="pt-BR" dirty="0" smtClean="0"/>
              <a:t>, Do, </a:t>
            </a:r>
            <a:r>
              <a:rPr lang="pt-BR" dirty="0" err="1" smtClean="0"/>
              <a:t>Check</a:t>
            </a:r>
            <a:r>
              <a:rPr lang="pt-BR" dirty="0" smtClean="0"/>
              <a:t>, </a:t>
            </a:r>
            <a:r>
              <a:rPr lang="pt-BR" dirty="0" err="1" smtClean="0"/>
              <a:t>Act</a:t>
            </a:r>
            <a:r>
              <a:rPr lang="pt-BR" dirty="0" smtClean="0"/>
              <a:t>):</a:t>
            </a:r>
          </a:p>
          <a:p>
            <a:pPr marL="1314450" lvl="2" indent="-514350"/>
            <a:r>
              <a:rPr lang="pt-BR" dirty="0" smtClean="0"/>
              <a:t>Planejar, Fazer, Verificar e Corrigir.</a:t>
            </a:r>
          </a:p>
          <a:p>
            <a:pPr marL="914400" lvl="1" indent="-514350">
              <a:buNone/>
            </a:pPr>
            <a:endParaRPr lang="pt-BR" dirty="0" smtClean="0"/>
          </a:p>
          <a:p>
            <a:pPr marL="514350" indent="-514350">
              <a:buFont typeface="+mj-lt"/>
              <a:buAutoNum type="arabicPeriod" startAt="5"/>
            </a:pPr>
            <a:endParaRPr lang="pt-BR" dirty="0" smtClean="0"/>
          </a:p>
          <a:p>
            <a:pPr marL="514350" indent="-514350">
              <a:buFont typeface="+mj-lt"/>
              <a:buAutoNum type="arabicPeriod" startAt="5"/>
            </a:pPr>
            <a:endParaRPr lang="pt-BR" dirty="0" smtClean="0"/>
          </a:p>
          <a:p>
            <a:pPr marL="514350" indent="-514350">
              <a:buFont typeface="+mj-lt"/>
              <a:buAutoNum type="arabicPeriod" startAt="5"/>
            </a:pPr>
            <a:endParaRPr lang="pt-BR" dirty="0" smtClean="0"/>
          </a:p>
          <a:p>
            <a:pPr marL="514350" indent="-514350">
              <a:buFont typeface="+mj-lt"/>
              <a:buAutoNum type="arabicPeriod" startAt="5"/>
            </a:pPr>
            <a:endParaRPr lang="pt-BR" dirty="0" smtClean="0"/>
          </a:p>
          <a:p>
            <a:pPr marL="514350" indent="-514350">
              <a:buFont typeface="+mj-lt"/>
              <a:buAutoNum type="arabicPeriod" startAt="5"/>
            </a:pPr>
            <a:endParaRPr lang="pt-BR" dirty="0" smtClean="0"/>
          </a:p>
          <a:p>
            <a:pPr marL="514350" indent="-514350">
              <a:buFont typeface="+mj-lt"/>
              <a:buAutoNum type="arabicPeriod" startAt="5"/>
            </a:pPr>
            <a:endParaRPr lang="pt-BR" dirty="0" smtClean="0"/>
          </a:p>
          <a:p>
            <a:pPr marL="514350" indent="-514350">
              <a:buFont typeface="+mj-lt"/>
              <a:buAutoNum type="arabicPeriod" startAt="5"/>
            </a:pPr>
            <a:endParaRPr lang="pt-BR" dirty="0" smtClean="0"/>
          </a:p>
          <a:p>
            <a:pPr marL="514350" indent="-514350">
              <a:buFont typeface="+mj-lt"/>
              <a:buAutoNum type="arabicPeriod" startAt="5"/>
            </a:pPr>
            <a:endParaRPr lang="pt-BR" dirty="0" smtClean="0"/>
          </a:p>
          <a:p>
            <a:pPr marL="514350" indent="-514350">
              <a:buFont typeface="+mj-lt"/>
              <a:buAutoNum type="arabicPeriod" startAt="5"/>
            </a:pPr>
            <a:endParaRPr lang="pt-BR" dirty="0" smtClean="0"/>
          </a:p>
          <a:p>
            <a:pPr marL="514350" indent="-514350">
              <a:buFont typeface="+mj-lt"/>
              <a:buAutoNum type="arabicPeriod" startAt="5"/>
            </a:pPr>
            <a:endParaRPr lang="pt-BR" dirty="0" smtClean="0"/>
          </a:p>
          <a:p>
            <a:pPr marL="514350" indent="-514350">
              <a:buFont typeface="+mj-lt"/>
              <a:buAutoNum type="arabicPeriod" startAt="5"/>
            </a:pPr>
            <a:endParaRPr lang="pt-BR" dirty="0" smtClean="0"/>
          </a:p>
          <a:p>
            <a:pPr marL="514350" indent="-514350">
              <a:buFont typeface="+mj-lt"/>
              <a:buAutoNum type="arabicPeriod"/>
            </a:pPr>
            <a:endParaRPr lang="pt-BR" dirty="0" smtClean="0"/>
          </a:p>
          <a:p>
            <a:pPr lvl="1">
              <a:buNone/>
            </a:pPr>
            <a:endParaRPr lang="pt-BR" dirty="0" smtClean="0"/>
          </a:p>
          <a:p>
            <a:pPr lvl="1"/>
            <a:endParaRPr lang="pt-BR" dirty="0" smtClean="0"/>
          </a:p>
          <a:p>
            <a:pPr lvl="1">
              <a:buNone/>
            </a:pPr>
            <a:endParaRPr lang="pt-BR" dirty="0" smtClean="0"/>
          </a:p>
          <a:p>
            <a:pPr lvl="1">
              <a:buNone/>
            </a:pPr>
            <a:endParaRPr lang="pt-BR" dirty="0" smtClean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6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Os 10 Princípios Básicos da Qualidade 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7"/>
            </a:pPr>
            <a:r>
              <a:rPr lang="pt-BR" dirty="0" smtClean="0"/>
              <a:t>Delegação:</a:t>
            </a:r>
          </a:p>
          <a:p>
            <a:pPr marL="914400" lvl="1" indent="-514350"/>
            <a:r>
              <a:rPr lang="pt-BR" dirty="0" smtClean="0"/>
              <a:t>A filosofia básica é: Dar o poder de decisão para quem está perto de onde ocorre a ação.</a:t>
            </a:r>
          </a:p>
          <a:p>
            <a:pPr marL="914400" lvl="1" indent="-514350"/>
            <a:r>
              <a:rPr lang="pt-BR" dirty="0" smtClean="0"/>
              <a:t>Ganha-se em agilidade e, portanto, em competitividade.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pt-BR" dirty="0" smtClean="0"/>
              <a:t>Disseminação da Informação:</a:t>
            </a:r>
          </a:p>
          <a:p>
            <a:pPr marL="914400" lvl="1" indent="-514350"/>
            <a:r>
              <a:rPr lang="pt-BR" dirty="0" smtClean="0"/>
              <a:t>Sistema de comunicação rápido, claro e objetivo;</a:t>
            </a:r>
          </a:p>
          <a:p>
            <a:pPr marL="914400" lvl="1" indent="-514350"/>
            <a:r>
              <a:rPr lang="pt-BR" dirty="0" smtClean="0"/>
              <a:t>Integração de informações entre todos os níveis da administração.</a:t>
            </a:r>
          </a:p>
          <a:p>
            <a:pPr marL="914400" lvl="1" indent="-514350">
              <a:buNone/>
            </a:pPr>
            <a:endParaRPr lang="pt-BR" dirty="0" smtClean="0"/>
          </a:p>
          <a:p>
            <a:pPr marL="514350" indent="-514350">
              <a:buFont typeface="+mj-lt"/>
              <a:buAutoNum type="arabicPeriod" startAt="5"/>
            </a:pPr>
            <a:endParaRPr lang="pt-BR" dirty="0" smtClean="0"/>
          </a:p>
          <a:p>
            <a:pPr marL="514350" indent="-514350">
              <a:buFont typeface="+mj-lt"/>
              <a:buAutoNum type="arabicPeriod" startAt="5"/>
            </a:pPr>
            <a:endParaRPr lang="pt-BR" dirty="0" smtClean="0"/>
          </a:p>
          <a:p>
            <a:pPr marL="514350" indent="-514350">
              <a:buFont typeface="+mj-lt"/>
              <a:buAutoNum type="arabicPeriod" startAt="5"/>
            </a:pPr>
            <a:endParaRPr lang="pt-BR" dirty="0" smtClean="0"/>
          </a:p>
          <a:p>
            <a:pPr marL="514350" indent="-514350">
              <a:buFont typeface="+mj-lt"/>
              <a:buAutoNum type="arabicPeriod" startAt="5"/>
            </a:pPr>
            <a:endParaRPr lang="pt-BR" dirty="0" smtClean="0"/>
          </a:p>
          <a:p>
            <a:pPr marL="514350" indent="-514350">
              <a:buFont typeface="+mj-lt"/>
              <a:buAutoNum type="arabicPeriod" startAt="5"/>
            </a:pPr>
            <a:endParaRPr lang="pt-BR" dirty="0" smtClean="0"/>
          </a:p>
          <a:p>
            <a:pPr marL="514350" indent="-514350">
              <a:buFont typeface="+mj-lt"/>
              <a:buAutoNum type="arabicPeriod" startAt="5"/>
            </a:pPr>
            <a:endParaRPr lang="pt-BR" dirty="0" smtClean="0"/>
          </a:p>
          <a:p>
            <a:pPr marL="514350" indent="-514350">
              <a:buFont typeface="+mj-lt"/>
              <a:buAutoNum type="arabicPeriod" startAt="5"/>
            </a:pPr>
            <a:endParaRPr lang="pt-BR" dirty="0" smtClean="0"/>
          </a:p>
          <a:p>
            <a:pPr marL="514350" indent="-514350">
              <a:buFont typeface="+mj-lt"/>
              <a:buAutoNum type="arabicPeriod" startAt="5"/>
            </a:pPr>
            <a:endParaRPr lang="pt-BR" dirty="0" smtClean="0"/>
          </a:p>
          <a:p>
            <a:pPr marL="514350" indent="-514350">
              <a:buFont typeface="+mj-lt"/>
              <a:buAutoNum type="arabicPeriod" startAt="5"/>
            </a:pPr>
            <a:endParaRPr lang="pt-BR" dirty="0" smtClean="0"/>
          </a:p>
          <a:p>
            <a:pPr marL="514350" indent="-514350">
              <a:buFont typeface="+mj-lt"/>
              <a:buAutoNum type="arabicPeriod" startAt="5"/>
            </a:pPr>
            <a:endParaRPr lang="pt-BR" dirty="0" smtClean="0"/>
          </a:p>
          <a:p>
            <a:pPr marL="514350" indent="-514350">
              <a:buFont typeface="+mj-lt"/>
              <a:buAutoNum type="arabicPeriod" startAt="5"/>
            </a:pPr>
            <a:endParaRPr lang="pt-BR" dirty="0" smtClean="0"/>
          </a:p>
          <a:p>
            <a:pPr marL="514350" indent="-514350">
              <a:buFont typeface="+mj-lt"/>
              <a:buAutoNum type="arabicPeriod"/>
            </a:pPr>
            <a:endParaRPr lang="pt-BR" dirty="0" smtClean="0"/>
          </a:p>
          <a:p>
            <a:pPr lvl="1">
              <a:buNone/>
            </a:pPr>
            <a:endParaRPr lang="pt-BR" dirty="0" smtClean="0"/>
          </a:p>
          <a:p>
            <a:pPr lvl="1"/>
            <a:endParaRPr lang="pt-BR" dirty="0" smtClean="0"/>
          </a:p>
          <a:p>
            <a:pPr lvl="1">
              <a:buNone/>
            </a:pPr>
            <a:endParaRPr lang="pt-BR" dirty="0" smtClean="0"/>
          </a:p>
          <a:p>
            <a:pPr lvl="1">
              <a:buNone/>
            </a:pPr>
            <a:endParaRPr lang="pt-BR" dirty="0" smtClean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7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Os 10 Princípios Básicos da Qualidade 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9"/>
            </a:pPr>
            <a:r>
              <a:rPr lang="pt-BR" dirty="0" smtClean="0"/>
              <a:t>Garantia da Qualidade:</a:t>
            </a:r>
          </a:p>
          <a:p>
            <a:pPr marL="914400" lvl="1" indent="-514350"/>
            <a:r>
              <a:rPr lang="pt-BR" dirty="0" smtClean="0"/>
              <a:t>Procedimentos escritos;</a:t>
            </a:r>
          </a:p>
          <a:p>
            <a:pPr marL="914400" lvl="1" indent="-514350"/>
            <a:r>
              <a:rPr lang="pt-BR" dirty="0" smtClean="0"/>
              <a:t>Treinamentos sobre procedimentos;</a:t>
            </a:r>
          </a:p>
          <a:p>
            <a:pPr marL="914400" lvl="1" indent="-514350"/>
            <a:r>
              <a:rPr lang="pt-BR" dirty="0" smtClean="0"/>
              <a:t>Certificação ISO 9000.</a:t>
            </a:r>
          </a:p>
          <a:p>
            <a:pPr marL="514350" indent="-514350">
              <a:buNone/>
            </a:pPr>
            <a:endParaRPr lang="pt-BR" dirty="0" smtClean="0"/>
          </a:p>
          <a:p>
            <a:pPr marL="514350" indent="-514350">
              <a:buFont typeface="+mj-lt"/>
              <a:buAutoNum type="arabicPeriod" startAt="9"/>
            </a:pPr>
            <a:endParaRPr lang="pt-BR" dirty="0" smtClean="0"/>
          </a:p>
          <a:p>
            <a:pPr marL="514350" indent="-514350">
              <a:buFont typeface="+mj-lt"/>
              <a:buAutoNum type="arabicPeriod" startAt="9"/>
            </a:pPr>
            <a:endParaRPr lang="pt-BR" dirty="0" smtClean="0"/>
          </a:p>
          <a:p>
            <a:pPr marL="514350" indent="-514350">
              <a:buFont typeface="+mj-lt"/>
              <a:buAutoNum type="arabicPeriod" startAt="9"/>
            </a:pPr>
            <a:endParaRPr lang="pt-BR" dirty="0" smtClean="0"/>
          </a:p>
          <a:p>
            <a:pPr marL="514350" indent="-514350">
              <a:buFont typeface="+mj-lt"/>
              <a:buAutoNum type="arabicPeriod" startAt="9"/>
            </a:pPr>
            <a:endParaRPr lang="pt-BR" dirty="0" smtClean="0"/>
          </a:p>
          <a:p>
            <a:pPr marL="514350" indent="-514350">
              <a:buFont typeface="+mj-lt"/>
              <a:buAutoNum type="arabicPeriod" startAt="9"/>
            </a:pPr>
            <a:endParaRPr lang="pt-BR" dirty="0" smtClean="0"/>
          </a:p>
          <a:p>
            <a:pPr marL="514350" indent="-514350">
              <a:buFont typeface="+mj-lt"/>
              <a:buAutoNum type="arabicPeriod" startAt="9"/>
            </a:pPr>
            <a:endParaRPr lang="pt-BR" dirty="0" smtClean="0"/>
          </a:p>
          <a:p>
            <a:pPr marL="514350" indent="-514350">
              <a:buFont typeface="+mj-lt"/>
              <a:buAutoNum type="arabicPeriod" startAt="9"/>
            </a:pPr>
            <a:endParaRPr lang="pt-BR" dirty="0" smtClean="0"/>
          </a:p>
          <a:p>
            <a:pPr marL="514350" indent="-514350">
              <a:buFont typeface="+mj-lt"/>
              <a:buAutoNum type="arabicPeriod" startAt="9"/>
            </a:pPr>
            <a:endParaRPr lang="pt-BR" dirty="0" smtClean="0"/>
          </a:p>
          <a:p>
            <a:pPr marL="514350" indent="-514350">
              <a:buFont typeface="+mj-lt"/>
              <a:buAutoNum type="arabicPeriod" startAt="9"/>
            </a:pPr>
            <a:endParaRPr lang="pt-BR" dirty="0" smtClean="0"/>
          </a:p>
          <a:p>
            <a:pPr marL="514350" indent="-514350">
              <a:buFont typeface="+mj-lt"/>
              <a:buAutoNum type="arabicPeriod"/>
            </a:pPr>
            <a:endParaRPr lang="pt-BR" dirty="0" smtClean="0"/>
          </a:p>
          <a:p>
            <a:pPr lvl="1">
              <a:buNone/>
            </a:pPr>
            <a:endParaRPr lang="pt-BR" dirty="0" smtClean="0"/>
          </a:p>
          <a:p>
            <a:pPr lvl="1"/>
            <a:endParaRPr lang="pt-BR" dirty="0" smtClean="0"/>
          </a:p>
          <a:p>
            <a:pPr lvl="1">
              <a:buNone/>
            </a:pPr>
            <a:endParaRPr lang="pt-BR" dirty="0" smtClean="0"/>
          </a:p>
          <a:p>
            <a:pPr lvl="1">
              <a:buNone/>
            </a:pPr>
            <a:endParaRPr lang="pt-BR" dirty="0" smtClean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8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Os 10 Princípios Básicos da Qualidade 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 startAt="10"/>
            </a:pPr>
            <a:r>
              <a:rPr lang="pt-BR" dirty="0" smtClean="0"/>
              <a:t>   Não Aceitação de Erros:</a:t>
            </a:r>
          </a:p>
          <a:p>
            <a:pPr marL="914400" lvl="1" indent="-514350"/>
            <a:r>
              <a:rPr lang="pt-BR" dirty="0" smtClean="0"/>
              <a:t>Buscar as causas básicas dos erros para </a:t>
            </a:r>
            <a:r>
              <a:rPr lang="pt-BR" dirty="0" err="1" smtClean="0"/>
              <a:t>corrigí-los</a:t>
            </a:r>
            <a:r>
              <a:rPr lang="pt-BR" dirty="0" smtClean="0"/>
              <a:t> definitivamente;</a:t>
            </a:r>
          </a:p>
          <a:p>
            <a:pPr marL="914400" lvl="1" indent="-514350"/>
            <a:r>
              <a:rPr lang="pt-BR" dirty="0" smtClean="0"/>
              <a:t>Principais causas básicas de erros na manutenção:</a:t>
            </a:r>
          </a:p>
          <a:p>
            <a:pPr marL="1314450" lvl="2" indent="-514350"/>
            <a:r>
              <a:rPr lang="pt-BR" dirty="0" smtClean="0"/>
              <a:t>Falta de capacitação das pessoas;</a:t>
            </a:r>
          </a:p>
          <a:p>
            <a:pPr marL="1314450" lvl="2" indent="-514350"/>
            <a:r>
              <a:rPr lang="pt-BR" dirty="0" smtClean="0"/>
              <a:t>Falta de definição de procedimentos;</a:t>
            </a:r>
          </a:p>
          <a:p>
            <a:pPr marL="1314450" lvl="2" indent="-514350"/>
            <a:r>
              <a:rPr lang="pt-BR" dirty="0" smtClean="0"/>
              <a:t>Procedimentos incorretos;</a:t>
            </a:r>
          </a:p>
          <a:p>
            <a:pPr marL="1314450" lvl="2" indent="-514350"/>
            <a:r>
              <a:rPr lang="pt-BR" dirty="0" smtClean="0"/>
              <a:t>Sobressalentes inadequados;</a:t>
            </a:r>
          </a:p>
          <a:p>
            <a:pPr marL="1314450" lvl="2" indent="-514350"/>
            <a:r>
              <a:rPr lang="pt-BR" dirty="0" smtClean="0"/>
              <a:t>Documentação técnica incorreta;</a:t>
            </a:r>
          </a:p>
          <a:p>
            <a:pPr marL="1314450" lvl="2" indent="-514350"/>
            <a:r>
              <a:rPr lang="pt-BR" dirty="0" smtClean="0"/>
              <a:t>Fatores humanos </a:t>
            </a:r>
            <a:r>
              <a:rPr lang="pt-BR" dirty="0" err="1" smtClean="0"/>
              <a:t>intrísecos</a:t>
            </a:r>
            <a:r>
              <a:rPr lang="pt-BR" dirty="0" smtClean="0"/>
              <a:t> (psicológicos, motivacionais, etc.)</a:t>
            </a:r>
          </a:p>
          <a:p>
            <a:pPr marL="1314450" lvl="2" indent="-514350"/>
            <a:r>
              <a:rPr lang="pt-BR" dirty="0" smtClean="0"/>
              <a:t>Terceirização com fornecedores inadequadas;</a:t>
            </a:r>
          </a:p>
          <a:p>
            <a:pPr marL="1314450" lvl="2" indent="-514350"/>
            <a:r>
              <a:rPr lang="pt-BR" dirty="0" smtClean="0"/>
              <a:t>Procedimentos contratuais incorretos.</a:t>
            </a:r>
          </a:p>
          <a:p>
            <a:pPr marL="514350" indent="-514350">
              <a:buFont typeface="+mj-lt"/>
              <a:buAutoNum type="arabicPeriod" startAt="10"/>
            </a:pPr>
            <a:endParaRPr lang="pt-BR" dirty="0" smtClean="0"/>
          </a:p>
          <a:p>
            <a:pPr marL="514350" indent="-514350">
              <a:buFont typeface="+mj-lt"/>
              <a:buAutoNum type="arabicPeriod" startAt="10"/>
            </a:pPr>
            <a:endParaRPr lang="pt-BR" dirty="0" smtClean="0"/>
          </a:p>
          <a:p>
            <a:pPr marL="514350" indent="-514350">
              <a:buFont typeface="+mj-lt"/>
              <a:buAutoNum type="arabicPeriod" startAt="10"/>
            </a:pPr>
            <a:endParaRPr lang="pt-BR" dirty="0" smtClean="0"/>
          </a:p>
          <a:p>
            <a:pPr marL="514350" indent="-514350">
              <a:buFont typeface="+mj-lt"/>
              <a:buAutoNum type="arabicPeriod" startAt="10"/>
            </a:pPr>
            <a:endParaRPr lang="pt-BR" dirty="0" smtClean="0"/>
          </a:p>
          <a:p>
            <a:pPr marL="514350" indent="-514350">
              <a:buFont typeface="+mj-lt"/>
              <a:buAutoNum type="arabicPeriod" startAt="10"/>
            </a:pPr>
            <a:endParaRPr lang="pt-BR" dirty="0" smtClean="0"/>
          </a:p>
          <a:p>
            <a:pPr marL="514350" indent="-514350">
              <a:buFont typeface="+mj-lt"/>
              <a:buAutoNum type="arabicPeriod" startAt="10"/>
            </a:pPr>
            <a:endParaRPr lang="pt-BR" dirty="0" smtClean="0"/>
          </a:p>
          <a:p>
            <a:pPr marL="514350" indent="-514350">
              <a:buFont typeface="+mj-lt"/>
              <a:buAutoNum type="arabicPeriod" startAt="10"/>
            </a:pPr>
            <a:endParaRPr lang="pt-BR" dirty="0" smtClean="0"/>
          </a:p>
          <a:p>
            <a:pPr marL="514350" indent="-514350">
              <a:buFont typeface="+mj-lt"/>
              <a:buAutoNum type="arabicPeriod" startAt="10"/>
            </a:pPr>
            <a:endParaRPr lang="pt-BR" dirty="0" smtClean="0"/>
          </a:p>
          <a:p>
            <a:pPr marL="514350" indent="-514350">
              <a:buFont typeface="+mj-lt"/>
              <a:buAutoNum type="arabicPeriod" startAt="10"/>
            </a:pPr>
            <a:endParaRPr lang="pt-BR" dirty="0" smtClean="0"/>
          </a:p>
          <a:p>
            <a:pPr marL="514350" indent="-514350">
              <a:buFont typeface="+mj-lt"/>
              <a:buAutoNum type="arabicPeriod" startAt="10"/>
            </a:pPr>
            <a:endParaRPr lang="pt-BR" dirty="0" smtClean="0"/>
          </a:p>
          <a:p>
            <a:pPr marL="514350" indent="-514350">
              <a:buFont typeface="+mj-lt"/>
              <a:buAutoNum type="arabicPeriod"/>
            </a:pPr>
            <a:endParaRPr lang="pt-BR" dirty="0" smtClean="0"/>
          </a:p>
          <a:p>
            <a:pPr lvl="1">
              <a:buNone/>
            </a:pPr>
            <a:endParaRPr lang="pt-BR" dirty="0" smtClean="0"/>
          </a:p>
          <a:p>
            <a:pPr lvl="1"/>
            <a:endParaRPr lang="pt-BR" dirty="0" smtClean="0"/>
          </a:p>
          <a:p>
            <a:pPr lvl="1">
              <a:buNone/>
            </a:pPr>
            <a:endParaRPr lang="pt-BR" dirty="0" smtClean="0"/>
          </a:p>
          <a:p>
            <a:pPr lvl="1">
              <a:buNone/>
            </a:pPr>
            <a:endParaRPr lang="pt-BR" dirty="0" smtClean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9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174</TotalTime>
  <Words>713</Words>
  <Application>Microsoft Office PowerPoint</Application>
  <PresentationFormat>Apresentação na tela (4:3)</PresentationFormat>
  <Paragraphs>211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Tema do Office</vt:lpstr>
      <vt:lpstr>Qualidade na Manutenção</vt:lpstr>
      <vt:lpstr>Qualidade na Manutenção</vt:lpstr>
      <vt:lpstr>Qualidade na Manutenção</vt:lpstr>
      <vt:lpstr>Os 10 Princípios Básicos da Qualidade </vt:lpstr>
      <vt:lpstr>Os 10 Princípios Básicos da Qualidade </vt:lpstr>
      <vt:lpstr>Os 10 Princípios Básicos da Qualidade </vt:lpstr>
      <vt:lpstr>Os 10 Princípios Básicos da Qualidade </vt:lpstr>
      <vt:lpstr>Os 10 Princípios Básicos da Qualidade </vt:lpstr>
      <vt:lpstr>Os 10 Princípios Básicos da Qualidade </vt:lpstr>
      <vt:lpstr>Qualidade na Manutenção</vt:lpstr>
      <vt:lpstr>Qualidade na Manutenção</vt:lpstr>
      <vt:lpstr>Qualidade na Manutenção</vt:lpstr>
      <vt:lpstr>Qualidade na Manutenção</vt:lpstr>
      <vt:lpstr>Qualidade na Manutenção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Qualidade na Manutenção</dc:title>
  <cp:lastModifiedBy>usuario</cp:lastModifiedBy>
  <cp:revision>13</cp:revision>
  <dcterms:modified xsi:type="dcterms:W3CDTF">2014-04-22T14:17:14Z</dcterms:modified>
</cp:coreProperties>
</file>