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72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C1663-2454-4621-ADD7-8E4983C4B110}" type="datetimeFigureOut">
              <a:rPr lang="pt-BR" smtClean="0"/>
              <a:t>17/12/2017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5AA02-E8C5-4765-9A6B-2CE5C488C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833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baseline="0">
                <a:solidFill>
                  <a:srgbClr val="FF0000"/>
                </a:solidFill>
                <a:latin typeface="Times New Roman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2B-CA32-4098-A4B6-19825664A890}" type="datetime1">
              <a:rPr lang="pt-BR" smtClean="0"/>
              <a:t>17/12/2017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E8D0-F0B0-4D7F-9712-F16504265978}" type="datetime1">
              <a:rPr lang="pt-BR" smtClean="0"/>
              <a:t>17/12/2017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8F014-278D-4347-A5B8-39A99F77B3B2}" type="datetime1">
              <a:rPr lang="pt-BR" smtClean="0"/>
              <a:t>17/12/2017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>
                <a:latin typeface="Times New Roman" pitchFamily="18" charset="0"/>
                <a:cs typeface="Times New Roman" pitchFamily="18" charset="0"/>
              </a:defRPr>
            </a:lvl1pPr>
            <a:lvl2pPr algn="just">
              <a:defRPr>
                <a:latin typeface="Times New Roman" pitchFamily="18" charset="0"/>
                <a:cs typeface="Times New Roman" pitchFamily="18" charset="0"/>
              </a:defRPr>
            </a:lvl2pPr>
            <a:lvl3pPr algn="just">
              <a:defRPr>
                <a:latin typeface="Times New Roman" pitchFamily="18" charset="0"/>
                <a:cs typeface="Times New Roman" pitchFamily="18" charset="0"/>
              </a:defRPr>
            </a:lvl3pPr>
            <a:lvl4pPr algn="just">
              <a:defRPr>
                <a:latin typeface="Times New Roman" pitchFamily="18" charset="0"/>
                <a:cs typeface="Times New Roman" pitchFamily="18" charset="0"/>
              </a:defRPr>
            </a:lvl4pPr>
            <a:lvl5pPr algn="just"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A1D3F-BA27-4C01-95F5-805F247A62DA}" type="datetime1">
              <a:rPr lang="pt-BR" smtClean="0"/>
              <a:t>17/12/2017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04EB-7FBB-414C-82E3-94D38E89B9DD}" type="datetime1">
              <a:rPr lang="pt-BR" smtClean="0"/>
              <a:t>17/12/2017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0EBC-5708-4E23-AA25-296F4A8E521F}" type="datetime1">
              <a:rPr lang="pt-BR" smtClean="0"/>
              <a:t>17/12/2017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D5309-B442-4C38-B778-7F58721EFA31}" type="datetime1">
              <a:rPr lang="pt-BR" smtClean="0"/>
              <a:t>17/12/2017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42114-4B98-4E21-9E0F-E188AD23C306}" type="datetime1">
              <a:rPr lang="pt-BR" smtClean="0"/>
              <a:t>17/12/2017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D5D8E-599E-4241-BE18-C29C8F8A314F}" type="datetime1">
              <a:rPr lang="pt-BR" smtClean="0"/>
              <a:t>17/12/2017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B423-BDBA-402F-BAAA-97EBC0957394}" type="datetime1">
              <a:rPr lang="pt-BR" smtClean="0"/>
              <a:t>17/12/2017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57BC-270C-4CD2-AA94-17FFA26503E6}" type="datetime1">
              <a:rPr lang="pt-BR" smtClean="0"/>
              <a:t>17/12/2017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8653-16F1-4028-9E09-910D15FCC2A9}" type="datetime1">
              <a:rPr lang="pt-BR" smtClean="0"/>
              <a:t>17/12/2017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6770B-5893-4A30-A119-D2B13CEB208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000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8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Capítulo 01: Introdução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Radiação térmica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a energia emitida pela matéria que se encontra a uma temperatura não-nula. A emissão pode ser atribuída a mudanças nas configurações eletrônicas dos átomos ou moléculas que constituem a matéria.</a:t>
            </a:r>
          </a:p>
          <a:p>
            <a:r>
              <a:rPr lang="pt-BR" dirty="0" smtClean="0"/>
              <a:t>A transferência de calor por radiação ocorre mais eficientemente no vácuo.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610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Radiação térmica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Limite superior para o poder emissivo: Lei de Stefan-Boltzmann.</a:t>
            </a:r>
          </a:p>
          <a:p>
            <a:endParaRPr lang="pt-BR" dirty="0"/>
          </a:p>
          <a:p>
            <a:pPr lvl="1"/>
            <a:endParaRPr lang="pt-BR" i="1" dirty="0" smtClean="0"/>
          </a:p>
          <a:p>
            <a:pPr lvl="1"/>
            <a:r>
              <a:rPr lang="pt-BR" i="1" dirty="0" err="1" smtClean="0"/>
              <a:t>E</a:t>
            </a:r>
            <a:r>
              <a:rPr lang="pt-BR" i="1" baseline="-25000" dirty="0" err="1" smtClean="0"/>
              <a:t>n</a:t>
            </a:r>
            <a:r>
              <a:rPr lang="pt-BR" dirty="0" smtClean="0"/>
              <a:t> é a emissão de um radiador ideal ou corpo negro, </a:t>
            </a:r>
            <a:r>
              <a:rPr lang="pt-BR" i="1" dirty="0" err="1" smtClean="0"/>
              <a:t>T</a:t>
            </a:r>
            <a:r>
              <a:rPr lang="pt-BR" i="1" baseline="-25000" dirty="0" err="1" smtClean="0"/>
              <a:t>s</a:t>
            </a:r>
            <a:r>
              <a:rPr lang="pt-BR" dirty="0" smtClean="0"/>
              <a:t> é a temperatura absoluta da superfície e </a:t>
            </a:r>
            <a:r>
              <a:rPr lang="el-GR" i="1" dirty="0" smtClean="0"/>
              <a:t>σ</a:t>
            </a:r>
            <a:r>
              <a:rPr lang="pt-BR" dirty="0" smtClean="0"/>
              <a:t> é a constante de Stefan-Boltzmann, cujo valor é</a:t>
            </a:r>
            <a:endParaRPr lang="pt-BR" i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398290"/>
              </p:ext>
            </p:extLst>
          </p:nvPr>
        </p:nvGraphicFramePr>
        <p:xfrm>
          <a:off x="3812870" y="2946259"/>
          <a:ext cx="1518260" cy="554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ção" r:id="rId3" imgW="660113" imgH="241195" progId="Equation.3">
                  <p:embed/>
                </p:oleObj>
              </mc:Choice>
              <mc:Fallback>
                <p:oleObj name="Equação" r:id="rId3" imgW="660113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2870" y="2946259"/>
                        <a:ext cx="1518260" cy="5547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675679"/>
              </p:ext>
            </p:extLst>
          </p:nvPr>
        </p:nvGraphicFramePr>
        <p:xfrm>
          <a:off x="2790190" y="5351492"/>
          <a:ext cx="3563620" cy="52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ção" r:id="rId5" imgW="1549400" imgH="228600" progId="Equation.3">
                  <p:embed/>
                </p:oleObj>
              </mc:Choice>
              <mc:Fallback>
                <p:oleObj name="Equação" r:id="rId5" imgW="15494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190" y="5351492"/>
                        <a:ext cx="3563620" cy="525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02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Radiação térmica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Fluxo térmico emitido por uma superfície real:</a:t>
            </a:r>
          </a:p>
          <a:p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sendo </a:t>
            </a:r>
            <a:r>
              <a:rPr lang="el-GR" i="1" dirty="0" smtClean="0"/>
              <a:t>ε</a:t>
            </a:r>
            <a:r>
              <a:rPr lang="pt-BR" dirty="0" smtClean="0"/>
              <a:t> a emissividade da superfície (0 ≤ </a:t>
            </a:r>
            <a:r>
              <a:rPr lang="el-GR" i="1" dirty="0" smtClean="0"/>
              <a:t>ε</a:t>
            </a:r>
            <a:r>
              <a:rPr lang="pt-BR" dirty="0" smtClean="0"/>
              <a:t> </a:t>
            </a:r>
            <a:r>
              <a:rPr lang="el-GR" dirty="0" smtClean="0"/>
              <a:t>≤</a:t>
            </a:r>
            <a:r>
              <a:rPr lang="pt-BR" dirty="0" smtClean="0"/>
              <a:t> 1).</a:t>
            </a:r>
          </a:p>
          <a:p>
            <a:endParaRPr lang="pt-BR" dirty="0" smtClean="0"/>
          </a:p>
          <a:p>
            <a:r>
              <a:rPr lang="pt-BR" dirty="0" smtClean="0"/>
              <a:t>A radiação também pode incidir sobre uma superfície a partir da vizinhança; essa taxa é conhecida como irradiação (</a:t>
            </a:r>
            <a:r>
              <a:rPr lang="pt-BR" i="1" dirty="0" smtClean="0"/>
              <a:t>G</a:t>
            </a:r>
            <a:r>
              <a:rPr lang="pt-BR" dirty="0" smtClean="0"/>
              <a:t>).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953193"/>
              </p:ext>
            </p:extLst>
          </p:nvPr>
        </p:nvGraphicFramePr>
        <p:xfrm>
          <a:off x="3768725" y="2492896"/>
          <a:ext cx="1606550" cy="554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ção" r:id="rId3" imgW="698500" imgH="241300" progId="Equation.3">
                  <p:embed/>
                </p:oleObj>
              </mc:Choice>
              <mc:Fallback>
                <p:oleObj name="Equação" r:id="rId3" imgW="6985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2492896"/>
                        <a:ext cx="1606550" cy="554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863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Radiação térmica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taxa na qual a energia radiante é absorvida pode ser avaliada </a:t>
            </a:r>
            <a:r>
              <a:rPr lang="pt-BR" dirty="0" smtClean="0"/>
              <a:t>por</a:t>
            </a:r>
          </a:p>
          <a:p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sendo </a:t>
            </a:r>
            <a:r>
              <a:rPr lang="el-GR" i="1" dirty="0" smtClean="0"/>
              <a:t>α</a:t>
            </a:r>
            <a:r>
              <a:rPr lang="pt-BR" dirty="0" smtClean="0"/>
              <a:t> a </a:t>
            </a:r>
            <a:r>
              <a:rPr lang="pt-BR" dirty="0" err="1" smtClean="0"/>
              <a:t>absorvidade</a:t>
            </a:r>
            <a:r>
              <a:rPr lang="pt-BR" dirty="0" smtClean="0"/>
              <a:t> do meio (</a:t>
            </a:r>
            <a:r>
              <a:rPr lang="pt-BR" dirty="0"/>
              <a:t>0 ≤ </a:t>
            </a:r>
            <a:r>
              <a:rPr lang="el-GR" i="1" dirty="0"/>
              <a:t>α</a:t>
            </a:r>
            <a:r>
              <a:rPr lang="pt-BR" dirty="0" smtClean="0"/>
              <a:t> </a:t>
            </a:r>
            <a:r>
              <a:rPr lang="el-GR" dirty="0"/>
              <a:t>≤</a:t>
            </a:r>
            <a:r>
              <a:rPr lang="pt-BR" dirty="0"/>
              <a:t> </a:t>
            </a:r>
            <a:r>
              <a:rPr lang="pt-BR" dirty="0" smtClean="0"/>
              <a:t>1).</a:t>
            </a:r>
          </a:p>
          <a:p>
            <a:pPr lvl="1"/>
            <a:r>
              <a:rPr lang="pt-BR" dirty="0" smtClean="0"/>
              <a:t>A </a:t>
            </a:r>
            <a:r>
              <a:rPr lang="pt-BR" dirty="0" err="1" smtClean="0"/>
              <a:t>absorvidade</a:t>
            </a:r>
            <a:r>
              <a:rPr lang="pt-BR" dirty="0" smtClean="0"/>
              <a:t> e a emissividade de uma superfície dependem fortemente do material empregado e de seu acabamento.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575462"/>
              </p:ext>
            </p:extLst>
          </p:nvPr>
        </p:nvGraphicFramePr>
        <p:xfrm>
          <a:off x="3768725" y="2975228"/>
          <a:ext cx="1606550" cy="52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ção" r:id="rId3" imgW="698500" imgH="228600" progId="Equation.3">
                  <p:embed/>
                </p:oleObj>
              </mc:Choice>
              <mc:Fallback>
                <p:oleObj name="Equação" r:id="rId3" imgW="698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2975228"/>
                        <a:ext cx="1606550" cy="525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742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Radiação térmica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Taxa líquida de transferência de calor por radiação saindo de uma superfície isotérmica à temperatura </a:t>
            </a:r>
            <a:r>
              <a:rPr lang="pt-BR" i="1" dirty="0" err="1" smtClean="0"/>
              <a:t>T</a:t>
            </a:r>
            <a:r>
              <a:rPr lang="pt-BR" i="1" baseline="-25000" dirty="0" err="1" smtClean="0"/>
              <a:t>s</a:t>
            </a:r>
            <a:r>
              <a:rPr lang="pt-BR" dirty="0" smtClean="0"/>
              <a:t> para uma vizinhança a uma temperatura </a:t>
            </a:r>
            <a:r>
              <a:rPr lang="pt-BR" i="1" dirty="0" err="1" smtClean="0"/>
              <a:t>T</a:t>
            </a:r>
            <a:r>
              <a:rPr lang="pt-BR" i="1" baseline="-25000" dirty="0" err="1" smtClean="0"/>
              <a:t>viz</a:t>
            </a:r>
            <a:r>
              <a:rPr lang="pt-BR" dirty="0" smtClean="0"/>
              <a:t> (</a:t>
            </a:r>
            <a:r>
              <a:rPr lang="pt-BR" i="1" dirty="0" err="1" smtClean="0"/>
              <a:t>T</a:t>
            </a:r>
            <a:r>
              <a:rPr lang="pt-BR" i="1" baseline="-25000" dirty="0" err="1" smtClean="0"/>
              <a:t>s</a:t>
            </a:r>
            <a:r>
              <a:rPr lang="pt-BR" dirty="0" smtClean="0"/>
              <a:t> &gt; </a:t>
            </a:r>
            <a:r>
              <a:rPr lang="pt-BR" i="1" dirty="0" err="1" smtClean="0"/>
              <a:t>T</a:t>
            </a:r>
            <a:r>
              <a:rPr lang="pt-BR" i="1" baseline="-25000" dirty="0" err="1" smtClean="0"/>
              <a:t>viz</a:t>
            </a:r>
            <a:r>
              <a:rPr lang="pt-BR" dirty="0" smtClean="0"/>
              <a:t>):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175661"/>
              </p:ext>
            </p:extLst>
          </p:nvPr>
        </p:nvGraphicFramePr>
        <p:xfrm>
          <a:off x="2259042" y="4098146"/>
          <a:ext cx="4761230" cy="554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ção" r:id="rId3" imgW="2070100" imgH="241300" progId="Equation.3">
                  <p:embed/>
                </p:oleObj>
              </mc:Choice>
              <mc:Fallback>
                <p:oleObj name="Equação" r:id="rId3" imgW="20701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9042" y="4098146"/>
                        <a:ext cx="4761230" cy="554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728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Radiação térmica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Em muitas aplicações é conveniente expressar a troca líquida de calor por radiação através de uma expressão da forma:</a:t>
            </a:r>
          </a:p>
          <a:p>
            <a:endParaRPr lang="pt-BR" dirty="0"/>
          </a:p>
          <a:p>
            <a:endParaRPr lang="pt-BR" dirty="0" smtClean="0"/>
          </a:p>
          <a:p>
            <a:pPr lvl="1"/>
            <a:r>
              <a:rPr lang="pt-BR" dirty="0" smtClean="0"/>
              <a:t>sendo o coeficiente de transferência de calor por radiação </a:t>
            </a:r>
            <a:r>
              <a:rPr lang="pt-BR" i="1" dirty="0" err="1" smtClean="0"/>
              <a:t>h</a:t>
            </a:r>
            <a:r>
              <a:rPr lang="pt-BR" i="1" baseline="-25000" dirty="0" err="1" smtClean="0"/>
              <a:t>r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4857539"/>
              </p:ext>
            </p:extLst>
          </p:nvPr>
        </p:nvGraphicFramePr>
        <p:xfrm>
          <a:off x="3275856" y="3429000"/>
          <a:ext cx="2482850" cy="52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ção" r:id="rId3" imgW="1079500" imgH="228600" progId="Equation.3">
                  <p:embed/>
                </p:oleObj>
              </mc:Choice>
              <mc:Fallback>
                <p:oleObj name="Equação" r:id="rId3" imgW="1079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429000"/>
                        <a:ext cx="2482850" cy="525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144750"/>
              </p:ext>
            </p:extLst>
          </p:nvPr>
        </p:nvGraphicFramePr>
        <p:xfrm>
          <a:off x="2555776" y="5445224"/>
          <a:ext cx="3972560" cy="554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ção" r:id="rId5" imgW="1727200" imgH="241300" progId="Equation.3">
                  <p:embed/>
                </p:oleObj>
              </mc:Choice>
              <mc:Fallback>
                <p:oleObj name="Equação" r:id="rId5" imgW="17272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445224"/>
                        <a:ext cx="3972560" cy="554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6525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Conservação da energia em um volume de controle</a:t>
            </a:r>
          </a:p>
          <a:p>
            <a:pPr lvl="1"/>
            <a:r>
              <a:rPr lang="pt-BR" dirty="0" smtClean="0"/>
              <a:t>Primeira Lei da Termodinâmica durante um intervalo de tempo (</a:t>
            </a:r>
            <a:r>
              <a:rPr lang="el-GR" dirty="0" smtClean="0"/>
              <a:t>Δ</a:t>
            </a:r>
            <a:r>
              <a:rPr lang="pt-BR" i="1" dirty="0" smtClean="0"/>
              <a:t>t</a:t>
            </a:r>
            <a:r>
              <a:rPr lang="pt-BR" dirty="0" smtClean="0"/>
              <a:t>):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O aumento na quantidade de energia acumulada (armazenada) em um volume de controle deve ser igual à quantidade de energia que entra no volume de controle menos a quantidade de energia que deixa o volume de controle.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4885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Equação das energias térmica e mecânica para um </a:t>
            </a:r>
            <a:r>
              <a:rPr lang="pt-BR" dirty="0"/>
              <a:t>intervalo de tempo (</a:t>
            </a:r>
            <a:r>
              <a:rPr lang="el-GR" dirty="0"/>
              <a:t>Δ</a:t>
            </a:r>
            <a:r>
              <a:rPr lang="pt-BR" i="1" dirty="0"/>
              <a:t>t</a:t>
            </a:r>
            <a:r>
              <a:rPr lang="pt-BR" dirty="0" smtClean="0"/>
              <a:t>):</a:t>
            </a:r>
          </a:p>
          <a:p>
            <a:pPr lvl="1"/>
            <a:endParaRPr lang="pt-BR" dirty="0"/>
          </a:p>
          <a:p>
            <a:pPr lvl="2"/>
            <a:r>
              <a:rPr lang="pt-BR" dirty="0" smtClean="0"/>
              <a:t>O aumento na quantidade de energia térmica e mecânica acumulada (armazenada) em um volume de controle deve ser igual à quantidade de energia térmica e mecânica que entra no volume de controle, menos a quantidade de energia que deixa o volume de controle, mais a quantidade de energia térmica que é gerada no interior do volume de controle.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893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dirty="0" smtClean="0"/>
              <a:t>Equação das energias térmica e mecânica em um instante (</a:t>
            </a:r>
            <a:r>
              <a:rPr lang="pt-BR" i="1" dirty="0" smtClean="0"/>
              <a:t>t</a:t>
            </a:r>
            <a:r>
              <a:rPr lang="pt-BR" dirty="0" smtClean="0"/>
              <a:t>):</a:t>
            </a:r>
          </a:p>
          <a:p>
            <a:endParaRPr lang="pt-BR" dirty="0"/>
          </a:p>
          <a:p>
            <a:pPr lvl="2"/>
            <a:r>
              <a:rPr lang="pt-BR" dirty="0" smtClean="0"/>
              <a:t>A taxa de aumento da quantidade de energia térmica e mecânica acumulada (armazenada) em um volume de controle deve ser igual à taxa na qual as energias entram no volume de controle, menos a taxa na qual as energias deixam o volume, mais a taxa na qual a energia térmica é gerada no interior do volume de controle.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360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19</a:t>
            </a:fld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93300"/>
            <a:ext cx="6870866" cy="236967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59632" y="4293096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Conservação de energia: (a) em um sistema fechado durante um intervalo de tempo; (b) em um volume de controle em um instante.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482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 de Calor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Transferência de calor (ou calor) é energia térmica em trânsito devido a uma diferença de temperaturas no espaço.</a:t>
            </a:r>
          </a:p>
          <a:p>
            <a:endParaRPr lang="pt-BR" dirty="0"/>
          </a:p>
          <a:p>
            <a:r>
              <a:rPr lang="pt-BR" dirty="0" smtClean="0"/>
              <a:t>Mecanismos básicos:</a:t>
            </a:r>
          </a:p>
          <a:p>
            <a:pPr lvl="1"/>
            <a:r>
              <a:rPr lang="pt-BR" dirty="0" smtClean="0"/>
              <a:t>Condução.</a:t>
            </a:r>
          </a:p>
          <a:p>
            <a:pPr lvl="1"/>
            <a:r>
              <a:rPr lang="pt-BR" dirty="0" smtClean="0"/>
              <a:t>Convecção.</a:t>
            </a:r>
          </a:p>
          <a:p>
            <a:pPr lvl="1"/>
            <a:r>
              <a:rPr lang="pt-BR" dirty="0" smtClean="0"/>
              <a:t>Radiação.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Primeira Lei para um intervalo de tempo: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lvl="1"/>
            <a:r>
              <a:rPr lang="pt-BR" dirty="0" smtClean="0"/>
              <a:t>Equação das energias em um instante: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670271"/>
              </p:ext>
            </p:extLst>
          </p:nvPr>
        </p:nvGraphicFramePr>
        <p:xfrm>
          <a:off x="2863215" y="2564904"/>
          <a:ext cx="3417570" cy="554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ção" r:id="rId3" imgW="1485900" imgH="241300" progId="Equation.3">
                  <p:embed/>
                </p:oleObj>
              </mc:Choice>
              <mc:Fallback>
                <p:oleObj name="Equação" r:id="rId3" imgW="14859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3215" y="2564904"/>
                        <a:ext cx="3417570" cy="5549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846909"/>
              </p:ext>
            </p:extLst>
          </p:nvPr>
        </p:nvGraphicFramePr>
        <p:xfrm>
          <a:off x="2424648" y="4654925"/>
          <a:ext cx="4379600" cy="934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ção" r:id="rId5" imgW="1904174" imgH="406224" progId="Equation.3">
                  <p:embed/>
                </p:oleObj>
              </mc:Choice>
              <mc:Fallback>
                <p:oleObj name="Equação" r:id="rId5" imgW="1904174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648" y="4654925"/>
                        <a:ext cx="4379600" cy="934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5278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O termo de geração de energia está associado à conversão de alguma outra forma de energia (química, elétrica, eletromagnética ou nuclear) em energia térmica; esse é um fenômeno volumétrico.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Os termos relativos à entrada e à saída de energia são fenômenos de superfície.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Conservação de energia em um sistema aberto, com escoamento em regime estacionário: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22</a:t>
            </a:fld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311" y="2708920"/>
            <a:ext cx="6649378" cy="317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720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Conservação da energia em um sistema aberto: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2"/>
            <a:r>
              <a:rPr lang="pt-BR" dirty="0" smtClean="0"/>
              <a:t>Os termos entre parênteses se referem à energia térmica, ao trabalho de escoamento, à energia cinética e à energia potencial.</a:t>
            </a:r>
          </a:p>
          <a:p>
            <a:pPr lvl="2"/>
            <a:r>
              <a:rPr lang="pt-BR" dirty="0" smtClean="0"/>
              <a:t>A soma da energia térmica com o trabalho pode ser substituída pela entalpia (</a:t>
            </a:r>
            <a:r>
              <a:rPr lang="pt-BR" i="1" dirty="0" smtClean="0"/>
              <a:t>i</a:t>
            </a:r>
            <a:r>
              <a:rPr lang="pt-BR" dirty="0" smtClean="0"/>
              <a:t>):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852152"/>
              </p:ext>
            </p:extLst>
          </p:nvPr>
        </p:nvGraphicFramePr>
        <p:xfrm>
          <a:off x="810716" y="2348880"/>
          <a:ext cx="75057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ção" r:id="rId3" imgW="3263760" imgH="482400" progId="Equation.3">
                  <p:embed/>
                </p:oleObj>
              </mc:Choice>
              <mc:Fallback>
                <p:oleObj name="Equação" r:id="rId3" imgW="3263760" imgH="482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716" y="2348880"/>
                        <a:ext cx="7505700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343970"/>
              </p:ext>
            </p:extLst>
          </p:nvPr>
        </p:nvGraphicFramePr>
        <p:xfrm>
          <a:off x="4427984" y="5783540"/>
          <a:ext cx="1635760" cy="52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ção" r:id="rId5" imgW="711200" imgH="228600" progId="Equation.3">
                  <p:embed/>
                </p:oleObj>
              </mc:Choice>
              <mc:Fallback>
                <p:oleObj name="Equação" r:id="rId5" imgW="7112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5783540"/>
                        <a:ext cx="1635760" cy="525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9400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Na maioria das aplicações em sistemas abertos, variações na energia latente entre as condições de entrada e saída podem ser desprezadas, de tal forma que a energia térmica se reduz somente ao componente sensível. Nesse caso, tem-se a seguinte expressão: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993880"/>
              </p:ext>
            </p:extLst>
          </p:nvPr>
        </p:nvGraphicFramePr>
        <p:xfrm>
          <a:off x="3137209" y="4581128"/>
          <a:ext cx="2802943" cy="554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ção" r:id="rId3" imgW="1218671" imgH="241195" progId="Equation.3">
                  <p:embed/>
                </p:oleObj>
              </mc:Choice>
              <mc:Fallback>
                <p:oleObj name="Equação" r:id="rId3" imgW="1218671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7209" y="4581128"/>
                        <a:ext cx="2802943" cy="5547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7776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Balanço de energia em uma superfície:</a:t>
            </a:r>
          </a:p>
          <a:p>
            <a:endParaRPr lang="pt-BR" dirty="0"/>
          </a:p>
          <a:p>
            <a:endParaRPr lang="pt-BR" dirty="0" smtClean="0"/>
          </a:p>
          <a:p>
            <a:pPr lvl="1"/>
            <a:r>
              <a:rPr lang="pt-BR" dirty="0" smtClean="0"/>
              <a:t>Embora possa estar ocorrendo geração de energia térmica no meio, esse processo não afeta o balanço de energia na superfície de controle.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3223379"/>
              </p:ext>
            </p:extLst>
          </p:nvPr>
        </p:nvGraphicFramePr>
        <p:xfrm>
          <a:off x="3507101" y="2636912"/>
          <a:ext cx="2073011" cy="554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ção" r:id="rId3" imgW="901309" imgH="241195" progId="Equation.3">
                  <p:embed/>
                </p:oleObj>
              </mc:Choice>
              <mc:Fallback>
                <p:oleObj name="Equação" r:id="rId3" imgW="901309" imgH="241195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7101" y="2636912"/>
                        <a:ext cx="2073011" cy="5547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692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Conservação da energia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Balanço de energia em uma superfície: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53" y="2132856"/>
            <a:ext cx="5677693" cy="4201112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360336"/>
              </p:ext>
            </p:extLst>
          </p:nvPr>
        </p:nvGraphicFramePr>
        <p:xfrm>
          <a:off x="539552" y="5999564"/>
          <a:ext cx="3125470" cy="52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ção" r:id="rId4" imgW="1358900" imgH="228600" progId="Equation.3">
                  <p:embed/>
                </p:oleObj>
              </mc:Choice>
              <mc:Fallback>
                <p:oleObj name="Equação" r:id="rId4" imgW="13589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5999564"/>
                        <a:ext cx="3125470" cy="525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2178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Metodologia para problemas de Transferência de Calor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Escrever sucintamente os dados.</a:t>
            </a:r>
          </a:p>
          <a:p>
            <a:r>
              <a:rPr lang="pt-BR" dirty="0" smtClean="0"/>
              <a:t>Escrever sucintamente o que deve ser determinado.</a:t>
            </a:r>
          </a:p>
          <a:p>
            <a:r>
              <a:rPr lang="pt-BR" dirty="0" smtClean="0"/>
              <a:t>Fazer um esquema do sistema físico.</a:t>
            </a:r>
          </a:p>
          <a:p>
            <a:r>
              <a:rPr lang="pt-BR" dirty="0" smtClean="0"/>
              <a:t>Listar considerações simplificadoras.</a:t>
            </a:r>
          </a:p>
          <a:p>
            <a:r>
              <a:rPr lang="pt-BR" dirty="0" smtClean="0"/>
              <a:t>Analisar aplicando as leis de conservação apropriadas.</a:t>
            </a:r>
          </a:p>
          <a:p>
            <a:r>
              <a:rPr lang="pt-BR" dirty="0" smtClean="0"/>
              <a:t>Analisar os resultados obtidos.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77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Condução de Calor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Atividades atômicas e moleculares.</a:t>
            </a:r>
          </a:p>
          <a:p>
            <a:endParaRPr lang="pt-BR" dirty="0" smtClean="0"/>
          </a:p>
          <a:p>
            <a:r>
              <a:rPr lang="pt-BR" dirty="0" smtClean="0"/>
              <a:t>A condução pode ser vista como a transferência de energia das partículas mais energéticas para as menos energéticas de uma substância devido às interações entre partículas.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Condução de Calor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Equação básica da condução: Lei de Fourier.</a:t>
            </a:r>
          </a:p>
          <a:p>
            <a:pPr lvl="1"/>
            <a:r>
              <a:rPr lang="pt-BR" dirty="0" smtClean="0"/>
              <a:t>Para uma parede plana unidimensional com distribuição de temperaturas </a:t>
            </a:r>
            <a:r>
              <a:rPr lang="pt-BR" i="1" dirty="0" smtClean="0"/>
              <a:t>T</a:t>
            </a:r>
            <a:r>
              <a:rPr lang="pt-BR" dirty="0" smtClean="0"/>
              <a:t>(</a:t>
            </a:r>
            <a:r>
              <a:rPr lang="pt-BR" i="1" dirty="0" smtClean="0"/>
              <a:t>x</a:t>
            </a:r>
            <a:r>
              <a:rPr lang="pt-BR" dirty="0" smtClean="0"/>
              <a:t>) tem-se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fluxo térmico      é a taxa de transferência de calor na direção </a:t>
            </a:r>
            <a:r>
              <a:rPr lang="pt-BR" i="1" dirty="0" smtClean="0"/>
              <a:t>x</a:t>
            </a:r>
            <a:r>
              <a:rPr lang="pt-BR" dirty="0" smtClean="0"/>
              <a:t> por unidade de área perpendicular à direção da transferência.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716338" y="3379793"/>
          <a:ext cx="1709737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ção" r:id="rId3" imgW="736560" imgH="393480" progId="Equation.3">
                  <p:embed/>
                </p:oleObj>
              </mc:Choice>
              <mc:Fallback>
                <p:oleObj name="Equação" r:id="rId3" imgW="73656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6338" y="3379793"/>
                        <a:ext cx="1709737" cy="906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797297" y="4687900"/>
          <a:ext cx="4175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ção" r:id="rId5" imgW="177646" imgH="228402" progId="Equation.3">
                  <p:embed/>
                </p:oleObj>
              </mc:Choice>
              <mc:Fallback>
                <p:oleObj name="Equação" r:id="rId5" imgW="177646" imgH="22840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7297" y="4687900"/>
                        <a:ext cx="417513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Condução de Calor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O fluxo térmico também é proporcional ao gradiente de temperatura, </a:t>
            </a:r>
            <a:r>
              <a:rPr lang="pt-BR" i="1" dirty="0" err="1" smtClean="0"/>
              <a:t>dT</a:t>
            </a:r>
            <a:r>
              <a:rPr lang="pt-BR" dirty="0" smtClean="0"/>
              <a:t>/</a:t>
            </a:r>
            <a:r>
              <a:rPr lang="pt-BR" i="1" dirty="0" smtClean="0"/>
              <a:t>dx</a:t>
            </a:r>
            <a:r>
              <a:rPr lang="pt-BR" dirty="0" smtClean="0"/>
              <a:t>, nessa direção.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O parâmetro </a:t>
            </a:r>
            <a:r>
              <a:rPr lang="pt-BR" i="1" dirty="0" smtClean="0"/>
              <a:t>k</a:t>
            </a:r>
            <a:r>
              <a:rPr lang="pt-BR" dirty="0" smtClean="0"/>
              <a:t> é uma propriedade de transporte conhecida como condutividade térmica e é uma característica do material da parede.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Convecção de Calor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r>
              <a:rPr lang="pt-BR" dirty="0" smtClean="0"/>
              <a:t>O modo de transferência de calor por convecção abrange dois mecanismos:</a:t>
            </a:r>
          </a:p>
          <a:p>
            <a:pPr lvl="1"/>
            <a:r>
              <a:rPr lang="pt-BR" dirty="0" smtClean="0"/>
              <a:t>Movimento molecular aleatório (difusão).</a:t>
            </a:r>
          </a:p>
          <a:p>
            <a:pPr lvl="1"/>
            <a:r>
              <a:rPr lang="pt-BR" dirty="0" smtClean="0"/>
              <a:t>Movimento global ou macroscópico do fluido (</a:t>
            </a:r>
            <a:r>
              <a:rPr lang="pt-BR" dirty="0" err="1" smtClean="0"/>
              <a:t>advecção</a:t>
            </a:r>
            <a:r>
              <a:rPr lang="pt-BR" dirty="0" smtClean="0"/>
              <a:t>).</a:t>
            </a:r>
          </a:p>
          <a:p>
            <a:r>
              <a:rPr lang="pt-BR" dirty="0" smtClean="0"/>
              <a:t>A transferência total de calor é devida à superposição do transporte de energia pelo movimento das moléculas com o transporte devido ao movimento global do fluido.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Convecção de Calor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Classificação de acordo com a natureza do escoamento do fluido:</a:t>
            </a:r>
          </a:p>
          <a:p>
            <a:pPr lvl="1"/>
            <a:r>
              <a:rPr lang="pt-BR" dirty="0" smtClean="0"/>
              <a:t>Convecção forçada: escoamento provocado por meios externos.</a:t>
            </a:r>
          </a:p>
          <a:p>
            <a:pPr lvl="1"/>
            <a:r>
              <a:rPr lang="pt-BR" dirty="0" smtClean="0"/>
              <a:t>Convecção livre ou natural: escoamento induzido por forças de empuxo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Convecção com mudança de fase: troca de calor latente associada entre os estados líquido e de vapor do fluido.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Convecção de Calor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Equação básica da convecção: Lei de Newton do resfriamento.</a:t>
            </a:r>
          </a:p>
          <a:p>
            <a:pPr lvl="1"/>
            <a:r>
              <a:rPr lang="pt-BR" dirty="0" smtClean="0"/>
              <a:t>Seja uma dada superfície a uma temperatura </a:t>
            </a:r>
            <a:r>
              <a:rPr lang="pt-BR" i="1" dirty="0" err="1" smtClean="0"/>
              <a:t>T</a:t>
            </a:r>
            <a:r>
              <a:rPr lang="pt-BR" i="1" baseline="-25000" dirty="0" err="1" smtClean="0"/>
              <a:t>s</a:t>
            </a:r>
            <a:r>
              <a:rPr lang="pt-BR" dirty="0" smtClean="0"/>
              <a:t> e um fluido a uma temperatura </a:t>
            </a:r>
            <a:r>
              <a:rPr lang="pt-BR" i="1" dirty="0" smtClean="0"/>
              <a:t>T</a:t>
            </a:r>
            <a:r>
              <a:rPr lang="pt-BR" baseline="-25000" dirty="0" smtClean="0"/>
              <a:t>∞</a:t>
            </a:r>
            <a:r>
              <a:rPr lang="pt-BR" dirty="0" smtClean="0"/>
              <a:t> (</a:t>
            </a:r>
            <a:r>
              <a:rPr lang="pt-BR" i="1" dirty="0" err="1"/>
              <a:t>T</a:t>
            </a:r>
            <a:r>
              <a:rPr lang="pt-BR" i="1" baseline="-25000" dirty="0" err="1"/>
              <a:t>s</a:t>
            </a:r>
            <a:r>
              <a:rPr lang="pt-BR" dirty="0" smtClean="0"/>
              <a:t> &gt; </a:t>
            </a:r>
            <a:r>
              <a:rPr lang="pt-BR" i="1" dirty="0"/>
              <a:t>T</a:t>
            </a:r>
            <a:r>
              <a:rPr lang="pt-BR" baseline="-25000" dirty="0"/>
              <a:t>∞</a:t>
            </a:r>
            <a:r>
              <a:rPr lang="pt-BR" dirty="0" smtClean="0"/>
              <a:t>), tem-se que o fluxo térmico       é avaliado por: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  <a:p>
            <a:pPr lvl="1"/>
            <a:r>
              <a:rPr lang="pt-BR" i="1" dirty="0" smtClean="0"/>
              <a:t>h</a:t>
            </a:r>
            <a:r>
              <a:rPr lang="pt-BR" dirty="0" smtClean="0"/>
              <a:t> é chamado de coeficiente de transferência de calor por convecção.</a:t>
            </a:r>
            <a:endParaRPr lang="pt-BR" i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841710"/>
              </p:ext>
            </p:extLst>
          </p:nvPr>
        </p:nvGraphicFramePr>
        <p:xfrm>
          <a:off x="3447415" y="4293096"/>
          <a:ext cx="2249170" cy="525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ção" r:id="rId3" imgW="977900" imgH="228600" progId="Equation.3">
                  <p:embed/>
                </p:oleObj>
              </mc:Choice>
              <mc:Fallback>
                <p:oleObj name="Equação" r:id="rId3" imgW="9779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415" y="4293096"/>
                        <a:ext cx="2249170" cy="5257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385030"/>
              </p:ext>
            </p:extLst>
          </p:nvPr>
        </p:nvGraphicFramePr>
        <p:xfrm>
          <a:off x="4157663" y="3573016"/>
          <a:ext cx="41751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ção" r:id="rId5" imgW="177480" imgH="203040" progId="Equation.3">
                  <p:embed/>
                </p:oleObj>
              </mc:Choice>
              <mc:Fallback>
                <p:oleObj name="Equação" r:id="rId5" imgW="1774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63" y="3573016"/>
                        <a:ext cx="41751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015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Convecção de Calor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Valores típicos do coeficiente de transferência de calor por convecção:</a:t>
            </a:r>
          </a:p>
          <a:p>
            <a:pPr lvl="1"/>
            <a:r>
              <a:rPr lang="pt-BR" dirty="0" smtClean="0"/>
              <a:t>Natural ou livre</a:t>
            </a:r>
          </a:p>
          <a:p>
            <a:pPr lvl="2"/>
            <a:r>
              <a:rPr lang="pt-BR" dirty="0" smtClean="0"/>
              <a:t>Gases: 2 a 25 </a:t>
            </a:r>
            <a:r>
              <a:rPr lang="pt-BR" altLang="pt-BR" dirty="0" smtClean="0"/>
              <a:t>W/m</a:t>
            </a:r>
            <a:r>
              <a:rPr lang="pt-BR" altLang="pt-BR" baseline="30000" dirty="0" smtClean="0"/>
              <a:t>2</a:t>
            </a:r>
            <a:r>
              <a:rPr lang="pt-BR" altLang="pt-BR" dirty="0" smtClean="0"/>
              <a:t>K.</a:t>
            </a:r>
          </a:p>
          <a:p>
            <a:pPr lvl="2"/>
            <a:r>
              <a:rPr lang="pt-BR" dirty="0" smtClean="0"/>
              <a:t>Líquidos: 50 a 1.000 </a:t>
            </a:r>
            <a:r>
              <a:rPr lang="pt-BR" altLang="pt-BR" dirty="0" smtClean="0"/>
              <a:t>W/m</a:t>
            </a:r>
            <a:r>
              <a:rPr lang="pt-BR" altLang="pt-BR" baseline="30000" dirty="0" smtClean="0"/>
              <a:t>2</a:t>
            </a:r>
            <a:r>
              <a:rPr lang="pt-BR" altLang="pt-BR" dirty="0" smtClean="0"/>
              <a:t>K.</a:t>
            </a:r>
          </a:p>
          <a:p>
            <a:pPr lvl="1"/>
            <a:r>
              <a:rPr lang="pt-BR" altLang="pt-BR" dirty="0" smtClean="0"/>
              <a:t>Forçada:</a:t>
            </a:r>
          </a:p>
          <a:p>
            <a:pPr lvl="2"/>
            <a:r>
              <a:rPr lang="pt-BR" altLang="pt-BR" dirty="0" smtClean="0"/>
              <a:t>Gases: 25 a 250 W/m</a:t>
            </a:r>
            <a:r>
              <a:rPr lang="pt-BR" altLang="pt-BR" baseline="30000" dirty="0" smtClean="0"/>
              <a:t>2</a:t>
            </a:r>
            <a:r>
              <a:rPr lang="pt-BR" altLang="pt-BR" dirty="0" smtClean="0"/>
              <a:t>K.</a:t>
            </a:r>
          </a:p>
          <a:p>
            <a:pPr lvl="2"/>
            <a:r>
              <a:rPr lang="pt-BR" altLang="pt-BR" dirty="0" smtClean="0"/>
              <a:t>Líquidos: 100 a 20.000 W/m</a:t>
            </a:r>
            <a:r>
              <a:rPr lang="pt-BR" altLang="pt-BR" baseline="30000" dirty="0" smtClean="0"/>
              <a:t>2</a:t>
            </a:r>
            <a:r>
              <a:rPr lang="pt-BR" altLang="pt-BR" dirty="0" smtClean="0"/>
              <a:t>K.</a:t>
            </a:r>
          </a:p>
          <a:p>
            <a:pPr lvl="1"/>
            <a:r>
              <a:rPr lang="pt-BR" altLang="pt-BR" dirty="0" smtClean="0"/>
              <a:t>Com mudança de fase:</a:t>
            </a:r>
          </a:p>
          <a:p>
            <a:pPr lvl="2"/>
            <a:r>
              <a:rPr lang="pt-BR" altLang="pt-BR" dirty="0" smtClean="0"/>
              <a:t>Ebulição e condensação: 2.500 a 100.000 W/m</a:t>
            </a:r>
            <a:r>
              <a:rPr lang="pt-BR" altLang="pt-BR" baseline="30000" dirty="0" smtClean="0"/>
              <a:t>2</a:t>
            </a:r>
            <a:r>
              <a:rPr lang="pt-BR" altLang="pt-BR" dirty="0" smtClean="0"/>
              <a:t>K.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6770B-5893-4A30-A119-D2B13CEB2086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267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</TotalTime>
  <Words>1190</Words>
  <Application>Microsoft Office PowerPoint</Application>
  <PresentationFormat>Apresentação na tela (4:3)</PresentationFormat>
  <Paragraphs>154</Paragraphs>
  <Slides>27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27</vt:i4>
      </vt:variant>
    </vt:vector>
  </HeadingPairs>
  <TitlesOfParts>
    <vt:vector size="30" baseType="lpstr">
      <vt:lpstr>Tema do Office</vt:lpstr>
      <vt:lpstr>Equação</vt:lpstr>
      <vt:lpstr>Microsoft Equation 3.0</vt:lpstr>
      <vt:lpstr>Capítulo 01: Introdução</vt:lpstr>
      <vt:lpstr>Transferência de Calor</vt:lpstr>
      <vt:lpstr>Condução de Calor</vt:lpstr>
      <vt:lpstr>Condução de Calor</vt:lpstr>
      <vt:lpstr>Condução de Calor</vt:lpstr>
      <vt:lpstr>Convecção de Calor</vt:lpstr>
      <vt:lpstr>Convecção de Calor</vt:lpstr>
      <vt:lpstr>Convecção de Calor</vt:lpstr>
      <vt:lpstr>Convecção de Calor</vt:lpstr>
      <vt:lpstr>Radiação térmica</vt:lpstr>
      <vt:lpstr>Radiação térmica</vt:lpstr>
      <vt:lpstr>Radiação térmica</vt:lpstr>
      <vt:lpstr>Radiação térmica</vt:lpstr>
      <vt:lpstr>Radiação térmica</vt:lpstr>
      <vt:lpstr>Radiação térmica</vt:lpstr>
      <vt:lpstr>Conservação da energia</vt:lpstr>
      <vt:lpstr>Conservação da energia</vt:lpstr>
      <vt:lpstr>Conservação da energia</vt:lpstr>
      <vt:lpstr>Conservação da energia</vt:lpstr>
      <vt:lpstr>Conservação da energia</vt:lpstr>
      <vt:lpstr>Conservação da energia</vt:lpstr>
      <vt:lpstr>Conservação da energia</vt:lpstr>
      <vt:lpstr>Conservação da energia</vt:lpstr>
      <vt:lpstr>Conservação da energia</vt:lpstr>
      <vt:lpstr>Conservação da energia</vt:lpstr>
      <vt:lpstr>Conservação da energia</vt:lpstr>
      <vt:lpstr>Metodologia para problemas de Transferência de Calor</vt:lpstr>
    </vt:vector>
  </TitlesOfParts>
  <Company>UFPR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Luciano Araki</dc:creator>
  <cp:lastModifiedBy>Luciano</cp:lastModifiedBy>
  <cp:revision>39</cp:revision>
  <dcterms:created xsi:type="dcterms:W3CDTF">2017-11-29T17:56:34Z</dcterms:created>
  <dcterms:modified xsi:type="dcterms:W3CDTF">2017-12-17T23:03:24Z</dcterms:modified>
</cp:coreProperties>
</file>