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2" r:id="rId47"/>
    <p:sldId id="303" r:id="rId48"/>
    <p:sldId id="301" r:id="rId49"/>
    <p:sldId id="304" r:id="rId50"/>
    <p:sldId id="305" r:id="rId51"/>
    <p:sldId id="306" r:id="rId52"/>
    <p:sldId id="307" r:id="rId53"/>
    <p:sldId id="310" r:id="rId54"/>
    <p:sldId id="308" r:id="rId55"/>
    <p:sldId id="309" r:id="rId56"/>
    <p:sldId id="311" r:id="rId57"/>
    <p:sldId id="312" r:id="rId58"/>
    <p:sldId id="313" r:id="rId59"/>
    <p:sldId id="316" r:id="rId60"/>
    <p:sldId id="314" r:id="rId61"/>
    <p:sldId id="315" r:id="rId62"/>
    <p:sldId id="317" r:id="rId63"/>
    <p:sldId id="318" r:id="rId64"/>
    <p:sldId id="319" r:id="rId65"/>
    <p:sldId id="320" r:id="rId66"/>
    <p:sldId id="321" r:id="rId67"/>
    <p:sldId id="324" r:id="rId68"/>
    <p:sldId id="322" r:id="rId69"/>
    <p:sldId id="323" r:id="rId70"/>
    <p:sldId id="327" r:id="rId71"/>
    <p:sldId id="325" r:id="rId72"/>
    <p:sldId id="326" r:id="rId73"/>
    <p:sldId id="328" r:id="rId7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C1663-2454-4621-ADD7-8E4983C4B110}" type="datetimeFigureOut">
              <a:rPr lang="pt-BR" smtClean="0"/>
              <a:pPr/>
              <a:t>18/01/2018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AA02-E8C5-4765-9A6B-2CE5C488C7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3883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5AA02-E8C5-4765-9A6B-2CE5C488C7D9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FF0000"/>
                </a:solidFill>
                <a:latin typeface="Times New Roman" pitchFamily="18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4F2B-CA32-4098-A4B6-19825664A890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E8D0-F0B0-4D7F-9712-F16504265978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F014-278D-4347-A5B8-39A99F77B3B2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latin typeface="Times New Roman" pitchFamily="18" charset="0"/>
                <a:cs typeface="Times New Roman" pitchFamily="18" charset="0"/>
              </a:defRPr>
            </a:lvl1pPr>
            <a:lvl2pPr algn="just">
              <a:defRPr>
                <a:latin typeface="Times New Roman" pitchFamily="18" charset="0"/>
                <a:cs typeface="Times New Roman" pitchFamily="18" charset="0"/>
              </a:defRPr>
            </a:lvl2pPr>
            <a:lvl3pPr algn="just">
              <a:defRPr>
                <a:latin typeface="Times New Roman" pitchFamily="18" charset="0"/>
                <a:cs typeface="Times New Roman" pitchFamily="18" charset="0"/>
              </a:defRPr>
            </a:lvl3pPr>
            <a:lvl4pPr algn="just">
              <a:defRPr>
                <a:latin typeface="Times New Roman" pitchFamily="18" charset="0"/>
                <a:cs typeface="Times New Roman" pitchFamily="18" charset="0"/>
              </a:defRPr>
            </a:lvl4pPr>
            <a:lvl5pPr algn="just"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1D3F-BA27-4C01-95F5-805F247A62DA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4EB-7FBB-414C-82E3-94D38E89B9DD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0EBC-5708-4E23-AA25-296F4A8E521F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5309-B442-4C38-B778-7F58721EFA31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114-4B98-4E21-9E0F-E188AD23C306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D8E-599E-4241-BE18-C29C8F8A314F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B423-BDBA-402F-BAAA-97EBC0957394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57BC-270C-4CD2-AA94-17FFA26503E6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8653-16F1-4028-9E09-910D15FCC2A9}" type="datetime1">
              <a:rPr lang="pt-BR" smtClean="0"/>
              <a:pPr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5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6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6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72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08: Escoamento interno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Considerações fluidodinâmicas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esse caso: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 a velocidade média, para escoamento de fluido incompressível em tubo circular, será dada por: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286116" y="2295521"/>
          <a:ext cx="2533650" cy="633413"/>
        </p:xfrm>
        <a:graphic>
          <a:graphicData uri="http://schemas.openxmlformats.org/presentationml/2006/ole">
            <p:oleObj spid="_x0000_s2049" name="Equação" r:id="rId3" imgW="1256755" imgH="317362" progId="Equation.3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46187" y="4286256"/>
          <a:ext cx="7097713" cy="1065213"/>
        </p:xfrm>
        <a:graphic>
          <a:graphicData uri="http://schemas.openxmlformats.org/presentationml/2006/ole">
            <p:oleObj spid="_x0000_s2051" name="Equação" r:id="rId4" imgW="3556000" imgH="533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fluidodinâmicas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pt-BR" dirty="0" smtClean="0"/>
              <a:t>Perfil de velocidades na região de escoamento plenamente desenvolvido</a:t>
            </a:r>
          </a:p>
          <a:p>
            <a:pPr lvl="1"/>
            <a:r>
              <a:rPr lang="pt-BR" dirty="0" smtClean="0"/>
              <a:t>O perfil de velocidades para o escoamento laminar de fluido incompressível com propriedades constantes, na região plenamente desenvolvida, de um tubo circular, pode ser facilmente determinado.</a:t>
            </a:r>
          </a:p>
          <a:p>
            <a:pPr lvl="1"/>
            <a:r>
              <a:rPr lang="pt-BR" dirty="0" smtClean="0"/>
              <a:t>Características fluidodinâmicas: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Assim, a velocidade será tal que </a:t>
            </a:r>
            <a:r>
              <a:rPr lang="pt-BR" i="1" dirty="0" smtClean="0"/>
              <a:t>u</a:t>
            </a:r>
            <a:r>
              <a:rPr lang="pt-BR" dirty="0" smtClean="0"/>
              <a:t>(</a:t>
            </a:r>
            <a:r>
              <a:rPr lang="pt-BR" i="1" dirty="0" smtClean="0"/>
              <a:t>x</a:t>
            </a:r>
            <a:r>
              <a:rPr lang="pt-BR" dirty="0" smtClean="0"/>
              <a:t>,</a:t>
            </a:r>
            <a:r>
              <a:rPr lang="pt-BR" i="1" dirty="0" smtClean="0"/>
              <a:t>r</a:t>
            </a:r>
            <a:r>
              <a:rPr lang="pt-BR" dirty="0" smtClean="0"/>
              <a:t>) = </a:t>
            </a:r>
            <a:r>
              <a:rPr lang="pt-BR" i="1" dirty="0" smtClean="0"/>
              <a:t>u</a:t>
            </a:r>
            <a:r>
              <a:rPr lang="pt-BR" dirty="0" smtClean="0"/>
              <a:t>(</a:t>
            </a:r>
            <a:r>
              <a:rPr lang="pt-BR" i="1" dirty="0" smtClean="0"/>
              <a:t>r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786050" y="5214952"/>
          <a:ext cx="676275" cy="357188"/>
        </p:xfrm>
        <a:graphic>
          <a:graphicData uri="http://schemas.openxmlformats.org/presentationml/2006/ole">
            <p:oleObj spid="_x0000_s1025" name="Equação" r:id="rId3" imgW="342603" imgH="177646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580076" y="5000636"/>
          <a:ext cx="920750" cy="785813"/>
        </p:xfrm>
        <a:graphic>
          <a:graphicData uri="http://schemas.openxmlformats.org/presentationml/2006/ole">
            <p:oleObj spid="_x0000_s1027" name="Equação" r:id="rId4" imgW="457002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Considerações fluidodinâmicas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dependência radial da velocidade axial pode ser obtida através da solução da equação da quantidade de movimento linear na direção </a:t>
            </a:r>
            <a:r>
              <a:rPr lang="pt-BR" i="1" dirty="0" smtClean="0"/>
              <a:t>x</a:t>
            </a:r>
            <a:r>
              <a:rPr lang="pt-BR" dirty="0" smtClean="0"/>
              <a:t>, resultando 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3795718" y="3643314"/>
          <a:ext cx="1562100" cy="884238"/>
        </p:xfrm>
        <a:graphic>
          <a:graphicData uri="http://schemas.openxmlformats.org/presentationml/2006/ole">
            <p:oleObj spid="_x0000_s4097" name="Equação" r:id="rId3" imgW="787058" imgH="444307" progId="Equation.3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375033" y="4746642"/>
          <a:ext cx="2411413" cy="1111250"/>
        </p:xfrm>
        <a:graphic>
          <a:graphicData uri="http://schemas.openxmlformats.org/presentationml/2006/ole">
            <p:oleObj spid="_x0000_s4099" name="Equação" r:id="rId4" imgW="1219200" imgH="558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fluidodinâmicas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Gradiente de pressão e fator de atrito no escoamento plenamente desenvolvido</a:t>
            </a:r>
          </a:p>
          <a:p>
            <a:pPr lvl="1"/>
            <a:r>
              <a:rPr lang="pt-BR" dirty="0" smtClean="0"/>
              <a:t>Fator de atrito de </a:t>
            </a:r>
            <a:r>
              <a:rPr lang="pt-BR" dirty="0" err="1" smtClean="0"/>
              <a:t>Moody</a:t>
            </a:r>
            <a:r>
              <a:rPr lang="pt-BR" dirty="0" smtClean="0"/>
              <a:t> (ou de Darcy):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Coeficiente de atrito ou fator de atrito de Fanning: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3500430" y="3562357"/>
          <a:ext cx="2101850" cy="866775"/>
        </p:xfrm>
        <a:graphic>
          <a:graphicData uri="http://schemas.openxmlformats.org/presentationml/2006/ole">
            <p:oleObj spid="_x0000_s27649" name="Equação" r:id="rId3" imgW="1040948" imgH="431613" progId="Equation.3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714744" y="5286388"/>
          <a:ext cx="1676400" cy="866775"/>
        </p:xfrm>
        <a:graphic>
          <a:graphicData uri="http://schemas.openxmlformats.org/presentationml/2006/ole">
            <p:oleObj spid="_x0000_s27651" name="Equação" r:id="rId4" imgW="8255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Considerações fluidodinâmicas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Tem-se para o escoamento laminar plenamente desenvolvido: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No caso do escoamento turbulento plenamente desenvolvido, a análise é mais complicada e depende de resultados experimentais. Fatores de atrito são normalmente apresentados no diagrama de </a:t>
            </a:r>
            <a:r>
              <a:rPr lang="pt-BR" dirty="0" err="1" smtClean="0"/>
              <a:t>Moody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4000496" y="2714625"/>
          <a:ext cx="1201738" cy="866775"/>
        </p:xfrm>
        <a:graphic>
          <a:graphicData uri="http://schemas.openxmlformats.org/presentationml/2006/ole">
            <p:oleObj spid="_x0000_s26625" name="Equação" r:id="rId3" imgW="5968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Considerações fluidodinâmicas</a:t>
            </a:r>
            <a:endParaRPr lang="pt-BR"/>
          </a:p>
        </p:txBody>
      </p:sp>
      <p:pic>
        <p:nvPicPr>
          <p:cNvPr id="5" name="Espaço Reservado para Conteúdo 4" descr="Fig8.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009" y="1209863"/>
            <a:ext cx="8582271" cy="5648161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Considerações fluidodinâmicas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Equação de Miller para escoamentos turbulentos: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Sendo </a:t>
            </a:r>
            <a:r>
              <a:rPr lang="pt-BR" i="1" dirty="0" smtClean="0"/>
              <a:t>e</a:t>
            </a:r>
            <a:r>
              <a:rPr lang="pt-BR" dirty="0" smtClean="0"/>
              <a:t> a rugosidade absoluta do duto.</a:t>
            </a:r>
          </a:p>
          <a:p>
            <a:pPr lvl="1"/>
            <a:r>
              <a:rPr lang="pt-BR" dirty="0" smtClean="0"/>
              <a:t>Perda de carga para região plenamente desenvolvida: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2714612" y="2284412"/>
          <a:ext cx="3663950" cy="1144588"/>
        </p:xfrm>
        <a:graphic>
          <a:graphicData uri="http://schemas.openxmlformats.org/presentationml/2006/ole">
            <p:oleObj spid="_x0000_s31745" name="Equação" r:id="rId3" imgW="1828800" imgH="571500" progId="Equation.3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609982" y="5000636"/>
          <a:ext cx="1962150" cy="842963"/>
        </p:xfrm>
        <a:graphic>
          <a:graphicData uri="http://schemas.openxmlformats.org/presentationml/2006/ole">
            <p:oleObj spid="_x0000_s31747" name="Equação" r:id="rId4" imgW="9651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Camada-limite térmica:</a:t>
            </a:r>
          </a:p>
          <a:p>
            <a:pPr lvl="1"/>
            <a:r>
              <a:rPr lang="pt-BR" dirty="0" smtClean="0"/>
              <a:t>Se o fluido entra no tubo a uma temperatura uniforme </a:t>
            </a:r>
            <a:r>
              <a:rPr lang="pt-BR" i="1" dirty="0" smtClean="0"/>
              <a:t>T</a:t>
            </a:r>
            <a:r>
              <a:rPr lang="pt-BR" dirty="0" smtClean="0"/>
              <a:t>(</a:t>
            </a:r>
            <a:r>
              <a:rPr lang="pt-BR" i="1" dirty="0" smtClean="0"/>
              <a:t>r</a:t>
            </a:r>
            <a:r>
              <a:rPr lang="pt-BR" dirty="0" smtClean="0"/>
              <a:t>,0) menor que a temperatura da superfície do tubo, ocorre a transferência de calor por convecção e uma camada-limite térmica começa a se desenvolver.</a:t>
            </a:r>
          </a:p>
          <a:p>
            <a:pPr lvl="1"/>
            <a:r>
              <a:rPr lang="pt-BR" dirty="0" smtClean="0"/>
              <a:t>Se a condição na superfície do tubo for a imposição de temperatura ou fluxo térmico uniformes, termina-se por atingir uma condição plenamente desenvolvida.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m 216" descr="Fig8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391907"/>
            <a:ext cx="8498439" cy="31803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forma do perfil de temperaturas plenamente desenvolvido </a:t>
            </a:r>
            <a:r>
              <a:rPr lang="pt-BR" i="1" dirty="0" smtClean="0"/>
              <a:t>T</a:t>
            </a:r>
            <a:r>
              <a:rPr lang="pt-BR" dirty="0" smtClean="0"/>
              <a:t>(</a:t>
            </a:r>
            <a:r>
              <a:rPr lang="pt-BR" i="1" dirty="0" smtClean="0"/>
              <a:t>r</a:t>
            </a:r>
            <a:r>
              <a:rPr lang="pt-BR" dirty="0" smtClean="0"/>
              <a:t>,</a:t>
            </a:r>
            <a:r>
              <a:rPr lang="pt-BR" i="1" dirty="0" smtClean="0"/>
              <a:t>x</a:t>
            </a:r>
            <a:r>
              <a:rPr lang="pt-BR" dirty="0" smtClean="0"/>
              <a:t>) difere em função da condição mantida na superfície (temperatura ou fluxo  uniformes).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escoamento laminar, o comprimento de entrada térmico pode ser representado por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Nota-se que, caso </a:t>
            </a:r>
            <a:r>
              <a:rPr lang="pt-BR" dirty="0" err="1" smtClean="0"/>
              <a:t>Pr</a:t>
            </a:r>
            <a:r>
              <a:rPr lang="pt-BR" dirty="0" smtClean="0"/>
              <a:t> &gt; 1, a camada-limite fluidodinâmica se desenvolve mais rapidamente do que a camada-limite térmica (</a:t>
            </a:r>
            <a:r>
              <a:rPr lang="pt-BR" i="1" dirty="0" smtClean="0"/>
              <a:t>x</a:t>
            </a:r>
            <a:r>
              <a:rPr lang="pt-BR" i="1" baseline="-25000" dirty="0" smtClean="0"/>
              <a:t>cd,y</a:t>
            </a:r>
            <a:r>
              <a:rPr lang="pt-BR" dirty="0" smtClean="0"/>
              <a:t> &lt; </a:t>
            </a:r>
            <a:r>
              <a:rPr lang="pt-BR" i="1" dirty="0" smtClean="0"/>
              <a:t>x</a:t>
            </a:r>
            <a:r>
              <a:rPr lang="pt-BR" i="1" baseline="-25000" dirty="0" smtClean="0"/>
              <a:t>cd,t</a:t>
            </a:r>
            <a:r>
              <a:rPr lang="pt-BR" dirty="0" smtClean="0"/>
              <a:t> 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3071802" y="2846390"/>
          <a:ext cx="2951163" cy="939800"/>
        </p:xfrm>
        <a:graphic>
          <a:graphicData uri="http://schemas.openxmlformats.org/presentationml/2006/ole">
            <p:oleObj spid="_x0000_s33793" name="Equação" r:id="rId3" imgW="147312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escoamento interno, o fluido encontra-se confinado por uma superfície. Nesse caso, a camada-limite é incapaz de se desenvolver sem finalmente ter seu desenvolvimento restringido.</a:t>
            </a:r>
          </a:p>
          <a:p>
            <a:r>
              <a:rPr lang="pt-BR" dirty="0" smtClean="0"/>
              <a:t>Aplicações: aquecimento e resfriamento de fluidos usados em processos químicos, controle ambiental, conversão de energia.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fluidos com número de </a:t>
            </a:r>
            <a:r>
              <a:rPr lang="pt-BR" dirty="0" err="1" smtClean="0"/>
              <a:t>Prandtl</a:t>
            </a:r>
            <a:r>
              <a:rPr lang="pt-BR" dirty="0" smtClean="0"/>
              <a:t> extremamente elevados, como óleos (</a:t>
            </a:r>
            <a:r>
              <a:rPr lang="pt-BR" dirty="0" err="1" smtClean="0"/>
              <a:t>Pr</a:t>
            </a:r>
            <a:r>
              <a:rPr lang="pt-BR" dirty="0" smtClean="0"/>
              <a:t> ≥ 100), </a:t>
            </a:r>
            <a:r>
              <a:rPr lang="pt-BR" i="1" dirty="0" smtClean="0"/>
              <a:t>x</a:t>
            </a:r>
            <a:r>
              <a:rPr lang="pt-BR" i="1" baseline="-25000" dirty="0" smtClean="0"/>
              <a:t>cd,y</a:t>
            </a:r>
            <a:r>
              <a:rPr lang="pt-BR" i="1" dirty="0" smtClean="0"/>
              <a:t> </a:t>
            </a:r>
            <a:r>
              <a:rPr lang="pt-BR" dirty="0" smtClean="0"/>
              <a:t>é muito menor que </a:t>
            </a:r>
            <a:r>
              <a:rPr lang="pt-BR" i="1" dirty="0" smtClean="0"/>
              <a:t>x</a:t>
            </a:r>
            <a:r>
              <a:rPr lang="pt-BR" i="1" baseline="-25000" dirty="0" smtClean="0"/>
              <a:t>cd,t</a:t>
            </a:r>
            <a:r>
              <a:rPr lang="pt-BR" i="1" dirty="0" smtClean="0"/>
              <a:t> </a:t>
            </a:r>
            <a:r>
              <a:rPr lang="pt-BR" dirty="0" smtClean="0"/>
              <a:t>sendo razoável admitir um perfil de velocidades plenamente desenvolvido ao longo de toda a região de entrada térmica.</a:t>
            </a:r>
          </a:p>
          <a:p>
            <a:r>
              <a:rPr lang="pt-BR" dirty="0" smtClean="0"/>
              <a:t>Temperatura média:</a:t>
            </a:r>
          </a:p>
          <a:p>
            <a:pPr lvl="1"/>
            <a:r>
              <a:rPr lang="pt-BR" dirty="0" smtClean="0"/>
              <a:t>Assim como no caso da velocidade, para um escoamento interno requer-se o uso de uma temperatura média (ou média de mistura).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Quantidade de calor acumulado (taxa líquida de saída de entalpia):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Definido-se, então, a taxa real de </a:t>
            </a:r>
            <a:r>
              <a:rPr lang="pt-BR" dirty="0" err="1" smtClean="0"/>
              <a:t>advecção</a:t>
            </a:r>
            <a:r>
              <a:rPr lang="pt-BR" dirty="0" smtClean="0"/>
              <a:t> de energia térmica (ou entalpia) na seção transversal, tem-se: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414721" y="2874962"/>
          <a:ext cx="2371725" cy="482600"/>
        </p:xfrm>
        <a:graphic>
          <a:graphicData uri="http://schemas.openxmlformats.org/presentationml/2006/ole">
            <p:oleObj spid="_x0000_s36865" name="Equação" r:id="rId3" imgW="1168400" imgH="241300" progId="Equation.3">
              <p:embed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000364" y="5010165"/>
          <a:ext cx="3090863" cy="633413"/>
        </p:xfrm>
        <a:graphic>
          <a:graphicData uri="http://schemas.openxmlformats.org/presentationml/2006/ole">
            <p:oleObj spid="_x0000_s36867" name="Equação" r:id="rId4" imgW="1536033" imgH="317362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um tubo circular e fluido com propriedades constantes, tem-se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Lei de Newton do resfriamento:</a:t>
            </a:r>
          </a:p>
          <a:p>
            <a:pPr lvl="1"/>
            <a:r>
              <a:rPr lang="pt-BR" dirty="0" smtClean="0"/>
              <a:t>A temperatura média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m</a:t>
            </a:r>
            <a:r>
              <a:rPr lang="pt-BR" dirty="0" smtClean="0"/>
              <a:t> é uma temperatura de referência conveniente para escoamentos internos: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000364" y="2633663"/>
          <a:ext cx="3141663" cy="866775"/>
        </p:xfrm>
        <a:graphic>
          <a:graphicData uri="http://schemas.openxmlformats.org/presentationml/2006/ole">
            <p:oleObj spid="_x0000_s35841" name="Equação" r:id="rId3" imgW="1548728" imgH="431613" progId="Equation.3">
              <p:embed/>
            </p:oleObj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654431" y="5286388"/>
          <a:ext cx="1846263" cy="457200"/>
        </p:xfrm>
        <a:graphic>
          <a:graphicData uri="http://schemas.openxmlformats.org/presentationml/2006/ole">
            <p:oleObj spid="_x0000_s35843" name="Equação" r:id="rId4" imgW="9271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Condições plenamente desenvolvidas</a:t>
            </a:r>
          </a:p>
          <a:p>
            <a:pPr lvl="1"/>
            <a:r>
              <a:rPr lang="pt-BR" dirty="0" smtClean="0"/>
              <a:t>Embora o perfil de temperaturas </a:t>
            </a:r>
            <a:r>
              <a:rPr lang="pt-BR" i="1" dirty="0" smtClean="0"/>
              <a:t>T</a:t>
            </a:r>
            <a:r>
              <a:rPr lang="pt-BR" dirty="0" smtClean="0"/>
              <a:t>(</a:t>
            </a:r>
            <a:r>
              <a:rPr lang="pt-BR" i="1" dirty="0" smtClean="0"/>
              <a:t>r</a:t>
            </a:r>
            <a:r>
              <a:rPr lang="pt-BR" dirty="0" smtClean="0"/>
              <a:t>) continue variando com </a:t>
            </a:r>
            <a:r>
              <a:rPr lang="pt-BR" i="1" dirty="0" smtClean="0"/>
              <a:t>x</a:t>
            </a:r>
            <a:r>
              <a:rPr lang="pt-BR" dirty="0" smtClean="0"/>
              <a:t>, a forma relativa desse perfil permanece inalterada quando alcançadas as condições plenamente desenvolvidas e então: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Isto ocorre quando há um fluxo uniforme na superfície ou existe uma temperatura superficial constante.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928926" y="3983048"/>
          <a:ext cx="3303588" cy="1017588"/>
        </p:xfrm>
        <a:graphic>
          <a:graphicData uri="http://schemas.openxmlformats.org/presentationml/2006/ole">
            <p:oleObj spid="_x0000_s34817" name="Equação" r:id="rId3" imgW="1638300" imgH="508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Avaliando-se a expressão anterior na superfície do tubo, tem-se que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Associando o resultado à lei de Fourier, obtém-se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857356" y="2820990"/>
          <a:ext cx="5484813" cy="1036638"/>
        </p:xfrm>
        <a:graphic>
          <a:graphicData uri="http://schemas.openxmlformats.org/presentationml/2006/ole">
            <p:oleObj spid="_x0000_s37889" name="Equação" r:id="rId3" imgW="2768600" imgH="520700" progId="Equation.3">
              <p:embed/>
            </p:oleObj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000364" y="4786322"/>
          <a:ext cx="3070225" cy="960438"/>
        </p:xfrm>
        <a:graphic>
          <a:graphicData uri="http://schemas.openxmlformats.org/presentationml/2006/ole">
            <p:oleObj spid="_x0000_s37891" name="Equação" r:id="rId4" imgW="1548728" imgH="482391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Obtém-se, então que: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Assim, tem-se que no escoamento de um fluido com propriedades constantes, plenamente desenvolvido termicamente, o coeficiente local de transferência  de calor por convecção é uma constante, independente de </a:t>
            </a:r>
            <a:r>
              <a:rPr lang="pt-BR" i="1" dirty="0" smtClean="0"/>
              <a:t>x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3929058" y="2497136"/>
          <a:ext cx="1230313" cy="788988"/>
        </p:xfrm>
        <a:graphic>
          <a:graphicData uri="http://schemas.openxmlformats.org/presentationml/2006/ole">
            <p:oleObj spid="_x0000_s38913" name="Equação" r:id="rId3" imgW="609336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Variação axial do coeficiente convectivo: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5" name="Imagem 4" descr="Fig8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232190"/>
            <a:ext cx="3841016" cy="39181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térmicas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Outros resultados relevantes:</a:t>
            </a:r>
          </a:p>
          <a:p>
            <a:pPr lvl="2"/>
            <a:r>
              <a:rPr lang="pt-BR" dirty="0" smtClean="0"/>
              <a:t>Para fluxo térmico na superfície uniforme:      constante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Para temperatura superficial uniforme: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s</a:t>
            </a:r>
            <a:r>
              <a:rPr lang="pt-BR" dirty="0" smtClean="0"/>
              <a:t> constante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6923106" y="2143116"/>
          <a:ext cx="363538" cy="458788"/>
        </p:xfrm>
        <a:graphic>
          <a:graphicData uri="http://schemas.openxmlformats.org/presentationml/2006/ole">
            <p:oleObj spid="_x0000_s39937" name="Equação" r:id="rId3" imgW="177646" imgH="228402" progId="Equation.3">
              <p:embed/>
            </p:oleObj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500430" y="2871790"/>
          <a:ext cx="2076450" cy="914400"/>
        </p:xfrm>
        <a:graphic>
          <a:graphicData uri="http://schemas.openxmlformats.org/presentationml/2006/ole">
            <p:oleObj spid="_x0000_s39939" name="Equação" r:id="rId4" imgW="1041400" imgH="457200" progId="Equation.3">
              <p:embed/>
            </p:oleObj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000364" y="4943492"/>
          <a:ext cx="3141663" cy="914400"/>
        </p:xfrm>
        <a:graphic>
          <a:graphicData uri="http://schemas.openxmlformats.org/presentationml/2006/ole">
            <p:oleObj spid="_x0000_s39941" name="Equação" r:id="rId5" imgW="15748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Hipóteses:</a:t>
            </a:r>
          </a:p>
          <a:p>
            <a:pPr lvl="1"/>
            <a:r>
              <a:rPr lang="pt-BR" dirty="0" smtClean="0"/>
              <a:t>Fluido incompressível;</a:t>
            </a:r>
          </a:p>
          <a:p>
            <a:pPr lvl="1"/>
            <a:r>
              <a:rPr lang="pt-BR" dirty="0" smtClean="0"/>
              <a:t>Dissipação viscosa desprezível;</a:t>
            </a:r>
          </a:p>
          <a:p>
            <a:pPr lvl="1"/>
            <a:r>
              <a:rPr lang="pt-BR" dirty="0" smtClean="0"/>
              <a:t>Transferência de calor na direção axial desprezível.</a:t>
            </a:r>
          </a:p>
          <a:p>
            <a:r>
              <a:rPr lang="pt-BR" dirty="0" smtClean="0"/>
              <a:t>Balanço de energia: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2786050" y="4572008"/>
          <a:ext cx="3570288" cy="554038"/>
        </p:xfrm>
        <a:graphic>
          <a:graphicData uri="http://schemas.openxmlformats.org/presentationml/2006/ole">
            <p:oleObj spid="_x0000_s41985" name="Equação" r:id="rId3" imgW="1536700" imgH="2413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Volume de controle infinitesimal: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Variação infinitesimal de energia térmica: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5" name="Imagem 4" descr="Fig8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858" y="2106603"/>
            <a:ext cx="4774596" cy="2393967"/>
          </a:xfrm>
          <a:prstGeom prst="rect">
            <a:avLst/>
          </a:prstGeom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2500298" y="5286388"/>
          <a:ext cx="4167188" cy="554038"/>
        </p:xfrm>
        <a:graphic>
          <a:graphicData uri="http://schemas.openxmlformats.org/presentationml/2006/ole">
            <p:oleObj spid="_x0000_s45057" name="Equação" r:id="rId4" imgW="1790700" imgH="2413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fluidodinâmicas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Condições de escoamento:</a:t>
            </a:r>
          </a:p>
          <a:p>
            <a:pPr lvl="1"/>
            <a:r>
              <a:rPr lang="pt-BR" dirty="0" smtClean="0"/>
              <a:t>Considerando-se o escoamento laminar no interior de um tubo circular de raio </a:t>
            </a:r>
            <a:r>
              <a:rPr lang="pt-BR" i="1" dirty="0" smtClean="0"/>
              <a:t>r</a:t>
            </a:r>
            <a:r>
              <a:rPr lang="pt-BR" baseline="-25000" dirty="0" smtClean="0"/>
              <a:t>0</a:t>
            </a:r>
            <a:r>
              <a:rPr lang="pt-BR" dirty="0" smtClean="0"/>
              <a:t>, no qual o fluido entra com velocidade uniforme.</a:t>
            </a:r>
          </a:p>
          <a:p>
            <a:pPr lvl="1"/>
            <a:r>
              <a:rPr lang="pt-BR" dirty="0" smtClean="0"/>
              <a:t>Ao entrar no tubo, os efeitos viscosos se tornam importantes e uma camada-limite se desenvolve com o aumento de </a:t>
            </a:r>
            <a:r>
              <a:rPr lang="pt-BR" i="1" dirty="0" smtClean="0"/>
              <a:t>x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Em um certo ponto do escoamento, há a fusão da camada-limite no eixo central do tubo.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Fluxo na superfície constante:</a:t>
            </a:r>
          </a:p>
          <a:p>
            <a:pPr lvl="1"/>
            <a:r>
              <a:rPr lang="pt-BR" dirty="0" smtClean="0"/>
              <a:t>Da forma diferencial, obtém-se: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No caso de uma superfície com a presença de um fluxo térmico constante: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759087" y="3043241"/>
          <a:ext cx="3598863" cy="885825"/>
        </p:xfrm>
        <a:graphic>
          <a:graphicData uri="http://schemas.openxmlformats.org/presentationml/2006/ole">
            <p:oleObj spid="_x0000_s44033" name="Equação" r:id="rId3" imgW="1815312" imgH="444307" progId="Equation.3">
              <p:embed/>
            </p:oleObj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643306" y="5286388"/>
          <a:ext cx="1828800" cy="457200"/>
        </p:xfrm>
        <a:graphic>
          <a:graphicData uri="http://schemas.openxmlformats.org/presentationml/2006/ole">
            <p:oleObj spid="_x0000_s44035" name="Equação" r:id="rId4" imgW="9144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Obtém-se desse modo: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160713" y="2225675"/>
          <a:ext cx="2746375" cy="892175"/>
        </p:xfrm>
        <a:graphic>
          <a:graphicData uri="http://schemas.openxmlformats.org/presentationml/2006/ole">
            <p:oleObj spid="_x0000_s43009" name="Equação" r:id="rId3" imgW="1358640" imgH="444240" progId="Equation.3">
              <p:embed/>
            </p:oleObj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00" t="30970" r="36487" b="14739"/>
          <a:stretch/>
        </p:blipFill>
        <p:spPr bwMode="auto">
          <a:xfrm>
            <a:off x="2857488" y="3071810"/>
            <a:ext cx="3384376" cy="35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Temperatura superficial constante</a:t>
            </a:r>
          </a:p>
          <a:p>
            <a:pPr lvl="1"/>
            <a:r>
              <a:rPr lang="pt-BR" dirty="0" smtClean="0"/>
              <a:t>Definindo-se: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Obtém-se a seguinte expressão de conservação: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Que integrada conduz 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756030" y="2686048"/>
          <a:ext cx="1601788" cy="457200"/>
        </p:xfrm>
        <a:graphic>
          <a:graphicData uri="http://schemas.openxmlformats.org/presentationml/2006/ole">
            <p:oleObj spid="_x0000_s46081" name="Equação" r:id="rId3" imgW="800100" imgH="228600" progId="Equation.3">
              <p:embed/>
            </p:oleObj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857488" y="3857628"/>
          <a:ext cx="3408363" cy="884238"/>
        </p:xfrm>
        <a:graphic>
          <a:graphicData uri="http://schemas.openxmlformats.org/presentationml/2006/ole">
            <p:oleObj spid="_x0000_s46083" name="Equação" r:id="rId4" imgW="1726451" imgH="444307" progId="Equation.3">
              <p:embed/>
            </p:oleObj>
          </a:graphicData>
        </a:graphic>
      </p:graphicFrame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413000" y="5311775"/>
          <a:ext cx="4291013" cy="1014413"/>
        </p:xfrm>
        <a:graphic>
          <a:graphicData uri="http://schemas.openxmlformats.org/presentationml/2006/ole">
            <p:oleObj spid="_x0000_s46085" name="Equação" r:id="rId5" imgW="21459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Para um ponto </a:t>
            </a:r>
            <a:r>
              <a:rPr lang="pt-BR" i="1" dirty="0" smtClean="0"/>
              <a:t>x</a:t>
            </a:r>
            <a:r>
              <a:rPr lang="pt-BR" dirty="0" smtClean="0"/>
              <a:t> qualquer no interior do tubo: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Com relação à taxa de transferência de calor, emprega-se a seguinte expressão: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874963" y="2343149"/>
          <a:ext cx="3406775" cy="1014413"/>
        </p:xfrm>
        <a:graphic>
          <a:graphicData uri="http://schemas.openxmlformats.org/presentationml/2006/ole">
            <p:oleObj spid="_x0000_s47105" name="Equação" r:id="rId3" imgW="1701720" imgH="507960" progId="Equation.3">
              <p:embed/>
            </p:oleObj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498858" y="4857760"/>
          <a:ext cx="2216150" cy="482600"/>
        </p:xfrm>
        <a:graphic>
          <a:graphicData uri="http://schemas.openxmlformats.org/presentationml/2006/ole">
            <p:oleObj spid="_x0000_s47107" name="Equação" r:id="rId4" imgW="1091726" imgH="241195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Definindo-se a média logarítmica das diferenças de temperatura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3146425" y="2571744"/>
          <a:ext cx="2789238" cy="860425"/>
        </p:xfrm>
        <a:graphic>
          <a:graphicData uri="http://schemas.openxmlformats.org/presentationml/2006/ole">
            <p:oleObj spid="_x0000_s48129" name="Equação" r:id="rId3" imgW="1409400" imgH="431640" progId="Equation.3">
              <p:embed/>
            </p:oleObj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413" t="30970" r="7275" b="14739"/>
          <a:stretch/>
        </p:blipFill>
        <p:spPr bwMode="auto">
          <a:xfrm>
            <a:off x="3012477" y="3482253"/>
            <a:ext cx="3131159" cy="33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caso de ser conhecida a temperatura de um fluido externo (e não a temperatura superficial do tubo):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5" name="Imagem 4" descr="Fig8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1343" y="3097991"/>
            <a:ext cx="5708177" cy="368859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Nesse caso, tem-se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 a taxa de transferência de calor será: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Sendo     o coeficiente global de transferência de calor.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486040" y="2285992"/>
          <a:ext cx="4229100" cy="1019175"/>
        </p:xfrm>
        <a:graphic>
          <a:graphicData uri="http://schemas.openxmlformats.org/presentationml/2006/ole">
            <p:oleObj spid="_x0000_s50177" name="Equação" r:id="rId3" imgW="2095500" imgH="508000" progId="Equation.3">
              <p:embed/>
            </p:oleObj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714744" y="4429132"/>
          <a:ext cx="1755775" cy="482600"/>
        </p:xfrm>
        <a:graphic>
          <a:graphicData uri="http://schemas.openxmlformats.org/presentationml/2006/ole">
            <p:oleObj spid="_x0000_s50179" name="Equação" r:id="rId4" imgW="863225" imgH="241195" progId="Equation.3">
              <p:embed/>
            </p:oleObj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2500298" y="5170502"/>
          <a:ext cx="363538" cy="401638"/>
        </p:xfrm>
        <a:graphic>
          <a:graphicData uri="http://schemas.openxmlformats.org/presentationml/2006/ole">
            <p:oleObj spid="_x0000_s50181" name="Equação" r:id="rId5" imgW="177569" imgH="202936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tubos circulares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Região plenamente desenvolvida:</a:t>
            </a:r>
          </a:p>
          <a:p>
            <a:pPr lvl="1"/>
            <a:r>
              <a:rPr lang="pt-BR" dirty="0" smtClean="0"/>
              <a:t>Elemento diferencial no escoamento laminar plenamente desenvolvido: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5" name="Imagem 4" descr="Fig8.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214686"/>
            <a:ext cx="6622705" cy="25606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Balanço de energia: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Que pode ser escrita como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Pode-se, então substituir as expressões correspondentes à vazão mássica e taxa de transferência de calor na direção radial.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2230453" y="2157410"/>
          <a:ext cx="4627563" cy="914400"/>
        </p:xfrm>
        <a:graphic>
          <a:graphicData uri="http://schemas.openxmlformats.org/presentationml/2006/ole">
            <p:oleObj spid="_x0000_s61441" name="Equação" r:id="rId3" imgW="2311400" imgH="457200" progId="Equation.3">
              <p:embed/>
            </p:oleObj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785918" y="3776671"/>
          <a:ext cx="5549900" cy="866775"/>
        </p:xfrm>
        <a:graphic>
          <a:graphicData uri="http://schemas.openxmlformats.org/presentationml/2006/ole">
            <p:oleObj spid="_x0000_s61445" name="Equação" r:id="rId4" imgW="27432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dirty="0" smtClean="0"/>
              <a:t>Além disso, pode-se ainda considerar propriedades constantes, o que conduz a: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Considerando-se a condução axial desprezível e substituindo-se o gradiente de temperaturas na direção axial, bem como a componente axial da velocidade, obtém-se: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3286116" y="2428868"/>
          <a:ext cx="2544763" cy="866775"/>
        </p:xfrm>
        <a:graphic>
          <a:graphicData uri="http://schemas.openxmlformats.org/presentationml/2006/ole">
            <p:oleObj spid="_x0000_s60417" name="Equação" r:id="rId3" imgW="1257300" imgH="431800" progId="Equation.3">
              <p:embed/>
            </p:oleObj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601808" y="5103832"/>
          <a:ext cx="5899150" cy="1111250"/>
        </p:xfrm>
        <a:graphic>
          <a:graphicData uri="http://schemas.openxmlformats.org/presentationml/2006/ole">
            <p:oleObj spid="_x0000_s60419" name="Equação" r:id="rId4" imgW="2984500" imgH="558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fluidodinâmicas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partir desse ponto, os efeitos viscosos se estendem ao longo de toda a seção transversal do tubo e o perfil de velocidades não mais se altera com a posição. Diz-se, então que o perfil de escoamento está plenamente desenvolvido.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</a:t>
            </a:fld>
            <a:endParaRPr lang="pt-BR"/>
          </a:p>
        </p:txBody>
      </p:sp>
      <p:grpSp>
        <p:nvGrpSpPr>
          <p:cNvPr id="72" name="Grupo 71"/>
          <p:cNvGrpSpPr/>
          <p:nvPr/>
        </p:nvGrpSpPr>
        <p:grpSpPr>
          <a:xfrm>
            <a:off x="562783" y="3786190"/>
            <a:ext cx="8009745" cy="2800369"/>
            <a:chOff x="467544" y="1492727"/>
            <a:chExt cx="8009745" cy="280036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5300486" y="3934793"/>
                  <a:ext cx="663451" cy="3583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/>
                              </a:rPr>
                              <m:t>𝑓𝑑</m:t>
                            </m:r>
                            <m:r>
                              <a:rPr lang="pt-BR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486" y="3934793"/>
                  <a:ext cx="663451" cy="358303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upo 73"/>
            <p:cNvGrpSpPr/>
            <p:nvPr/>
          </p:nvGrpSpPr>
          <p:grpSpPr>
            <a:xfrm>
              <a:off x="467544" y="1492727"/>
              <a:ext cx="8009745" cy="2569193"/>
              <a:chOff x="467544" y="1492727"/>
              <a:chExt cx="8009745" cy="2569193"/>
            </a:xfrm>
          </p:grpSpPr>
          <p:grpSp>
            <p:nvGrpSpPr>
              <p:cNvPr id="75" name="Grupo 5"/>
              <p:cNvGrpSpPr/>
              <p:nvPr/>
            </p:nvGrpSpPr>
            <p:grpSpPr>
              <a:xfrm>
                <a:off x="931844" y="2148174"/>
                <a:ext cx="6840760" cy="1296144"/>
                <a:chOff x="1043608" y="1877076"/>
                <a:chExt cx="6840760" cy="1296144"/>
              </a:xfrm>
            </p:grpSpPr>
            <p:sp>
              <p:nvSpPr>
                <p:cNvPr id="139" name="Retângulo 138"/>
                <p:cNvSpPr/>
                <p:nvPr/>
              </p:nvSpPr>
              <p:spPr>
                <a:xfrm>
                  <a:off x="1043608" y="1877076"/>
                  <a:ext cx="6840760" cy="129614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0" name="Retângulo 139"/>
                <p:cNvSpPr/>
                <p:nvPr/>
              </p:nvSpPr>
              <p:spPr>
                <a:xfrm>
                  <a:off x="1043608" y="1988840"/>
                  <a:ext cx="6840760" cy="108012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76" name="Grupo 6"/>
              <p:cNvGrpSpPr/>
              <p:nvPr/>
            </p:nvGrpSpPr>
            <p:grpSpPr>
              <a:xfrm>
                <a:off x="743001" y="2089959"/>
                <a:ext cx="4850296" cy="1451113"/>
                <a:chOff x="854765" y="1818861"/>
                <a:chExt cx="4850296" cy="1451113"/>
              </a:xfrm>
            </p:grpSpPr>
            <p:sp>
              <p:nvSpPr>
                <p:cNvPr id="137" name="Forma livre 136"/>
                <p:cNvSpPr/>
                <p:nvPr/>
              </p:nvSpPr>
              <p:spPr>
                <a:xfrm>
                  <a:off x="854765" y="1818861"/>
                  <a:ext cx="4850296" cy="755374"/>
                </a:xfrm>
                <a:custGeom>
                  <a:avLst/>
                  <a:gdLst>
                    <a:gd name="connsiteX0" fmla="*/ 0 w 4850296"/>
                    <a:gd name="connsiteY0" fmla="*/ 0 h 755374"/>
                    <a:gd name="connsiteX1" fmla="*/ 198783 w 4850296"/>
                    <a:gd name="connsiteY1" fmla="*/ 208722 h 755374"/>
                    <a:gd name="connsiteX2" fmla="*/ 874644 w 4850296"/>
                    <a:gd name="connsiteY2" fmla="*/ 347869 h 755374"/>
                    <a:gd name="connsiteX3" fmla="*/ 1162878 w 4850296"/>
                    <a:gd name="connsiteY3" fmla="*/ 377687 h 755374"/>
                    <a:gd name="connsiteX4" fmla="*/ 4850296 w 4850296"/>
                    <a:gd name="connsiteY4" fmla="*/ 755374 h 75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0296" h="755374">
                      <a:moveTo>
                        <a:pt x="0" y="0"/>
                      </a:moveTo>
                      <a:cubicBezTo>
                        <a:pt x="26504" y="75372"/>
                        <a:pt x="53009" y="150744"/>
                        <a:pt x="198783" y="208722"/>
                      </a:cubicBezTo>
                      <a:cubicBezTo>
                        <a:pt x="344557" y="266700"/>
                        <a:pt x="713962" y="319708"/>
                        <a:pt x="874644" y="347869"/>
                      </a:cubicBezTo>
                      <a:cubicBezTo>
                        <a:pt x="1035327" y="376030"/>
                        <a:pt x="1162878" y="377687"/>
                        <a:pt x="1162878" y="377687"/>
                      </a:cubicBezTo>
                      <a:lnTo>
                        <a:pt x="4850296" y="755374"/>
                      </a:ln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8" name="Forma livre 137"/>
                <p:cNvSpPr/>
                <p:nvPr/>
              </p:nvSpPr>
              <p:spPr>
                <a:xfrm>
                  <a:off x="874643" y="2574235"/>
                  <a:ext cx="4830418" cy="695739"/>
                </a:xfrm>
                <a:custGeom>
                  <a:avLst/>
                  <a:gdLst>
                    <a:gd name="connsiteX0" fmla="*/ 0 w 4830418"/>
                    <a:gd name="connsiteY0" fmla="*/ 695739 h 695739"/>
                    <a:gd name="connsiteX1" fmla="*/ 168966 w 4830418"/>
                    <a:gd name="connsiteY1" fmla="*/ 496956 h 695739"/>
                    <a:gd name="connsiteX2" fmla="*/ 924340 w 4830418"/>
                    <a:gd name="connsiteY2" fmla="*/ 367748 h 695739"/>
                    <a:gd name="connsiteX3" fmla="*/ 1441174 w 4830418"/>
                    <a:gd name="connsiteY3" fmla="*/ 308113 h 695739"/>
                    <a:gd name="connsiteX4" fmla="*/ 4830418 w 4830418"/>
                    <a:gd name="connsiteY4" fmla="*/ 0 h 695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30418" h="695739">
                      <a:moveTo>
                        <a:pt x="0" y="695739"/>
                      </a:moveTo>
                      <a:cubicBezTo>
                        <a:pt x="7454" y="623680"/>
                        <a:pt x="14909" y="551621"/>
                        <a:pt x="168966" y="496956"/>
                      </a:cubicBezTo>
                      <a:cubicBezTo>
                        <a:pt x="323023" y="442291"/>
                        <a:pt x="712305" y="399222"/>
                        <a:pt x="924340" y="367748"/>
                      </a:cubicBezTo>
                      <a:cubicBezTo>
                        <a:pt x="1136375" y="336274"/>
                        <a:pt x="1441174" y="308113"/>
                        <a:pt x="1441174" y="308113"/>
                      </a:cubicBezTo>
                      <a:lnTo>
                        <a:pt x="4830418" y="0"/>
                      </a:ln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77" name="Grupo 7"/>
              <p:cNvGrpSpPr/>
              <p:nvPr/>
            </p:nvGrpSpPr>
            <p:grpSpPr>
              <a:xfrm>
                <a:off x="6260436" y="2257499"/>
                <a:ext cx="716607" cy="1080140"/>
                <a:chOff x="6372200" y="1988820"/>
                <a:chExt cx="716607" cy="1080140"/>
              </a:xfrm>
            </p:grpSpPr>
            <p:cxnSp>
              <p:nvCxnSpPr>
                <p:cNvPr id="128" name="Conector reto 127"/>
                <p:cNvCxnSpPr/>
                <p:nvPr/>
              </p:nvCxnSpPr>
              <p:spPr>
                <a:xfrm>
                  <a:off x="6393508" y="1988840"/>
                  <a:ext cx="0" cy="108012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de seta reta 128"/>
                <p:cNvCxnSpPr/>
                <p:nvPr/>
              </p:nvCxnSpPr>
              <p:spPr>
                <a:xfrm>
                  <a:off x="6390648" y="2266742"/>
                  <a:ext cx="55761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de seta reta 129"/>
                <p:cNvCxnSpPr/>
                <p:nvPr/>
              </p:nvCxnSpPr>
              <p:spPr>
                <a:xfrm>
                  <a:off x="6406108" y="2415218"/>
                  <a:ext cx="64807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de seta reta 130"/>
                <p:cNvCxnSpPr/>
                <p:nvPr/>
              </p:nvCxnSpPr>
              <p:spPr>
                <a:xfrm>
                  <a:off x="6393508" y="2556724"/>
                  <a:ext cx="68877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de seta reta 131"/>
                <p:cNvCxnSpPr/>
                <p:nvPr/>
              </p:nvCxnSpPr>
              <p:spPr>
                <a:xfrm>
                  <a:off x="6393508" y="2823516"/>
                  <a:ext cx="49798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de seta reta 132"/>
                <p:cNvCxnSpPr/>
                <p:nvPr/>
              </p:nvCxnSpPr>
              <p:spPr>
                <a:xfrm>
                  <a:off x="6402964" y="2132856"/>
                  <a:ext cx="32546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de seta reta 133"/>
                <p:cNvCxnSpPr/>
                <p:nvPr/>
              </p:nvCxnSpPr>
              <p:spPr>
                <a:xfrm>
                  <a:off x="6393508" y="2690992"/>
                  <a:ext cx="62676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Forma livre 134"/>
                <p:cNvSpPr/>
                <p:nvPr/>
              </p:nvSpPr>
              <p:spPr>
                <a:xfrm>
                  <a:off x="6372200" y="1988820"/>
                  <a:ext cx="716607" cy="1070610"/>
                </a:xfrm>
                <a:custGeom>
                  <a:avLst/>
                  <a:gdLst>
                    <a:gd name="connsiteX0" fmla="*/ 0 w 716607"/>
                    <a:gd name="connsiteY0" fmla="*/ 0 h 1070610"/>
                    <a:gd name="connsiteX1" fmla="*/ 201930 w 716607"/>
                    <a:gd name="connsiteY1" fmla="*/ 45720 h 1070610"/>
                    <a:gd name="connsiteX2" fmla="*/ 365760 w 716607"/>
                    <a:gd name="connsiteY2" fmla="*/ 106680 h 1070610"/>
                    <a:gd name="connsiteX3" fmla="*/ 491490 w 716607"/>
                    <a:gd name="connsiteY3" fmla="*/ 182880 h 1070610"/>
                    <a:gd name="connsiteX4" fmla="*/ 590550 w 716607"/>
                    <a:gd name="connsiteY4" fmla="*/ 262890 h 1070610"/>
                    <a:gd name="connsiteX5" fmla="*/ 662940 w 716607"/>
                    <a:gd name="connsiteY5" fmla="*/ 361950 h 1070610"/>
                    <a:gd name="connsiteX6" fmla="*/ 708660 w 716607"/>
                    <a:gd name="connsiteY6" fmla="*/ 457200 h 1070610"/>
                    <a:gd name="connsiteX7" fmla="*/ 716280 w 716607"/>
                    <a:gd name="connsiteY7" fmla="*/ 548640 h 1070610"/>
                    <a:gd name="connsiteX8" fmla="*/ 704850 w 716607"/>
                    <a:gd name="connsiteY8" fmla="*/ 632460 h 1070610"/>
                    <a:gd name="connsiteX9" fmla="*/ 647700 w 716607"/>
                    <a:gd name="connsiteY9" fmla="*/ 742950 h 1070610"/>
                    <a:gd name="connsiteX10" fmla="*/ 571500 w 716607"/>
                    <a:gd name="connsiteY10" fmla="*/ 830580 h 1070610"/>
                    <a:gd name="connsiteX11" fmla="*/ 476250 w 716607"/>
                    <a:gd name="connsiteY11" fmla="*/ 906780 h 1070610"/>
                    <a:gd name="connsiteX12" fmla="*/ 323850 w 716607"/>
                    <a:gd name="connsiteY12" fmla="*/ 986790 h 1070610"/>
                    <a:gd name="connsiteX13" fmla="*/ 198120 w 716607"/>
                    <a:gd name="connsiteY13" fmla="*/ 1036320 h 1070610"/>
                    <a:gd name="connsiteX14" fmla="*/ 22860 w 716607"/>
                    <a:gd name="connsiteY14" fmla="*/ 1070610 h 1070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16607" h="1070610">
                      <a:moveTo>
                        <a:pt x="0" y="0"/>
                      </a:moveTo>
                      <a:cubicBezTo>
                        <a:pt x="70485" y="13970"/>
                        <a:pt x="140970" y="27940"/>
                        <a:pt x="201930" y="45720"/>
                      </a:cubicBezTo>
                      <a:cubicBezTo>
                        <a:pt x="262890" y="63500"/>
                        <a:pt x="317500" y="83820"/>
                        <a:pt x="365760" y="106680"/>
                      </a:cubicBezTo>
                      <a:cubicBezTo>
                        <a:pt x="414020" y="129540"/>
                        <a:pt x="454025" y="156845"/>
                        <a:pt x="491490" y="182880"/>
                      </a:cubicBezTo>
                      <a:cubicBezTo>
                        <a:pt x="528955" y="208915"/>
                        <a:pt x="561975" y="233045"/>
                        <a:pt x="590550" y="262890"/>
                      </a:cubicBezTo>
                      <a:cubicBezTo>
                        <a:pt x="619125" y="292735"/>
                        <a:pt x="643255" y="329565"/>
                        <a:pt x="662940" y="361950"/>
                      </a:cubicBezTo>
                      <a:cubicBezTo>
                        <a:pt x="682625" y="394335"/>
                        <a:pt x="699770" y="426085"/>
                        <a:pt x="708660" y="457200"/>
                      </a:cubicBezTo>
                      <a:cubicBezTo>
                        <a:pt x="717550" y="488315"/>
                        <a:pt x="716915" y="519430"/>
                        <a:pt x="716280" y="548640"/>
                      </a:cubicBezTo>
                      <a:cubicBezTo>
                        <a:pt x="715645" y="577850"/>
                        <a:pt x="716280" y="600075"/>
                        <a:pt x="704850" y="632460"/>
                      </a:cubicBezTo>
                      <a:cubicBezTo>
                        <a:pt x="693420" y="664845"/>
                        <a:pt x="669925" y="709930"/>
                        <a:pt x="647700" y="742950"/>
                      </a:cubicBezTo>
                      <a:cubicBezTo>
                        <a:pt x="625475" y="775970"/>
                        <a:pt x="600075" y="803275"/>
                        <a:pt x="571500" y="830580"/>
                      </a:cubicBezTo>
                      <a:cubicBezTo>
                        <a:pt x="542925" y="857885"/>
                        <a:pt x="517525" y="880745"/>
                        <a:pt x="476250" y="906780"/>
                      </a:cubicBezTo>
                      <a:cubicBezTo>
                        <a:pt x="434975" y="932815"/>
                        <a:pt x="370205" y="965200"/>
                        <a:pt x="323850" y="986790"/>
                      </a:cubicBezTo>
                      <a:cubicBezTo>
                        <a:pt x="277495" y="1008380"/>
                        <a:pt x="248285" y="1022350"/>
                        <a:pt x="198120" y="1036320"/>
                      </a:cubicBezTo>
                      <a:cubicBezTo>
                        <a:pt x="147955" y="1050290"/>
                        <a:pt x="85407" y="1060450"/>
                        <a:pt x="22860" y="107061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136" name="Conector de seta reta 135"/>
                <p:cNvCxnSpPr/>
                <p:nvPr/>
              </p:nvCxnSpPr>
              <p:spPr>
                <a:xfrm>
                  <a:off x="6393508" y="2942250"/>
                  <a:ext cx="31338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upo 8"/>
              <p:cNvGrpSpPr/>
              <p:nvPr/>
            </p:nvGrpSpPr>
            <p:grpSpPr>
              <a:xfrm>
                <a:off x="467544" y="2269877"/>
                <a:ext cx="464300" cy="1080120"/>
                <a:chOff x="579308" y="1998779"/>
                <a:chExt cx="464300" cy="1080120"/>
              </a:xfrm>
            </p:grpSpPr>
            <p:cxnSp>
              <p:nvCxnSpPr>
                <p:cNvPr id="119" name="Conector reto 118"/>
                <p:cNvCxnSpPr/>
                <p:nvPr/>
              </p:nvCxnSpPr>
              <p:spPr>
                <a:xfrm>
                  <a:off x="1043608" y="1998779"/>
                  <a:ext cx="0" cy="108012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ector reto 119"/>
                <p:cNvCxnSpPr/>
                <p:nvPr/>
              </p:nvCxnSpPr>
              <p:spPr>
                <a:xfrm>
                  <a:off x="579308" y="1998779"/>
                  <a:ext cx="0" cy="108012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ector de seta reta 120"/>
                <p:cNvCxnSpPr/>
                <p:nvPr/>
              </p:nvCxnSpPr>
              <p:spPr>
                <a:xfrm>
                  <a:off x="579308" y="2196548"/>
                  <a:ext cx="4643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ector de seta reta 121"/>
                <p:cNvCxnSpPr/>
                <p:nvPr/>
              </p:nvCxnSpPr>
              <p:spPr>
                <a:xfrm>
                  <a:off x="579308" y="2388704"/>
                  <a:ext cx="4643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de seta reta 122"/>
                <p:cNvCxnSpPr/>
                <p:nvPr/>
              </p:nvCxnSpPr>
              <p:spPr>
                <a:xfrm>
                  <a:off x="579308" y="2570921"/>
                  <a:ext cx="4643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ector de seta reta 123"/>
                <p:cNvCxnSpPr/>
                <p:nvPr/>
              </p:nvCxnSpPr>
              <p:spPr>
                <a:xfrm>
                  <a:off x="579308" y="2895127"/>
                  <a:ext cx="4643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ector de seta reta 124"/>
                <p:cNvCxnSpPr/>
                <p:nvPr/>
              </p:nvCxnSpPr>
              <p:spPr>
                <a:xfrm>
                  <a:off x="579308" y="3077344"/>
                  <a:ext cx="4643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ector de seta reta 125"/>
                <p:cNvCxnSpPr/>
                <p:nvPr/>
              </p:nvCxnSpPr>
              <p:spPr>
                <a:xfrm>
                  <a:off x="579308" y="2031031"/>
                  <a:ext cx="4643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de seta reta 126"/>
                <p:cNvCxnSpPr/>
                <p:nvPr/>
              </p:nvCxnSpPr>
              <p:spPr>
                <a:xfrm>
                  <a:off x="579308" y="2728798"/>
                  <a:ext cx="4643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Conector de seta reta 78"/>
              <p:cNvCxnSpPr/>
              <p:nvPr/>
            </p:nvCxnSpPr>
            <p:spPr>
              <a:xfrm>
                <a:off x="4134064" y="2292190"/>
                <a:ext cx="0" cy="3807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de seta reta 79"/>
              <p:cNvCxnSpPr/>
              <p:nvPr/>
            </p:nvCxnSpPr>
            <p:spPr>
              <a:xfrm flipV="1">
                <a:off x="4134064" y="2989957"/>
                <a:ext cx="0" cy="3501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4099240" y="2980018"/>
                    <a:ext cx="3609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>
              <p:sp>
                <p:nvSpPr>
                  <p:cNvPr id="81" name="CaixaDeTexto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9240" y="2980018"/>
                    <a:ext cx="360996" cy="338554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4100196" y="2331946"/>
                    <a:ext cx="3609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>
              <p:sp>
                <p:nvSpPr>
                  <p:cNvPr id="82" name="CaixaDeTexto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0196" y="2331946"/>
                    <a:ext cx="360996" cy="338554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3" name="Seta para a esquerda e para a direita 82"/>
              <p:cNvSpPr/>
              <p:nvPr/>
            </p:nvSpPr>
            <p:spPr>
              <a:xfrm>
                <a:off x="3196309" y="3577288"/>
                <a:ext cx="4818248" cy="484632"/>
              </a:xfrm>
              <a:prstGeom prst="left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000" dirty="0" smtClean="0">
                    <a:solidFill>
                      <a:schemeClr val="tx1"/>
                    </a:solidFill>
                  </a:rPr>
                  <a:t>Região de entrada hidrodinâmica   Região plenamente desenvolvida</a:t>
                </a:r>
                <a:endParaRPr lang="pt-BR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CaixaDeTexto 83"/>
              <p:cNvSpPr txBox="1"/>
              <p:nvPr/>
            </p:nvSpPr>
            <p:spPr>
              <a:xfrm>
                <a:off x="5036300" y="1581669"/>
                <a:ext cx="15888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 smtClean="0"/>
                  <a:t>Região da camada limite</a:t>
                </a:r>
                <a:endParaRPr lang="pt-BR" sz="1000" dirty="0"/>
              </a:p>
            </p:txBody>
          </p:sp>
          <p:sp>
            <p:nvSpPr>
              <p:cNvPr id="85" name="CaixaDeTexto 84"/>
              <p:cNvSpPr txBox="1"/>
              <p:nvPr/>
            </p:nvSpPr>
            <p:spPr>
              <a:xfrm>
                <a:off x="2011964" y="1492727"/>
                <a:ext cx="20265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 smtClean="0"/>
                  <a:t>Região de escoamento invíscido</a:t>
                </a:r>
                <a:endParaRPr lang="pt-BR" sz="1000" dirty="0"/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2711087" y="1722014"/>
                    <a:ext cx="66902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sz="12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>
              <p:sp>
                <p:nvSpPr>
                  <p:cNvPr id="86" name="CaixaDeTexto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1087" y="1722014"/>
                    <a:ext cx="669029" cy="276999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Conector de seta reta 86"/>
              <p:cNvCxnSpPr>
                <a:stCxn id="86" idx="1"/>
              </p:cNvCxnSpPr>
              <p:nvPr/>
            </p:nvCxnSpPr>
            <p:spPr>
              <a:xfrm flipH="1">
                <a:off x="2468465" y="1860514"/>
                <a:ext cx="242622" cy="789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de seta reta 87"/>
              <p:cNvCxnSpPr>
                <a:stCxn id="85" idx="1"/>
              </p:cNvCxnSpPr>
              <p:nvPr/>
            </p:nvCxnSpPr>
            <p:spPr>
              <a:xfrm flipH="1">
                <a:off x="1651925" y="1615838"/>
                <a:ext cx="360039" cy="10340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ector de seta reta 88"/>
              <p:cNvCxnSpPr>
                <a:stCxn id="84" idx="1"/>
              </p:cNvCxnSpPr>
              <p:nvPr/>
            </p:nvCxnSpPr>
            <p:spPr>
              <a:xfrm flipH="1">
                <a:off x="4820276" y="1704780"/>
                <a:ext cx="216024" cy="7684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upo 89"/>
              <p:cNvGrpSpPr/>
              <p:nvPr/>
            </p:nvGrpSpPr>
            <p:grpSpPr>
              <a:xfrm>
                <a:off x="931844" y="3577288"/>
                <a:ext cx="432048" cy="340571"/>
                <a:chOff x="1043608" y="3306190"/>
                <a:chExt cx="432048" cy="340571"/>
              </a:xfrm>
            </p:grpSpPr>
            <p:cxnSp>
              <p:nvCxnSpPr>
                <p:cNvPr id="117" name="Conector reto 116"/>
                <p:cNvCxnSpPr/>
                <p:nvPr/>
              </p:nvCxnSpPr>
              <p:spPr>
                <a:xfrm>
                  <a:off x="1043608" y="3306190"/>
                  <a:ext cx="0" cy="3405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ector de seta reta 117"/>
                <p:cNvCxnSpPr/>
                <p:nvPr/>
              </p:nvCxnSpPr>
              <p:spPr>
                <a:xfrm>
                  <a:off x="1043608" y="3645024"/>
                  <a:ext cx="4320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1291884" y="3783139"/>
                    <a:ext cx="3143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>
              <p:sp>
                <p:nvSpPr>
                  <p:cNvPr id="91" name="CaixaDeTexto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1884" y="3783139"/>
                    <a:ext cx="314380" cy="276999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2" name="Grupo 24"/>
              <p:cNvGrpSpPr/>
              <p:nvPr/>
            </p:nvGrpSpPr>
            <p:grpSpPr>
              <a:xfrm>
                <a:off x="8024589" y="2259938"/>
                <a:ext cx="108055" cy="576065"/>
                <a:chOff x="8136353" y="1988840"/>
                <a:chExt cx="108055" cy="576065"/>
              </a:xfrm>
            </p:grpSpPr>
            <p:cxnSp>
              <p:nvCxnSpPr>
                <p:cNvPr id="115" name="Conector reto 114"/>
                <p:cNvCxnSpPr/>
                <p:nvPr/>
              </p:nvCxnSpPr>
              <p:spPr>
                <a:xfrm>
                  <a:off x="8136353" y="1997307"/>
                  <a:ext cx="108055" cy="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ector de seta reta 115"/>
                <p:cNvCxnSpPr/>
                <p:nvPr/>
              </p:nvCxnSpPr>
              <p:spPr>
                <a:xfrm flipV="1">
                  <a:off x="8190380" y="1988840"/>
                  <a:ext cx="1047" cy="576065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6" name="CaixaDeTexto 25"/>
                  <p:cNvSpPr txBox="1"/>
                  <p:nvPr/>
                </p:nvSpPr>
                <p:spPr>
                  <a:xfrm>
                    <a:off x="7770769" y="2387020"/>
                    <a:ext cx="41267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>
              <p:sp>
                <p:nvSpPr>
                  <p:cNvPr id="93" name="CaixaDeTexto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0769" y="2387020"/>
                    <a:ext cx="412677" cy="338554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7" name="CaixaDeTexto 26"/>
                  <p:cNvSpPr txBox="1"/>
                  <p:nvPr/>
                </p:nvSpPr>
                <p:spPr>
                  <a:xfrm>
                    <a:off x="8132644" y="2115922"/>
                    <a:ext cx="34464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>
              <p:sp>
                <p:nvSpPr>
                  <p:cNvPr id="94" name="CaixaDeTexto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2644" y="2115922"/>
                    <a:ext cx="344645" cy="338554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467805" y="2069315"/>
                    <a:ext cx="32002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>
              <p:sp>
                <p:nvSpPr>
                  <p:cNvPr id="95" name="CaixaDeTexto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805" y="2069315"/>
                    <a:ext cx="320023" cy="276999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Conector reto 95"/>
              <p:cNvCxnSpPr/>
              <p:nvPr/>
            </p:nvCxnSpPr>
            <p:spPr>
              <a:xfrm>
                <a:off x="5593297" y="2845333"/>
                <a:ext cx="0" cy="73195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ector reto 96"/>
              <p:cNvCxnSpPr/>
              <p:nvPr/>
            </p:nvCxnSpPr>
            <p:spPr>
              <a:xfrm>
                <a:off x="5592243" y="3628090"/>
                <a:ext cx="0" cy="4108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upo 97"/>
              <p:cNvGrpSpPr/>
              <p:nvPr/>
            </p:nvGrpSpPr>
            <p:grpSpPr>
              <a:xfrm>
                <a:off x="2223716" y="2259938"/>
                <a:ext cx="590680" cy="1080120"/>
                <a:chOff x="2335480" y="1988840"/>
                <a:chExt cx="590680" cy="1080120"/>
              </a:xfrm>
            </p:grpSpPr>
            <p:cxnSp>
              <p:nvCxnSpPr>
                <p:cNvPr id="102" name="Conector reto 31"/>
                <p:cNvCxnSpPr/>
                <p:nvPr/>
              </p:nvCxnSpPr>
              <p:spPr>
                <a:xfrm>
                  <a:off x="2339752" y="1988840"/>
                  <a:ext cx="0" cy="108012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ector de seta reta 102"/>
                <p:cNvCxnSpPr/>
                <p:nvPr/>
              </p:nvCxnSpPr>
              <p:spPr>
                <a:xfrm>
                  <a:off x="2335480" y="2285199"/>
                  <a:ext cx="57606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ector de seta reta 103"/>
                <p:cNvCxnSpPr/>
                <p:nvPr/>
              </p:nvCxnSpPr>
              <p:spPr>
                <a:xfrm>
                  <a:off x="2335696" y="2556281"/>
                  <a:ext cx="575848" cy="22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ector de seta reta 104"/>
                <p:cNvCxnSpPr/>
                <p:nvPr/>
              </p:nvCxnSpPr>
              <p:spPr>
                <a:xfrm>
                  <a:off x="2339752" y="2886804"/>
                  <a:ext cx="5209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ector de seta reta 105"/>
                <p:cNvCxnSpPr/>
                <p:nvPr/>
              </p:nvCxnSpPr>
              <p:spPr>
                <a:xfrm flipV="1">
                  <a:off x="2339752" y="2725854"/>
                  <a:ext cx="576064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7" name="Grupo 106"/>
                <p:cNvGrpSpPr/>
                <p:nvPr/>
              </p:nvGrpSpPr>
              <p:grpSpPr>
                <a:xfrm>
                  <a:off x="2335696" y="2017643"/>
                  <a:ext cx="590464" cy="1051317"/>
                  <a:chOff x="2335696" y="2017643"/>
                  <a:chExt cx="590464" cy="1051317"/>
                </a:xfrm>
              </p:grpSpPr>
              <p:sp>
                <p:nvSpPr>
                  <p:cNvPr id="112" name="Forma livre 111"/>
                  <p:cNvSpPr/>
                  <p:nvPr/>
                </p:nvSpPr>
                <p:spPr>
                  <a:xfrm>
                    <a:off x="2335696" y="2017643"/>
                    <a:ext cx="586408" cy="258418"/>
                  </a:xfrm>
                  <a:custGeom>
                    <a:avLst/>
                    <a:gdLst>
                      <a:gd name="connsiteX0" fmla="*/ 0 w 586408"/>
                      <a:gd name="connsiteY0" fmla="*/ 0 h 258418"/>
                      <a:gd name="connsiteX1" fmla="*/ 248478 w 586408"/>
                      <a:gd name="connsiteY1" fmla="*/ 29818 h 258418"/>
                      <a:gd name="connsiteX2" fmla="*/ 447261 w 586408"/>
                      <a:gd name="connsiteY2" fmla="*/ 99392 h 258418"/>
                      <a:gd name="connsiteX3" fmla="*/ 546652 w 586408"/>
                      <a:gd name="connsiteY3" fmla="*/ 168966 h 258418"/>
                      <a:gd name="connsiteX4" fmla="*/ 586408 w 586408"/>
                      <a:gd name="connsiteY4" fmla="*/ 258418 h 258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6408" h="258418">
                        <a:moveTo>
                          <a:pt x="0" y="0"/>
                        </a:moveTo>
                        <a:cubicBezTo>
                          <a:pt x="86967" y="6626"/>
                          <a:pt x="173935" y="13253"/>
                          <a:pt x="248478" y="29818"/>
                        </a:cubicBezTo>
                        <a:cubicBezTo>
                          <a:pt x="323021" y="46383"/>
                          <a:pt x="397565" y="76201"/>
                          <a:pt x="447261" y="99392"/>
                        </a:cubicBezTo>
                        <a:cubicBezTo>
                          <a:pt x="496957" y="122583"/>
                          <a:pt x="523461" y="142462"/>
                          <a:pt x="546652" y="168966"/>
                        </a:cubicBezTo>
                        <a:cubicBezTo>
                          <a:pt x="569843" y="195470"/>
                          <a:pt x="578125" y="226944"/>
                          <a:pt x="586408" y="258418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13" name="Forma livre 112"/>
                  <p:cNvSpPr/>
                  <p:nvPr/>
                </p:nvSpPr>
                <p:spPr>
                  <a:xfrm flipV="1">
                    <a:off x="2339752" y="2800304"/>
                    <a:ext cx="586408" cy="268656"/>
                  </a:xfrm>
                  <a:custGeom>
                    <a:avLst/>
                    <a:gdLst>
                      <a:gd name="connsiteX0" fmla="*/ 0 w 586408"/>
                      <a:gd name="connsiteY0" fmla="*/ 0 h 258418"/>
                      <a:gd name="connsiteX1" fmla="*/ 248478 w 586408"/>
                      <a:gd name="connsiteY1" fmla="*/ 29818 h 258418"/>
                      <a:gd name="connsiteX2" fmla="*/ 447261 w 586408"/>
                      <a:gd name="connsiteY2" fmla="*/ 99392 h 258418"/>
                      <a:gd name="connsiteX3" fmla="*/ 546652 w 586408"/>
                      <a:gd name="connsiteY3" fmla="*/ 168966 h 258418"/>
                      <a:gd name="connsiteX4" fmla="*/ 586408 w 586408"/>
                      <a:gd name="connsiteY4" fmla="*/ 258418 h 258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6408" h="258418">
                        <a:moveTo>
                          <a:pt x="0" y="0"/>
                        </a:moveTo>
                        <a:cubicBezTo>
                          <a:pt x="86967" y="6626"/>
                          <a:pt x="173935" y="13253"/>
                          <a:pt x="248478" y="29818"/>
                        </a:cubicBezTo>
                        <a:cubicBezTo>
                          <a:pt x="323021" y="46383"/>
                          <a:pt x="397565" y="76201"/>
                          <a:pt x="447261" y="99392"/>
                        </a:cubicBezTo>
                        <a:cubicBezTo>
                          <a:pt x="496957" y="122583"/>
                          <a:pt x="523461" y="142462"/>
                          <a:pt x="546652" y="168966"/>
                        </a:cubicBezTo>
                        <a:cubicBezTo>
                          <a:pt x="569843" y="195470"/>
                          <a:pt x="578125" y="226944"/>
                          <a:pt x="586408" y="258418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cxnSp>
                <p:nvCxnSpPr>
                  <p:cNvPr id="114" name="Conector reto 113"/>
                  <p:cNvCxnSpPr/>
                  <p:nvPr/>
                </p:nvCxnSpPr>
                <p:spPr>
                  <a:xfrm>
                    <a:off x="2926160" y="2276061"/>
                    <a:ext cx="0" cy="542377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8" name="Conector de seta reta 107"/>
                <p:cNvCxnSpPr/>
                <p:nvPr/>
              </p:nvCxnSpPr>
              <p:spPr>
                <a:xfrm>
                  <a:off x="2335696" y="2065120"/>
                  <a:ext cx="236206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ector de seta reta 108"/>
                <p:cNvCxnSpPr/>
                <p:nvPr/>
              </p:nvCxnSpPr>
              <p:spPr>
                <a:xfrm>
                  <a:off x="2339752" y="2996952"/>
                  <a:ext cx="29320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onector de seta reta 109"/>
                <p:cNvCxnSpPr/>
                <p:nvPr/>
              </p:nvCxnSpPr>
              <p:spPr>
                <a:xfrm>
                  <a:off x="2339752" y="2166724"/>
                  <a:ext cx="4643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ector de seta reta 110"/>
                <p:cNvCxnSpPr/>
                <p:nvPr/>
              </p:nvCxnSpPr>
              <p:spPr>
                <a:xfrm>
                  <a:off x="2339752" y="2420665"/>
                  <a:ext cx="57606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upo 23"/>
              <p:cNvGrpSpPr/>
              <p:nvPr/>
            </p:nvGrpSpPr>
            <p:grpSpPr>
              <a:xfrm rot="16200000">
                <a:off x="4424231" y="-1093614"/>
                <a:ext cx="432048" cy="7416823"/>
                <a:chOff x="1043608" y="-3770063"/>
                <a:chExt cx="432048" cy="7416823"/>
              </a:xfrm>
            </p:grpSpPr>
            <p:cxnSp>
              <p:nvCxnSpPr>
                <p:cNvPr id="100" name="Conector reto 99"/>
                <p:cNvCxnSpPr/>
                <p:nvPr/>
              </p:nvCxnSpPr>
              <p:spPr>
                <a:xfrm rot="5400000">
                  <a:off x="-2664804" y="-61651"/>
                  <a:ext cx="741682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ector de seta reta 100"/>
                <p:cNvCxnSpPr/>
                <p:nvPr/>
              </p:nvCxnSpPr>
              <p:spPr>
                <a:xfrm>
                  <a:off x="1043608" y="3645024"/>
                  <a:ext cx="4320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Separando-se em variáveis, integrando-se duas vezes e aplicando-se as condições de contorno adequadas, obtém-se que: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Utilizando-se as expressões para o perímetro e vazão mássica, obtém-se: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2571736" y="3071810"/>
          <a:ext cx="3937000" cy="960438"/>
        </p:xfrm>
        <a:graphic>
          <a:graphicData uri="http://schemas.openxmlformats.org/presentationml/2006/ole">
            <p:oleObj spid="_x0000_s59393" name="Equação" r:id="rId3" imgW="1993900" imgH="482600" progId="Equation.3">
              <p:embed/>
            </p:oleObj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3071802" y="5072074"/>
          <a:ext cx="2979738" cy="788988"/>
        </p:xfrm>
        <a:graphic>
          <a:graphicData uri="http://schemas.openxmlformats.org/presentationml/2006/ole">
            <p:oleObj spid="_x0000_s59395" name="Equação" r:id="rId4" imgW="14732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Combinando-se, então, a lei de Newton do resfriamento, obtém-se: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Ou seja,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Verifica-se, então, que para um escoamento laminar e plenamente desenvolvido, em um tubo circular com fluxo térmico superficial constante, o número de </a:t>
            </a:r>
            <a:r>
              <a:rPr lang="pt-BR" dirty="0" err="1" smtClean="0"/>
              <a:t>Nusselt</a:t>
            </a:r>
            <a:r>
              <a:rPr lang="pt-BR" dirty="0" smtClean="0"/>
              <a:t> é uma constante.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2571736" y="3784608"/>
          <a:ext cx="3940175" cy="787400"/>
        </p:xfrm>
        <a:graphic>
          <a:graphicData uri="http://schemas.openxmlformats.org/presentationml/2006/ole">
            <p:oleObj spid="_x0000_s58369" name="Equação" r:id="rId3" imgW="1955800" imgH="393700" progId="Equation.3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817943" y="2563812"/>
          <a:ext cx="1539875" cy="865188"/>
        </p:xfrm>
        <a:graphic>
          <a:graphicData uri="http://schemas.openxmlformats.org/presentationml/2006/ole">
            <p:oleObj spid="_x0000_s58371" name="Equação" r:id="rId4" imgW="761669" imgH="431613" progId="Equation.3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condições de escoamento laminar e plenamente desenvolvido em um tubo circular com uma temperatura superficial constante, a suposição de condução axial desprezível é frequentemente razoável. Nesse caso, a equação da conservação da energia apresenta a seguinte forma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158899" y="4429132"/>
          <a:ext cx="6842125" cy="1112838"/>
        </p:xfrm>
        <a:graphic>
          <a:graphicData uri="http://schemas.openxmlformats.org/presentationml/2006/ole">
            <p:oleObj spid="_x0000_s65537" name="Equação" r:id="rId3" imgW="3454400" imgH="558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A solução da equação anterior pode ser obtida através de um procedimento iterativo. O perfil resultante não é descrito por uma expressão algébrica simples, mas pode-se mostrar que o número de </a:t>
            </a:r>
            <a:r>
              <a:rPr lang="pt-BR" dirty="0" err="1" smtClean="0"/>
              <a:t>Nusselt</a:t>
            </a:r>
            <a:r>
              <a:rPr lang="pt-BR" dirty="0" smtClean="0"/>
              <a:t> resultante é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Nota-se que tanto para fluxo na superfície quanto para temperatura na superfície constantes, para determinar o </a:t>
            </a:r>
            <a:r>
              <a:rPr lang="pt-BR" i="1" dirty="0" smtClean="0"/>
              <a:t>h</a:t>
            </a:r>
            <a:r>
              <a:rPr lang="pt-BR" dirty="0" smtClean="0"/>
              <a:t> a condutividade térmica deve ser avaliada à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m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3000364" y="4071942"/>
          <a:ext cx="3065463" cy="457200"/>
        </p:xfrm>
        <a:graphic>
          <a:graphicData uri="http://schemas.openxmlformats.org/presentationml/2006/ole">
            <p:oleObj spid="_x0000_s57345" name="Equação" r:id="rId3" imgW="15367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Região de entrada:</a:t>
            </a:r>
          </a:p>
          <a:p>
            <a:pPr lvl="1"/>
            <a:r>
              <a:rPr lang="pt-BR" dirty="0" smtClean="0"/>
              <a:t>A equação da energia para a região de entrada possui complicadores por haver um termo de </a:t>
            </a:r>
            <a:r>
              <a:rPr lang="pt-BR" dirty="0" err="1" smtClean="0"/>
              <a:t>advecção</a:t>
            </a:r>
            <a:r>
              <a:rPr lang="pt-BR" dirty="0" smtClean="0"/>
              <a:t> radial. Além disso, tanto a velocidade quanto a temperatura dependem de </a:t>
            </a:r>
            <a:r>
              <a:rPr lang="pt-BR" i="1" dirty="0" smtClean="0"/>
              <a:t>x</a:t>
            </a:r>
            <a:r>
              <a:rPr lang="pt-BR" dirty="0" smtClean="0"/>
              <a:t>, assim como de </a:t>
            </a:r>
            <a:r>
              <a:rPr lang="pt-BR" i="1" dirty="0" smtClean="0"/>
              <a:t>r</a:t>
            </a:r>
            <a:r>
              <a:rPr lang="pt-BR" dirty="0" smtClean="0"/>
              <a:t> e o gradiente de temperatura na direção axial não pode ser desprezado.</a:t>
            </a:r>
          </a:p>
          <a:p>
            <a:pPr lvl="1"/>
            <a:r>
              <a:rPr lang="pt-BR" dirty="0" smtClean="0"/>
              <a:t>No entanto, duas soluções diferentes para o comprimento de entrada podem ser obtidas.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tubos circulares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solução mais simples é para o problema do comprimento de entrada térmica e está baseada na hipótese de que as condições térmicas se desenvolvem na presença de um perfil de velocidades plenamente desenvolvido.</a:t>
            </a:r>
          </a:p>
          <a:p>
            <a:pPr lvl="1"/>
            <a:r>
              <a:rPr lang="pt-BR" dirty="0" smtClean="0"/>
              <a:t>Validade: casos em que a região em que a transferência de calor se inicia é precedida por um comprimento inicial </a:t>
            </a:r>
            <a:r>
              <a:rPr lang="pt-BR" dirty="0" err="1" smtClean="0"/>
              <a:t>não-aquecido</a:t>
            </a:r>
            <a:r>
              <a:rPr lang="pt-BR" dirty="0" smtClean="0"/>
              <a:t> ou no caso de fluidos com números de </a:t>
            </a:r>
            <a:r>
              <a:rPr lang="pt-BR" dirty="0" err="1" smtClean="0"/>
              <a:t>Prandtl</a:t>
            </a:r>
            <a:r>
              <a:rPr lang="pt-BR" dirty="0" smtClean="0"/>
              <a:t> elevados (como óleos).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Outra solução é para o problema do comprimento de entrada combinada, caso no qual os perfis de temperaturas e velocidades se desenvolvem simultaneamente.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 descr="Fig8.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5291" y="3348533"/>
            <a:ext cx="5007039" cy="343805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a condição comprimento de entrada térmica, associada a uma temperatura na superfície constante, </a:t>
            </a:r>
            <a:r>
              <a:rPr lang="pt-BR" dirty="0" err="1" smtClean="0"/>
              <a:t>Kays</a:t>
            </a:r>
            <a:r>
              <a:rPr lang="pt-BR" dirty="0" smtClean="0"/>
              <a:t> apresenta uma correlação atribuída a </a:t>
            </a:r>
            <a:r>
              <a:rPr lang="pt-BR" dirty="0" err="1" smtClean="0"/>
              <a:t>Hausen</a:t>
            </a:r>
            <a:r>
              <a:rPr lang="pt-BR" dirty="0" smtClean="0"/>
              <a:t> que possui a forma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958975" y="3665552"/>
          <a:ext cx="5227638" cy="1835150"/>
        </p:xfrm>
        <a:graphic>
          <a:graphicData uri="http://schemas.openxmlformats.org/presentationml/2006/ole">
            <p:oleObj spid="_x0000_s69634" name="Equação" r:id="rId3" imgW="261612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laminar em tubos circulares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Para o comprimento de entrada combinada, uma correlação apropriada foi proposta por </a:t>
            </a:r>
            <a:r>
              <a:rPr lang="pt-BR" dirty="0" err="1" smtClean="0"/>
              <a:t>Sieder</a:t>
            </a:r>
            <a:r>
              <a:rPr lang="pt-BR" dirty="0" smtClean="0"/>
              <a:t> e </a:t>
            </a:r>
            <a:r>
              <a:rPr lang="pt-BR" dirty="0" err="1" smtClean="0"/>
              <a:t>Tate</a:t>
            </a:r>
            <a:r>
              <a:rPr lang="pt-BR" dirty="0" smtClean="0"/>
              <a:t>, possuindo a forma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Para ambas as correlações anteriores, as propriedades são avaliadas para o valor médio das temperaturas médias de entrada e de saída.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1081088" y="3143250"/>
          <a:ext cx="6996112" cy="1468438"/>
        </p:xfrm>
        <a:graphic>
          <a:graphicData uri="http://schemas.openxmlformats.org/presentationml/2006/ole">
            <p:oleObj spid="_x0000_s67585" name="Equação" r:id="rId3" imgW="349236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tubos circulares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análise de escoamentos turbulentos é consideravelmente mais complicada, de modo que a ênfase maior é dada na determinação de correlações empíricas.</a:t>
            </a:r>
          </a:p>
          <a:p>
            <a:pPr lvl="1"/>
            <a:r>
              <a:rPr lang="pt-BR" dirty="0" smtClean="0"/>
              <a:t>Uma expressão clássica para calcular o número de </a:t>
            </a:r>
            <a:r>
              <a:rPr lang="pt-BR" dirty="0" err="1" smtClean="0"/>
              <a:t>Nusselt</a:t>
            </a:r>
            <a:r>
              <a:rPr lang="pt-BR" dirty="0" smtClean="0"/>
              <a:t> local em escoamentos turbulentos plenamente desenvolvidos (fluidodinâmica e termicamente) através de tubos circulares lisos é proposta por </a:t>
            </a:r>
            <a:r>
              <a:rPr lang="pt-BR" dirty="0" err="1" smtClean="0"/>
              <a:t>Coburn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fluidodinâmicas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O ponto em que a condição de escoamento plenamente desenvolvido é alcançada é conhecido como comprimento de entrada fluidodinâmico, </a:t>
            </a:r>
            <a:r>
              <a:rPr lang="pt-BR" i="1" dirty="0" smtClean="0"/>
              <a:t>x</a:t>
            </a:r>
            <a:r>
              <a:rPr lang="pt-BR" i="1" baseline="-25000" dirty="0" smtClean="0"/>
              <a:t>cd,y</a:t>
            </a:r>
            <a:r>
              <a:rPr lang="pt-BR" i="1" dirty="0" smtClean="0"/>
              <a:t>.</a:t>
            </a:r>
          </a:p>
          <a:p>
            <a:pPr lvl="1"/>
            <a:r>
              <a:rPr lang="pt-BR" dirty="0" smtClean="0"/>
              <a:t>Na região de escoamento plenamente desenvolvido o perfil de velocidades é parabólico (para escoamento laminar); no caso de escoamento turbulento, o perfil é mais achatado devido à mistura turbulenta na direção radial.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tubos circulares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Empregando-se a analogia para o coeficiente de atrito, tem-se: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 a equação de </a:t>
            </a:r>
            <a:r>
              <a:rPr lang="pt-BR" dirty="0" err="1" smtClean="0"/>
              <a:t>Colburn</a:t>
            </a:r>
            <a:r>
              <a:rPr lang="pt-BR" dirty="0" smtClean="0"/>
              <a:t> apresenta então a forma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2035193" y="4151333"/>
          <a:ext cx="5108575" cy="2135187"/>
        </p:xfrm>
        <a:graphic>
          <a:graphicData uri="http://schemas.openxmlformats.org/presentationml/2006/ole">
            <p:oleObj spid="_x0000_s73729" name="Equação" r:id="rId3" imgW="2552400" imgH="1066680" progId="Equation.3">
              <p:embed/>
            </p:oleObj>
          </a:graphicData>
        </a:graphic>
      </p:graphicFrame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571736" y="2500306"/>
          <a:ext cx="3973513" cy="885825"/>
        </p:xfrm>
        <a:graphic>
          <a:graphicData uri="http://schemas.openxmlformats.org/presentationml/2006/ole">
            <p:oleObj spid="_x0000_s73730" name="Equação" r:id="rId4" imgW="2005729" imgH="444307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Uma versão ligeiramente diferente e preferida em relação ao resultado anterior é a chamada equação de </a:t>
            </a:r>
            <a:r>
              <a:rPr lang="pt-BR" dirty="0" err="1" smtClean="0"/>
              <a:t>Dittus-Boelter</a:t>
            </a:r>
            <a:r>
              <a:rPr lang="pt-BR" dirty="0" smtClean="0"/>
              <a:t>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Sendo </a:t>
            </a:r>
            <a:r>
              <a:rPr lang="pt-BR" i="1" dirty="0" smtClean="0"/>
              <a:t>n</a:t>
            </a:r>
            <a:r>
              <a:rPr lang="pt-BR" dirty="0" smtClean="0"/>
              <a:t> = 0,4 para aquecimento (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s</a:t>
            </a:r>
            <a:r>
              <a:rPr lang="pt-BR" dirty="0" smtClean="0"/>
              <a:t> </a:t>
            </a:r>
            <a:r>
              <a:rPr lang="pt-BR" i="1" dirty="0" smtClean="0"/>
              <a:t>&gt;</a:t>
            </a:r>
            <a:r>
              <a:rPr lang="pt-BR" dirty="0" smtClean="0"/>
              <a:t>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m</a:t>
            </a:r>
            <a:r>
              <a:rPr lang="pt-BR" dirty="0" smtClean="0"/>
              <a:t>) e </a:t>
            </a:r>
            <a:r>
              <a:rPr lang="pt-BR" i="1" dirty="0" smtClean="0"/>
              <a:t>n = </a:t>
            </a:r>
            <a:r>
              <a:rPr lang="pt-BR" dirty="0" smtClean="0"/>
              <a:t>0,3 para resfriamento (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s</a:t>
            </a:r>
            <a:r>
              <a:rPr lang="pt-BR" dirty="0" smtClean="0"/>
              <a:t> </a:t>
            </a:r>
            <a:r>
              <a:rPr lang="pt-BR" i="1" dirty="0" smtClean="0"/>
              <a:t>&lt;</a:t>
            </a:r>
            <a:r>
              <a:rPr lang="pt-BR" dirty="0" smtClean="0"/>
              <a:t>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m</a:t>
            </a:r>
            <a:r>
              <a:rPr lang="pt-BR" dirty="0" smtClean="0"/>
              <a:t>) 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1979630" y="3000372"/>
          <a:ext cx="5164138" cy="2133600"/>
        </p:xfrm>
        <a:graphic>
          <a:graphicData uri="http://schemas.openxmlformats.org/presentationml/2006/ole">
            <p:oleObj spid="_x0000_s77825" name="Equação" r:id="rId3" imgW="2578100" imgH="1066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As equações anteriores (</a:t>
            </a:r>
            <a:r>
              <a:rPr lang="pt-BR" dirty="0" err="1" smtClean="0"/>
              <a:t>Colburn</a:t>
            </a:r>
            <a:r>
              <a:rPr lang="pt-BR" dirty="0" smtClean="0"/>
              <a:t> e </a:t>
            </a:r>
            <a:r>
              <a:rPr lang="pt-BR" dirty="0" err="1" smtClean="0"/>
              <a:t>Dittus-Boelter</a:t>
            </a:r>
            <a:r>
              <a:rPr lang="pt-BR" dirty="0" smtClean="0"/>
              <a:t>) podem ser empregadas para diferenças de temperaturas (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s</a:t>
            </a:r>
            <a:r>
              <a:rPr lang="pt-BR" dirty="0" smtClean="0"/>
              <a:t> ‒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m</a:t>
            </a:r>
            <a:r>
              <a:rPr lang="pt-BR" dirty="0" smtClean="0"/>
              <a:t>) pequenas a moderadas, com todas as propriedades estimadas à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m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Para escoamentos caracterizados por grandes variações de propriedades é recomendada a equação proposta por </a:t>
            </a:r>
            <a:r>
              <a:rPr lang="pt-BR" dirty="0" err="1" smtClean="0"/>
              <a:t>Sieder</a:t>
            </a:r>
            <a:r>
              <a:rPr lang="pt-BR" dirty="0" smtClean="0"/>
              <a:t> e </a:t>
            </a:r>
            <a:r>
              <a:rPr lang="pt-BR" dirty="0" err="1" smtClean="0"/>
              <a:t>Tate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142976" y="4652986"/>
          <a:ext cx="6802438" cy="2133600"/>
        </p:xfrm>
        <a:graphic>
          <a:graphicData uri="http://schemas.openxmlformats.org/presentationml/2006/ole">
            <p:oleObj spid="_x0000_s76801" name="Equação" r:id="rId3" imgW="3403600" imgH="1066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dirty="0" smtClean="0"/>
              <a:t>Para a expressão anterior, todas as propriedades, exceto </a:t>
            </a:r>
            <a:r>
              <a:rPr lang="el-GR" i="1" dirty="0" smtClean="0"/>
              <a:t>μ</a:t>
            </a:r>
            <a:r>
              <a:rPr lang="pt-BR" i="1" baseline="-25000" dirty="0" smtClean="0"/>
              <a:t>s</a:t>
            </a:r>
            <a:r>
              <a:rPr lang="pt-BR" dirty="0" smtClean="0"/>
              <a:t>, são estimadas à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m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As três equações anteriores (</a:t>
            </a:r>
            <a:r>
              <a:rPr lang="pt-BR" dirty="0" err="1" smtClean="0"/>
              <a:t>Colburn</a:t>
            </a:r>
            <a:r>
              <a:rPr lang="pt-BR" dirty="0" smtClean="0"/>
              <a:t>, </a:t>
            </a:r>
            <a:r>
              <a:rPr lang="pt-BR" dirty="0" err="1" smtClean="0"/>
              <a:t>Dittus-Boelter</a:t>
            </a:r>
            <a:r>
              <a:rPr lang="pt-BR" dirty="0" smtClean="0"/>
              <a:t> e </a:t>
            </a:r>
            <a:r>
              <a:rPr lang="pt-BR" dirty="0" err="1" smtClean="0"/>
              <a:t>Sieder</a:t>
            </a:r>
            <a:r>
              <a:rPr lang="pt-BR" dirty="0" smtClean="0"/>
              <a:t> e </a:t>
            </a:r>
            <a:r>
              <a:rPr lang="pt-BR" dirty="0" err="1" smtClean="0"/>
              <a:t>Tate</a:t>
            </a:r>
            <a:r>
              <a:rPr lang="pt-BR" dirty="0" smtClean="0"/>
              <a:t>) podem ser utilizadas para condições de temperatura superficial e de fluxo térmico uniformes.</a:t>
            </a:r>
          </a:p>
          <a:p>
            <a:pPr lvl="1"/>
            <a:r>
              <a:rPr lang="pt-BR" dirty="0" smtClean="0"/>
              <a:t>O uso das correlações anteriores, apesar de fácil utilização, pode resultar em erros de até 25%.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correlação de </a:t>
            </a:r>
            <a:r>
              <a:rPr lang="pt-BR" dirty="0" err="1" smtClean="0"/>
              <a:t>Gnielinski</a:t>
            </a:r>
            <a:r>
              <a:rPr lang="pt-BR" dirty="0" smtClean="0"/>
              <a:t> é válida para uma ampla faixa de números de Reynolds, incluindo a região de transição: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O fator de atrito </a:t>
            </a:r>
            <a:r>
              <a:rPr lang="pt-BR" i="1" dirty="0" smtClean="0"/>
              <a:t>f</a:t>
            </a:r>
            <a:r>
              <a:rPr lang="pt-BR" dirty="0" smtClean="0"/>
              <a:t> pode ser obtido por meio do diagrama de </a:t>
            </a:r>
            <a:r>
              <a:rPr lang="pt-BR" dirty="0" err="1" smtClean="0"/>
              <a:t>Moody</a:t>
            </a:r>
            <a:r>
              <a:rPr lang="pt-BR" dirty="0" smtClean="0"/>
              <a:t> ou através de equações que o modelem, como a equação de Miller.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958850" y="3155950"/>
          <a:ext cx="7251700" cy="992188"/>
        </p:xfrm>
        <a:graphic>
          <a:graphicData uri="http://schemas.openxmlformats.org/presentationml/2006/ole">
            <p:oleObj spid="_x0000_s74753" name="Equação" r:id="rId3" imgW="359388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Como a região de entrada para escoamentos turbulentos são tipicamente curtos, é frequentemente razoável admitir que o número de </a:t>
            </a:r>
            <a:r>
              <a:rPr lang="pt-BR" dirty="0" err="1" smtClean="0"/>
              <a:t>Nusselt</a:t>
            </a:r>
            <a:r>
              <a:rPr lang="pt-BR" dirty="0" smtClean="0"/>
              <a:t> médio em todo o tubo seja igual ao valor associado ao escoamento plenamente desenvolvido.</a:t>
            </a:r>
          </a:p>
          <a:p>
            <a:pPr lvl="1"/>
            <a:r>
              <a:rPr lang="pt-BR" dirty="0" smtClean="0"/>
              <a:t>No caso de tubos curtos,     será superior ao </a:t>
            </a:r>
            <a:r>
              <a:rPr lang="pt-BR" dirty="0" err="1" smtClean="0"/>
              <a:t>Nusselt</a:t>
            </a:r>
            <a:r>
              <a:rPr lang="pt-BR" dirty="0" smtClean="0"/>
              <a:t> da região de escoamento plenamente desenvolvido (</a:t>
            </a:r>
            <a:r>
              <a:rPr lang="pt-BR" i="1" dirty="0" err="1" smtClean="0"/>
              <a:t>Nu</a:t>
            </a:r>
            <a:r>
              <a:rPr lang="pt-BR" i="1" baseline="-25000" dirty="0" err="1" smtClean="0"/>
              <a:t>D</a:t>
            </a:r>
            <a:r>
              <a:rPr lang="pt-BR" i="1" baseline="-25000" dirty="0" smtClean="0"/>
              <a:t>,cd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5313372" y="4284671"/>
          <a:ext cx="615950" cy="430213"/>
        </p:xfrm>
        <a:graphic>
          <a:graphicData uri="http://schemas.openxmlformats.org/presentationml/2006/ole">
            <p:oleObj spid="_x0000_s89089" name="Equação" r:id="rId3" imgW="317087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</a:t>
            </a:r>
            <a:r>
              <a:rPr lang="pt-BR" smtClean="0"/>
              <a:t>tubos circulares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Tem-se então uma expressão da forma: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Na qual </a:t>
            </a:r>
            <a:r>
              <a:rPr lang="pt-BR" i="1" dirty="0" smtClean="0"/>
              <a:t>C</a:t>
            </a:r>
            <a:r>
              <a:rPr lang="pt-BR" dirty="0" smtClean="0"/>
              <a:t> e </a:t>
            </a:r>
            <a:r>
              <a:rPr lang="pt-BR" i="1" dirty="0" smtClean="0"/>
              <a:t>m</a:t>
            </a:r>
            <a:r>
              <a:rPr lang="pt-BR" dirty="0" smtClean="0"/>
              <a:t> dependem da natureza da entrada (aresta viva ou bocal convergente, por exemplo) e da região de entrada (térmica ou combinada), além dos números de </a:t>
            </a:r>
            <a:r>
              <a:rPr lang="pt-BR" dirty="0" err="1" smtClean="0"/>
              <a:t>Prandtl</a:t>
            </a:r>
            <a:r>
              <a:rPr lang="pt-BR" dirty="0" smtClean="0"/>
              <a:t> e Reynolds.</a:t>
            </a:r>
          </a:p>
          <a:p>
            <a:pPr lvl="2"/>
            <a:r>
              <a:rPr lang="pt-BR" dirty="0" smtClean="0"/>
              <a:t>As propriedades são avaliadas à média aritmética das temperaturas médias.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3298834" y="2414587"/>
          <a:ext cx="2559050" cy="942975"/>
        </p:xfrm>
        <a:graphic>
          <a:graphicData uri="http://schemas.openxmlformats.org/presentationml/2006/ole">
            <p:oleObj spid="_x0000_s90113" name="Equação" r:id="rId4" imgW="1269449" imgH="469696" progId="Equation.3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tubos circulares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metais líquidos (3x10</a:t>
            </a:r>
            <a:r>
              <a:rPr lang="pt-BR" baseline="30000" dirty="0" smtClean="0"/>
              <a:t>-3</a:t>
            </a:r>
            <a:r>
              <a:rPr lang="pt-BR" dirty="0" smtClean="0"/>
              <a:t> ≤ </a:t>
            </a:r>
            <a:r>
              <a:rPr lang="pt-BR" dirty="0" err="1" smtClean="0"/>
              <a:t>Pr</a:t>
            </a:r>
            <a:r>
              <a:rPr lang="pt-BR" dirty="0" smtClean="0"/>
              <a:t> ≤ 5x10</a:t>
            </a:r>
            <a:r>
              <a:rPr lang="pt-BR" baseline="30000" dirty="0" smtClean="0"/>
              <a:t>-2</a:t>
            </a:r>
            <a:r>
              <a:rPr lang="pt-BR" dirty="0" smtClean="0"/>
              <a:t>), as correlações anteriores não são válidas.</a:t>
            </a:r>
          </a:p>
          <a:p>
            <a:pPr lvl="1"/>
            <a:r>
              <a:rPr lang="pt-BR" dirty="0" smtClean="0"/>
              <a:t>Para escoamentos turbulentos plenamente desenvolvidos em tubos circulares lisos com fluxo térmico na superfície constante, pode-se empregar a correlação proposta por </a:t>
            </a:r>
            <a:r>
              <a:rPr lang="pt-BR" dirty="0" err="1" smtClean="0"/>
              <a:t>Skupinski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al.: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950913" y="4597400"/>
          <a:ext cx="7165975" cy="1474788"/>
        </p:xfrm>
        <a:graphic>
          <a:graphicData uri="http://schemas.openxmlformats.org/presentationml/2006/ole">
            <p:oleObj spid="_x0000_s92161" name="Equação" r:id="rId3" imgW="358128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turbulento em tubos circulares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Analogamente, para temperatura superficial constante tem-se a correlação proposta por </a:t>
            </a:r>
            <a:r>
              <a:rPr lang="pt-BR" dirty="0" err="1" smtClean="0"/>
              <a:t>Seban</a:t>
            </a:r>
            <a:r>
              <a:rPr lang="pt-BR" dirty="0" smtClean="0"/>
              <a:t> e </a:t>
            </a:r>
            <a:r>
              <a:rPr lang="pt-BR" dirty="0" err="1" smtClean="0"/>
              <a:t>Shimazaki</a:t>
            </a:r>
            <a:r>
              <a:rPr lang="pt-BR" dirty="0" smtClean="0"/>
              <a:t>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Para as duas correlações anteriores, o número de </a:t>
            </a:r>
            <a:r>
              <a:rPr lang="pt-BR" dirty="0" err="1" smtClean="0"/>
              <a:t>Peclet</a:t>
            </a:r>
            <a:r>
              <a:rPr lang="pt-BR" dirty="0" smtClean="0"/>
              <a:t> é dado por: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2143108" y="3143248"/>
          <a:ext cx="4803775" cy="960438"/>
        </p:xfrm>
        <a:graphic>
          <a:graphicData uri="http://schemas.openxmlformats.org/presentationml/2006/ole">
            <p:oleObj spid="_x0000_s93185" name="Equação" r:id="rId3" imgW="2425700" imgH="482600" progId="Equation.3">
              <p:embed/>
            </p:oleObj>
          </a:graphicData>
        </a:graphic>
      </p:graphicFrame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857620" y="5643578"/>
          <a:ext cx="1400175" cy="403225"/>
        </p:xfrm>
        <a:graphic>
          <a:graphicData uri="http://schemas.openxmlformats.org/presentationml/2006/ole">
            <p:oleObj spid="_x0000_s93187" name="Equação" r:id="rId4" imgW="698197" imgH="203112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Tubos não circulares e a região anular entre </a:t>
            </a:r>
            <a:r>
              <a:rPr lang="pt-BR" smtClean="0"/>
              <a:t>tubos concêntricos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r>
              <a:rPr lang="pt-BR" dirty="0" smtClean="0"/>
              <a:t>Como uma primeira aproximação, muitos dos resultados para tubos circulares podem ser empregados com a utilização do chamado diâmetro hidráulico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Sendo </a:t>
            </a:r>
            <a:r>
              <a:rPr lang="pt-BR" i="1" dirty="0" err="1" smtClean="0"/>
              <a:t>A</a:t>
            </a:r>
            <a:r>
              <a:rPr lang="pt-BR" i="1" baseline="-25000" dirty="0" err="1" smtClean="0"/>
              <a:t>tr</a:t>
            </a:r>
            <a:r>
              <a:rPr lang="pt-BR" dirty="0" smtClean="0"/>
              <a:t> a área da seção transversal do </a:t>
            </a:r>
            <a:r>
              <a:rPr lang="pt-BR" dirty="0" smtClean="0"/>
              <a:t>escoamento </a:t>
            </a:r>
            <a:r>
              <a:rPr lang="pt-BR" dirty="0" smtClean="0"/>
              <a:t>e </a:t>
            </a:r>
            <a:r>
              <a:rPr lang="pt-BR" i="1" dirty="0" smtClean="0"/>
              <a:t>P</a:t>
            </a:r>
            <a:r>
              <a:rPr lang="pt-BR" dirty="0" smtClean="0"/>
              <a:t> o perímetro molhado. Esse diâmetro deve ser utilizado no cálculo de </a:t>
            </a:r>
            <a:r>
              <a:rPr lang="pt-BR" dirty="0" err="1" smtClean="0"/>
              <a:t>Re</a:t>
            </a:r>
            <a:r>
              <a:rPr lang="pt-BR" i="1" baseline="-25000" dirty="0" err="1" smtClean="0"/>
              <a:t>D</a:t>
            </a:r>
            <a:r>
              <a:rPr lang="pt-BR" dirty="0" smtClean="0"/>
              <a:t> e de </a:t>
            </a:r>
            <a:r>
              <a:rPr lang="pt-BR" i="1" dirty="0" err="1" smtClean="0"/>
              <a:t>Nu</a:t>
            </a:r>
            <a:r>
              <a:rPr lang="pt-BR" i="1" baseline="-25000" dirty="0" err="1" smtClean="0"/>
              <a:t>D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/>
        </p:nvGraphicFramePr>
        <p:xfrm>
          <a:off x="3730630" y="3709996"/>
          <a:ext cx="1627188" cy="933450"/>
        </p:xfrm>
        <a:graphic>
          <a:graphicData uri="http://schemas.openxmlformats.org/presentationml/2006/ole">
            <p:oleObj spid="_x0000_s94209" name="Equação" r:id="rId3" imgW="710891" imgH="406224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fluidodinâmicas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Número de Reynolds: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Número de Reynolds crítico, que corresponde ao surgimento da turbulência:</a:t>
            </a:r>
          </a:p>
          <a:p>
            <a:pPr lvl="1"/>
            <a:endParaRPr lang="pt-BR" dirty="0" smtClean="0"/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Observa-se, contudo, que números de Reynolds muito maiores (</a:t>
            </a:r>
            <a:r>
              <a:rPr lang="pt-BR" dirty="0" err="1" smtClean="0"/>
              <a:t>Re</a:t>
            </a:r>
            <a:r>
              <a:rPr lang="pt-BR" i="1" baseline="-25000" dirty="0" err="1" smtClean="0"/>
              <a:t>D</a:t>
            </a:r>
            <a:r>
              <a:rPr lang="pt-BR" dirty="0" smtClean="0"/>
              <a:t> ≈ 10000) sejam necessários para a obtenção de condições plenamente turbulentas.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3143240" y="2178048"/>
          <a:ext cx="2871788" cy="965200"/>
        </p:xfrm>
        <a:graphic>
          <a:graphicData uri="http://schemas.openxmlformats.org/presentationml/2006/ole">
            <p:oleObj spid="_x0000_s7169" name="Equação" r:id="rId3" imgW="1244600" imgH="419100" progId="Equation.3">
              <p:embed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713168" y="4292609"/>
          <a:ext cx="1716088" cy="493713"/>
        </p:xfrm>
        <a:graphic>
          <a:graphicData uri="http://schemas.openxmlformats.org/presentationml/2006/ole">
            <p:oleObj spid="_x0000_s7171" name="Equação" r:id="rId4" imgW="761669" imgH="215806" progId="Equation.3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Tubos não circulares e a região anular entre tubos concêntricos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o escoamento turbulento, pode-se empregar as correlações apresentadas anteriormente.</a:t>
            </a:r>
          </a:p>
          <a:p>
            <a:r>
              <a:rPr lang="pt-BR" dirty="0" smtClean="0"/>
              <a:t>Para o escoamento laminar, o uso de correlações para tubos circulares é menos preciso, particularmente para seções caracterizadas por cantos vivos.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Tubos não circulares e a região anular entre </a:t>
            </a:r>
            <a:r>
              <a:rPr lang="pt-BR" smtClean="0"/>
              <a:t>tubos concêntricos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Escoamento laminar plenamente desenvolvido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61</a:t>
            </a:fld>
            <a:endParaRPr lang="pt-BR"/>
          </a:p>
        </p:txBody>
      </p:sp>
      <p:pic>
        <p:nvPicPr>
          <p:cNvPr id="95233" name="Picture 1" descr="Tab08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950" y="2165437"/>
            <a:ext cx="5624132" cy="46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Tubos não circulares e a região anular entre </a:t>
            </a:r>
            <a:r>
              <a:rPr lang="pt-BR" smtClean="0"/>
              <a:t>tubos concêntricos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Muitos problemas de escoamentos internos envolvem a transferência de calor em uma região anular entre tubos concêntricos.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62</a:t>
            </a:fld>
            <a:endParaRPr lang="pt-BR"/>
          </a:p>
        </p:txBody>
      </p:sp>
      <p:pic>
        <p:nvPicPr>
          <p:cNvPr id="5" name="Imagem 4" descr="Fig8.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121378"/>
            <a:ext cx="3922466" cy="330801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Tubos não circulares e a região anular entre </a:t>
            </a:r>
            <a:r>
              <a:rPr lang="pt-BR" smtClean="0"/>
              <a:t>tubos concêntricos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fluxo térmico em cada superfície pode ser avaliado pelas expressões: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 os números de </a:t>
            </a:r>
            <a:r>
              <a:rPr lang="pt-BR" dirty="0" err="1" smtClean="0"/>
              <a:t>Nusselt</a:t>
            </a:r>
            <a:r>
              <a:rPr lang="pt-BR" dirty="0" smtClean="0"/>
              <a:t> correspondentes possuem a forma: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3408370" y="2946400"/>
          <a:ext cx="2306638" cy="554038"/>
        </p:xfrm>
        <a:graphic>
          <a:graphicData uri="http://schemas.openxmlformats.org/presentationml/2006/ole">
            <p:oleObj spid="_x0000_s99329" name="Equação" r:id="rId3" imgW="990170" imgH="241195" progId="Equation.3">
              <p:embed/>
            </p:oleObj>
          </a:graphicData>
        </a:graphic>
      </p:graphicFrame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3357554" y="3714752"/>
          <a:ext cx="2393950" cy="554038"/>
        </p:xfrm>
        <a:graphic>
          <a:graphicData uri="http://schemas.openxmlformats.org/presentationml/2006/ole">
            <p:oleObj spid="_x0000_s99331" name="Equação" r:id="rId4" imgW="1028254" imgH="241195" progId="Equation.3">
              <p:embed/>
            </p:oleObj>
          </a:graphicData>
        </a:graphic>
      </p:graphicFrame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2668600" y="5586413"/>
          <a:ext cx="3760788" cy="903287"/>
        </p:xfrm>
        <a:graphic>
          <a:graphicData uri="http://schemas.openxmlformats.org/presentationml/2006/ole">
            <p:oleObj spid="_x0000_s99333" name="Equação" r:id="rId5" imgW="16509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Tubos não circulares e a região anular entre </a:t>
            </a:r>
            <a:r>
              <a:rPr lang="pt-BR" smtClean="0"/>
              <a:t>tubos concêntricos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diâmetro hidráulico é dado por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Para condições de fluxo uniforme em ambas as superfícies, os números de </a:t>
            </a:r>
            <a:r>
              <a:rPr lang="pt-BR" dirty="0" err="1" smtClean="0"/>
              <a:t>Nusselt</a:t>
            </a:r>
            <a:r>
              <a:rPr lang="pt-BR" dirty="0" smtClean="0"/>
              <a:t> podem ser avaliados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64</a:t>
            </a:fld>
            <a:endParaRPr lang="pt-BR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2285984" y="2214554"/>
          <a:ext cx="4621213" cy="1050925"/>
        </p:xfrm>
        <a:graphic>
          <a:graphicData uri="http://schemas.openxmlformats.org/presentationml/2006/ole">
            <p:oleObj spid="_x0000_s98305" name="Equação" r:id="rId3" imgW="2006600" imgH="457200" progId="Equation.3">
              <p:embed/>
            </p:oleObj>
          </a:graphicData>
        </a:graphic>
      </p:graphicFrame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517650" y="5029200"/>
          <a:ext cx="6048375" cy="992188"/>
        </p:xfrm>
        <a:graphic>
          <a:graphicData uri="http://schemas.openxmlformats.org/presentationml/2006/ole">
            <p:oleObj spid="_x0000_s98307" name="Equação" r:id="rId4" imgW="26287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Tubos não circulares e a região anular entre </a:t>
            </a:r>
            <a:r>
              <a:rPr lang="pt-BR" smtClean="0"/>
              <a:t>tubos concêntricos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Coeficientes de influência para o escoamento laminar plenamente desenvolvido em regiões anulares com fluxo térmico uniforme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65</a:t>
            </a:fld>
            <a:endParaRPr lang="pt-BR"/>
          </a:p>
        </p:txBody>
      </p:sp>
      <p:pic>
        <p:nvPicPr>
          <p:cNvPr id="97281" name="Picture 1" descr="Tab08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86124"/>
            <a:ext cx="6252210" cy="31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Tubos não circulares e a região anular entre </a:t>
            </a:r>
            <a:r>
              <a:rPr lang="pt-BR" smtClean="0"/>
              <a:t>tubos concêntricos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Número de </a:t>
            </a:r>
            <a:r>
              <a:rPr lang="pt-BR" dirty="0" err="1" smtClean="0"/>
              <a:t>Nusselt</a:t>
            </a:r>
            <a:r>
              <a:rPr lang="pt-BR" dirty="0" smtClean="0"/>
              <a:t> para o escoamento laminar plenamente desenvolvido em regiões anulares circulares com uma superfície isolada e outra à temperatura constante.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66</a:t>
            </a:fld>
            <a:endParaRPr lang="pt-BR"/>
          </a:p>
        </p:txBody>
      </p:sp>
      <p:pic>
        <p:nvPicPr>
          <p:cNvPr id="101378" name="Picture 2" descr="Tab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90"/>
            <a:ext cx="3463290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Intensificação da transferência </a:t>
            </a:r>
            <a:r>
              <a:rPr lang="pt-BR" smtClean="0"/>
              <a:t>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mecanismo de intensificação do coeficiente convectivo é a introdução de rugosidade superficial, que aumenta a turbulência. Isso pode ser realizado pela inserção de uma mola em espiral, por exemplo.</a:t>
            </a:r>
          </a:p>
          <a:p>
            <a:r>
              <a:rPr lang="pt-BR" dirty="0" smtClean="0"/>
              <a:t>Alternativamente, pode-se inserir uma fita torcida, que induz um movimento rotacional.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67</a:t>
            </a:fld>
            <a:endParaRPr lang="pt-B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Intensificação da transferência 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Pode-se, também, fabricar tubos com sulcos em sua superfície interna; tais sulcos podem ser também encarados como </a:t>
            </a:r>
            <a:r>
              <a:rPr lang="pt-BR" dirty="0" err="1" smtClean="0"/>
              <a:t>aletas</a:t>
            </a:r>
            <a:r>
              <a:rPr lang="pt-BR" dirty="0" smtClean="0"/>
              <a:t> helicoidais ou frisos.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68</a:t>
            </a:fld>
            <a:endParaRPr lang="pt-BR"/>
          </a:p>
        </p:txBody>
      </p:sp>
      <p:pic>
        <p:nvPicPr>
          <p:cNvPr id="5" name="Imagem 4" descr="Fig8.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3570" y="3571876"/>
            <a:ext cx="6504578" cy="315512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Intensificação da transferência </a:t>
            </a:r>
            <a:r>
              <a:rPr lang="pt-BR" smtClean="0"/>
              <a:t>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Outra forma de se intensificar a transferência de calor é obtida fazendo-se com que o tubo adquira uma configuração helicoidal.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69</a:t>
            </a:fld>
            <a:endParaRPr lang="pt-BR"/>
          </a:p>
        </p:txBody>
      </p:sp>
      <p:pic>
        <p:nvPicPr>
          <p:cNvPr id="5" name="Imagem 4" descr="Fig8.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214686"/>
            <a:ext cx="5880128" cy="33080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Considerações fluidodinâmicas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o escoamento laminar (</a:t>
            </a:r>
            <a:r>
              <a:rPr lang="pt-BR" dirty="0" err="1" smtClean="0"/>
              <a:t>Re</a:t>
            </a:r>
            <a:r>
              <a:rPr lang="pt-BR" i="1" baseline="-25000" dirty="0" err="1" smtClean="0"/>
              <a:t>D</a:t>
            </a:r>
            <a:r>
              <a:rPr lang="pt-BR" i="1" dirty="0" smtClean="0"/>
              <a:t> </a:t>
            </a:r>
            <a:r>
              <a:rPr lang="pt-BR" dirty="0" smtClean="0"/>
              <a:t>≤ 2300), o comprimento de entrada fluidodinâmica pode ser obtido através de uma expressão com a forma: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No caso do escoamento turbulento, como primeira aproximação, tem-se: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3290897" y="3271843"/>
          <a:ext cx="2638425" cy="942975"/>
        </p:xfrm>
        <a:graphic>
          <a:graphicData uri="http://schemas.openxmlformats.org/presentationml/2006/ole">
            <p:oleObj spid="_x0000_s6145" name="Equação" r:id="rId3" imgW="1308100" imgH="469900" progId="Equation.3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317883" y="5611834"/>
          <a:ext cx="2468563" cy="960438"/>
        </p:xfrm>
        <a:graphic>
          <a:graphicData uri="http://schemas.openxmlformats.org/presentationml/2006/ole">
            <p:oleObj spid="_x0000_s6147" name="Equação" r:id="rId4" imgW="1244600" imgH="482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Intensificação da transferência </a:t>
            </a:r>
            <a:r>
              <a:rPr lang="pt-BR" smtClean="0"/>
              <a:t>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Nesse caso, as forças centrífugas no fluido induzem um escoamento secundário constituído por um par de vórtices longitudinais, o que aumenta a transferência de calor em relação a um tubo reto.</a:t>
            </a:r>
          </a:p>
          <a:p>
            <a:r>
              <a:rPr lang="pt-BR" dirty="0" smtClean="0"/>
              <a:t>O escoamento secundário aumenta as perdas por atrito e as taxas de transferência de calor. Além disso, o escoamento secundário diminui os comprimentos de entrada.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70</a:t>
            </a:fld>
            <a:endParaRPr lang="pt-B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Intensificação da transferência </a:t>
            </a:r>
            <a:r>
              <a:rPr lang="pt-BR" smtClean="0"/>
              <a:t>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Também há uma diminuição na diferença entre as taxas de transferência de calor nos regimes laminar e turbulento, em relação ao que ocorre para tubos retos.</a:t>
            </a:r>
          </a:p>
          <a:p>
            <a:r>
              <a:rPr lang="pt-BR" dirty="0" smtClean="0"/>
              <a:t>O número de Reynolds crítico correspondente ao surgimento da turbulência em tubo em forma de serpentina, </a:t>
            </a:r>
            <a:r>
              <a:rPr lang="pt-BR" dirty="0" err="1" smtClean="0"/>
              <a:t>Re</a:t>
            </a:r>
            <a:r>
              <a:rPr lang="pt-BR" i="1" baseline="-25000" dirty="0" err="1" smtClean="0"/>
              <a:t>D</a:t>
            </a:r>
            <a:r>
              <a:rPr lang="pt-BR" i="1" baseline="-25000" dirty="0" smtClean="0"/>
              <a:t>,c,</a:t>
            </a:r>
            <a:r>
              <a:rPr lang="pt-BR" i="1" baseline="-25000" dirty="0" err="1" smtClean="0"/>
              <a:t>serp</a:t>
            </a:r>
            <a:r>
              <a:rPr lang="pt-BR" dirty="0" smtClean="0"/>
              <a:t>,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71</a:t>
            </a:fld>
            <a:endParaRPr lang="pt-BR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276491" y="5470544"/>
          <a:ext cx="4581525" cy="673100"/>
        </p:xfrm>
        <a:graphic>
          <a:graphicData uri="http://schemas.openxmlformats.org/presentationml/2006/ole">
            <p:oleObj spid="_x0000_s104449" name="Equação" r:id="rId3" imgW="2006600" imgH="29210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Intensificação da transferência </a:t>
            </a:r>
            <a:r>
              <a:rPr lang="pt-BR" smtClean="0"/>
              <a:t>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escoamento laminar plenamente desenvolvido com </a:t>
            </a:r>
            <a:r>
              <a:rPr lang="pt-BR" i="1" dirty="0" smtClean="0"/>
              <a:t>C</a:t>
            </a:r>
            <a:r>
              <a:rPr lang="pt-BR" dirty="0" smtClean="0"/>
              <a:t>/</a:t>
            </a:r>
            <a:r>
              <a:rPr lang="pt-BR" i="1" dirty="0" smtClean="0"/>
              <a:t>D</a:t>
            </a:r>
            <a:r>
              <a:rPr lang="pt-BR" dirty="0" smtClean="0"/>
              <a:t> ≥ 3, o fator de atrito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72</a:t>
            </a:fld>
            <a:endParaRPr lang="pt-BR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2397140" y="2786058"/>
          <a:ext cx="4318000" cy="996950"/>
        </p:xfrm>
        <a:graphic>
          <a:graphicData uri="http://schemas.openxmlformats.org/presentationml/2006/ole">
            <p:oleObj spid="_x0000_s103425" name="Equação" r:id="rId3" imgW="1854200" imgH="431800" progId="Equation.3">
              <p:embed/>
            </p:oleObj>
          </a:graphicData>
        </a:graphic>
      </p:graphicFrame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1071538" y="3860810"/>
          <a:ext cx="6978650" cy="996950"/>
        </p:xfrm>
        <a:graphic>
          <a:graphicData uri="http://schemas.openxmlformats.org/presentationml/2006/ole">
            <p:oleObj spid="_x0000_s103427" name="Equação" r:id="rId4" imgW="2997200" imgH="431800" progId="Equation.3">
              <p:embed/>
            </p:oleObj>
          </a:graphicData>
        </a:graphic>
      </p:graphicFrame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1652608" y="5000636"/>
          <a:ext cx="5848350" cy="996950"/>
        </p:xfrm>
        <a:graphic>
          <a:graphicData uri="http://schemas.openxmlformats.org/presentationml/2006/ole">
            <p:oleObj spid="_x0000_s103429" name="Equação" r:id="rId5" imgW="25146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Intensificação da transferência </a:t>
            </a:r>
            <a:r>
              <a:rPr lang="pt-BR" smtClean="0"/>
              <a:t>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coeficiente de transferência de calor pode ser avaliado por uma correlação da forma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73</a:t>
            </a:fld>
            <a:endParaRPr lang="pt-B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350867" y="2643182"/>
          <a:ext cx="8435975" cy="3703638"/>
        </p:xfrm>
        <a:graphic>
          <a:graphicData uri="http://schemas.openxmlformats.org/presentationml/2006/ole">
            <p:oleObj spid="_x0000_s108545" name="Equação" r:id="rId3" imgW="3670300" imgH="16129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fluidodinâmicas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Assim, será admitido que o escoamento será plenamente desenvolvido para 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Velocidade média:</a:t>
            </a:r>
          </a:p>
          <a:p>
            <a:pPr lvl="1"/>
            <a:r>
              <a:rPr lang="pt-BR" dirty="0" smtClean="0"/>
              <a:t>A vazão mássica do escoamento através de um tubo pode ser avaliada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643306" y="2643182"/>
          <a:ext cx="1903413" cy="942975"/>
        </p:xfrm>
        <a:graphic>
          <a:graphicData uri="http://schemas.openxmlformats.org/presentationml/2006/ole">
            <p:oleObj spid="_x0000_s5121" name="Equação" r:id="rId3" imgW="939800" imgH="469900" progId="Equation.3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57620" y="5257816"/>
          <a:ext cx="1389063" cy="457200"/>
        </p:xfrm>
        <a:graphic>
          <a:graphicData uri="http://schemas.openxmlformats.org/presentationml/2006/ole">
            <p:oleObj spid="_x0000_s5123" name="Equação" r:id="rId4" imgW="6985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fluidodinâmicas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Para o escoamento de fluido incompressível, em regime estacionário e em tubo com área de seção transversal constante, tanto a vazão mássica quanto a velocidade média são independentes de </a:t>
            </a:r>
            <a:r>
              <a:rPr lang="pt-BR" i="1" dirty="0" smtClean="0"/>
              <a:t>x</a:t>
            </a:r>
            <a:r>
              <a:rPr lang="pt-BR" dirty="0" smtClean="0"/>
              <a:t>. Nesse caso, para um tubo circular, tem-se: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 vazão mássica também pode ser </a:t>
            </a:r>
            <a:r>
              <a:rPr lang="pt-BR" dirty="0" err="1" smtClean="0"/>
              <a:t>respresentada</a:t>
            </a:r>
            <a:r>
              <a:rPr lang="pt-BR" dirty="0" smtClean="0"/>
              <a:t> pela integral do fluxo de massa na seção transversal do tubo.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733806" y="3929066"/>
          <a:ext cx="1695450" cy="866775"/>
        </p:xfrm>
        <a:graphic>
          <a:graphicData uri="http://schemas.openxmlformats.org/presentationml/2006/ole">
            <p:oleObj spid="_x0000_s3073" name="Equação" r:id="rId3" imgW="837836" imgH="431613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2897</Words>
  <Application>Microsoft Office PowerPoint</Application>
  <PresentationFormat>Apresentação na tela (4:3)</PresentationFormat>
  <Paragraphs>410</Paragraphs>
  <Slides>73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5" baseType="lpstr">
      <vt:lpstr>Tema do Office</vt:lpstr>
      <vt:lpstr>Equação</vt:lpstr>
      <vt:lpstr>Capítulo 08: Escoamento interno</vt:lpstr>
      <vt:lpstr>Introdução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fluidodinâmicas</vt:lpstr>
      <vt:lpstr>Considerações térmicas</vt:lpstr>
      <vt:lpstr>Considerações térmicas</vt:lpstr>
      <vt:lpstr>Considerações térmicas</vt:lpstr>
      <vt:lpstr>Considerações térmicas</vt:lpstr>
      <vt:lpstr>Considerações térmicas</vt:lpstr>
      <vt:lpstr>Considerações térmicas</vt:lpstr>
      <vt:lpstr>Considerações térmicas</vt:lpstr>
      <vt:lpstr>Considerações térmicas</vt:lpstr>
      <vt:lpstr>Considerações térmicas</vt:lpstr>
      <vt:lpstr>Considerações térmicas</vt:lpstr>
      <vt:lpstr>Considerações térmicas</vt:lpstr>
      <vt:lpstr>Balanço de energia</vt:lpstr>
      <vt:lpstr>Balanço de energia</vt:lpstr>
      <vt:lpstr>Balanço de energia</vt:lpstr>
      <vt:lpstr>Balanço de energia</vt:lpstr>
      <vt:lpstr>Balanço de energia</vt:lpstr>
      <vt:lpstr>Balanço de energia</vt:lpstr>
      <vt:lpstr>Balanço de energia</vt:lpstr>
      <vt:lpstr>Balanço de energia</vt:lpstr>
      <vt:lpstr>Balanço de energia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laminar em tubos circulares</vt:lpstr>
      <vt:lpstr>Escoamento turbulento em tubos circulares</vt:lpstr>
      <vt:lpstr>Escoamento turbulento em tubos circulares</vt:lpstr>
      <vt:lpstr>Escoamento turbulento em tubos circulares</vt:lpstr>
      <vt:lpstr>Escoamento turbulento em tubos circulares</vt:lpstr>
      <vt:lpstr>Escoamento turbulento em tubos circulares</vt:lpstr>
      <vt:lpstr>Escoamento turbulento em tubos circulares</vt:lpstr>
      <vt:lpstr>Escoamento turbulento em tubos circulares</vt:lpstr>
      <vt:lpstr>Escoamento turbulento em tubos circulares</vt:lpstr>
      <vt:lpstr>Escoamento turbulento em tubos circulares</vt:lpstr>
      <vt:lpstr>Escoamento turbulento em tubos circulares</vt:lpstr>
      <vt:lpstr>Tubos não circulares e a região anular entre tubos concêntricos</vt:lpstr>
      <vt:lpstr>Tubos não circulares e a região anular entre tubos concêntricos</vt:lpstr>
      <vt:lpstr>Tubos não circulares e a região anular entre tubos concêntricos</vt:lpstr>
      <vt:lpstr>Tubos não circulares e a região anular entre tubos concêntricos</vt:lpstr>
      <vt:lpstr>Tubos não circulares e a região anular entre tubos concêntricos</vt:lpstr>
      <vt:lpstr>Tubos não circulares e a região anular entre tubos concêntricos</vt:lpstr>
      <vt:lpstr>Tubos não circulares e a região anular entre tubos concêntricos</vt:lpstr>
      <vt:lpstr>Tubos não circulares e a região anular entre tubos concêntricos</vt:lpstr>
      <vt:lpstr>Intensificação da transferência de calor</vt:lpstr>
      <vt:lpstr>Intensificação da transferência de calor</vt:lpstr>
      <vt:lpstr>Intensificação da transferência de calor</vt:lpstr>
      <vt:lpstr>Intensificação da transferência de calor</vt:lpstr>
      <vt:lpstr>Intensificação da transferência de calor</vt:lpstr>
      <vt:lpstr>Intensificação da transferência de calor</vt:lpstr>
      <vt:lpstr>Intensificação da transferência de calor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Luciano Araki</dc:creator>
  <cp:lastModifiedBy>Luciano Araki</cp:lastModifiedBy>
  <cp:revision>117</cp:revision>
  <dcterms:created xsi:type="dcterms:W3CDTF">2017-11-29T17:56:34Z</dcterms:created>
  <dcterms:modified xsi:type="dcterms:W3CDTF">2018-01-18T15:17:01Z</dcterms:modified>
</cp:coreProperties>
</file>