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9" r:id="rId5"/>
    <p:sldId id="300" r:id="rId6"/>
    <p:sldId id="301" r:id="rId7"/>
    <p:sldId id="302" r:id="rId8"/>
    <p:sldId id="307" r:id="rId9"/>
    <p:sldId id="303" r:id="rId10"/>
    <p:sldId id="304" r:id="rId11"/>
    <p:sldId id="305" r:id="rId12"/>
    <p:sldId id="306" r:id="rId13"/>
    <p:sldId id="308" r:id="rId14"/>
    <p:sldId id="309" r:id="rId15"/>
    <p:sldId id="310" r:id="rId16"/>
    <p:sldId id="311" r:id="rId17"/>
    <p:sldId id="312" r:id="rId18"/>
    <p:sldId id="314" r:id="rId19"/>
    <p:sldId id="313" r:id="rId20"/>
    <p:sldId id="315" r:id="rId21"/>
    <p:sldId id="316" r:id="rId22"/>
    <p:sldId id="317" r:id="rId23"/>
    <p:sldId id="295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120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96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53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51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04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83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46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05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72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9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9B67-D3B6-420B-BB6F-D6271EBD5255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988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29B67-D3B6-420B-BB6F-D6271EBD5255}" type="datetimeFigureOut">
              <a:rPr lang="pt-BR" smtClean="0"/>
              <a:t>21/03/2017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89D48-1739-4936-86D9-9166A55F8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2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Elementos de máquinas II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Aula 04 – O deslocamento do perfil</a:t>
            </a:r>
          </a:p>
          <a:p>
            <a:r>
              <a:rPr lang="pt-BR" dirty="0"/>
              <a:t>Prof. Walter </a:t>
            </a:r>
            <a:r>
              <a:rPr lang="pt-BR" dirty="0" err="1"/>
              <a:t>Antonio</a:t>
            </a:r>
            <a:r>
              <a:rPr lang="pt-BR" dirty="0"/>
              <a:t> Kapp, Dr. Eng.</a:t>
            </a:r>
          </a:p>
        </p:txBody>
      </p:sp>
    </p:spTree>
    <p:extLst>
      <p:ext uri="{BB962C8B-B14F-4D97-AF65-F5344CB8AC3E}">
        <p14:creationId xmlns:p14="http://schemas.microsoft.com/office/powerpoint/2010/main" val="174359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O deslocamento de perfil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38150" y="1385888"/>
                <a:ext cx="11406188" cy="37147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sz="3600" dirty="0"/>
                  <a:t>As alturas do dente:</a:t>
                </a:r>
              </a:p>
              <a:p>
                <a:pPr marL="0" indent="0">
                  <a:buNone/>
                </a:pPr>
                <a:r>
                  <a:rPr lang="pt-BR" dirty="0"/>
                  <a:t>Altura de adendo: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t-I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(1+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Altura de dedendo: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.(1+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 –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(1 +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–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8150" y="1385888"/>
                <a:ext cx="11406188" cy="3714749"/>
              </a:xfrm>
              <a:blipFill>
                <a:blip r:embed="rId2"/>
                <a:stretch>
                  <a:fillRect l="-1657" t="-393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5771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O deslocamento de perfil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38150" y="1385888"/>
                <a:ext cx="11406188" cy="3714749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pt-BR" sz="3600" dirty="0"/>
                  <a:t>Os diâmetros da cabeça e pé do dente:</a:t>
                </a:r>
              </a:p>
              <a:p>
                <a:pPr marL="0" indent="0">
                  <a:buNone/>
                </a:pPr>
                <a:r>
                  <a:rPr lang="pt-BR" dirty="0"/>
                  <a:t>Diâmetro de adendo: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+2∙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+2∙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it-I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+2+2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Diâmetro de dedendo: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–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+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–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−2−2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8150" y="1385888"/>
                <a:ext cx="11406188" cy="3714749"/>
              </a:xfrm>
              <a:blipFill>
                <a:blip r:embed="rId2"/>
                <a:stretch>
                  <a:fillRect l="-1657" t="-50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4337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2037" y="1009650"/>
            <a:ext cx="6905625" cy="47529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O deslocamento de perfil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38150" y="1385888"/>
                <a:ext cx="5391150" cy="504983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dirty="0"/>
                  <a:t>Para que haja o recorte na base do perfil pela cremalheira ferramenta:</a:t>
                </a:r>
                <a:endParaRPr lang="pt-BR" sz="2000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𝑎𝑐</m:t>
                          </m:r>
                        </m:sub>
                      </m:sSub>
                      <m:r>
                        <a:rPr lang="it-I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𝑠𝑒𝑛</m:t>
                          </m:r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Para evitar este recorte pode-se deslocar o perfil de “</a:t>
                </a:r>
                <a:r>
                  <a:rPr lang="pt-BR" i="1" dirty="0"/>
                  <a:t>v</a:t>
                </a:r>
                <a:r>
                  <a:rPr lang="pt-BR" dirty="0"/>
                  <a:t>”: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𝑎𝑐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𝑠𝑒𝑛</m:t>
                          </m:r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8150" y="1385888"/>
                <a:ext cx="5391150" cy="5049836"/>
              </a:xfrm>
              <a:blipFill>
                <a:blip r:embed="rId3"/>
                <a:stretch>
                  <a:fillRect l="-2376" t="-19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2835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2037" y="1009650"/>
            <a:ext cx="6905625" cy="47529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O deslocamento de perfil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38150" y="1385888"/>
                <a:ext cx="4791075" cy="520065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dirty="0"/>
                  <a:t>Fazendo as substituições: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𝑠𝑒𝑛</m:t>
                          </m:r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𝑠𝑒𝑛</m:t>
                          </m:r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e>
                        <m: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Logo o menor número de dentes sem recorte no processo de geração será: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𝑠𝑒𝑛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8150" y="1385888"/>
                <a:ext cx="4791075" cy="5200650"/>
              </a:xfrm>
              <a:blipFill>
                <a:blip r:embed="rId3"/>
                <a:stretch>
                  <a:fillRect l="-2672" t="-187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9227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50" y="336551"/>
            <a:ext cx="6496050" cy="653415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O deslocamento de perfil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8150" y="1385888"/>
            <a:ext cx="5562600" cy="5200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Conforme a folga no pé do dente:</a:t>
            </a:r>
          </a:p>
          <a:p>
            <a:pPr marL="0" indent="0">
              <a:buNone/>
            </a:pPr>
            <a:r>
              <a:rPr lang="pt-BR" dirty="0"/>
              <a:t>• k = (1+c) (geração com folga de fundo – NORMA ISO R53)</a:t>
            </a:r>
          </a:p>
          <a:p>
            <a:pPr marL="0" indent="0">
              <a:buNone/>
            </a:pPr>
            <a:r>
              <a:rPr lang="pt-BR" dirty="0"/>
              <a:t>• k = 1 (geração sem folga de fundo)</a:t>
            </a:r>
          </a:p>
          <a:p>
            <a:pPr marL="628650" indent="-628650">
              <a:buNone/>
            </a:pPr>
            <a:r>
              <a:rPr lang="fi-FI" dirty="0"/>
              <a:t>Se c=0,25*m,	k=1,25;</a:t>
            </a:r>
          </a:p>
          <a:p>
            <a:pPr marL="442913" indent="0">
              <a:buNone/>
            </a:pPr>
            <a:r>
              <a:rPr lang="fi-FI" dirty="0"/>
              <a:t>c=0,167*m,	k=1,167;</a:t>
            </a:r>
          </a:p>
          <a:p>
            <a:pPr marL="442913" indent="0">
              <a:buNone/>
            </a:pPr>
            <a:r>
              <a:rPr lang="fi-FI" dirty="0"/>
              <a:t>c=0,00,		k=1,000.</a:t>
            </a:r>
          </a:p>
          <a:p>
            <a:pPr marL="0" indent="0">
              <a:buNone/>
            </a:pPr>
            <a:r>
              <a:rPr lang="el-GR" dirty="0"/>
              <a:t>•α=20°,</a:t>
            </a:r>
            <a:r>
              <a:rPr lang="pt-BR" dirty="0"/>
              <a:t>	k=1,25 →	</a:t>
            </a:r>
            <a:r>
              <a:rPr lang="pt-BR" dirty="0" err="1"/>
              <a:t>zmín</a:t>
            </a:r>
            <a:r>
              <a:rPr lang="pt-BR" dirty="0"/>
              <a:t>=22</a:t>
            </a:r>
          </a:p>
          <a:p>
            <a:pPr marL="0" indent="0">
              <a:buNone/>
            </a:pPr>
            <a:r>
              <a:rPr lang="pt-BR" dirty="0"/>
              <a:t>•</a:t>
            </a:r>
            <a:r>
              <a:rPr lang="el-GR" dirty="0"/>
              <a:t>α=14,5°,</a:t>
            </a:r>
            <a:r>
              <a:rPr lang="pt-BR" dirty="0"/>
              <a:t>	k=1,25 →	</a:t>
            </a:r>
            <a:r>
              <a:rPr lang="pt-BR" dirty="0" err="1"/>
              <a:t>zmín</a:t>
            </a:r>
            <a:r>
              <a:rPr lang="pt-BR" dirty="0"/>
              <a:t>=40</a:t>
            </a:r>
          </a:p>
          <a:p>
            <a:pPr marL="0" indent="0">
              <a:buNone/>
            </a:pPr>
            <a:r>
              <a:rPr lang="pt-BR" dirty="0"/>
              <a:t>•</a:t>
            </a:r>
            <a:r>
              <a:rPr lang="el-GR" dirty="0"/>
              <a:t>α=25°,</a:t>
            </a:r>
            <a:r>
              <a:rPr lang="pt-BR" dirty="0"/>
              <a:t>	k=1,25 →	</a:t>
            </a:r>
            <a:r>
              <a:rPr lang="pt-BR" dirty="0" err="1"/>
              <a:t>zmín</a:t>
            </a:r>
            <a:r>
              <a:rPr lang="pt-BR" dirty="0"/>
              <a:t>=14</a:t>
            </a:r>
          </a:p>
        </p:txBody>
      </p:sp>
    </p:spTree>
    <p:extLst>
      <p:ext uri="{BB962C8B-B14F-4D97-AF65-F5344CB8AC3E}">
        <p14:creationId xmlns:p14="http://schemas.microsoft.com/office/powerpoint/2010/main" val="3770940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O deslocamento de perfil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8149" y="1385888"/>
            <a:ext cx="9020175" cy="5200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/>
              <a:t>Condição de não interferência:</a:t>
            </a:r>
          </a:p>
          <a:p>
            <a:pPr marL="0" indent="0">
              <a:buNone/>
            </a:pPr>
            <a:r>
              <a:rPr lang="pt-BR" dirty="0"/>
              <a:t>• k = 1 - Adendo da cremalheira peça = módulo</a:t>
            </a:r>
          </a:p>
          <a:p>
            <a:pPr marL="985838" indent="0">
              <a:buNone/>
            </a:pPr>
            <a:r>
              <a:rPr lang="el-GR" dirty="0"/>
              <a:t>α=20°,</a:t>
            </a:r>
            <a:r>
              <a:rPr lang="pt-BR" dirty="0"/>
              <a:t>	→	</a:t>
            </a:r>
            <a:r>
              <a:rPr lang="pt-BR" dirty="0" err="1"/>
              <a:t>z</a:t>
            </a:r>
            <a:r>
              <a:rPr lang="pt-BR" baseline="-25000" dirty="0" err="1"/>
              <a:t>mín</a:t>
            </a:r>
            <a:r>
              <a:rPr lang="pt-BR" dirty="0"/>
              <a:t>=18</a:t>
            </a:r>
          </a:p>
          <a:p>
            <a:pPr marL="985838" indent="0">
              <a:buNone/>
            </a:pPr>
            <a:r>
              <a:rPr lang="el-GR" dirty="0"/>
              <a:t>α=14,5°,</a:t>
            </a:r>
            <a:r>
              <a:rPr lang="pt-BR" dirty="0"/>
              <a:t>	→	</a:t>
            </a:r>
            <a:r>
              <a:rPr lang="pt-BR" dirty="0" err="1"/>
              <a:t>z</a:t>
            </a:r>
            <a:r>
              <a:rPr lang="pt-BR" baseline="-25000" dirty="0" err="1"/>
              <a:t>mín</a:t>
            </a:r>
            <a:r>
              <a:rPr lang="pt-BR" dirty="0"/>
              <a:t>=32</a:t>
            </a:r>
          </a:p>
          <a:p>
            <a:pPr marL="985838" indent="0">
              <a:buNone/>
            </a:pPr>
            <a:r>
              <a:rPr lang="el-GR" dirty="0"/>
              <a:t>α=25°,</a:t>
            </a:r>
            <a:r>
              <a:rPr lang="pt-BR" dirty="0"/>
              <a:t>	→	</a:t>
            </a:r>
            <a:r>
              <a:rPr lang="pt-BR" dirty="0" err="1"/>
              <a:t>z</a:t>
            </a:r>
            <a:r>
              <a:rPr lang="pt-BR" baseline="-25000" dirty="0" err="1"/>
              <a:t>mín</a:t>
            </a:r>
            <a:r>
              <a:rPr lang="pt-BR" dirty="0"/>
              <a:t>=12</a:t>
            </a:r>
          </a:p>
        </p:txBody>
      </p:sp>
    </p:spTree>
    <p:extLst>
      <p:ext uri="{BB962C8B-B14F-4D97-AF65-F5344CB8AC3E}">
        <p14:creationId xmlns:p14="http://schemas.microsoft.com/office/powerpoint/2010/main" val="3766736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6151" y="2023659"/>
            <a:ext cx="8462962" cy="444064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0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O deslocamento de perfil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23812" y="935038"/>
                <a:ext cx="4733925" cy="520065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sz="3600" dirty="0"/>
                  <a:t>Condição de não interferência:</a:t>
                </a:r>
              </a:p>
              <a:p>
                <a:pPr marL="0" indent="0">
                  <a:buNone/>
                </a:pPr>
                <a:r>
                  <a:rPr lang="pt-BR" dirty="0"/>
                  <a:t>• Raio crítico de adendo: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𝑠𝑒𝑛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𝑠𝑒𝑛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pt-BR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pt-BR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812" y="935038"/>
                <a:ext cx="4733925" cy="5200650"/>
              </a:xfrm>
              <a:blipFill>
                <a:blip r:embed="rId3"/>
                <a:stretch>
                  <a:fillRect l="-3995" t="-281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4742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6178" y="0"/>
            <a:ext cx="7408843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0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O deslocamento de perfil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185738" y="935039"/>
                <a:ext cx="4571999" cy="556577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sz="3600" dirty="0"/>
                  <a:t>Razão de condução:</a:t>
                </a:r>
              </a:p>
              <a:p>
                <a:pPr marL="0" indent="0">
                  <a:buNone/>
                </a:pPr>
                <a:endParaRPr lang="pt-BR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pt-B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3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pt-BR" sz="32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pt-BR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3200" dirty="0"/>
              </a:p>
              <a:p>
                <a:pPr marL="0" indent="0">
                  <a:buNone/>
                </a:pPr>
                <a:r>
                  <a:rPr lang="pt-BR" sz="3200" dirty="0"/>
                  <a:t>Onde:</a:t>
                </a:r>
              </a:p>
              <a:p>
                <a:pPr marL="628650" indent="-628650">
                  <a:buNone/>
                </a:pPr>
                <a:r>
                  <a:rPr lang="pt-BR" sz="3600" i="1" dirty="0"/>
                  <a:t>t</a:t>
                </a:r>
                <a:r>
                  <a:rPr lang="pt-BR" sz="3600" i="1" baseline="-25000" dirty="0"/>
                  <a:t>1</a:t>
                </a:r>
                <a:r>
                  <a:rPr lang="pt-BR" sz="3600" dirty="0"/>
                  <a:t>: </a:t>
                </a:r>
                <a:r>
                  <a:rPr lang="pt-BR" sz="2400" dirty="0"/>
                  <a:t>Tempo entre o início e o fim do contato em um perfil ativo</a:t>
                </a:r>
              </a:p>
              <a:p>
                <a:pPr marL="628650" indent="-628650">
                  <a:buNone/>
                </a:pPr>
                <a:r>
                  <a:rPr lang="pt-BR" sz="3600" i="1" dirty="0"/>
                  <a:t>t</a:t>
                </a:r>
                <a:r>
                  <a:rPr lang="pt-BR" sz="3600" i="1" baseline="-25000" dirty="0"/>
                  <a:t>2</a:t>
                </a:r>
                <a:r>
                  <a:rPr lang="pt-BR" sz="3600" dirty="0"/>
                  <a:t>:</a:t>
                </a:r>
                <a:r>
                  <a:rPr lang="pt-BR" sz="4800" dirty="0"/>
                  <a:t> </a:t>
                </a:r>
                <a:r>
                  <a:rPr lang="pt-BR" sz="2400" dirty="0"/>
                  <a:t>Tempo entre dois inícios de engrenamento </a:t>
                </a:r>
                <a:r>
                  <a:rPr lang="pt-BR" sz="2400" dirty="0" err="1"/>
                  <a:t>sucessívos</a:t>
                </a:r>
                <a:endParaRPr lang="pt-BR" sz="2400" baseline="-25000" dirty="0"/>
              </a:p>
              <a:p>
                <a:pPr marL="628650" indent="-628650">
                  <a:buNone/>
                </a:pPr>
                <a:endParaRPr lang="pt-BR" sz="3600" baseline="-250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5738" y="935039"/>
                <a:ext cx="4571999" cy="5565774"/>
              </a:xfrm>
              <a:blipFill>
                <a:blip r:embed="rId3"/>
                <a:stretch>
                  <a:fillRect l="-4000" t="-2629" r="-3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268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6178" y="0"/>
            <a:ext cx="7408843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0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O deslocamento de perfil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5738" y="935039"/>
            <a:ext cx="4720440" cy="5565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/>
              <a:t>Razão de condução:</a:t>
            </a:r>
          </a:p>
          <a:p>
            <a:pPr marL="0" indent="0">
              <a:buNone/>
            </a:pPr>
            <a:r>
              <a:rPr lang="pt-BR" sz="3200" dirty="0"/>
              <a:t>Nomenclatura:</a:t>
            </a:r>
          </a:p>
          <a:p>
            <a:r>
              <a:rPr lang="pt-BR" dirty="0" err="1"/>
              <a:t>ga</a:t>
            </a:r>
            <a:r>
              <a:rPr lang="pt-BR" dirty="0"/>
              <a:t>= arco de aproximação</a:t>
            </a:r>
          </a:p>
          <a:p>
            <a:r>
              <a:rPr lang="pt-BR" dirty="0" err="1"/>
              <a:t>gs</a:t>
            </a:r>
            <a:r>
              <a:rPr lang="pt-BR" dirty="0"/>
              <a:t>=</a:t>
            </a:r>
            <a:r>
              <a:rPr lang="pt-BR" dirty="0" err="1"/>
              <a:t>arcodeafastamento</a:t>
            </a:r>
            <a:endParaRPr lang="pt-BR" dirty="0"/>
          </a:p>
          <a:p>
            <a:r>
              <a:rPr lang="pt-BR" dirty="0" err="1"/>
              <a:t>φa</a:t>
            </a:r>
            <a:r>
              <a:rPr lang="pt-BR" dirty="0"/>
              <a:t>= ângulo de aproximação</a:t>
            </a:r>
          </a:p>
          <a:p>
            <a:r>
              <a:rPr lang="pt-BR" dirty="0" err="1"/>
              <a:t>φs</a:t>
            </a:r>
            <a:r>
              <a:rPr lang="pt-BR" dirty="0"/>
              <a:t>= ângulo de separação</a:t>
            </a:r>
          </a:p>
          <a:p>
            <a:r>
              <a:rPr lang="pt-BR" dirty="0"/>
              <a:t>ra1= raio de adendo da engrenagem 1</a:t>
            </a:r>
          </a:p>
          <a:p>
            <a:r>
              <a:rPr lang="pt-BR" dirty="0"/>
              <a:t>ra2= raio de adendo da engrenagem 2</a:t>
            </a:r>
            <a:endParaRPr lang="pt-BR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2158770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297" y="14275"/>
            <a:ext cx="7408843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0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O deslocamento de perfil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5738" y="935039"/>
            <a:ext cx="4571999" cy="950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/>
              <a:t>Razão de condução:</a:t>
            </a:r>
          </a:p>
          <a:p>
            <a:pPr marL="0" indent="0">
              <a:buNone/>
            </a:pPr>
            <a:endParaRPr lang="pt-BR" sz="3200" dirty="0"/>
          </a:p>
          <a:p>
            <a:pPr marL="628650" indent="-628650">
              <a:buNone/>
            </a:pPr>
            <a:endParaRPr lang="pt-BR" sz="3600" baseline="-25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" y="1620641"/>
            <a:ext cx="1557337" cy="104212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8754" y="1671631"/>
            <a:ext cx="1295086" cy="99113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973" y="3012531"/>
            <a:ext cx="4162595" cy="953174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9575" y="4440224"/>
            <a:ext cx="1438275" cy="10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217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Assunto desta Aula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 Engrenagem Envolvente com perfil deslocado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Esta nota de aula foi baseada no capítulo 5 da apostila de Elementos de máquinas II – EMC 5332 – da graduação em Eng. Mecânica da UFSC,</a:t>
            </a:r>
          </a:p>
          <a:p>
            <a:pPr marL="0" indent="0">
              <a:buNone/>
            </a:pPr>
            <a:r>
              <a:rPr lang="pt-BR" dirty="0"/>
              <a:t>Elaborada pelo professor </a:t>
            </a:r>
            <a:r>
              <a:rPr lang="pt-BR" dirty="0" err="1"/>
              <a:t>Acires</a:t>
            </a:r>
            <a:r>
              <a:rPr lang="pt-BR" dirty="0"/>
              <a:t> Dias</a:t>
            </a:r>
          </a:p>
        </p:txBody>
      </p:sp>
    </p:spTree>
    <p:extLst>
      <p:ext uri="{BB962C8B-B14F-4D97-AF65-F5344CB8AC3E}">
        <p14:creationId xmlns:p14="http://schemas.microsoft.com/office/powerpoint/2010/main" val="2275742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9275" y="401543"/>
            <a:ext cx="6542865" cy="60564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0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O deslocamento de perfil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5738" y="935039"/>
            <a:ext cx="4571999" cy="5522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/>
              <a:t>Razão de condução: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Arco de aproximação: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Arco de afastamento: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Ângulo de aproximação: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3600" dirty="0"/>
          </a:p>
          <a:p>
            <a:pPr marL="0" indent="0">
              <a:buNone/>
            </a:pPr>
            <a:endParaRPr lang="pt-BR" sz="3200" dirty="0"/>
          </a:p>
          <a:p>
            <a:pPr marL="628650" indent="-628650">
              <a:buNone/>
            </a:pPr>
            <a:endParaRPr lang="pt-BR" sz="3600" baseline="-25000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615" y="1885950"/>
            <a:ext cx="2105025" cy="57150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150" y="2431244"/>
            <a:ext cx="2381250" cy="60007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937" y="3305955"/>
            <a:ext cx="5495925" cy="64770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900" y="4211610"/>
            <a:ext cx="4953000" cy="59055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900" y="5210955"/>
            <a:ext cx="3835553" cy="98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1523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3312361"/>
            <a:ext cx="4193657" cy="1298604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" y="2108561"/>
            <a:ext cx="3835553" cy="98982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9275" y="401543"/>
            <a:ext cx="6542865" cy="60564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0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O deslocamento de perfil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8150" y="935039"/>
            <a:ext cx="4571999" cy="4379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/>
              <a:t>Razão de condução:</a:t>
            </a:r>
          </a:p>
          <a:p>
            <a:pPr marL="0" indent="0">
              <a:buNone/>
            </a:pPr>
            <a:r>
              <a:rPr lang="pt-BR" sz="2400" dirty="0"/>
              <a:t>Ângulo de aproximação: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628650" indent="-628650">
              <a:buNone/>
            </a:pPr>
            <a:r>
              <a:rPr lang="pt-BR" sz="3600" baseline="-25000" dirty="0"/>
              <a:t>Ângulo de afastamento:</a:t>
            </a:r>
          </a:p>
          <a:p>
            <a:pPr marL="628650" indent="-628650">
              <a:buNone/>
            </a:pPr>
            <a:endParaRPr lang="pt-BR" sz="3600" baseline="-25000" dirty="0"/>
          </a:p>
          <a:p>
            <a:pPr marL="628650" indent="-628650">
              <a:buNone/>
            </a:pPr>
            <a:endParaRPr lang="pt-BR" sz="3600" baseline="-25000" dirty="0"/>
          </a:p>
          <a:p>
            <a:pPr marL="628650" indent="-628650">
              <a:buNone/>
            </a:pPr>
            <a:r>
              <a:rPr lang="pt-BR" sz="3600" baseline="-25000" dirty="0"/>
              <a:t>Arco de ação: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628650" y="5038925"/>
                <a:ext cx="34290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pt-B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2800" dirty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pt-B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pt-BR" sz="2800" dirty="0"/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5038925"/>
                <a:ext cx="3429000" cy="430887"/>
              </a:xfrm>
              <a:prstGeom prst="rect">
                <a:avLst/>
              </a:prstGeom>
              <a:blipFill>
                <a:blip r:embed="rId5"/>
                <a:stretch>
                  <a:fillRect t="-24286" b="-5142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6687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9275" y="401543"/>
            <a:ext cx="6542865" cy="60564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0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O deslocamento de perfil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0727" y="1506538"/>
            <a:ext cx="4571999" cy="4379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/>
              <a:t>Razão de condução:</a:t>
            </a:r>
            <a:endParaRPr lang="pt-BR" sz="3600" baseline="-25000" dirty="0"/>
          </a:p>
          <a:p>
            <a:pPr marL="628650" indent="-628650">
              <a:buNone/>
            </a:pPr>
            <a:r>
              <a:rPr lang="pt-BR" sz="3600" baseline="-25000" dirty="0"/>
              <a:t>Arco de ação:</a:t>
            </a:r>
          </a:p>
          <a:p>
            <a:pPr marL="628650" indent="-628650">
              <a:buNone/>
            </a:pPr>
            <a:endParaRPr lang="pt-BR" sz="3600" baseline="-25000" dirty="0"/>
          </a:p>
          <a:p>
            <a:pPr marL="628650" indent="-628650">
              <a:buNone/>
            </a:pPr>
            <a:endParaRPr lang="pt-BR" sz="3600" baseline="-25000" dirty="0"/>
          </a:p>
          <a:p>
            <a:pPr marL="628650" indent="-628650">
              <a:buNone/>
            </a:pPr>
            <a:r>
              <a:rPr lang="pt-BR" sz="3600" baseline="-25000" dirty="0"/>
              <a:t>Razão de condução:</a:t>
            </a:r>
          </a:p>
          <a:p>
            <a:pPr marL="628650" indent="-628650">
              <a:buNone/>
            </a:pPr>
            <a:endParaRPr lang="pt-BR" sz="3600" baseline="-25000" dirty="0"/>
          </a:p>
          <a:p>
            <a:pPr marL="628650" indent="-628650">
              <a:buNone/>
            </a:pPr>
            <a:endParaRPr lang="pt-BR" sz="3600" baseline="-25000" dirty="0"/>
          </a:p>
          <a:p>
            <a:pPr marL="628650" indent="-628650">
              <a:buNone/>
            </a:pPr>
            <a:endParaRPr lang="pt-BR" sz="3600" baseline="-25000" dirty="0"/>
          </a:p>
          <a:p>
            <a:pPr marL="628650" indent="-628650">
              <a:buNone/>
            </a:pPr>
            <a:r>
              <a:rPr lang="pt-BR" sz="3600" baseline="-25000" dirty="0"/>
              <a:t>Passo de base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48695"/>
            <a:ext cx="5356367" cy="890917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392" y="4173441"/>
            <a:ext cx="5133975" cy="106680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9379" y="5476874"/>
            <a:ext cx="238125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461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691063" cy="620713"/>
          </a:xfrm>
        </p:spPr>
        <p:txBody>
          <a:bodyPr>
            <a:normAutofit fontScale="90000"/>
          </a:bodyPr>
          <a:lstStyle/>
          <a:p>
            <a:r>
              <a:rPr lang="pt-BR" dirty="0"/>
              <a:t>Exercícios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5830" y="1157287"/>
            <a:ext cx="11669957" cy="53435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1- Precisamos de um engrenamento com relação de transmissão de no mínimo 2,6. Considerando um dente módulo 2 em função dos esforços na transmissão. Determinar:</a:t>
            </a:r>
          </a:p>
          <a:p>
            <a:pPr marL="0" indent="0">
              <a:buNone/>
            </a:pPr>
            <a:r>
              <a:rPr lang="pt-BR" dirty="0"/>
              <a:t>a) Os número de dentes das engrenagens para a menor distância entre centros;</a:t>
            </a:r>
          </a:p>
          <a:p>
            <a:pPr marL="0" indent="0">
              <a:buNone/>
            </a:pPr>
            <a:r>
              <a:rPr lang="pt-BR" dirty="0"/>
              <a:t>b) A distância entre centros.</a:t>
            </a:r>
          </a:p>
          <a:p>
            <a:pPr marL="0" indent="0">
              <a:buNone/>
            </a:pPr>
            <a:r>
              <a:rPr lang="pt-BR" dirty="0"/>
              <a:t>c) A razão de condução</a:t>
            </a:r>
          </a:p>
          <a:p>
            <a:pPr marL="0" indent="0">
              <a:buNone/>
            </a:pPr>
            <a:r>
              <a:rPr lang="pt-BR" dirty="0"/>
              <a:t>2- Considerando que podemos ter no máximo uma distância entre centros de 50 mm:</a:t>
            </a:r>
          </a:p>
          <a:p>
            <a:pPr marL="0" indent="0">
              <a:buNone/>
            </a:pPr>
            <a:r>
              <a:rPr lang="pt-BR" dirty="0"/>
              <a:t>a) Escolher o coeficiente de deslocamento de perfil para redução da distância entre centros.</a:t>
            </a:r>
          </a:p>
          <a:p>
            <a:pPr marL="0" indent="0">
              <a:buNone/>
            </a:pPr>
            <a:r>
              <a:rPr lang="pt-BR" dirty="0"/>
              <a:t>b) Os número de dentes das engrenagens para a menor distância entre centros;</a:t>
            </a:r>
          </a:p>
          <a:p>
            <a:pPr marL="0" indent="0">
              <a:buNone/>
            </a:pPr>
            <a:r>
              <a:rPr lang="pt-BR" dirty="0"/>
              <a:t>c) A distância entre centros.</a:t>
            </a:r>
          </a:p>
          <a:p>
            <a:pPr marL="0" indent="0">
              <a:buNone/>
            </a:pPr>
            <a:r>
              <a:rPr lang="pt-BR" dirty="0"/>
              <a:t>d) A razão de condução</a:t>
            </a:r>
          </a:p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332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O deslocamento de perfil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03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Uma das grandes vantagens do perfil evolvente é a possibilidade de deslocamento do perfil, sem modificação da conjugação. Esse deslocamento consiste em separar a linha de referência da cremalheira geradora da circunferência primitiva original da engrenagem de forma que estas não mais se tangenciem.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Uma engrenagem de perfil evolvente não tem definido o diâmetro da circunferência primitiva até que os perfis entrem em contato, portanto, teoricamente, qualquer distância entre centros permitiria o engrenamento.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8750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462588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O deslocamento de perfil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/>
          <a:srcRect l="2079" t="16731" r="3444" b="18282"/>
          <a:stretch/>
        </p:blipFill>
        <p:spPr>
          <a:xfrm>
            <a:off x="438150" y="1106409"/>
            <a:ext cx="10783403" cy="5384879"/>
          </a:xfrm>
          <a:prstGeom prst="rect">
            <a:avLst/>
          </a:prstGeom>
        </p:spPr>
      </p:pic>
      <p:sp>
        <p:nvSpPr>
          <p:cNvPr id="7" name="Texto Explicativo: Linha sem Borda 6"/>
          <p:cNvSpPr/>
          <p:nvPr/>
        </p:nvSpPr>
        <p:spPr>
          <a:xfrm>
            <a:off x="1557338" y="1512810"/>
            <a:ext cx="2528887" cy="528637"/>
          </a:xfrm>
          <a:prstGeom prst="callout1">
            <a:avLst>
              <a:gd name="adj1" fmla="val 61993"/>
              <a:gd name="adj2" fmla="val 9181"/>
              <a:gd name="adj3" fmla="val 382770"/>
              <a:gd name="adj4" fmla="val -28163"/>
            </a:avLst>
          </a:pr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000" tIns="10800" rIns="18000" bIns="10800" rtlCol="0" anchor="ctr"/>
          <a:lstStyle/>
          <a:p>
            <a:pPr algn="ctr"/>
            <a:r>
              <a:rPr lang="pt-BR" sz="2400" dirty="0"/>
              <a:t>Linha de referencia da cremalheira</a:t>
            </a:r>
          </a:p>
        </p:txBody>
      </p:sp>
      <p:sp>
        <p:nvSpPr>
          <p:cNvPr id="8" name="Texto Explicativo: Linha sem Borda 7"/>
          <p:cNvSpPr/>
          <p:nvPr/>
        </p:nvSpPr>
        <p:spPr>
          <a:xfrm>
            <a:off x="2821781" y="5343525"/>
            <a:ext cx="1821657" cy="1000125"/>
          </a:xfrm>
          <a:prstGeom prst="callout1">
            <a:avLst>
              <a:gd name="adj1" fmla="val 2620"/>
              <a:gd name="adj2" fmla="val -7"/>
              <a:gd name="adj3" fmla="val -44135"/>
              <a:gd name="adj4" fmla="val -28009"/>
            </a:avLst>
          </a:pr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" tIns="10800" rIns="18000" bIns="10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2400" dirty="0"/>
              <a:t>Circunferência primitiva da Engrenagem</a:t>
            </a:r>
          </a:p>
        </p:txBody>
      </p:sp>
      <p:cxnSp>
        <p:nvCxnSpPr>
          <p:cNvPr id="10" name="Conector de Seta Reta 9"/>
          <p:cNvCxnSpPr/>
          <p:nvPr/>
        </p:nvCxnSpPr>
        <p:spPr>
          <a:xfrm>
            <a:off x="5900738" y="3486150"/>
            <a:ext cx="0" cy="55721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 Explicativo: Linha sem Borda 10"/>
          <p:cNvSpPr/>
          <p:nvPr/>
        </p:nvSpPr>
        <p:spPr>
          <a:xfrm>
            <a:off x="6718058" y="3764756"/>
            <a:ext cx="1843088" cy="742950"/>
          </a:xfrm>
          <a:prstGeom prst="callout1">
            <a:avLst>
              <a:gd name="adj1" fmla="val 16827"/>
              <a:gd name="adj2" fmla="val -581"/>
              <a:gd name="adj3" fmla="val 2885"/>
              <a:gd name="adj4" fmla="val -44535"/>
            </a:avLst>
          </a:pr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" tIns="10800" rIns="18000" bIns="10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2400" dirty="0"/>
              <a:t>Deslocamento do perfil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431213" y="3486150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726275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O deslocamento de perfil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894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A utilização do deslocamento de perfis apresenta as vantagens de:</a:t>
            </a:r>
          </a:p>
          <a:p>
            <a:r>
              <a:rPr lang="pt-BR" dirty="0"/>
              <a:t>Ajustar a distância entre centros</a:t>
            </a:r>
          </a:p>
          <a:p>
            <a:r>
              <a:rPr lang="pt-BR" dirty="0"/>
              <a:t>obtenção de maior ou menor razão de condução;</a:t>
            </a:r>
          </a:p>
          <a:p>
            <a:r>
              <a:rPr lang="pt-BR" dirty="0"/>
              <a:t>melhorar a resistência à flexão;</a:t>
            </a:r>
          </a:p>
          <a:p>
            <a:r>
              <a:rPr lang="pt-BR" dirty="0"/>
              <a:t>eliminação do recorte;</a:t>
            </a:r>
          </a:p>
          <a:p>
            <a:r>
              <a:rPr lang="pt-BR" dirty="0"/>
              <a:t>melhorar o rendimento;</a:t>
            </a:r>
          </a:p>
          <a:p>
            <a:r>
              <a:rPr lang="pt-BR" dirty="0"/>
              <a:t>diminuir o ruído.</a:t>
            </a:r>
          </a:p>
        </p:txBody>
      </p:sp>
    </p:spTree>
    <p:extLst>
      <p:ext uri="{BB962C8B-B14F-4D97-AF65-F5344CB8AC3E}">
        <p14:creationId xmlns:p14="http://schemas.microsoft.com/office/powerpoint/2010/main" val="123382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O deslocamento de perfil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8150" y="1385888"/>
            <a:ext cx="3990975" cy="46291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A distância ‘v’ é expressa em termos do módulo e de um valor ‘x’: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	v = </a:t>
            </a:r>
            <a:r>
              <a:rPr lang="pt-BR" dirty="0" err="1"/>
              <a:t>m.x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0180" y="2114550"/>
            <a:ext cx="7684170" cy="441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686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O deslocamento de perfil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38150" y="1385888"/>
                <a:ext cx="11406188" cy="498633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sz="3600" dirty="0"/>
                  <a:t>A distância entre os centros:</a:t>
                </a:r>
              </a:p>
              <a:p>
                <a:pPr marL="0" indent="0">
                  <a:buNone/>
                </a:pPr>
                <a:r>
                  <a:rPr lang="pt-BR" dirty="0"/>
                  <a:t>A distância da linha de referência da cremalheira ao centro da engrenagem é: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A distância entre centros de engrenagens com perfil deslocado é então: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8150" y="1385888"/>
                <a:ext cx="11406188" cy="4986337"/>
              </a:xfrm>
              <a:blipFill>
                <a:blip r:embed="rId2"/>
                <a:stretch>
                  <a:fillRect l="-1657" t="-2934" r="-32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0997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7308" y="162224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O deslocamento de perfil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/>
          <a:srcRect l="2080" t="12649" r="1722" b="15909"/>
          <a:stretch/>
        </p:blipFill>
        <p:spPr>
          <a:xfrm>
            <a:off x="887308" y="1097262"/>
            <a:ext cx="10271229" cy="553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292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50" y="336551"/>
            <a:ext cx="5391150" cy="935038"/>
          </a:xfrm>
        </p:spPr>
        <p:txBody>
          <a:bodyPr>
            <a:normAutofit fontScale="90000"/>
          </a:bodyPr>
          <a:lstStyle/>
          <a:p>
            <a:r>
              <a:rPr lang="pt-BR" dirty="0"/>
              <a:t>O deslocamento de perfil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38150" y="1385889"/>
                <a:ext cx="11406188" cy="34718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sz="3600" dirty="0"/>
                  <a:t>A espessura do dente:</a:t>
                </a:r>
              </a:p>
              <a:p>
                <a:pPr marL="0" indent="0">
                  <a:buNone/>
                </a:pPr>
                <a:r>
                  <a:rPr lang="pt-BR" dirty="0"/>
                  <a:t>A espessura do dente gerado com deslocamento de perfil positivo, medida sobre a circunferência primitiva de geração aumenta de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pt-B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tan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pt-BR" dirty="0"/>
                  <a:t>, logo a espessura será: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tan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8150" y="1385889"/>
                <a:ext cx="11406188" cy="3471862"/>
              </a:xfrm>
              <a:blipFill>
                <a:blip r:embed="rId2"/>
                <a:stretch>
                  <a:fillRect l="-1657" t="-4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4489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headEnd type="none" w="med" len="med"/>
          <a:tailEnd type="triangle" w="med" len="med"/>
        </a:ln>
      </a:spPr>
      <a:bodyPr lIns="18000" tIns="10800" rIns="18000" bIns="10800" rtlCol="0" anchor="ctr"/>
      <a:lstStyle>
        <a:defPPr algn="ctr">
          <a:defRPr sz="2400" dirty="0" smtClean="0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1190</Words>
  <Application>Microsoft Office PowerPoint</Application>
  <PresentationFormat>Widescreen</PresentationFormat>
  <Paragraphs>166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Tema do Office</vt:lpstr>
      <vt:lpstr>Elementos de máquinas II</vt:lpstr>
      <vt:lpstr>Assunto desta Aula</vt:lpstr>
      <vt:lpstr>O deslocamento de perfil</vt:lpstr>
      <vt:lpstr>O deslocamento de perfil</vt:lpstr>
      <vt:lpstr>O deslocamento de perfil</vt:lpstr>
      <vt:lpstr>O deslocamento de perfil</vt:lpstr>
      <vt:lpstr>O deslocamento de perfil</vt:lpstr>
      <vt:lpstr>O deslocamento de perfil</vt:lpstr>
      <vt:lpstr>O deslocamento de perfil</vt:lpstr>
      <vt:lpstr>O deslocamento de perfil</vt:lpstr>
      <vt:lpstr>O deslocamento de perfil</vt:lpstr>
      <vt:lpstr>O deslocamento de perfil</vt:lpstr>
      <vt:lpstr>O deslocamento de perfil</vt:lpstr>
      <vt:lpstr>O deslocamento de perfil</vt:lpstr>
      <vt:lpstr>O deslocamento de perfil</vt:lpstr>
      <vt:lpstr>O deslocamento de perfil</vt:lpstr>
      <vt:lpstr>O deslocamento de perfil</vt:lpstr>
      <vt:lpstr>O deslocamento de perfil</vt:lpstr>
      <vt:lpstr>O deslocamento de perfil</vt:lpstr>
      <vt:lpstr>O deslocamento de perfil</vt:lpstr>
      <vt:lpstr>O deslocamento de perfil</vt:lpstr>
      <vt:lpstr>O deslocamento de perfil</vt:lpstr>
      <vt:lpstr>Exercícios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de máquinas II</dc:title>
  <dc:creator>Walter Kapp</dc:creator>
  <cp:lastModifiedBy>Walter Kapp</cp:lastModifiedBy>
  <cp:revision>80</cp:revision>
  <dcterms:created xsi:type="dcterms:W3CDTF">2017-03-12T19:34:31Z</dcterms:created>
  <dcterms:modified xsi:type="dcterms:W3CDTF">2017-03-22T02:14:19Z</dcterms:modified>
</cp:coreProperties>
</file>