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318" r:id="rId5"/>
    <p:sldId id="319" r:id="rId6"/>
    <p:sldId id="320" r:id="rId7"/>
    <p:sldId id="321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332" r:id="rId18"/>
    <p:sldId id="333" r:id="rId19"/>
    <p:sldId id="334" r:id="rId20"/>
    <p:sldId id="336" r:id="rId21"/>
    <p:sldId id="335" r:id="rId22"/>
    <p:sldId id="295" r:id="rId23"/>
    <p:sldId id="337" r:id="rId2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85" d="100"/>
          <a:sy n="85" d="100"/>
        </p:scale>
        <p:origin x="44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1200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7960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7538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2514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6047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8834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3466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0057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2727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790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9882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29B67-D3B6-420B-BB6F-D6271EBD5255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27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Elementos de máquinas II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Aula 05 – Tipos de </a:t>
            </a:r>
            <a:r>
              <a:rPr lang="pt-BR" dirty="0" err="1"/>
              <a:t>engrenamentos</a:t>
            </a:r>
            <a:endParaRPr lang="pt-BR" dirty="0"/>
          </a:p>
          <a:p>
            <a:r>
              <a:rPr lang="pt-BR" dirty="0"/>
              <a:t>Prof. Walter </a:t>
            </a:r>
            <a:r>
              <a:rPr lang="pt-BR" dirty="0" err="1"/>
              <a:t>Antonio</a:t>
            </a:r>
            <a:r>
              <a:rPr lang="pt-BR" dirty="0"/>
              <a:t> Kapp, Dr. Eng.</a:t>
            </a:r>
          </a:p>
        </p:txBody>
      </p:sp>
    </p:spTree>
    <p:extLst>
      <p:ext uri="{BB962C8B-B14F-4D97-AF65-F5344CB8AC3E}">
        <p14:creationId xmlns:p14="http://schemas.microsoft.com/office/powerpoint/2010/main" val="1743594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336551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Tipos de Engrenamentos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38150" y="1385889"/>
                <a:ext cx="6191250" cy="5257798"/>
              </a:xfrm>
            </p:spPr>
            <p:txBody>
              <a:bodyPr>
                <a:normAutofit/>
              </a:bodyPr>
              <a:lstStyle/>
              <a:p>
                <a:r>
                  <a:rPr lang="pt-BR" dirty="0"/>
                  <a:t>Engrenamento Vê-Zero:</a:t>
                </a:r>
              </a:p>
              <a:p>
                <a:pPr lvl="1"/>
                <a:r>
                  <a:rPr lang="pt-BR" dirty="0"/>
                  <a:t>Os diâmetros: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1=−</m:t>
                    </m:r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pt-BR" sz="2800" dirty="0"/>
                  <a:t>;</a:t>
                </a:r>
              </a:p>
              <a:p>
                <a:pPr lvl="2"/>
                <a:endParaRPr lang="pt-BR" sz="2800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∅1</m:t>
                        </m:r>
                      </m:e>
                      <m:sub>
                        <m: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t-B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∅1</m:t>
                    </m:r>
                    <m:r>
                      <a:rPr 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+2∙</m:t>
                    </m:r>
                    <m:r>
                      <a:rPr 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pt-BR" sz="2800" dirty="0"/>
                  <a:t>;</a:t>
                </a:r>
              </a:p>
              <a:p>
                <a:pPr lvl="2"/>
                <a:endParaRPr lang="pt-BR" sz="2800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  <m: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b>
                        <m: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pt-B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=∅</m:t>
                    </m:r>
                    <m:r>
                      <a:rPr 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pt-B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+2∙</m:t>
                    </m:r>
                    <m:r>
                      <a:rPr lang="pt-B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r>
                  <a:rPr lang="pt-BR" sz="2800" dirty="0">
                    <a:ea typeface="Cambria Math" panose="02040503050406030204" pitchFamily="18" charset="0"/>
                  </a:rPr>
                  <a:t>;</a:t>
                </a:r>
              </a:p>
              <a:p>
                <a:pPr lvl="2"/>
                <a:endParaRPr lang="pt-BR" sz="2800" dirty="0">
                  <a:ea typeface="Cambria Math" panose="02040503050406030204" pitchFamily="18" charset="0"/>
                </a:endParaRP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∅1</m:t>
                        </m:r>
                      </m:e>
                      <m:sub>
                        <m: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pt-B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=∅1</m:t>
                    </m:r>
                    <m:r>
                      <a:rPr 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pt-B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2∙</m:t>
                    </m:r>
                    <m:r>
                      <a:rPr lang="pt-B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  <m: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pt-BR" sz="2800" dirty="0"/>
                  <a:t>;</a:t>
                </a:r>
              </a:p>
              <a:p>
                <a:pPr lvl="2"/>
                <a:endParaRPr lang="pt-BR" sz="2800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  <m: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b>
                        <m: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pt-B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=∅</m:t>
                    </m:r>
                    <m:r>
                      <a:rPr 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pt-B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−2∙</m:t>
                    </m:r>
                    <m:r>
                      <a:rPr lang="pt-B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  <m: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r>
                  <a:rPr lang="pt-BR" sz="2800" dirty="0"/>
                  <a:t>.</a:t>
                </a:r>
              </a:p>
              <a:p>
                <a:pPr lvl="2"/>
                <a:endParaRPr lang="pt-BR" dirty="0"/>
              </a:p>
              <a:p>
                <a:pPr lvl="2"/>
                <a:endParaRPr lang="pt-BR" dirty="0"/>
              </a:p>
              <a:p>
                <a:pPr lvl="2"/>
                <a:endParaRPr lang="pt-BR" dirty="0"/>
              </a:p>
              <a:p>
                <a:pPr lvl="2"/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8150" y="1385889"/>
                <a:ext cx="6191250" cy="5257798"/>
              </a:xfrm>
              <a:blipFill>
                <a:blip r:embed="rId2"/>
                <a:stretch>
                  <a:fillRect l="-1772" t="-185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0344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336551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Tipos de Engrenamentos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9563" y="1271589"/>
            <a:ext cx="10863261" cy="5257798"/>
          </a:xfrm>
        </p:spPr>
        <p:txBody>
          <a:bodyPr>
            <a:normAutofit/>
          </a:bodyPr>
          <a:lstStyle/>
          <a:p>
            <a:r>
              <a:rPr lang="pt-BR" sz="3200" dirty="0"/>
              <a:t>Engrenamento Vê-Zero:</a:t>
            </a:r>
          </a:p>
          <a:p>
            <a:pPr lvl="1"/>
            <a:r>
              <a:rPr lang="pt-BR" sz="3200" dirty="0"/>
              <a:t>Vantagens:</a:t>
            </a:r>
          </a:p>
          <a:p>
            <a:pPr lvl="2"/>
            <a:r>
              <a:rPr lang="pt-BR" sz="2800" dirty="0"/>
              <a:t>Pinhões com z &lt; </a:t>
            </a:r>
            <a:r>
              <a:rPr lang="pt-BR" sz="2800" dirty="0" err="1"/>
              <a:t>zmín</a:t>
            </a:r>
            <a:r>
              <a:rPr lang="pt-BR" sz="2800" dirty="0"/>
              <a:t> a serem fabricados por processos de geração com deslocamento de perfil positivo, não terão recorte no pé do dente;</a:t>
            </a:r>
          </a:p>
          <a:p>
            <a:pPr lvl="2"/>
            <a:r>
              <a:rPr lang="pt-BR" sz="2800" dirty="0"/>
              <a:t>Este tipo de engrenamento pode substituir com vantagem um engrenamento zero que opere com problemas, </a:t>
            </a:r>
            <a:r>
              <a:rPr lang="pt-BR" sz="2800" dirty="0" err="1"/>
              <a:t>ex</a:t>
            </a:r>
            <a:r>
              <a:rPr lang="pt-BR" sz="2800" dirty="0"/>
              <a:t>.:fratura por fadiga de flexão no pé do dente. Isto pode ser feito porque a’= a, ou seja, não há alteração da distância entre os centros.</a:t>
            </a:r>
          </a:p>
          <a:p>
            <a:pPr lvl="2"/>
            <a:r>
              <a:rPr lang="pt-BR" sz="2800" dirty="0"/>
              <a:t>Elimina o adelgaçamento no pé do dente da engrenagem com z&lt;</a:t>
            </a:r>
            <a:r>
              <a:rPr lang="pt-BR" sz="2800" dirty="0" err="1"/>
              <a:t>z</a:t>
            </a:r>
            <a:r>
              <a:rPr lang="pt-BR" sz="2800" baseline="-25000" dirty="0" err="1"/>
              <a:t>min</a:t>
            </a:r>
            <a:r>
              <a:rPr lang="pt-BR" sz="2800" dirty="0"/>
              <a:t>.</a:t>
            </a:r>
          </a:p>
          <a:p>
            <a:pPr lvl="2"/>
            <a:endParaRPr lang="pt-BR" sz="2400" dirty="0"/>
          </a:p>
          <a:p>
            <a:pPr lvl="2"/>
            <a:endParaRPr lang="pt-BR" sz="2400" dirty="0"/>
          </a:p>
          <a:p>
            <a:pPr lvl="2"/>
            <a:endParaRPr lang="pt-BR" sz="2400" dirty="0"/>
          </a:p>
          <a:p>
            <a:pPr lvl="2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892815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336551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Tipos de Engrenamentos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9563" y="1271589"/>
            <a:ext cx="10863261" cy="5257798"/>
          </a:xfrm>
        </p:spPr>
        <p:txBody>
          <a:bodyPr>
            <a:normAutofit/>
          </a:bodyPr>
          <a:lstStyle/>
          <a:p>
            <a:r>
              <a:rPr lang="pt-BR" sz="3200" dirty="0"/>
              <a:t>Engrenamento Vê-Zero:</a:t>
            </a:r>
          </a:p>
          <a:p>
            <a:pPr lvl="1"/>
            <a:r>
              <a:rPr lang="pt-BR" sz="3200" dirty="0"/>
              <a:t>Desvantagens:</a:t>
            </a:r>
          </a:p>
          <a:p>
            <a:pPr lvl="2"/>
            <a:r>
              <a:rPr lang="pt-BR" sz="2800" dirty="0"/>
              <a:t>As engrenagens constituintes do engrenamento só podem ser fabricadas por processos de geração (pois possuem deslocamento de perfil);</a:t>
            </a:r>
          </a:p>
          <a:p>
            <a:pPr lvl="2"/>
            <a:r>
              <a:rPr lang="pt-BR" sz="2800" dirty="0"/>
              <a:t>Com a utilização de engrenagens de dentes retos, não é possível a obtenção de qualquer distância entre centros que seja pré-fixada, pois a’= a = m.z</a:t>
            </a:r>
            <a:r>
              <a:rPr lang="pt-BR" sz="2800" baseline="-25000" dirty="0"/>
              <a:t>m;</a:t>
            </a:r>
            <a:endParaRPr lang="pt-BR" sz="2800" dirty="0"/>
          </a:p>
          <a:p>
            <a:pPr lvl="2"/>
            <a:r>
              <a:rPr lang="pt-BR" sz="2800" dirty="0"/>
              <a:t>Perde a intercambialidade.</a:t>
            </a:r>
            <a:endParaRPr lang="pt-BR" sz="2400" dirty="0"/>
          </a:p>
          <a:p>
            <a:pPr lvl="2"/>
            <a:endParaRPr lang="pt-BR" sz="2400" dirty="0"/>
          </a:p>
          <a:p>
            <a:pPr lvl="2"/>
            <a:endParaRPr lang="pt-BR" sz="2400" dirty="0"/>
          </a:p>
          <a:p>
            <a:pPr lvl="2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762963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336551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Tipos de Engrenamentos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271589"/>
            <a:ext cx="11034713" cy="532923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3200" dirty="0"/>
              <a:t>EXERCÍCIOS PARA ENGRENAMENTO VÊ-ZERO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BR" dirty="0"/>
              <a:t>Dado um par de engrenagens, fabricadas pelo processo de geração, com módulo 5 mm, número de dentes do pinhão z1=13, número de dentes da coroa z2=63, ângulo de pressão α=20°, folga no fundo do dente c=0,167*m. Deve-se eliminar o recorte no fundo do dente do pinhão e garantir a’=a, determinar:</a:t>
            </a:r>
          </a:p>
          <a:p>
            <a:pPr marL="514350" indent="-514350">
              <a:lnSpc>
                <a:spcPct val="120000"/>
              </a:lnSpc>
              <a:buAutoNum type="alphaLcParenR"/>
            </a:pPr>
            <a:r>
              <a:rPr lang="pt-BR" dirty="0"/>
              <a:t>A distância entre centros de operação e a hipotética de fabricação;</a:t>
            </a:r>
          </a:p>
          <a:p>
            <a:pPr marL="514350" indent="-514350">
              <a:lnSpc>
                <a:spcPct val="120000"/>
              </a:lnSpc>
              <a:buAutoNum type="alphaLcParenR"/>
            </a:pPr>
            <a:r>
              <a:rPr lang="pt-BR" dirty="0"/>
              <a:t>Os diâmetro de adendo e de dedendo para pinhão e coroa;</a:t>
            </a:r>
          </a:p>
          <a:p>
            <a:pPr marL="514350" indent="-514350">
              <a:lnSpc>
                <a:spcPct val="120000"/>
              </a:lnSpc>
              <a:buAutoNum type="alphaLcParenR"/>
            </a:pPr>
            <a:r>
              <a:rPr lang="pt-BR" dirty="0"/>
              <a:t>As espessuras de dos dentes no diâmetro primitivo e no diâmetro de adendo;</a:t>
            </a:r>
          </a:p>
          <a:p>
            <a:pPr marL="514350" indent="-514350">
              <a:lnSpc>
                <a:spcPct val="120000"/>
              </a:lnSpc>
              <a:buAutoNum type="alphaLcParenR"/>
            </a:pPr>
            <a:r>
              <a:rPr lang="pt-BR" dirty="0"/>
              <a:t>A razão de condução.</a:t>
            </a:r>
          </a:p>
        </p:txBody>
      </p:sp>
    </p:spTree>
    <p:extLst>
      <p:ext uri="{BB962C8B-B14F-4D97-AF65-F5344CB8AC3E}">
        <p14:creationId xmlns:p14="http://schemas.microsoft.com/office/powerpoint/2010/main" val="1928646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5092" y="0"/>
            <a:ext cx="6746908" cy="578643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336551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Tipos de Engrenamentos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714500"/>
            <a:ext cx="6057900" cy="5143499"/>
          </a:xfrm>
        </p:spPr>
        <p:txBody>
          <a:bodyPr>
            <a:normAutofit/>
          </a:bodyPr>
          <a:lstStyle/>
          <a:p>
            <a:r>
              <a:rPr lang="pt-BR" dirty="0"/>
              <a:t>Engrenamento Vê:</a:t>
            </a:r>
          </a:p>
          <a:p>
            <a:pPr lvl="1"/>
            <a:r>
              <a:rPr lang="pt-BR" dirty="0"/>
              <a:t>Com deslocamento de perfil:</a:t>
            </a:r>
          </a:p>
          <a:p>
            <a:pPr lvl="2"/>
            <a:r>
              <a:rPr lang="pt-BR" dirty="0"/>
              <a:t>X1 + x2 </a:t>
            </a:r>
            <a:r>
              <a:rPr lang="pt-BR" dirty="0">
                <a:sym typeface="Symbol" panose="05050102010706020507" pitchFamily="18" charset="2"/>
              </a:rPr>
              <a:t> 0</a:t>
            </a:r>
          </a:p>
          <a:p>
            <a:pPr lvl="2"/>
            <a:r>
              <a:rPr lang="pt-BR" dirty="0" err="1"/>
              <a:t>Lo</a:t>
            </a:r>
            <a:r>
              <a:rPr lang="pt-BR" dirty="0"/>
              <a:t>= linha de referência da cremalheira geradora</a:t>
            </a:r>
          </a:p>
          <a:p>
            <a:pPr lvl="2"/>
            <a:r>
              <a:rPr lang="pt-BR" dirty="0"/>
              <a:t>L1= linha primitiva de geração do pinhão</a:t>
            </a:r>
          </a:p>
          <a:p>
            <a:pPr lvl="2"/>
            <a:r>
              <a:rPr lang="pt-BR" dirty="0"/>
              <a:t>L2= linha primitiva de geração da coroa</a:t>
            </a:r>
          </a:p>
          <a:p>
            <a:pPr lvl="2"/>
            <a:endParaRPr lang="pt-BR" dirty="0"/>
          </a:p>
          <a:p>
            <a:r>
              <a:rPr lang="pt-BR" dirty="0"/>
              <a:t>Objetivo:</a:t>
            </a:r>
          </a:p>
          <a:p>
            <a:pPr lvl="1"/>
            <a:r>
              <a:rPr lang="pt-BR" dirty="0"/>
              <a:t>Eliminar o recorte no pé do dente para evitar a fadiga;</a:t>
            </a:r>
          </a:p>
          <a:p>
            <a:pPr lvl="1"/>
            <a:r>
              <a:rPr lang="pt-BR" dirty="0"/>
              <a:t>Variar a distância entre centros</a:t>
            </a:r>
          </a:p>
        </p:txBody>
      </p:sp>
    </p:spTree>
    <p:extLst>
      <p:ext uri="{BB962C8B-B14F-4D97-AF65-F5344CB8AC3E}">
        <p14:creationId xmlns:p14="http://schemas.microsoft.com/office/powerpoint/2010/main" val="993477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5092" y="0"/>
            <a:ext cx="6746908" cy="578643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336551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Tipos de Engrenamentos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714500"/>
            <a:ext cx="6057900" cy="5143499"/>
          </a:xfrm>
        </p:spPr>
        <p:txBody>
          <a:bodyPr>
            <a:normAutofit/>
          </a:bodyPr>
          <a:lstStyle/>
          <a:p>
            <a:r>
              <a:rPr lang="pt-BR" dirty="0"/>
              <a:t>Engrenamento Vê:</a:t>
            </a:r>
          </a:p>
          <a:p>
            <a:pPr lvl="1"/>
            <a:r>
              <a:rPr lang="pt-BR" dirty="0"/>
              <a:t>Com deslocamento de perfil:</a:t>
            </a:r>
          </a:p>
          <a:p>
            <a:pPr lvl="2"/>
            <a:r>
              <a:rPr lang="pt-BR" dirty="0"/>
              <a:t>X1 + x2 </a:t>
            </a:r>
            <a:r>
              <a:rPr lang="pt-BR" dirty="0">
                <a:sym typeface="Symbol" panose="05050102010706020507" pitchFamily="18" charset="2"/>
              </a:rPr>
              <a:t> 0</a:t>
            </a:r>
          </a:p>
          <a:p>
            <a:pPr lvl="2"/>
            <a:r>
              <a:rPr lang="pt-BR" dirty="0" err="1"/>
              <a:t>Lo</a:t>
            </a:r>
            <a:r>
              <a:rPr lang="pt-BR" dirty="0"/>
              <a:t>= linha de referência da cremalheira geradora</a:t>
            </a:r>
          </a:p>
          <a:p>
            <a:pPr lvl="2"/>
            <a:r>
              <a:rPr lang="pt-BR" dirty="0"/>
              <a:t>L1= linha primitiva de geração do pinhão</a:t>
            </a:r>
          </a:p>
          <a:p>
            <a:pPr lvl="2"/>
            <a:r>
              <a:rPr lang="pt-BR" dirty="0"/>
              <a:t>L2= linha primitiva de geração da coroa</a:t>
            </a:r>
          </a:p>
          <a:p>
            <a:pPr lvl="2"/>
            <a:endParaRPr lang="pt-BR" dirty="0"/>
          </a:p>
          <a:p>
            <a:r>
              <a:rPr lang="pt-BR" dirty="0"/>
              <a:t>Objetivo:</a:t>
            </a:r>
          </a:p>
          <a:p>
            <a:pPr lvl="1"/>
            <a:r>
              <a:rPr lang="pt-BR" dirty="0"/>
              <a:t>Eliminar o recorte no pé do dente para evitar a fadiga;</a:t>
            </a:r>
          </a:p>
          <a:p>
            <a:pPr lvl="1"/>
            <a:r>
              <a:rPr lang="pt-BR" dirty="0"/>
              <a:t>Variar a distância entre centros</a:t>
            </a:r>
          </a:p>
        </p:txBody>
      </p:sp>
    </p:spTree>
    <p:extLst>
      <p:ext uri="{BB962C8B-B14F-4D97-AF65-F5344CB8AC3E}">
        <p14:creationId xmlns:p14="http://schemas.microsoft.com/office/powerpoint/2010/main" val="3709603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336551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Tipos de Engrenamentos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9564" y="1271589"/>
            <a:ext cx="4633911" cy="5257798"/>
          </a:xfrm>
        </p:spPr>
        <p:txBody>
          <a:bodyPr>
            <a:normAutofit/>
          </a:bodyPr>
          <a:lstStyle/>
          <a:p>
            <a:r>
              <a:rPr lang="pt-BR" dirty="0"/>
              <a:t>Engrenamento Vê:</a:t>
            </a:r>
          </a:p>
          <a:p>
            <a:pPr lvl="1"/>
            <a:r>
              <a:rPr lang="pt-BR" dirty="0"/>
              <a:t>Espessura do dente:</a:t>
            </a:r>
          </a:p>
          <a:p>
            <a:pPr lvl="2"/>
            <a:r>
              <a:rPr lang="pt-BR" dirty="0"/>
              <a:t>No pinhão:</a:t>
            </a:r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lvl="2"/>
            <a:r>
              <a:rPr lang="pt-BR" dirty="0"/>
              <a:t>Na coroa:</a:t>
            </a:r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marL="914400" lvl="2" indent="0">
              <a:buNone/>
            </a:pPr>
            <a:endParaRPr lang="pt-BR" dirty="0"/>
          </a:p>
          <a:p>
            <a:pPr marL="914400" lvl="2" indent="0">
              <a:buNone/>
            </a:pPr>
            <a:r>
              <a:rPr lang="pt-BR" dirty="0"/>
              <a:t>Os deslocamento não são complementares de forma que:</a:t>
            </a:r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lvl="2"/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2576" y="2514600"/>
            <a:ext cx="2895600" cy="92392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2576" y="3898106"/>
            <a:ext cx="2886075" cy="72390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7362" y="3438524"/>
            <a:ext cx="5819673" cy="2176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9551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336551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Tipos de Engrenamentos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9564" y="1271589"/>
            <a:ext cx="5519736" cy="5257798"/>
          </a:xfrm>
        </p:spPr>
        <p:txBody>
          <a:bodyPr>
            <a:normAutofit/>
          </a:bodyPr>
          <a:lstStyle/>
          <a:p>
            <a:r>
              <a:rPr lang="pt-BR" dirty="0"/>
              <a:t>Engrenamento Vê:</a:t>
            </a:r>
          </a:p>
          <a:p>
            <a:pPr lvl="1"/>
            <a:r>
              <a:rPr lang="pt-BR" dirty="0"/>
              <a:t>Espessura do dente de operação:</a:t>
            </a:r>
          </a:p>
          <a:p>
            <a:pPr lvl="2"/>
            <a:r>
              <a:rPr lang="pt-BR" dirty="0"/>
              <a:t>No pinhão:</a:t>
            </a:r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lvl="2"/>
            <a:r>
              <a:rPr lang="pt-BR" dirty="0"/>
              <a:t>Na coroa:</a:t>
            </a:r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marL="914400" lvl="2" indent="0">
              <a:buNone/>
            </a:pPr>
            <a:endParaRPr lang="pt-BR" dirty="0"/>
          </a:p>
          <a:p>
            <a:pPr lvl="1"/>
            <a:r>
              <a:rPr lang="pt-BR" dirty="0"/>
              <a:t>Módulo de operação</a:t>
            </a:r>
          </a:p>
          <a:p>
            <a:pPr lvl="2"/>
            <a:endParaRPr lang="pt-BR" dirty="0"/>
          </a:p>
          <a:p>
            <a:pPr lvl="2"/>
            <a:endParaRPr lang="pt-BR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699" y="2600325"/>
            <a:ext cx="3220405" cy="700088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4" y="3949701"/>
            <a:ext cx="3125461" cy="679448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5924" y="5564187"/>
            <a:ext cx="2002687" cy="806451"/>
          </a:xfrm>
          <a:prstGeom prst="rect">
            <a:avLst/>
          </a:prstGeom>
        </p:spPr>
      </p:pic>
      <p:sp>
        <p:nvSpPr>
          <p:cNvPr id="13" name="Espaço Reservado para Conteúdo 2"/>
          <p:cNvSpPr txBox="1">
            <a:spLocks/>
          </p:cNvSpPr>
          <p:nvPr/>
        </p:nvSpPr>
        <p:spPr>
          <a:xfrm>
            <a:off x="5634061" y="1281109"/>
            <a:ext cx="5519736" cy="525779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pt-BR" dirty="0"/>
              <a:t>Diâmetros primitivos:</a:t>
            </a:r>
          </a:p>
          <a:p>
            <a:pPr lvl="2"/>
            <a:r>
              <a:rPr lang="pt-BR" dirty="0"/>
              <a:t>No pinhão:</a:t>
            </a:r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lvl="2"/>
            <a:r>
              <a:rPr lang="pt-BR" dirty="0"/>
              <a:t>Na coroa:</a:t>
            </a:r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marL="914400" lvl="2" indent="0">
              <a:buFont typeface="Arial" panose="020B0604020202020204" pitchFamily="34" charset="0"/>
              <a:buNone/>
            </a:pPr>
            <a:endParaRPr lang="pt-BR" dirty="0"/>
          </a:p>
          <a:p>
            <a:pPr lvl="1"/>
            <a:r>
              <a:rPr lang="pt-BR" dirty="0"/>
              <a:t>Relação de transmissão: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marL="457200" lvl="1" indent="0">
              <a:buNone/>
            </a:pPr>
            <a:r>
              <a:rPr lang="pt-BR" dirty="0"/>
              <a:t>	   </a:t>
            </a:r>
            <a:r>
              <a:rPr lang="pt-BR" sz="4000" dirty="0">
                <a:sym typeface="Wingdings" panose="05000000000000000000" pitchFamily="2" charset="2"/>
              </a:rPr>
              <a:t></a:t>
            </a:r>
            <a:r>
              <a:rPr lang="pt-BR" dirty="0"/>
              <a:t>Não se altera.</a:t>
            </a:r>
          </a:p>
          <a:p>
            <a:pPr lvl="2"/>
            <a:endParaRPr lang="pt-BR" dirty="0"/>
          </a:p>
          <a:p>
            <a:pPr lvl="2"/>
            <a:endParaRPr lang="pt-BR" dirty="0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0879" y="2211385"/>
            <a:ext cx="1494586" cy="461963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30879" y="3603624"/>
            <a:ext cx="1522543" cy="470604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05660" y="4995863"/>
            <a:ext cx="918084" cy="798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7450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975" y="2259010"/>
            <a:ext cx="11268075" cy="127635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336551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Tipos de Engrenamentos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9564" y="1271589"/>
            <a:ext cx="11363324" cy="4386261"/>
          </a:xfrm>
        </p:spPr>
        <p:txBody>
          <a:bodyPr>
            <a:normAutofit lnSpcReduction="10000"/>
          </a:bodyPr>
          <a:lstStyle/>
          <a:p>
            <a:r>
              <a:rPr lang="pt-BR" dirty="0"/>
              <a:t>Engrenamento Vê:</a:t>
            </a:r>
          </a:p>
          <a:p>
            <a:pPr lvl="1"/>
            <a:r>
              <a:rPr lang="pt-BR" dirty="0"/>
              <a:t>Para que os passos sejam compatíveis encontramos o ângulo de contato </a:t>
            </a:r>
            <a:r>
              <a:rPr lang="el-GR" dirty="0">
                <a:latin typeface="Mathcad UniMath" panose="02000503020000020003" pitchFamily="50" charset="0"/>
              </a:rPr>
              <a:t>α</a:t>
            </a:r>
            <a:r>
              <a:rPr lang="pt-BR" dirty="0">
                <a:latin typeface="Mathcad UniMath" panose="02000503020000020003" pitchFamily="50" charset="0"/>
              </a:rPr>
              <a:t>’ na operação</a:t>
            </a:r>
            <a:r>
              <a:rPr lang="pt-BR" dirty="0"/>
              <a:t>:</a:t>
            </a:r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lvl="1"/>
            <a:r>
              <a:rPr lang="pt-BR" dirty="0"/>
              <a:t>Para a identidade seja verificada a parte da equação após o </a:t>
            </a:r>
            <a:r>
              <a:rPr lang="pt-BR" dirty="0">
                <a:sym typeface="Symbol" panose="05050102010706020507" pitchFamily="18" charset="2"/>
              </a:rPr>
              <a:t> </a:t>
            </a:r>
            <a:r>
              <a:rPr lang="pt-BR" dirty="0"/>
              <a:t>deve ser igual a zero: </a:t>
            </a:r>
          </a:p>
          <a:p>
            <a:pPr lvl="2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dirty="0"/>
              <a:t>De onde chega-se a </a:t>
            </a:r>
            <a:r>
              <a:rPr lang="pt-BR" u="sng" dirty="0"/>
              <a:t>equação fundamental do engrenamento VÊ:</a:t>
            </a:r>
          </a:p>
          <a:p>
            <a:pPr lvl="2"/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7524" y="3900488"/>
            <a:ext cx="6463552" cy="81121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5301" y="5541965"/>
            <a:ext cx="3371850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3061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6264" y="1484047"/>
            <a:ext cx="5648324" cy="5233720"/>
          </a:xfrm>
        </p:spPr>
        <p:txBody>
          <a:bodyPr>
            <a:normAutofit/>
          </a:bodyPr>
          <a:lstStyle/>
          <a:p>
            <a:r>
              <a:rPr lang="pt-BR" dirty="0"/>
              <a:t>Engrenamento Vê:</a:t>
            </a:r>
          </a:p>
          <a:p>
            <a:pPr lvl="1"/>
            <a:r>
              <a:rPr lang="pt-BR" dirty="0"/>
              <a:t>A distância entre centros:</a:t>
            </a:r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lvl="1"/>
            <a:r>
              <a:rPr lang="pt-BR" dirty="0"/>
              <a:t>Fator de deslocamento de centro para o engrenamento VÊ: 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dirty="0"/>
              <a:t>As alturas dos dentes</a:t>
            </a:r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336551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Tipos de Engrenamentos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608" y="2398448"/>
            <a:ext cx="1852612" cy="823383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4608" y="4088869"/>
            <a:ext cx="1402080" cy="914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Espaço Reservado para Conteúdo 2"/>
              <p:cNvSpPr txBox="1">
                <a:spLocks/>
              </p:cNvSpPr>
              <p:nvPr/>
            </p:nvSpPr>
            <p:spPr>
              <a:xfrm>
                <a:off x="5638800" y="1459969"/>
                <a:ext cx="6191250" cy="525779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dirty="0"/>
                  <a:t>Engrenamento Vê:</a:t>
                </a:r>
              </a:p>
              <a:p>
                <a:pPr lvl="1"/>
                <a:r>
                  <a:rPr lang="pt-BR" dirty="0"/>
                  <a:t>Os diâmetros: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pt-BR" sz="24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BR" sz="2400" i="1" smtClean="0">
                        <a:latin typeface="Cambria Math" panose="02040503050406030204" pitchFamily="18" charset="0"/>
                      </a:rPr>
                      <m:t>1+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2≠0</m:t>
                    </m:r>
                  </m:oMath>
                </a14:m>
                <a:r>
                  <a:rPr lang="pt-BR" sz="2400" dirty="0"/>
                  <a:t>;</a:t>
                </a:r>
              </a:p>
              <a:p>
                <a:pPr lvl="2"/>
                <a:endParaRPr lang="pt-BR" sz="2400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∅1</m:t>
                        </m:r>
                      </m:e>
                      <m:sub>
                        <m:r>
                          <a:rPr lang="pt-B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pt-B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t-B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∅1</m:t>
                    </m:r>
                    <m:r>
                      <a:rPr lang="pt-B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+2∙</m:t>
                    </m:r>
                    <m:r>
                      <a:rPr lang="pt-B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pt-B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pt-B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2+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pt-BR" sz="2400" dirty="0"/>
                  <a:t>;</a:t>
                </a:r>
              </a:p>
              <a:p>
                <a:pPr lvl="2"/>
                <a:endParaRPr lang="pt-BR" sz="2400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  <m:r>
                          <a:rPr lang="pt-B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b>
                        <m: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pt-B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=∅</m:t>
                    </m:r>
                    <m:r>
                      <a:rPr lang="pt-B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pt-B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+2∙</m:t>
                    </m:r>
                    <m:r>
                      <a:rPr lang="pt-B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pt-BR" sz="2400" dirty="0">
                    <a:ea typeface="Cambria Math" panose="02040503050406030204" pitchFamily="18" charset="0"/>
                  </a:rPr>
                  <a:t>;</a:t>
                </a:r>
              </a:p>
              <a:p>
                <a:pPr lvl="2"/>
                <a:endParaRPr lang="pt-BR" sz="2400" dirty="0">
                  <a:ea typeface="Cambria Math" panose="02040503050406030204" pitchFamily="18" charset="0"/>
                </a:endParaRP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∅1</m:t>
                        </m:r>
                      </m:e>
                      <m:sub>
                        <m:r>
                          <a:rPr lang="pt-B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pt-B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=∅1</m:t>
                    </m:r>
                    <m:r>
                      <a:rPr lang="pt-B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pt-B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2∙</m:t>
                    </m:r>
                    <m:r>
                      <a:rPr lang="pt-B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r>
                          <a:rPr lang="pt-B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  <m:r>
                          <a:rPr lang="pt-B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pt-BR" sz="2400" dirty="0"/>
                  <a:t>;</a:t>
                </a:r>
              </a:p>
              <a:p>
                <a:pPr lvl="2"/>
                <a:endParaRPr lang="pt-BR" sz="2400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  <m:r>
                          <a:rPr lang="pt-B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b>
                        <m: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pt-B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=∅</m:t>
                    </m:r>
                    <m:r>
                      <a:rPr lang="pt-B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pt-B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−2∙</m:t>
                    </m:r>
                    <m:r>
                      <a:rPr lang="pt-B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  <m: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pt-B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r>
                  <a:rPr lang="pt-BR" sz="2400" dirty="0"/>
                  <a:t>.</a:t>
                </a:r>
              </a:p>
              <a:p>
                <a:pPr lvl="2"/>
                <a:endParaRPr lang="pt-BR" sz="1800" dirty="0"/>
              </a:p>
              <a:p>
                <a:pPr lvl="2"/>
                <a:endParaRPr lang="pt-BR" dirty="0"/>
              </a:p>
              <a:p>
                <a:pPr lvl="2"/>
                <a:endParaRPr lang="pt-BR" dirty="0"/>
              </a:p>
              <a:p>
                <a:pPr lvl="2"/>
                <a:endParaRPr lang="pt-BR" dirty="0"/>
              </a:p>
            </p:txBody>
          </p:sp>
        </mc:Choice>
        <mc:Fallback xmlns="">
          <p:sp>
            <p:nvSpPr>
              <p:cNvPr id="11" name="Espaço Reservado para Conteúd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1459969"/>
                <a:ext cx="6191250" cy="5257798"/>
              </a:xfrm>
              <a:prstGeom prst="rect">
                <a:avLst/>
              </a:prstGeom>
              <a:blipFill>
                <a:blip r:embed="rId4"/>
                <a:stretch>
                  <a:fillRect l="-1772" t="-185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Imagem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7457" y="5636944"/>
            <a:ext cx="2571750" cy="466725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70309" y="6177355"/>
            <a:ext cx="2495550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086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Assunto desta Aula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Tipos de engrenamento:</a:t>
            </a:r>
          </a:p>
          <a:p>
            <a:pPr lvl="1"/>
            <a:r>
              <a:rPr lang="pt-BR" dirty="0"/>
              <a:t>Zero</a:t>
            </a:r>
          </a:p>
          <a:p>
            <a:pPr lvl="1"/>
            <a:r>
              <a:rPr lang="pt-BR" dirty="0"/>
              <a:t>Vê-Zero</a:t>
            </a:r>
          </a:p>
          <a:p>
            <a:pPr lvl="1"/>
            <a:r>
              <a:rPr lang="pt-BR" dirty="0"/>
              <a:t>Vê</a:t>
            </a:r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Esta nota de aula foi baseada no capítulo 6 da apostila de Elementos de máquinas II – EMC 5332 – da graduação em Eng. Mecânica da UFSC,</a:t>
            </a:r>
          </a:p>
          <a:p>
            <a:pPr marL="0" indent="0">
              <a:buNone/>
            </a:pPr>
            <a:r>
              <a:rPr lang="pt-BR" dirty="0"/>
              <a:t>Elaborada pelo professor </a:t>
            </a:r>
            <a:r>
              <a:rPr lang="pt-BR" dirty="0" err="1"/>
              <a:t>Acires</a:t>
            </a:r>
            <a:r>
              <a:rPr lang="pt-BR" dirty="0"/>
              <a:t> Dias</a:t>
            </a:r>
          </a:p>
        </p:txBody>
      </p:sp>
    </p:spTree>
    <p:extLst>
      <p:ext uri="{BB962C8B-B14F-4D97-AF65-F5344CB8AC3E}">
        <p14:creationId xmlns:p14="http://schemas.microsoft.com/office/powerpoint/2010/main" val="22757423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6263" y="1484047"/>
            <a:ext cx="9796461" cy="5233720"/>
          </a:xfrm>
        </p:spPr>
        <p:txBody>
          <a:bodyPr>
            <a:normAutofit/>
          </a:bodyPr>
          <a:lstStyle/>
          <a:p>
            <a:r>
              <a:rPr lang="pt-BR" dirty="0"/>
              <a:t>Engrenamento Vê:</a:t>
            </a:r>
          </a:p>
          <a:p>
            <a:pPr lvl="1"/>
            <a:r>
              <a:rPr lang="pt-BR" dirty="0"/>
              <a:t>A espessura da ponta dos dentes:</a:t>
            </a:r>
          </a:p>
          <a:p>
            <a:pPr lvl="2"/>
            <a:r>
              <a:rPr lang="pt-BR" dirty="0"/>
              <a:t>Pinhão:				Coroa:</a:t>
            </a:r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lvl="1"/>
            <a:r>
              <a:rPr lang="pt-BR" dirty="0"/>
              <a:t>Ângulo de contato no diâmetro de adendo: </a:t>
            </a:r>
          </a:p>
          <a:p>
            <a:pPr lvl="2"/>
            <a:r>
              <a:rPr lang="pt-BR" dirty="0"/>
              <a:t>Pinhão				Coroa: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dirty="0"/>
              <a:t>A razão de condução:</a:t>
            </a:r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336551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Tipos de Engrenamentos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1186" y="2759271"/>
            <a:ext cx="3433220" cy="69592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733340"/>
            <a:ext cx="3561146" cy="721854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4733" y="4404735"/>
            <a:ext cx="1648412" cy="721854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3189" y="4404735"/>
            <a:ext cx="1648413" cy="721854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38662" y="5339047"/>
            <a:ext cx="6706201" cy="137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5339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336551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Tipos de Engrenamentos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9563" y="1271589"/>
            <a:ext cx="10863261" cy="5257798"/>
          </a:xfrm>
        </p:spPr>
        <p:txBody>
          <a:bodyPr>
            <a:normAutofit/>
          </a:bodyPr>
          <a:lstStyle/>
          <a:p>
            <a:r>
              <a:rPr lang="pt-BR" sz="3200" dirty="0"/>
              <a:t>Engrenamento Vê-Zero:</a:t>
            </a:r>
          </a:p>
          <a:p>
            <a:pPr lvl="1"/>
            <a:r>
              <a:rPr lang="pt-BR" sz="3200" dirty="0"/>
              <a:t>Vantagens:</a:t>
            </a:r>
          </a:p>
          <a:p>
            <a:pPr lvl="2"/>
            <a:r>
              <a:rPr lang="pt-BR" sz="2800" dirty="0"/>
              <a:t>Permite variação contínua da distância entre centros;</a:t>
            </a:r>
          </a:p>
          <a:p>
            <a:pPr lvl="2"/>
            <a:r>
              <a:rPr lang="pt-BR" sz="2800" dirty="0"/>
              <a:t>Evita ao recorte no pé do dentes;</a:t>
            </a:r>
          </a:p>
          <a:p>
            <a:pPr lvl="2"/>
            <a:r>
              <a:rPr lang="pt-BR" sz="2800" dirty="0"/>
              <a:t>Permite aperfeiçoar o projeto em função da:</a:t>
            </a:r>
          </a:p>
          <a:p>
            <a:pPr lvl="3"/>
            <a:r>
              <a:rPr lang="pt-BR" sz="2600" dirty="0"/>
              <a:t>Capacidade de carga mantendo compactação;</a:t>
            </a:r>
          </a:p>
          <a:p>
            <a:pPr lvl="3"/>
            <a:r>
              <a:rPr lang="pt-BR" sz="2600" dirty="0"/>
              <a:t>Privilegiar a razão de condução para obter mínima vibração e ruído.</a:t>
            </a:r>
          </a:p>
          <a:p>
            <a:pPr lvl="1"/>
            <a:r>
              <a:rPr lang="pt-BR" sz="3200" dirty="0"/>
              <a:t>Desvantagem:</a:t>
            </a:r>
          </a:p>
          <a:p>
            <a:pPr lvl="2" algn="just"/>
            <a:r>
              <a:rPr lang="pt-BR" sz="2800" dirty="0"/>
              <a:t>Ao menos uma das engrenagens, normalmente o pinhão deverá ser fabricado por geração, isto impacta em custos e intercambialidade.</a:t>
            </a:r>
          </a:p>
          <a:p>
            <a:pPr marL="914400" lvl="2" indent="0">
              <a:buNone/>
            </a:pPr>
            <a:endParaRPr lang="pt-BR" sz="2400" dirty="0"/>
          </a:p>
          <a:p>
            <a:pPr lvl="2"/>
            <a:endParaRPr lang="pt-BR" sz="2400" dirty="0"/>
          </a:p>
          <a:p>
            <a:pPr lvl="2"/>
            <a:endParaRPr lang="pt-BR" sz="2400" dirty="0"/>
          </a:p>
          <a:p>
            <a:pPr lvl="2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6083466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691063" cy="620713"/>
          </a:xfrm>
        </p:spPr>
        <p:txBody>
          <a:bodyPr>
            <a:normAutofit fontScale="90000"/>
          </a:bodyPr>
          <a:lstStyle/>
          <a:p>
            <a:r>
              <a:rPr lang="pt-BR" dirty="0"/>
              <a:t>Exercícios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5830" y="1157287"/>
            <a:ext cx="11669957" cy="5343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1- Precisamos de um engrenamento com relação de transmissão de no mínimo 2,6. Considerando um dente módulo 2 em função dos esforços na transmissão. Considerando que podemos ter no máximo uma distância entre centros de 50 mm, Determinar:</a:t>
            </a:r>
          </a:p>
          <a:p>
            <a:pPr marL="0" indent="0">
              <a:buNone/>
            </a:pPr>
            <a:r>
              <a:rPr lang="pt-BR" dirty="0"/>
              <a:t>a) Escolher o coeficiente de deslocamento de perfil para redução da distância entre centros.</a:t>
            </a:r>
          </a:p>
          <a:p>
            <a:pPr marL="0" indent="0">
              <a:buNone/>
            </a:pPr>
            <a:r>
              <a:rPr lang="pt-BR" dirty="0"/>
              <a:t>b) Os número de dentes das engrenagens para a menor distância entre centros;</a:t>
            </a:r>
          </a:p>
          <a:p>
            <a:pPr marL="0" indent="0">
              <a:buNone/>
            </a:pPr>
            <a:r>
              <a:rPr lang="pt-BR" dirty="0"/>
              <a:t>c) O ângulo de pressão de operação - </a:t>
            </a:r>
            <a:r>
              <a:rPr lang="el-GR" dirty="0">
                <a:latin typeface="Mathcad UniMath" panose="02000503020000020003" pitchFamily="50" charset="0"/>
              </a:rPr>
              <a:t>α</a:t>
            </a:r>
            <a:r>
              <a:rPr lang="pt-BR" dirty="0">
                <a:latin typeface="Mathcad UniMath" panose="02000503020000020003" pitchFamily="50" charset="0"/>
              </a:rPr>
              <a:t>’; 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d) A distância entre centros, sem aumentar a folga entre dentes.</a:t>
            </a:r>
          </a:p>
          <a:p>
            <a:pPr marL="0" indent="0">
              <a:buNone/>
            </a:pPr>
            <a:r>
              <a:rPr lang="pt-BR" dirty="0"/>
              <a:t>e) Os diâmetro de adendo das engrenagens</a:t>
            </a:r>
          </a:p>
          <a:p>
            <a:pPr marL="0" indent="0">
              <a:buNone/>
            </a:pPr>
            <a:r>
              <a:rPr lang="pt-BR" dirty="0"/>
              <a:t>d) A razão de condução</a:t>
            </a:r>
          </a:p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33223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691063" cy="620713"/>
          </a:xfrm>
        </p:spPr>
        <p:txBody>
          <a:bodyPr>
            <a:normAutofit fontScale="90000"/>
          </a:bodyPr>
          <a:lstStyle/>
          <a:p>
            <a:r>
              <a:rPr lang="pt-BR" dirty="0"/>
              <a:t>Tarefa desafio: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5830" y="1157287"/>
            <a:ext cx="11669957" cy="5343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Dado um variador de velocidade com três pares de engrenagem e as seguintes restrições:</a:t>
            </a:r>
          </a:p>
          <a:p>
            <a:pPr marL="0" indent="0">
              <a:buNone/>
            </a:pPr>
            <a:r>
              <a:rPr lang="pt-BR" dirty="0"/>
              <a:t>Par 1: i1=1,7</a:t>
            </a:r>
          </a:p>
          <a:p>
            <a:pPr marL="0" indent="0">
              <a:buNone/>
            </a:pPr>
            <a:r>
              <a:rPr lang="pt-BR" dirty="0"/>
              <a:t>Par 2: i2=2,8</a:t>
            </a:r>
          </a:p>
          <a:p>
            <a:pPr marL="0" indent="0">
              <a:buNone/>
            </a:pPr>
            <a:r>
              <a:rPr lang="pt-BR" dirty="0"/>
              <a:t>Par 3: i3=3,0</a:t>
            </a:r>
          </a:p>
          <a:p>
            <a:pPr marL="0" indent="0">
              <a:buNone/>
            </a:pPr>
            <a:r>
              <a:rPr lang="pt-BR" dirty="0"/>
              <a:t>Distância entre centros a=100mm</a:t>
            </a:r>
          </a:p>
          <a:p>
            <a:pPr marL="0" indent="0">
              <a:buNone/>
            </a:pPr>
            <a:r>
              <a:rPr lang="pt-BR" dirty="0"/>
              <a:t>Módulo recomendável m=2mm</a:t>
            </a:r>
          </a:p>
          <a:p>
            <a:pPr marL="0" indent="0">
              <a:buNone/>
            </a:pPr>
            <a:r>
              <a:rPr lang="pt-BR" dirty="0"/>
              <a:t>Determinar:</a:t>
            </a:r>
          </a:p>
          <a:p>
            <a:pPr marL="514350" indent="-514350">
              <a:buAutoNum type="alphaLcParenR"/>
            </a:pPr>
            <a:r>
              <a:rPr lang="pt-BR" dirty="0"/>
              <a:t>O número de dentes para as engrenagens conjugadas;</a:t>
            </a:r>
          </a:p>
          <a:p>
            <a:pPr marL="514350" indent="-514350">
              <a:buAutoNum type="alphaLcParenR"/>
            </a:pPr>
            <a:r>
              <a:rPr lang="pt-BR" dirty="0"/>
              <a:t>Os deslocamentos de perfis quando for necessário.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3196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336551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Tipos de Engrenamentos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3775075"/>
              </a:xfrm>
            </p:spPr>
            <p:txBody>
              <a:bodyPr>
                <a:normAutofit/>
              </a:bodyPr>
              <a:lstStyle/>
              <a:p>
                <a:r>
                  <a:rPr lang="pt-BR" dirty="0"/>
                  <a:t>Engrenamento Zero:</a:t>
                </a:r>
              </a:p>
              <a:p>
                <a:pPr lvl="1"/>
                <a:r>
                  <a:rPr lang="pt-BR" dirty="0"/>
                  <a:t>Sem deslocamento de perfil: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′=</m:t>
                      </m:r>
                      <m:f>
                        <m:fPr>
                          <m:ctrlPr>
                            <a:rPr lang="pt-BR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32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pt-BR" sz="32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pt-BR" sz="32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pt-BR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pt-BR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  <a:p>
                <a:pPr lvl="1"/>
                <a:r>
                  <a:rPr lang="pt-BR" dirty="0"/>
                  <a:t>x1=x2=0</a:t>
                </a:r>
              </a:p>
              <a:p>
                <a:pPr lvl="1"/>
                <a:r>
                  <a:rPr lang="pt-BR" dirty="0"/>
                  <a:t>a’=a</a:t>
                </a:r>
              </a:p>
              <a:p>
                <a:pPr lvl="1"/>
                <a:r>
                  <a:rPr lang="pt-BR" dirty="0">
                    <a:latin typeface="Symbol" panose="05050102010706020507" pitchFamily="18" charset="2"/>
                  </a:rPr>
                  <a:t>a</a:t>
                </a:r>
                <a:r>
                  <a:rPr lang="pt-BR" dirty="0"/>
                  <a:t>’=</a:t>
                </a:r>
                <a:r>
                  <a:rPr lang="pt-BR" dirty="0">
                    <a:latin typeface="Symbol" panose="05050102010706020507" pitchFamily="18" charset="2"/>
                  </a:rPr>
                  <a:t>a</a:t>
                </a:r>
              </a:p>
              <a:p>
                <a:pPr lvl="1"/>
                <a:r>
                  <a:rPr lang="pt-BR" dirty="0"/>
                  <a:t>m‘=m</a:t>
                </a: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3775075"/>
              </a:xfrm>
              <a:blipFill>
                <a:blip r:embed="rId2"/>
                <a:stretch>
                  <a:fillRect l="-1043" t="-258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8750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336551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Tipos de Engrenamentos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18014"/>
          </a:xfrm>
        </p:spPr>
        <p:txBody>
          <a:bodyPr>
            <a:normAutofit/>
          </a:bodyPr>
          <a:lstStyle/>
          <a:p>
            <a:r>
              <a:rPr lang="pt-BR" sz="3200" dirty="0"/>
              <a:t>Engrenamento Zero:</a:t>
            </a:r>
          </a:p>
          <a:p>
            <a:pPr lvl="1"/>
            <a:r>
              <a:rPr lang="pt-BR" sz="2800" dirty="0"/>
              <a:t>Vantagens:</a:t>
            </a:r>
          </a:p>
          <a:p>
            <a:pPr lvl="2"/>
            <a:r>
              <a:rPr lang="pt-BR" sz="2400" dirty="0"/>
              <a:t>Possibilidade de fabricação das engrenagens com fresas módulo e todos os outros processos de fabricação, além dos métodos de geração (já que não possui deslocamento de perfil);</a:t>
            </a:r>
          </a:p>
          <a:p>
            <a:pPr lvl="2"/>
            <a:r>
              <a:rPr lang="pt-BR" sz="2400" dirty="0"/>
              <a:t>As engrenagens zero são facilmente intercambiáveis.</a:t>
            </a:r>
          </a:p>
        </p:txBody>
      </p:sp>
    </p:spTree>
    <p:extLst>
      <p:ext uri="{BB962C8B-B14F-4D97-AF65-F5344CB8AC3E}">
        <p14:creationId xmlns:p14="http://schemas.microsoft.com/office/powerpoint/2010/main" val="2478154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336551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Tipos de Engrenamentos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18014"/>
          </a:xfrm>
        </p:spPr>
        <p:txBody>
          <a:bodyPr>
            <a:normAutofit/>
          </a:bodyPr>
          <a:lstStyle/>
          <a:p>
            <a:r>
              <a:rPr lang="pt-BR" sz="3200" dirty="0"/>
              <a:t>Engrenamento Zero:</a:t>
            </a:r>
          </a:p>
          <a:p>
            <a:pPr lvl="1"/>
            <a:r>
              <a:rPr lang="pt-BR" sz="2800" dirty="0"/>
              <a:t>Desvantagens:</a:t>
            </a:r>
          </a:p>
          <a:p>
            <a:pPr lvl="2"/>
            <a:r>
              <a:rPr lang="pt-BR" sz="2400" dirty="0"/>
              <a:t>Com a utilização do engrenamento zero, não é possível a obtenção de qualquer distância entre centros </a:t>
            </a:r>
            <a:r>
              <a:rPr lang="pt-BR" sz="2400" dirty="0" err="1"/>
              <a:t>pré</a:t>
            </a:r>
            <a:r>
              <a:rPr lang="pt-BR" sz="2400" dirty="0"/>
              <a:t> fixada. Pois a = m.z</a:t>
            </a:r>
            <a:r>
              <a:rPr lang="pt-BR" sz="2400" baseline="-25000" dirty="0"/>
              <a:t>m</a:t>
            </a:r>
            <a:r>
              <a:rPr lang="pt-BR" sz="2400" dirty="0"/>
              <a:t>, o módulo é um parâmetro normalizado e </a:t>
            </a:r>
            <a:r>
              <a:rPr lang="pt-BR" sz="2400" dirty="0" err="1"/>
              <a:t>z</a:t>
            </a:r>
            <a:r>
              <a:rPr lang="pt-BR" sz="2400" baseline="-25000" dirty="0" err="1"/>
              <a:t>m</a:t>
            </a:r>
            <a:r>
              <a:rPr lang="pt-BR" sz="2400" dirty="0"/>
              <a:t> deve atender a uma certa relação de transmissão do projeto;</a:t>
            </a:r>
          </a:p>
          <a:p>
            <a:pPr lvl="2"/>
            <a:r>
              <a:rPr lang="pt-BR" sz="2400" dirty="0"/>
              <a:t>Os dentes de pinhões com z &lt; </a:t>
            </a:r>
            <a:r>
              <a:rPr lang="pt-BR" sz="2400" dirty="0" err="1"/>
              <a:t>z</a:t>
            </a:r>
            <a:r>
              <a:rPr lang="pt-BR" sz="2400" baseline="-25000" dirty="0" err="1"/>
              <a:t>mn</a:t>
            </a:r>
            <a:r>
              <a:rPr lang="pt-BR" sz="2400" dirty="0"/>
              <a:t>, fabricados por processos de geração, sofrem recorte, consequentemente são menos resistentes do que os dentes da coroa correspondente;</a:t>
            </a:r>
          </a:p>
          <a:p>
            <a:pPr lvl="2"/>
            <a:r>
              <a:rPr lang="pt-BR" sz="2400" dirty="0"/>
              <a:t>Quando forem fabricados por outros processos que não sejam de geração, haverá problemas de interferência quando entrarem em operação.</a:t>
            </a:r>
          </a:p>
        </p:txBody>
      </p:sp>
    </p:spTree>
    <p:extLst>
      <p:ext uri="{BB962C8B-B14F-4D97-AF65-F5344CB8AC3E}">
        <p14:creationId xmlns:p14="http://schemas.microsoft.com/office/powerpoint/2010/main" val="641668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336551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Tipos de Engrenamentos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271589"/>
            <a:ext cx="11034713" cy="532923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t-BR" sz="3200" dirty="0"/>
              <a:t>EXERCÍCIOS PARA ENGRENAMENTO ZERO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BR" dirty="0"/>
              <a:t>Dado um par de engrenagens com módulo m=2mm, número de dentes do pinhão z1=21, número de dentes da coroa z2=63mm, ângulo de pressãoα=20°, folga no fundo do dente c=0,25*m, determinar:</a:t>
            </a:r>
          </a:p>
          <a:p>
            <a:pPr marL="514350" indent="-514350">
              <a:buAutoNum type="alphaLcParenR"/>
            </a:pPr>
            <a:r>
              <a:rPr lang="pt-BR" dirty="0"/>
              <a:t>A distância entre centros;</a:t>
            </a:r>
          </a:p>
          <a:p>
            <a:pPr marL="514350" indent="-514350">
              <a:buAutoNum type="alphaLcParenR"/>
            </a:pPr>
            <a:r>
              <a:rPr lang="pt-BR" dirty="0"/>
              <a:t>Diâmetros de adendo;</a:t>
            </a:r>
          </a:p>
          <a:p>
            <a:pPr marL="514350" indent="-514350">
              <a:buAutoNum type="alphaLcParenR"/>
            </a:pPr>
            <a:r>
              <a:rPr lang="pt-BR" dirty="0"/>
              <a:t>Diâmetro de dedendo;</a:t>
            </a:r>
          </a:p>
          <a:p>
            <a:pPr marL="514350" indent="-514350">
              <a:buAutoNum type="alphaLcParenR"/>
            </a:pPr>
            <a:r>
              <a:rPr lang="pt-BR" dirty="0"/>
              <a:t>Espessura do dente no cilindro primitivo;</a:t>
            </a:r>
          </a:p>
          <a:p>
            <a:pPr marL="514350" indent="-514350">
              <a:buAutoNum type="alphaLcParenR"/>
            </a:pPr>
            <a:r>
              <a:rPr lang="pt-BR" dirty="0"/>
              <a:t>Espessura no diâmetro de base;</a:t>
            </a:r>
          </a:p>
          <a:p>
            <a:pPr marL="514350" indent="-514350">
              <a:buAutoNum type="alphaLcParenR"/>
            </a:pPr>
            <a:r>
              <a:rPr lang="pt-BR" dirty="0"/>
              <a:t>Espessura no diâmetro de adendo;</a:t>
            </a:r>
          </a:p>
          <a:p>
            <a:pPr marL="514350" indent="-514350">
              <a:buAutoNum type="alphaLcParenR"/>
            </a:pPr>
            <a:r>
              <a:rPr lang="pt-BR" dirty="0"/>
              <a:t>Razão de condução</a:t>
            </a:r>
          </a:p>
          <a:p>
            <a:pPr marL="514350" indent="-514350">
              <a:buAutoNum type="alphaLcParenR"/>
            </a:pPr>
            <a:endParaRPr lang="pt-BR" dirty="0"/>
          </a:p>
          <a:p>
            <a:r>
              <a:rPr lang="pt-BR" dirty="0"/>
              <a:t>2) Exercícios do </a:t>
            </a:r>
            <a:r>
              <a:rPr lang="pt-BR"/>
              <a:t>capítulo 13 </a:t>
            </a:r>
            <a:r>
              <a:rPr lang="pt-BR" dirty="0"/>
              <a:t>(</a:t>
            </a:r>
            <a:r>
              <a:rPr lang="pt-BR"/>
              <a:t>do 13.1 </a:t>
            </a:r>
            <a:r>
              <a:rPr lang="pt-BR" dirty="0"/>
              <a:t>até </a:t>
            </a:r>
            <a:r>
              <a:rPr lang="pt-BR"/>
              <a:t>o 13.8</a:t>
            </a:r>
            <a:r>
              <a:rPr lang="pt-BR" dirty="0"/>
              <a:t>) do livro do </a:t>
            </a:r>
            <a:r>
              <a:rPr lang="pt-BR" dirty="0" err="1"/>
              <a:t>Shigley</a:t>
            </a:r>
            <a:r>
              <a:rPr lang="pt-BR" dirty="0"/>
              <a:t>.</a:t>
            </a:r>
            <a:endParaRPr lang="pt-BR" sz="2100" dirty="0"/>
          </a:p>
        </p:txBody>
      </p:sp>
    </p:spTree>
    <p:extLst>
      <p:ext uri="{BB962C8B-B14F-4D97-AF65-F5344CB8AC3E}">
        <p14:creationId xmlns:p14="http://schemas.microsoft.com/office/powerpoint/2010/main" val="781706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336551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Tipos de Engrenamentos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294726" y="1271589"/>
                <a:ext cx="5519736" cy="4986336"/>
              </a:xfrm>
            </p:spPr>
            <p:txBody>
              <a:bodyPr>
                <a:normAutofit/>
              </a:bodyPr>
              <a:lstStyle/>
              <a:p>
                <a:r>
                  <a:rPr lang="pt-BR" dirty="0"/>
                  <a:t>Engrenamento Vê-Zero:</a:t>
                </a:r>
              </a:p>
              <a:p>
                <a:pPr lvl="1"/>
                <a:r>
                  <a:rPr lang="pt-BR" dirty="0"/>
                  <a:t>Com deslocamento de perfil: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′=</m:t>
                      </m:r>
                      <m:f>
                        <m:fPr>
                          <m:ctrlPr>
                            <a:rPr lang="pt-BR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32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pt-BR" sz="32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pt-BR" sz="32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pt-BR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pt-BR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  <a:p>
                <a:pPr lvl="1"/>
                <a:r>
                  <a:rPr lang="pt-BR" dirty="0"/>
                  <a:t>x1=-x2</a:t>
                </a:r>
              </a:p>
              <a:p>
                <a:pPr lvl="1"/>
                <a:r>
                  <a:rPr lang="pt-BR" dirty="0"/>
                  <a:t>a’=a</a:t>
                </a:r>
              </a:p>
              <a:p>
                <a:pPr lvl="1"/>
                <a:r>
                  <a:rPr lang="pt-BR" dirty="0">
                    <a:latin typeface="Symbol" panose="05050102010706020507" pitchFamily="18" charset="2"/>
                  </a:rPr>
                  <a:t>a</a:t>
                </a:r>
                <a:r>
                  <a:rPr lang="pt-BR" dirty="0"/>
                  <a:t>’=</a:t>
                </a:r>
                <a:r>
                  <a:rPr lang="pt-BR" dirty="0">
                    <a:latin typeface="Symbol" panose="05050102010706020507" pitchFamily="18" charset="2"/>
                  </a:rPr>
                  <a:t>a</a:t>
                </a:r>
              </a:p>
              <a:p>
                <a:pPr lvl="1"/>
                <a:r>
                  <a:rPr lang="pt-BR" dirty="0"/>
                  <a:t>m‘=m</a:t>
                </a:r>
              </a:p>
              <a:p>
                <a:pPr lvl="1"/>
                <a:endParaRPr lang="pt-BR" dirty="0"/>
              </a:p>
              <a:p>
                <a:r>
                  <a:rPr lang="pt-BR" dirty="0"/>
                  <a:t>Objetivo:</a:t>
                </a:r>
              </a:p>
              <a:p>
                <a:pPr lvl="1"/>
                <a:r>
                  <a:rPr lang="pt-BR" dirty="0"/>
                  <a:t>Eliminar o recorte no pé do dente para evitar a fadiga</a:t>
                </a: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4726" y="1271589"/>
                <a:ext cx="5519736" cy="4986336"/>
              </a:xfrm>
              <a:blipFill>
                <a:blip r:embed="rId2"/>
                <a:stretch>
                  <a:fillRect l="-1987" t="-2078" b="-7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1038" y="0"/>
            <a:ext cx="65209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971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336551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Tipos de Engrenamentos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9564" y="1271589"/>
            <a:ext cx="8277224" cy="5257798"/>
          </a:xfrm>
        </p:spPr>
        <p:txBody>
          <a:bodyPr>
            <a:normAutofit/>
          </a:bodyPr>
          <a:lstStyle/>
          <a:p>
            <a:r>
              <a:rPr lang="pt-BR" dirty="0"/>
              <a:t>Engrenamento Vê-Zero:</a:t>
            </a:r>
          </a:p>
          <a:p>
            <a:pPr lvl="1"/>
            <a:r>
              <a:rPr lang="pt-BR" dirty="0"/>
              <a:t>Espessura do dente:</a:t>
            </a:r>
          </a:p>
          <a:p>
            <a:pPr lvl="2"/>
            <a:r>
              <a:rPr lang="pt-BR" dirty="0"/>
              <a:t>No pinhão:</a:t>
            </a:r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lvl="2"/>
            <a:r>
              <a:rPr lang="pt-BR" dirty="0"/>
              <a:t>Na coroa:</a:t>
            </a:r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lvl="2"/>
            <a:r>
              <a:rPr lang="pt-BR" dirty="0"/>
              <a:t>Os deslocamento são complementares de forma que não se altera o passo nem o módulo</a:t>
            </a:r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lvl="2"/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2576" y="2514600"/>
            <a:ext cx="2895600" cy="92392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2576" y="3898106"/>
            <a:ext cx="2886075" cy="72390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5413" y="5557044"/>
            <a:ext cx="2257425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787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336551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Tipos de Engrenamentos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9564" y="1271589"/>
            <a:ext cx="8277224" cy="5257798"/>
          </a:xfrm>
        </p:spPr>
        <p:txBody>
          <a:bodyPr>
            <a:normAutofit/>
          </a:bodyPr>
          <a:lstStyle/>
          <a:p>
            <a:r>
              <a:rPr lang="pt-BR" dirty="0"/>
              <a:t>Engrenamento Vê-Zero:</a:t>
            </a:r>
          </a:p>
          <a:p>
            <a:pPr lvl="1"/>
            <a:r>
              <a:rPr lang="pt-BR" dirty="0"/>
              <a:t>Os raios:</a:t>
            </a:r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lvl="2"/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062" y="2481263"/>
            <a:ext cx="7896225" cy="283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0420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1"/>
          </a:solidFill>
          <a:headEnd type="none" w="med" len="med"/>
          <a:tailEnd type="triangle" w="med" len="med"/>
        </a:ln>
      </a:spPr>
      <a:bodyPr lIns="18000" tIns="10800" rIns="18000" bIns="10800" rtlCol="0" anchor="ctr"/>
      <a:lstStyle>
        <a:defPPr algn="ctr">
          <a:defRPr sz="2400" dirty="0" smtClean="0"/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1521</TotalTime>
  <Words>1411</Words>
  <Application>Microsoft Office PowerPoint</Application>
  <PresentationFormat>Widescreen</PresentationFormat>
  <Paragraphs>252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Mathcad UniMath</vt:lpstr>
      <vt:lpstr>Symbol</vt:lpstr>
      <vt:lpstr>Wingdings</vt:lpstr>
      <vt:lpstr>Tema do Office</vt:lpstr>
      <vt:lpstr>Elementos de máquinas II</vt:lpstr>
      <vt:lpstr>Assunto desta Aula</vt:lpstr>
      <vt:lpstr>Tipos de Engrenamentos</vt:lpstr>
      <vt:lpstr>Tipos de Engrenamentos</vt:lpstr>
      <vt:lpstr>Tipos de Engrenamentos</vt:lpstr>
      <vt:lpstr>Tipos de Engrenamentos</vt:lpstr>
      <vt:lpstr>Tipos de Engrenamentos</vt:lpstr>
      <vt:lpstr>Tipos de Engrenamentos</vt:lpstr>
      <vt:lpstr>Tipos de Engrenamentos</vt:lpstr>
      <vt:lpstr>Tipos de Engrenamentos</vt:lpstr>
      <vt:lpstr>Tipos de Engrenamentos</vt:lpstr>
      <vt:lpstr>Tipos de Engrenamentos</vt:lpstr>
      <vt:lpstr>Tipos de Engrenamentos</vt:lpstr>
      <vt:lpstr>Tipos de Engrenamentos</vt:lpstr>
      <vt:lpstr>Tipos de Engrenamentos</vt:lpstr>
      <vt:lpstr>Tipos de Engrenamentos</vt:lpstr>
      <vt:lpstr>Tipos de Engrenamentos</vt:lpstr>
      <vt:lpstr>Tipos de Engrenamentos</vt:lpstr>
      <vt:lpstr>Tipos de Engrenamentos</vt:lpstr>
      <vt:lpstr>Tipos de Engrenamentos</vt:lpstr>
      <vt:lpstr>Tipos de Engrenamentos</vt:lpstr>
      <vt:lpstr>Exercícios</vt:lpstr>
      <vt:lpstr>Tarefa desafio: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Elementos de máquinas II</dc:title>
  <dc:creator>Walter Kapp</dc:creator>
  <cp:lastModifiedBy>Walter Kapp</cp:lastModifiedBy>
  <cp:revision>99</cp:revision>
  <dcterms:created xsi:type="dcterms:W3CDTF">2017-03-12T19:34:31Z</dcterms:created>
  <dcterms:modified xsi:type="dcterms:W3CDTF">2017-03-30T10:29:25Z</dcterms:modified>
</cp:coreProperties>
</file>