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9" r:id="rId4"/>
    <p:sldId id="335" r:id="rId5"/>
    <p:sldId id="331" r:id="rId6"/>
    <p:sldId id="332" r:id="rId7"/>
    <p:sldId id="333" r:id="rId8"/>
    <p:sldId id="334" r:id="rId9"/>
    <p:sldId id="340" r:id="rId10"/>
    <p:sldId id="295" r:id="rId11"/>
    <p:sldId id="336" r:id="rId12"/>
    <p:sldId id="341" r:id="rId13"/>
    <p:sldId id="33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5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5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0XSsa79Y1w" TargetMode="External"/><Relationship Id="rId2" Type="http://schemas.openxmlformats.org/officeDocument/2006/relationships/hyperlink" Target="https://youtu.be/XZgsV0AZJJ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GCRBtHr_hg4" TargetMode="External"/><Relationship Id="rId4" Type="http://schemas.openxmlformats.org/officeDocument/2006/relationships/hyperlink" Target="https://youtu.be/oD4jKBOIBw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Elementos de máquinas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06 – Deslocamento Vê e fabricação</a:t>
            </a:r>
          </a:p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17435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0" y="1157287"/>
            <a:ext cx="11669957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1- Precisamos de um engrenamento com relação de transmissão de no mínimo 2,6. Considerando um dente módulo 2 em função dos esforços na transmissão e que precisamos que a distância entre centros seja igual a 48 mm, determinar:</a:t>
            </a:r>
          </a:p>
          <a:p>
            <a:pPr marL="0" indent="0">
              <a:buNone/>
            </a:pPr>
            <a:r>
              <a:rPr lang="pt-BR" dirty="0"/>
              <a:t>a) Os número de dentes das engrenagens para a distância entre centros definida;</a:t>
            </a:r>
          </a:p>
          <a:p>
            <a:pPr marL="0" indent="0">
              <a:buNone/>
            </a:pPr>
            <a:r>
              <a:rPr lang="pt-BR" dirty="0"/>
              <a:t>b) O ângulo de pressão de operação - </a:t>
            </a:r>
            <a:r>
              <a:rPr lang="el-GR" dirty="0">
                <a:latin typeface="Mathcad UniMath" panose="02000503020000020003" pitchFamily="50" charset="0"/>
              </a:rPr>
              <a:t>α</a:t>
            </a:r>
            <a:r>
              <a:rPr lang="pt-BR" dirty="0">
                <a:latin typeface="Mathcad UniMath" panose="02000503020000020003" pitchFamily="50" charset="0"/>
              </a:rPr>
              <a:t>’;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c) Escolher o coeficiente de deslocamento de perfil para ajustar a distância entre centros.</a:t>
            </a:r>
          </a:p>
          <a:p>
            <a:pPr marL="0" indent="0">
              <a:buNone/>
            </a:pPr>
            <a:r>
              <a:rPr lang="pt-BR" dirty="0"/>
              <a:t>d) Os diâmetro de adendo das engrenagens</a:t>
            </a:r>
          </a:p>
          <a:p>
            <a:pPr marL="0" indent="0">
              <a:buNone/>
            </a:pPr>
            <a:r>
              <a:rPr lang="pt-BR" dirty="0"/>
              <a:t>e) A razão de condução</a:t>
            </a:r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32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95" y="540757"/>
            <a:ext cx="6706201" cy="137872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58" y="1271589"/>
            <a:ext cx="9796461" cy="5233720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A razão de condução: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328" y="124093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27" y="2095664"/>
            <a:ext cx="9473525" cy="476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33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0" y="1157287"/>
            <a:ext cx="11669957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1- Para um transmissão de elevada carga, com redução de vibração, precisamos de máxima razão de condução. Faça um estudo de uma redução com 3&lt;i&lt;3.33, com deslocamento de perfil negativo e distância de centro negativa. Usar </a:t>
            </a:r>
            <a:r>
              <a:rPr lang="el-GR" dirty="0">
                <a:latin typeface="Mathcad UniMath" panose="02000503020000020003" pitchFamily="50" charset="0"/>
              </a:rPr>
              <a:t>α</a:t>
            </a:r>
            <a:r>
              <a:rPr lang="pt-BR" dirty="0">
                <a:latin typeface="Mathcad UniMath" panose="02000503020000020003" pitchFamily="50" charset="0"/>
              </a:rPr>
              <a:t>=20°, m=2, c=0,25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838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fabricação de engrenagens: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</a:t>
            </a:r>
          </a:p>
          <a:p>
            <a:pPr marL="914400" lvl="2" indent="0">
              <a:buNone/>
            </a:pPr>
            <a:r>
              <a:rPr lang="pt-BR" dirty="0">
                <a:hlinkClick r:id="rId2"/>
              </a:rPr>
              <a:t>https://youtu.be/XZgsV0AZJJ0</a:t>
            </a:r>
            <a:endParaRPr lang="pt-BR" dirty="0"/>
          </a:p>
          <a:p>
            <a:r>
              <a:rPr lang="pt-BR" dirty="0"/>
              <a:t>Processo de geração e processo por forma</a:t>
            </a:r>
          </a:p>
          <a:p>
            <a:pPr marL="914400" lvl="2" indent="0">
              <a:buNone/>
            </a:pPr>
            <a:r>
              <a:rPr lang="pt-BR" dirty="0">
                <a:hlinkClick r:id="rId3"/>
              </a:rPr>
              <a:t>https://youtu.be/B0XSsa79Y1w</a:t>
            </a:r>
            <a:endParaRPr lang="pt-BR" dirty="0"/>
          </a:p>
          <a:p>
            <a:r>
              <a:rPr lang="pt-BR" dirty="0"/>
              <a:t>Controle de qualidade:</a:t>
            </a:r>
          </a:p>
          <a:p>
            <a:pPr marL="914400" lvl="2" indent="0">
              <a:buNone/>
            </a:pPr>
            <a:r>
              <a:rPr lang="pt-BR" dirty="0">
                <a:hlinkClick r:id="rId4"/>
              </a:rPr>
              <a:t>https://youtu.be/oD4jKBOIBwc</a:t>
            </a:r>
            <a:endParaRPr lang="pt-BR" dirty="0"/>
          </a:p>
          <a:p>
            <a:r>
              <a:rPr lang="pt-BR" dirty="0"/>
              <a:t>Produção de padronizados e adaptação na KHK</a:t>
            </a:r>
          </a:p>
          <a:p>
            <a:pPr marL="914400" lvl="2" indent="0">
              <a:buNone/>
            </a:pPr>
            <a:r>
              <a:rPr lang="pt-BR" dirty="0">
                <a:hlinkClick r:id="rId5"/>
              </a:rPr>
              <a:t>https://youtu.be/GCRBtHr_hg4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54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Assunto desta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Tipos de engrenamento:</a:t>
            </a:r>
          </a:p>
          <a:p>
            <a:pPr lvl="1"/>
            <a:r>
              <a:rPr lang="pt-BR" dirty="0"/>
              <a:t>Vê</a:t>
            </a:r>
          </a:p>
          <a:p>
            <a:r>
              <a:rPr lang="pt-BR" dirty="0"/>
              <a:t>Exercícios de ajuste de distância de centros</a:t>
            </a:r>
          </a:p>
          <a:p>
            <a:r>
              <a:rPr lang="pt-BR" dirty="0"/>
              <a:t>Exercícios de ajuste de razão de condução</a:t>
            </a:r>
          </a:p>
          <a:p>
            <a:r>
              <a:rPr lang="pt-BR" dirty="0"/>
              <a:t>Processos de fabricação de Engrenagens</a:t>
            </a:r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Esta nota de aula foi baseada no capítulo 6 da apostila de Elementos de máquinas II – EMC 5332 – da graduação em Eng. Mecânica da UFSC,</a:t>
            </a:r>
          </a:p>
          <a:p>
            <a:pPr marL="0" indent="0">
              <a:buNone/>
            </a:pPr>
            <a:r>
              <a:rPr lang="pt-BR" dirty="0"/>
              <a:t>Elaborada pelo professor </a:t>
            </a:r>
            <a:r>
              <a:rPr lang="pt-BR" dirty="0" err="1"/>
              <a:t>Acires</a:t>
            </a:r>
            <a:r>
              <a:rPr lang="pt-BR" dirty="0"/>
              <a:t> Dias</a:t>
            </a:r>
          </a:p>
        </p:txBody>
      </p:sp>
    </p:spTree>
    <p:extLst>
      <p:ext uri="{BB962C8B-B14F-4D97-AF65-F5344CB8AC3E}">
        <p14:creationId xmlns:p14="http://schemas.microsoft.com/office/powerpoint/2010/main" val="227574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092" y="0"/>
            <a:ext cx="6746908" cy="57864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14500"/>
            <a:ext cx="6057900" cy="5143499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Com deslocamento de perfil:</a:t>
            </a:r>
          </a:p>
          <a:p>
            <a:pPr lvl="2"/>
            <a:r>
              <a:rPr lang="pt-BR" dirty="0"/>
              <a:t>X1 + x2 </a:t>
            </a:r>
            <a:r>
              <a:rPr lang="pt-BR" dirty="0">
                <a:sym typeface="Symbol" panose="05050102010706020507" pitchFamily="18" charset="2"/>
              </a:rPr>
              <a:t> 0</a:t>
            </a:r>
          </a:p>
          <a:p>
            <a:pPr lvl="2"/>
            <a:r>
              <a:rPr lang="pt-BR" dirty="0" err="1"/>
              <a:t>Lo</a:t>
            </a:r>
            <a:r>
              <a:rPr lang="pt-BR" dirty="0"/>
              <a:t>= linha de referência da cremalheira geradora</a:t>
            </a:r>
          </a:p>
          <a:p>
            <a:pPr lvl="2"/>
            <a:r>
              <a:rPr lang="pt-BR" dirty="0"/>
              <a:t>L1= linha primitiva de geração do pinhão</a:t>
            </a:r>
          </a:p>
          <a:p>
            <a:pPr lvl="2"/>
            <a:r>
              <a:rPr lang="pt-BR" dirty="0"/>
              <a:t>L2= linha primitiva de geração da coroa</a:t>
            </a:r>
          </a:p>
          <a:p>
            <a:pPr lvl="2"/>
            <a:endParaRPr lang="pt-BR" dirty="0"/>
          </a:p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Eliminar o recorte no pé do dente para evitar a fadiga;</a:t>
            </a:r>
          </a:p>
          <a:p>
            <a:pPr lvl="1"/>
            <a:r>
              <a:rPr lang="pt-BR" dirty="0"/>
              <a:t>Variar a distância entre centros</a:t>
            </a:r>
          </a:p>
        </p:txBody>
      </p:sp>
    </p:spTree>
    <p:extLst>
      <p:ext uri="{BB962C8B-B14F-4D97-AF65-F5344CB8AC3E}">
        <p14:creationId xmlns:p14="http://schemas.microsoft.com/office/powerpoint/2010/main" val="99347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3" y="1271589"/>
            <a:ext cx="10863261" cy="5257798"/>
          </a:xfrm>
        </p:spPr>
        <p:txBody>
          <a:bodyPr>
            <a:normAutofit/>
          </a:bodyPr>
          <a:lstStyle/>
          <a:p>
            <a:r>
              <a:rPr lang="pt-BR" sz="3200" dirty="0"/>
              <a:t>Engrenamento Vê-Zero:</a:t>
            </a:r>
          </a:p>
          <a:p>
            <a:pPr lvl="1"/>
            <a:r>
              <a:rPr lang="pt-BR" sz="3200" dirty="0"/>
              <a:t>Vantagens:</a:t>
            </a:r>
          </a:p>
          <a:p>
            <a:pPr lvl="2"/>
            <a:r>
              <a:rPr lang="pt-BR" sz="2800" dirty="0"/>
              <a:t>Permite variação contínua da distância entre centros;</a:t>
            </a:r>
          </a:p>
          <a:p>
            <a:pPr lvl="2"/>
            <a:r>
              <a:rPr lang="pt-BR" sz="2800" dirty="0"/>
              <a:t>Evita ao recorte no pé do dentes;</a:t>
            </a:r>
          </a:p>
          <a:p>
            <a:pPr lvl="2"/>
            <a:r>
              <a:rPr lang="pt-BR" sz="2800" dirty="0"/>
              <a:t>Permite aperfeiçoar o projeto em função da:</a:t>
            </a:r>
          </a:p>
          <a:p>
            <a:pPr lvl="3"/>
            <a:r>
              <a:rPr lang="pt-BR" sz="2600" dirty="0"/>
              <a:t>Capacidade de carga mantendo compactação;</a:t>
            </a:r>
          </a:p>
          <a:p>
            <a:pPr lvl="3"/>
            <a:r>
              <a:rPr lang="pt-BR" sz="2600" dirty="0"/>
              <a:t>Privilegiar a razão de condução para obter mínima vibração e ruído.</a:t>
            </a:r>
          </a:p>
          <a:p>
            <a:pPr lvl="1"/>
            <a:r>
              <a:rPr lang="pt-BR" sz="3200" dirty="0"/>
              <a:t>Desvantagem:</a:t>
            </a:r>
          </a:p>
          <a:p>
            <a:pPr lvl="2" algn="just"/>
            <a:r>
              <a:rPr lang="pt-BR" sz="2800" dirty="0"/>
              <a:t>Ao menos uma das engrenagens, normalmente o pinhão deverá ser fabricado por geração, isto impacta em custos e intercambialidade.</a:t>
            </a:r>
          </a:p>
          <a:p>
            <a:pPr marL="914400" lvl="2" indent="0">
              <a:buNone/>
            </a:pPr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834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4633911" cy="5257798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Espessura do dente: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r>
              <a:rPr lang="pt-BR" dirty="0"/>
              <a:t>Os deslocamento não são complementares de forma que: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6" y="2514600"/>
            <a:ext cx="2895600" cy="9239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576" y="3898106"/>
            <a:ext cx="2886075" cy="7239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7362" y="3438524"/>
            <a:ext cx="5819673" cy="2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5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5519736" cy="5257798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Espessura do dente de operação: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/>
              <a:t>Módulo de operação</a:t>
            </a:r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2600325"/>
            <a:ext cx="3220405" cy="70008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4" y="3949701"/>
            <a:ext cx="3125461" cy="67944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924" y="5564187"/>
            <a:ext cx="2002687" cy="806451"/>
          </a:xfrm>
          <a:prstGeom prst="rect">
            <a:avLst/>
          </a:prstGeom>
        </p:spPr>
      </p:pic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5634061" y="1281109"/>
            <a:ext cx="5519736" cy="52577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Diâmetros primitivos: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pt-BR" dirty="0"/>
          </a:p>
          <a:p>
            <a:pPr lvl="1"/>
            <a:r>
              <a:rPr lang="pt-BR" dirty="0"/>
              <a:t>Relação de transmissão: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/>
              <a:t>	   </a:t>
            </a:r>
            <a:r>
              <a:rPr lang="pt-BR" sz="4000" dirty="0">
                <a:sym typeface="Wingdings" panose="05000000000000000000" pitchFamily="2" charset="2"/>
              </a:rPr>
              <a:t></a:t>
            </a:r>
            <a:r>
              <a:rPr lang="pt-BR" dirty="0"/>
              <a:t>Não se altera.</a:t>
            </a:r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0879" y="2211385"/>
            <a:ext cx="1494586" cy="461963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0879" y="3603624"/>
            <a:ext cx="1522543" cy="47060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5660" y="4995863"/>
            <a:ext cx="918084" cy="79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4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2259010"/>
            <a:ext cx="11268075" cy="12763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11363324" cy="438626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Para que os passos sejam compatíveis encontramos o ângulo de contato </a:t>
            </a:r>
            <a:r>
              <a:rPr lang="el-GR" dirty="0">
                <a:latin typeface="Mathcad UniMath" panose="02000503020000020003" pitchFamily="50" charset="0"/>
              </a:rPr>
              <a:t>α</a:t>
            </a:r>
            <a:r>
              <a:rPr lang="pt-BR" dirty="0">
                <a:latin typeface="Mathcad UniMath" panose="02000503020000020003" pitchFamily="50" charset="0"/>
              </a:rPr>
              <a:t>’ na operação</a:t>
            </a:r>
            <a:r>
              <a:rPr lang="pt-BR" dirty="0"/>
              <a:t>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Para a identidade seja verificada a parte da equação após o </a:t>
            </a:r>
            <a:r>
              <a:rPr lang="pt-BR" dirty="0">
                <a:sym typeface="Symbol" panose="05050102010706020507" pitchFamily="18" charset="2"/>
              </a:rPr>
              <a:t> </a:t>
            </a:r>
            <a:r>
              <a:rPr lang="pt-BR" dirty="0"/>
              <a:t>deve ser igual a zero: 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De onde chega-se a </a:t>
            </a:r>
            <a:r>
              <a:rPr lang="pt-BR" u="sng" dirty="0"/>
              <a:t>equação fundamental do engrenamento VÊ:</a:t>
            </a:r>
          </a:p>
          <a:p>
            <a:pPr lvl="2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524" y="3900488"/>
            <a:ext cx="6463552" cy="81121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301" y="5541965"/>
            <a:ext cx="33718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0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264" y="1484047"/>
            <a:ext cx="5648324" cy="5233720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A distância entre centros: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A partir da distância entre centros: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O deslocamento de perfil: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608" y="2398448"/>
            <a:ext cx="1852612" cy="82338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626" y="3764756"/>
            <a:ext cx="2859222" cy="9177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125" y="5579662"/>
            <a:ext cx="38766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264" y="1484047"/>
            <a:ext cx="4930233" cy="5233720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Fator de deslocamento de centro para o engrenamento VÊ: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As alturas dos dentes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386" y="2762487"/>
            <a:ext cx="140208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ço Reservado para Conteúdo 2"/>
              <p:cNvSpPr txBox="1">
                <a:spLocks/>
              </p:cNvSpPr>
              <p:nvPr/>
            </p:nvSpPr>
            <p:spPr>
              <a:xfrm>
                <a:off x="5638800" y="1459969"/>
                <a:ext cx="6191250" cy="52577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/>
                  <a:t>Engrenamento Vê:</a:t>
                </a:r>
              </a:p>
              <a:p>
                <a:pPr lvl="1"/>
                <a:r>
                  <a:rPr lang="pt-BR" dirty="0"/>
                  <a:t>Os diâmetros: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2≠0</m:t>
                    </m:r>
                  </m:oMath>
                </a14:m>
                <a:r>
                  <a:rPr lang="pt-BR" sz="2400" dirty="0"/>
                  <a:t>;</a:t>
                </a:r>
              </a:p>
              <a:p>
                <a:pPr lvl="2"/>
                <a:endParaRPr lang="pt-BR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∅1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∅1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pt-BR" sz="2400" dirty="0"/>
                  <a:t>;</a:t>
                </a:r>
              </a:p>
              <a:p>
                <a:pPr lvl="2"/>
                <a:endParaRPr lang="pt-BR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pt-BR" sz="2400" dirty="0">
                    <a:ea typeface="Cambria Math" panose="02040503050406030204" pitchFamily="18" charset="0"/>
                  </a:rPr>
                  <a:t>;</a:t>
                </a:r>
              </a:p>
              <a:p>
                <a:pPr lvl="2"/>
                <a:endParaRPr lang="pt-BR" sz="2400" dirty="0"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∅1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=∅1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pt-BR" sz="2400" dirty="0"/>
                  <a:t>;</a:t>
                </a:r>
              </a:p>
              <a:p>
                <a:pPr lvl="2"/>
                <a:endParaRPr lang="pt-BR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−2∙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pt-BR" sz="2400" dirty="0"/>
                  <a:t>.</a:t>
                </a:r>
              </a:p>
              <a:p>
                <a:pPr lvl="2"/>
                <a:endParaRPr lang="pt-BR" sz="1800" dirty="0"/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</p:txBody>
          </p:sp>
        </mc:Choice>
        <mc:Fallback xmlns="">
          <p:sp>
            <p:nvSpPr>
              <p:cNvPr id="11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459969"/>
                <a:ext cx="6191250" cy="5257798"/>
              </a:xfrm>
              <a:prstGeom prst="rect">
                <a:avLst/>
              </a:prstGeom>
              <a:blipFill>
                <a:blip r:embed="rId4"/>
                <a:stretch>
                  <a:fillRect l="-1772" t="-18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109" y="4571819"/>
            <a:ext cx="2571750" cy="46672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4583" y="5233778"/>
            <a:ext cx="24955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60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headEnd type="none" w="med" len="med"/>
          <a:tailEnd type="triangle" w="med" len="med"/>
        </a:ln>
      </a:spPr>
      <a:bodyPr lIns="18000" tIns="10800" rIns="18000" bIns="10800" rtlCol="0" anchor="ctr"/>
      <a:lstStyle>
        <a:defPPr algn="ctr">
          <a:defRPr sz="240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678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Mathcad UniMath</vt:lpstr>
      <vt:lpstr>Symbol</vt:lpstr>
      <vt:lpstr>Wingdings</vt:lpstr>
      <vt:lpstr>Tema do Office</vt:lpstr>
      <vt:lpstr>Elementos de máquinas II</vt:lpstr>
      <vt:lpstr>Assunto desta Aula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Exercícios</vt:lpstr>
      <vt:lpstr>Tipos de Engrenamentos</vt:lpstr>
      <vt:lpstr>Exercícios</vt:lpstr>
      <vt:lpstr>Processo de fabricação de engrenagens: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máquinas II</dc:title>
  <dc:creator>Walter Kapp</dc:creator>
  <cp:lastModifiedBy>Walter Kapp</cp:lastModifiedBy>
  <cp:revision>116</cp:revision>
  <dcterms:created xsi:type="dcterms:W3CDTF">2017-03-12T19:34:31Z</dcterms:created>
  <dcterms:modified xsi:type="dcterms:W3CDTF">2017-03-30T10:31:24Z</dcterms:modified>
</cp:coreProperties>
</file>