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29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2" r:id="rId14"/>
    <p:sldId id="351" r:id="rId15"/>
    <p:sldId id="354" r:id="rId16"/>
    <p:sldId id="355" r:id="rId17"/>
    <p:sldId id="356" r:id="rId18"/>
    <p:sldId id="357" r:id="rId19"/>
    <p:sldId id="335" r:id="rId20"/>
    <p:sldId id="341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95371" autoAdjust="0"/>
  </p:normalViewPr>
  <p:slideViewPr>
    <p:cSldViewPr snapToGrid="0">
      <p:cViewPr varScale="1">
        <p:scale>
          <a:sx n="81" d="100"/>
          <a:sy n="81" d="100"/>
        </p:scale>
        <p:origin x="60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1200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796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538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51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6047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883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46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05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272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79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988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29B67-D3B6-420B-BB6F-D6271EBD5255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2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Elementos de máquinas II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Aula 06 – Engrenagens Helicoidais</a:t>
            </a:r>
          </a:p>
          <a:p>
            <a:r>
              <a:rPr lang="pt-BR" dirty="0"/>
              <a:t>Prof. Walter </a:t>
            </a:r>
            <a:r>
              <a:rPr lang="pt-BR" dirty="0" err="1"/>
              <a:t>Antonio</a:t>
            </a:r>
            <a:r>
              <a:rPr lang="pt-BR" dirty="0"/>
              <a:t> Kapp, Dr. Eng.</a:t>
            </a:r>
          </a:p>
        </p:txBody>
      </p:sp>
    </p:spTree>
    <p:extLst>
      <p:ext uri="{BB962C8B-B14F-4D97-AF65-F5344CB8AC3E}">
        <p14:creationId xmlns:p14="http://schemas.microsoft.com/office/powerpoint/2010/main" val="1743594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112" y="189332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Engrenagens Helicoidais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3238" y="1124370"/>
            <a:ext cx="9258300" cy="537069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Engrenamento com engrenagens helicoidais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sz="2400" dirty="0"/>
              <a:t>Considera-se o caso geral que é o engrenamento VÊ</a:t>
            </a:r>
            <a:endParaRPr lang="pt-BR" dirty="0"/>
          </a:p>
          <a:p>
            <a:pPr lvl="1" algn="just"/>
            <a:r>
              <a:rPr lang="pt-BR" dirty="0"/>
              <a:t>Espessuras do dente:</a:t>
            </a:r>
          </a:p>
          <a:p>
            <a:pPr lvl="1" algn="just"/>
            <a:endParaRPr lang="pt-BR" dirty="0"/>
          </a:p>
          <a:p>
            <a:pPr marL="457200" lvl="1" indent="0" algn="just">
              <a:buNone/>
            </a:pPr>
            <a:endParaRPr lang="pt-BR" dirty="0"/>
          </a:p>
          <a:p>
            <a:pPr lvl="1" algn="just"/>
            <a:r>
              <a:rPr lang="pt-BR" dirty="0"/>
              <a:t>A soma das espessuras:</a:t>
            </a:r>
          </a:p>
          <a:p>
            <a:pPr lvl="1" algn="just"/>
            <a:endParaRPr lang="pt-BR" dirty="0"/>
          </a:p>
          <a:p>
            <a:pPr lvl="1" algn="just"/>
            <a:endParaRPr lang="pt-BR" dirty="0"/>
          </a:p>
          <a:p>
            <a:pPr marL="457200" lvl="1" indent="0" algn="just">
              <a:buNone/>
            </a:pPr>
            <a:r>
              <a:rPr lang="pt-BR" dirty="0"/>
              <a:t>Onde: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480" y="2440605"/>
            <a:ext cx="3724275" cy="90487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2388" y="2440605"/>
            <a:ext cx="3695700" cy="85725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4480" y="3695307"/>
            <a:ext cx="3581400" cy="74295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1427" y="5028512"/>
            <a:ext cx="1800225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10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7280660" y="1558742"/>
            <a:ext cx="445571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Resolvida a equação para </a:t>
            </a:r>
            <a:r>
              <a:rPr lang="pt-BR" sz="2000" dirty="0">
                <a:latin typeface="Symbol" panose="05050102010706020507" pitchFamily="18" charset="2"/>
              </a:rPr>
              <a:t>a</a:t>
            </a:r>
            <a:r>
              <a:rPr lang="pt-BR" sz="2000" dirty="0"/>
              <a:t>’ determina-se a distância entre centros:</a:t>
            </a:r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r>
              <a:rPr lang="pt-BR" sz="2000" dirty="0"/>
              <a:t>Onde:</a:t>
            </a:r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r>
              <a:rPr lang="pt-BR" sz="2000" dirty="0"/>
              <a:t>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112" y="189332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Engrenagens Helicoidais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63237" y="1124370"/>
                <a:ext cx="6817423" cy="5370698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pt-BR" dirty="0"/>
                  <a:t>Engrenamento com engrenagens helicoidais</a:t>
                </a:r>
              </a:p>
              <a:p>
                <a:pPr lvl="1"/>
                <a:r>
                  <a:rPr lang="pt-BR" dirty="0"/>
                  <a:t>Equação fundamental do engrenamento VÊ para engrenagens helicoidais:</a:t>
                </a:r>
              </a:p>
              <a:p>
                <a:pPr lvl="1"/>
                <a:endParaRPr lang="pt-BR" dirty="0"/>
              </a:p>
              <a:p>
                <a:pPr lvl="1" algn="just"/>
                <a:endParaRPr lang="pt-BR" dirty="0"/>
              </a:p>
              <a:p>
                <a:pPr marL="457200" lvl="1" indent="0" algn="just">
                  <a:buNone/>
                </a:pPr>
                <a:endParaRPr lang="pt-BR" dirty="0"/>
              </a:p>
              <a:p>
                <a:pPr marL="457200" lvl="1" indent="0" algn="just">
                  <a:buNone/>
                </a:pPr>
                <a:endParaRPr lang="pt-BR" dirty="0"/>
              </a:p>
              <a:p>
                <a:pPr marL="457200" lvl="1" indent="0" algn="just">
                  <a:buNone/>
                </a:pPr>
                <a:r>
                  <a:rPr lang="pt-BR" dirty="0"/>
                  <a:t>Como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𝑡𝑎𝑛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d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𝑡𝑎𝑛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pt-BR" dirty="0"/>
                  <a:t> : </a:t>
                </a:r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3237" y="1124370"/>
                <a:ext cx="6817423" cy="5370698"/>
              </a:xfrm>
              <a:blipFill>
                <a:blip r:embed="rId2"/>
                <a:stretch>
                  <a:fillRect l="-1610" t="-1816" r="-107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6940" y="2544014"/>
            <a:ext cx="4171950" cy="80962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0635" y="4773283"/>
            <a:ext cx="3305175" cy="67627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16356" y="2312147"/>
            <a:ext cx="1638300" cy="752475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16356" y="3557210"/>
            <a:ext cx="1857375" cy="781050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22088" y="4611358"/>
            <a:ext cx="225742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86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7380409" y="1784990"/>
            <a:ext cx="445571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Se optarmos pelo cálculo do diâmetro:</a:t>
            </a:r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r>
              <a:rPr lang="pt-BR" sz="2000" dirty="0"/>
              <a:t>Onde: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112" y="189332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Engrenagens Helicoidais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3237" y="1124370"/>
            <a:ext cx="6842536" cy="537069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Engrenamento com engrenagens helicoidais</a:t>
            </a:r>
          </a:p>
          <a:p>
            <a:pPr lvl="1"/>
            <a:r>
              <a:rPr lang="pt-BR" dirty="0"/>
              <a:t>Dimensões das engrenagens do engrenamento VÊ Helicoidal:</a:t>
            </a:r>
          </a:p>
          <a:p>
            <a:pPr lvl="1"/>
            <a:endParaRPr lang="pt-BR" dirty="0"/>
          </a:p>
          <a:p>
            <a:pPr lvl="1" algn="just"/>
            <a:endParaRPr lang="pt-BR" dirty="0"/>
          </a:p>
          <a:p>
            <a:pPr marL="457200" lvl="1" indent="0" algn="just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451" y="2821168"/>
            <a:ext cx="3228975" cy="87630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3501" y="3763875"/>
            <a:ext cx="3209925" cy="82867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4451" y="4696083"/>
            <a:ext cx="3171825" cy="847725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4450" y="5554748"/>
            <a:ext cx="3228975" cy="847725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31965" y="5896770"/>
            <a:ext cx="1009650" cy="695325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80409" y="2450432"/>
            <a:ext cx="3573453" cy="698125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80408" y="3254604"/>
            <a:ext cx="3558645" cy="695232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80408" y="4035297"/>
            <a:ext cx="3573454" cy="700444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80408" y="4840829"/>
            <a:ext cx="3558645" cy="69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361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112" y="189332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Engrenagens Helicoidais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3237" y="1124370"/>
            <a:ext cx="6842536" cy="537069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Engrenamento com engrenagens helicoidais</a:t>
            </a:r>
          </a:p>
          <a:p>
            <a:pPr lvl="1"/>
            <a:r>
              <a:rPr lang="pt-BR" dirty="0"/>
              <a:t>Razões de condução</a:t>
            </a:r>
          </a:p>
          <a:p>
            <a:pPr lvl="2"/>
            <a:r>
              <a:rPr lang="pt-BR" dirty="0"/>
              <a:t>Razão de condução transversal (</a:t>
            </a:r>
            <a:r>
              <a:rPr lang="pt-BR" dirty="0" err="1">
                <a:latin typeface="Symbol" panose="05050102010706020507" pitchFamily="18" charset="2"/>
              </a:rPr>
              <a:t>e</a:t>
            </a:r>
            <a:r>
              <a:rPr lang="pt-BR" baseline="-25000" dirty="0" err="1">
                <a:latin typeface="Symbol" panose="05050102010706020507" pitchFamily="18" charset="2"/>
              </a:rPr>
              <a:t>a</a:t>
            </a:r>
            <a:r>
              <a:rPr lang="pt-BR" dirty="0"/>
              <a:t>):</a:t>
            </a:r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r>
              <a:rPr lang="pt-BR" dirty="0"/>
              <a:t>Grau de recobrimento axial (</a:t>
            </a:r>
            <a:r>
              <a:rPr lang="pt-BR" dirty="0" err="1">
                <a:latin typeface="Symbol" panose="05050102010706020507" pitchFamily="18" charset="2"/>
              </a:rPr>
              <a:t>e</a:t>
            </a:r>
            <a:r>
              <a:rPr lang="pt-BR" baseline="-25000" dirty="0" err="1">
                <a:latin typeface="Symbol" panose="05050102010706020507" pitchFamily="18" charset="2"/>
              </a:rPr>
              <a:t>b</a:t>
            </a:r>
            <a:r>
              <a:rPr lang="pt-BR" dirty="0"/>
              <a:t>):</a:t>
            </a:r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marL="914400" lvl="2" indent="0">
              <a:buNone/>
            </a:pPr>
            <a:r>
              <a:rPr lang="pt-BR" dirty="0"/>
              <a:t>	</a:t>
            </a:r>
            <a:r>
              <a:rPr lang="pt-BR" sz="2800" dirty="0">
                <a:sym typeface="Wingdings" panose="05000000000000000000" pitchFamily="2" charset="2"/>
              </a:rPr>
              <a:t></a:t>
            </a:r>
            <a:r>
              <a:rPr lang="pt-BR" dirty="0">
                <a:sym typeface="Wingdings" panose="05000000000000000000" pitchFamily="2" charset="2"/>
              </a:rPr>
              <a:t> </a:t>
            </a:r>
            <a:r>
              <a:rPr lang="pt-BR" dirty="0"/>
              <a:t>Recomenda-se que </a:t>
            </a:r>
            <a:r>
              <a:rPr lang="pt-BR" dirty="0">
                <a:latin typeface="Symbol" panose="05050102010706020507" pitchFamily="18" charset="2"/>
              </a:rPr>
              <a:t>e</a:t>
            </a:r>
            <a:r>
              <a:rPr lang="pt-BR" baseline="-25000" dirty="0">
                <a:latin typeface="Symbol" panose="05050102010706020507" pitchFamily="18" charset="2"/>
              </a:rPr>
              <a:t>b</a:t>
            </a:r>
            <a:r>
              <a:rPr lang="pt-BR" dirty="0">
                <a:latin typeface="Mathcad UniMath" panose="02000503020000020003" pitchFamily="50" charset="0"/>
              </a:rPr>
              <a:t>≥</a:t>
            </a:r>
            <a:r>
              <a:rPr lang="pt-BR" dirty="0"/>
              <a:t>1</a:t>
            </a:r>
          </a:p>
          <a:p>
            <a:pPr lvl="2"/>
            <a:endParaRPr lang="pt-BR" dirty="0"/>
          </a:p>
          <a:p>
            <a:pPr lvl="1"/>
            <a:endParaRPr lang="pt-BR" dirty="0"/>
          </a:p>
          <a:p>
            <a:pPr lvl="1" algn="just"/>
            <a:endParaRPr lang="pt-BR" dirty="0"/>
          </a:p>
          <a:p>
            <a:pPr marL="457200" lvl="1" indent="0" algn="just">
              <a:buNone/>
            </a:pP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285" y="2450432"/>
            <a:ext cx="1038225" cy="68580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897" y="3264866"/>
            <a:ext cx="5229225" cy="790575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3609" y="4840829"/>
            <a:ext cx="186690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176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112" y="189332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Engrenagens Helicoidais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3237" y="1124370"/>
            <a:ext cx="10707526" cy="537069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Engrenamento com engrenagens helicoidais</a:t>
            </a:r>
          </a:p>
          <a:p>
            <a:pPr lvl="1"/>
            <a:r>
              <a:rPr lang="pt-BR" dirty="0"/>
              <a:t>Determinação do fator de deslocamento de perfil mínimo para evitar o recorte em pinhões Helicoidais:</a:t>
            </a:r>
          </a:p>
          <a:p>
            <a:pPr lvl="2"/>
            <a:endParaRPr lang="pt-BR" dirty="0"/>
          </a:p>
          <a:p>
            <a:pPr lvl="1"/>
            <a:endParaRPr lang="pt-BR" dirty="0"/>
          </a:p>
          <a:p>
            <a:pPr lvl="1" algn="just"/>
            <a:endParaRPr lang="pt-BR" dirty="0"/>
          </a:p>
          <a:p>
            <a:pPr marL="457200" lvl="1" indent="0" algn="just">
              <a:buNone/>
            </a:pPr>
            <a:endParaRPr lang="pt-BR" dirty="0"/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868" y="2794949"/>
            <a:ext cx="2038350" cy="476250"/>
          </a:xfrm>
          <a:prstGeom prst="rect">
            <a:avLst/>
          </a:prstGeom>
        </p:spPr>
      </p:pic>
      <p:pic>
        <p:nvPicPr>
          <p:cNvPr id="20" name="Imagem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1152" y="3552383"/>
            <a:ext cx="3086100" cy="752475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1152" y="4304858"/>
            <a:ext cx="3406482" cy="844464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63009" y="5415670"/>
            <a:ext cx="2662385" cy="92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112" y="189332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Engrenagens Helicoidais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3237" y="1124370"/>
            <a:ext cx="8624202" cy="537069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Número de dentes virtuais</a:t>
            </a:r>
          </a:p>
          <a:p>
            <a:pPr lvl="1"/>
            <a:r>
              <a:rPr lang="pt-BR" dirty="0"/>
              <a:t>Ao considerar-se a seção por um plano normal à hélice na superfície cilíndrica primitiva, tem-se uma engrenagem de dentes retos chamada de engrenagem virtual.</a:t>
            </a:r>
          </a:p>
          <a:p>
            <a:pPr marL="457200" lvl="1" indent="0">
              <a:buNone/>
            </a:pPr>
            <a:r>
              <a:rPr lang="pt-BR" dirty="0"/>
              <a:t>	Esta engrenagem tem as seguintes características:</a:t>
            </a:r>
          </a:p>
          <a:p>
            <a:pPr lvl="1"/>
            <a:r>
              <a:rPr lang="pt-BR" dirty="0"/>
              <a:t>1. Seu módulo </a:t>
            </a:r>
            <a:r>
              <a:rPr lang="pt-BR" dirty="0" err="1"/>
              <a:t>m</a:t>
            </a:r>
            <a:r>
              <a:rPr lang="pt-BR" baseline="-25000" dirty="0" err="1"/>
              <a:t>v</a:t>
            </a:r>
            <a:r>
              <a:rPr lang="pt-BR" dirty="0"/>
              <a:t> é igual ao módulo normal da engrenagem helicoidal </a:t>
            </a:r>
            <a:r>
              <a:rPr lang="pt-BR" dirty="0" err="1"/>
              <a:t>m</a:t>
            </a:r>
            <a:r>
              <a:rPr lang="pt-BR" baseline="-25000" dirty="0" err="1"/>
              <a:t>n</a:t>
            </a:r>
            <a:r>
              <a:rPr lang="pt-BR" dirty="0"/>
              <a:t>.</a:t>
            </a:r>
          </a:p>
          <a:p>
            <a:pPr lvl="1"/>
            <a:r>
              <a:rPr lang="pt-BR" dirty="0"/>
              <a:t>2. O raio primitivo </a:t>
            </a:r>
            <a:r>
              <a:rPr lang="pt-BR" dirty="0" err="1"/>
              <a:t>r</a:t>
            </a:r>
            <a:r>
              <a:rPr lang="pt-BR" baseline="-25000" dirty="0" err="1"/>
              <a:t>v</a:t>
            </a:r>
            <a:r>
              <a:rPr lang="pt-BR" dirty="0"/>
              <a:t> é igual ao raio de curvatura no ponto p da elipse correspondente à seção oblíqua ao cilindro de base</a:t>
            </a:r>
          </a:p>
          <a:p>
            <a:pPr lvl="2"/>
            <a:endParaRPr lang="pt-BR" dirty="0"/>
          </a:p>
          <a:p>
            <a:pPr lvl="1"/>
            <a:endParaRPr lang="pt-BR" dirty="0"/>
          </a:p>
          <a:p>
            <a:pPr lvl="1" algn="just"/>
            <a:endParaRPr lang="pt-BR" dirty="0"/>
          </a:p>
          <a:p>
            <a:pPr marL="457200" lvl="1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1392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9950" y="0"/>
            <a:ext cx="8782050" cy="603885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112" y="189332"/>
            <a:ext cx="3990657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Engrenagens Helicoidais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3237" y="1772238"/>
            <a:ext cx="2946713" cy="4722829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Número de dentes virtuais</a:t>
            </a:r>
          </a:p>
          <a:p>
            <a:pPr lvl="2"/>
            <a:endParaRPr lang="pt-BR" dirty="0"/>
          </a:p>
          <a:p>
            <a:pPr lvl="1"/>
            <a:endParaRPr lang="pt-BR" dirty="0"/>
          </a:p>
          <a:p>
            <a:pPr lvl="1" algn="just"/>
            <a:endParaRPr lang="pt-BR" dirty="0"/>
          </a:p>
          <a:p>
            <a:pPr marL="457200" lvl="1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0449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112" y="189332"/>
            <a:ext cx="3990657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Engrenagens Helicoidais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9112" y="1363744"/>
            <a:ext cx="7163048" cy="47228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/>
              <a:t>Como b=r, e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O raio de curvatura é: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Aplicando a condição de engrenamento virtual: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Pela definição de módulo: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Logo:</a:t>
            </a:r>
          </a:p>
          <a:p>
            <a:pPr lvl="2"/>
            <a:endParaRPr lang="pt-BR" sz="1800" dirty="0"/>
          </a:p>
          <a:p>
            <a:pPr lvl="1"/>
            <a:endParaRPr lang="pt-BR" sz="2000" dirty="0"/>
          </a:p>
          <a:p>
            <a:pPr lvl="1" algn="just"/>
            <a:endParaRPr lang="pt-BR" sz="2000" dirty="0"/>
          </a:p>
          <a:p>
            <a:pPr marL="457200" lvl="1" indent="0" algn="just">
              <a:buNone/>
            </a:pPr>
            <a:endParaRPr lang="pt-BR" sz="20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7648" y="662457"/>
            <a:ext cx="1114425" cy="78105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8123" y="1686269"/>
            <a:ext cx="1123950" cy="67627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8573" y="2501246"/>
            <a:ext cx="1333500" cy="76200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18573" y="3671739"/>
            <a:ext cx="1304925" cy="75247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17039" y="4673780"/>
            <a:ext cx="1133475" cy="828675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9738" y="5632928"/>
            <a:ext cx="1047750" cy="7334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ixaDeTexto 10"/>
              <p:cNvSpPr txBox="1"/>
              <p:nvPr/>
            </p:nvSpPr>
            <p:spPr>
              <a:xfrm>
                <a:off x="3356604" y="5633489"/>
                <a:ext cx="1160126" cy="6301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6604" y="5633489"/>
                <a:ext cx="1160126" cy="630109"/>
              </a:xfrm>
              <a:prstGeom prst="rect">
                <a:avLst/>
              </a:prstGeom>
              <a:blipFill>
                <a:blip r:embed="rId8"/>
                <a:stretch>
                  <a:fillRect b="-9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Imagem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03060" y="5734148"/>
            <a:ext cx="2390775" cy="704850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926906" y="5829103"/>
            <a:ext cx="151447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77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112" y="189332"/>
            <a:ext cx="3990657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Engrenagens Helicoidais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9112" y="1363744"/>
            <a:ext cx="11475540" cy="500877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z="2400" dirty="0"/>
              <a:t>Definições:</a:t>
            </a:r>
          </a:p>
          <a:p>
            <a:pPr marL="3676650" indent="-3676650">
              <a:buNone/>
              <a:tabLst>
                <a:tab pos="3497263" algn="l"/>
              </a:tabLst>
            </a:pPr>
            <a:r>
              <a:rPr lang="pt-BR" sz="2400" dirty="0"/>
              <a:t>Passo de Base Transversal(</a:t>
            </a:r>
            <a:r>
              <a:rPr lang="pt-BR" sz="2400" dirty="0" err="1"/>
              <a:t>p</a:t>
            </a:r>
            <a:r>
              <a:rPr lang="pt-BR" sz="2400" baseline="-25000" dirty="0" err="1"/>
              <a:t>bt</a:t>
            </a:r>
            <a:r>
              <a:rPr lang="pt-BR" sz="2400" dirty="0"/>
              <a:t>)	– É o passo medido sobre a superfície cilíndrica de base, no plano transversal.</a:t>
            </a:r>
          </a:p>
          <a:p>
            <a:pPr marL="3676650" indent="-3676650">
              <a:buNone/>
              <a:tabLst>
                <a:tab pos="3497263" algn="l"/>
              </a:tabLst>
            </a:pPr>
            <a:r>
              <a:rPr lang="pt-BR" sz="2400" dirty="0"/>
              <a:t>Passo de Base Normal(</a:t>
            </a:r>
            <a:r>
              <a:rPr lang="pt-BR" sz="2400" dirty="0" err="1"/>
              <a:t>p</a:t>
            </a:r>
            <a:r>
              <a:rPr lang="pt-BR" sz="2400" baseline="-25000" dirty="0" err="1"/>
              <a:t>bn</a:t>
            </a:r>
            <a:r>
              <a:rPr lang="pt-BR" sz="2400" dirty="0"/>
              <a:t>) 	– É o passo medido sobre a superfície cilíndrica de base, no plano normal.</a:t>
            </a:r>
          </a:p>
          <a:p>
            <a:pPr marL="3676650" indent="-3676650">
              <a:buNone/>
              <a:tabLst>
                <a:tab pos="3497263" algn="l"/>
              </a:tabLst>
            </a:pPr>
            <a:r>
              <a:rPr lang="pt-BR" sz="2400" dirty="0"/>
              <a:t>Passo Primitivo Transversal (</a:t>
            </a:r>
            <a:r>
              <a:rPr lang="pt-BR" sz="2400" dirty="0" err="1"/>
              <a:t>p</a:t>
            </a:r>
            <a:r>
              <a:rPr lang="pt-BR" sz="2400" baseline="-25000" dirty="0" err="1"/>
              <a:t>t</a:t>
            </a:r>
            <a:r>
              <a:rPr lang="pt-BR" sz="2400" dirty="0"/>
              <a:t>) 	– É o passo medido sobre a superfície cilíndrica primitiva, no plano transversal.</a:t>
            </a:r>
          </a:p>
          <a:p>
            <a:pPr marL="3676650" indent="-3676650">
              <a:buNone/>
              <a:tabLst>
                <a:tab pos="3497263" algn="l"/>
              </a:tabLst>
            </a:pPr>
            <a:r>
              <a:rPr lang="pt-BR" sz="2400" dirty="0"/>
              <a:t>Passo Primitivo Normal(</a:t>
            </a:r>
            <a:r>
              <a:rPr lang="pt-BR" sz="2400" dirty="0" err="1"/>
              <a:t>p</a:t>
            </a:r>
            <a:r>
              <a:rPr lang="pt-BR" sz="2400" baseline="-25000" dirty="0" err="1"/>
              <a:t>n</a:t>
            </a:r>
            <a:r>
              <a:rPr lang="pt-BR" sz="2400" dirty="0"/>
              <a:t>) 	– É o passo medido sobre a superfície cilíndrica primitiva, no plano normal.</a:t>
            </a:r>
          </a:p>
          <a:p>
            <a:pPr marL="3676650" indent="-3676650">
              <a:buNone/>
              <a:tabLst>
                <a:tab pos="3497263" algn="l"/>
              </a:tabLst>
            </a:pPr>
            <a:r>
              <a:rPr lang="pt-BR" sz="2400" dirty="0"/>
              <a:t>Passo Primitivo Axial(</a:t>
            </a:r>
            <a:r>
              <a:rPr lang="pt-BR" sz="2400" dirty="0" err="1"/>
              <a:t>p</a:t>
            </a:r>
            <a:r>
              <a:rPr lang="pt-BR" sz="2400" baseline="-25000" dirty="0" err="1"/>
              <a:t>a</a:t>
            </a:r>
            <a:r>
              <a:rPr lang="pt-BR" sz="2400" dirty="0"/>
              <a:t>)	– É o passo medido sobre a superfície cilíndrica primitiva, no plano axial.</a:t>
            </a:r>
          </a:p>
          <a:p>
            <a:pPr marL="3676650" indent="-3676650">
              <a:buNone/>
              <a:tabLst>
                <a:tab pos="3497263" algn="l"/>
              </a:tabLst>
            </a:pPr>
            <a:r>
              <a:rPr lang="pt-BR" sz="2400" dirty="0"/>
              <a:t>Módulo Transversal (</a:t>
            </a:r>
            <a:r>
              <a:rPr lang="pt-BR" sz="2400" dirty="0" err="1"/>
              <a:t>m</a:t>
            </a:r>
            <a:r>
              <a:rPr lang="pt-BR" sz="2400" baseline="-25000" dirty="0" err="1"/>
              <a:t>t</a:t>
            </a:r>
            <a:r>
              <a:rPr lang="pt-BR" sz="2400" dirty="0"/>
              <a:t>) 	– É o módulo no plano transversal, este módulo define a circunferência primitiva, </a:t>
            </a:r>
            <a:r>
              <a:rPr lang="pt-BR" sz="2400" dirty="0" err="1"/>
              <a:t>m</a:t>
            </a:r>
            <a:r>
              <a:rPr lang="pt-BR" sz="2400" baseline="-25000" dirty="0" err="1"/>
              <a:t>t</a:t>
            </a:r>
            <a:r>
              <a:rPr lang="pt-BR" sz="2400" dirty="0"/>
              <a:t> =d/z.</a:t>
            </a:r>
          </a:p>
          <a:p>
            <a:pPr marL="3676650" indent="-3676650">
              <a:buNone/>
              <a:tabLst>
                <a:tab pos="3497263" algn="l"/>
              </a:tabLst>
            </a:pPr>
            <a:r>
              <a:rPr lang="pt-BR" sz="2400" dirty="0"/>
              <a:t>Módulo Normal(</a:t>
            </a:r>
            <a:r>
              <a:rPr lang="pt-BR" sz="2400" dirty="0" err="1"/>
              <a:t>m</a:t>
            </a:r>
            <a:r>
              <a:rPr lang="pt-BR" sz="2400" baseline="-25000" dirty="0" err="1"/>
              <a:t>n</a:t>
            </a:r>
            <a:r>
              <a:rPr lang="pt-BR" sz="2400" dirty="0"/>
              <a:t>) 	– É o módulo no plano normal, este módulo é o mesmo da fabricação, o mesmo módulo da cremalheira geradora, m = </a:t>
            </a:r>
            <a:r>
              <a:rPr lang="pt-BR" sz="2400" dirty="0" err="1"/>
              <a:t>m</a:t>
            </a:r>
            <a:r>
              <a:rPr lang="pt-BR" sz="2400" baseline="-25000" dirty="0" err="1"/>
              <a:t>n</a:t>
            </a:r>
            <a:r>
              <a:rPr lang="pt-BR" sz="2400" dirty="0"/>
              <a:t>.</a:t>
            </a:r>
          </a:p>
          <a:p>
            <a:pPr marL="3676650" indent="-3676650">
              <a:buNone/>
              <a:tabLst>
                <a:tab pos="3497263" algn="l"/>
              </a:tabLst>
            </a:pPr>
            <a:r>
              <a:rPr lang="pt-BR" sz="2400" dirty="0"/>
              <a:t>Ângulo de Pressão Transversal(α</a:t>
            </a:r>
            <a:r>
              <a:rPr lang="pt-BR" sz="2400" baseline="-25000" dirty="0"/>
              <a:t>t</a:t>
            </a:r>
            <a:r>
              <a:rPr lang="pt-BR" sz="2400" dirty="0"/>
              <a:t>)	– É medido no plano transversal e a função evolvente de um dente helicoidal refere-se a este ângulo.</a:t>
            </a:r>
          </a:p>
          <a:p>
            <a:pPr marL="3676650" indent="-3676650">
              <a:buNone/>
              <a:tabLst>
                <a:tab pos="3497263" algn="l"/>
              </a:tabLst>
            </a:pPr>
            <a:r>
              <a:rPr lang="pt-BR" sz="2400" dirty="0"/>
              <a:t>Ângulo de Pressão Normal(α</a:t>
            </a:r>
            <a:r>
              <a:rPr lang="pt-BR" sz="2400" baseline="-25000" dirty="0"/>
              <a:t>n</a:t>
            </a:r>
            <a:r>
              <a:rPr lang="pt-BR" sz="2400" dirty="0"/>
              <a:t>) 	– É medido no plano normal e é, da mesma forma que o módulo normal, o ângulo da ferramenta geradora,α=α</a:t>
            </a:r>
            <a:r>
              <a:rPr lang="pt-BR" sz="2400" baseline="-25000" dirty="0"/>
              <a:t>n</a:t>
            </a:r>
            <a:r>
              <a:rPr lang="pt-BR" sz="2400" dirty="0"/>
              <a:t>.</a:t>
            </a:r>
          </a:p>
          <a:p>
            <a:pPr marL="0" indent="0" algn="just">
              <a:buNone/>
            </a:pPr>
            <a:endParaRPr lang="pt-BR" sz="2400" dirty="0"/>
          </a:p>
          <a:p>
            <a:pPr lvl="2"/>
            <a:endParaRPr lang="pt-BR" sz="1800" dirty="0"/>
          </a:p>
          <a:p>
            <a:pPr lvl="1"/>
            <a:endParaRPr lang="pt-BR" sz="2000" dirty="0"/>
          </a:p>
          <a:p>
            <a:pPr lvl="1" algn="just"/>
            <a:endParaRPr lang="pt-BR" sz="2000" dirty="0"/>
          </a:p>
          <a:p>
            <a:pPr marL="457200" lvl="1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7294174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Tipos de Engrenamentos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9563" y="1271589"/>
            <a:ext cx="10863261" cy="5257798"/>
          </a:xfrm>
        </p:spPr>
        <p:txBody>
          <a:bodyPr>
            <a:normAutofit/>
          </a:bodyPr>
          <a:lstStyle/>
          <a:p>
            <a:r>
              <a:rPr lang="pt-BR" sz="3200" dirty="0"/>
              <a:t>Engrenamento Helicoidal:</a:t>
            </a:r>
          </a:p>
          <a:p>
            <a:pPr lvl="1"/>
            <a:r>
              <a:rPr lang="pt-BR" sz="3200" dirty="0"/>
              <a:t>Vantagens:</a:t>
            </a:r>
          </a:p>
          <a:p>
            <a:pPr lvl="2"/>
            <a:r>
              <a:rPr lang="pt-BR" sz="2800" dirty="0"/>
              <a:t>Engrenamento mais robusto;</a:t>
            </a:r>
          </a:p>
          <a:p>
            <a:pPr lvl="2"/>
            <a:r>
              <a:rPr lang="pt-BR" sz="2800" dirty="0"/>
              <a:t>Contato suave;</a:t>
            </a:r>
          </a:p>
          <a:p>
            <a:pPr lvl="2"/>
            <a:r>
              <a:rPr lang="pt-BR" sz="2800" dirty="0"/>
              <a:t>Altas velocidades;</a:t>
            </a:r>
          </a:p>
          <a:p>
            <a:pPr lvl="2"/>
            <a:r>
              <a:rPr lang="pt-BR" sz="2800" dirty="0"/>
              <a:t>Mais compacto.</a:t>
            </a:r>
          </a:p>
          <a:p>
            <a:pPr lvl="1"/>
            <a:r>
              <a:rPr lang="pt-BR" sz="3200" dirty="0"/>
              <a:t>Desvantagem:</a:t>
            </a:r>
          </a:p>
          <a:p>
            <a:pPr lvl="2" algn="just"/>
            <a:r>
              <a:rPr lang="pt-BR" sz="2800" dirty="0"/>
              <a:t>Processo de fabricação mais complexo.</a:t>
            </a:r>
          </a:p>
          <a:p>
            <a:pPr lvl="2" algn="just"/>
            <a:r>
              <a:rPr lang="pt-BR" sz="2800" dirty="0"/>
              <a:t>Menos padronizados, permite muita variação do ângulo de hélice.</a:t>
            </a:r>
          </a:p>
          <a:p>
            <a:pPr marL="914400" lvl="2" indent="0">
              <a:buNone/>
            </a:pPr>
            <a:endParaRPr lang="pt-BR" sz="2400" dirty="0"/>
          </a:p>
          <a:p>
            <a:pPr lvl="2"/>
            <a:endParaRPr lang="pt-BR" sz="2400" dirty="0"/>
          </a:p>
          <a:p>
            <a:pPr lvl="2"/>
            <a:endParaRPr lang="pt-BR" sz="2400" dirty="0"/>
          </a:p>
          <a:p>
            <a:pPr lvl="2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08346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Assunto desta Aula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Engrenagens Helicoidais</a:t>
            </a:r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Esta nota de aula foi baseada no capítulo 7 da apostila de Elementos de máquinas II – EMC 5332 – da graduação em Eng. Mecânica da UFSC,</a:t>
            </a:r>
          </a:p>
          <a:p>
            <a:pPr marL="0" indent="0">
              <a:buNone/>
            </a:pPr>
            <a:r>
              <a:rPr lang="pt-BR" dirty="0"/>
              <a:t>Elaborada pelo professor </a:t>
            </a:r>
            <a:r>
              <a:rPr lang="pt-BR" dirty="0" err="1"/>
              <a:t>Acires</a:t>
            </a:r>
            <a:r>
              <a:rPr lang="pt-BR" dirty="0"/>
              <a:t> Dias</a:t>
            </a:r>
          </a:p>
        </p:txBody>
      </p:sp>
    </p:spTree>
    <p:extLst>
      <p:ext uri="{BB962C8B-B14F-4D97-AF65-F5344CB8AC3E}">
        <p14:creationId xmlns:p14="http://schemas.microsoft.com/office/powerpoint/2010/main" val="2275742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691063" cy="620713"/>
          </a:xfrm>
        </p:spPr>
        <p:txBody>
          <a:bodyPr>
            <a:normAutofit fontScale="90000"/>
          </a:bodyPr>
          <a:lstStyle/>
          <a:p>
            <a:r>
              <a:rPr lang="pt-BR" dirty="0"/>
              <a:t>Exercícios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5830" y="1157287"/>
            <a:ext cx="11669957" cy="5343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1- Determinar as dimensões geométricas das engrenagens definidas abaixo:</a:t>
            </a:r>
          </a:p>
          <a:p>
            <a:pPr marL="0" indent="0">
              <a:buNone/>
            </a:pPr>
            <a:r>
              <a:rPr lang="pt-BR" dirty="0" err="1">
                <a:latin typeface="Symbol" panose="05050102010706020507" pitchFamily="18" charset="2"/>
              </a:rPr>
              <a:t>a</a:t>
            </a:r>
            <a:r>
              <a:rPr lang="pt-BR" baseline="-25000" dirty="0" err="1"/>
              <a:t>n</a:t>
            </a:r>
            <a:r>
              <a:rPr lang="pt-BR" dirty="0"/>
              <a:t>=20°</a:t>
            </a:r>
          </a:p>
          <a:p>
            <a:pPr marL="0" indent="0">
              <a:buNone/>
            </a:pPr>
            <a:r>
              <a:rPr lang="pt-BR" dirty="0">
                <a:latin typeface="Symbol" panose="05050102010706020507" pitchFamily="18" charset="2"/>
              </a:rPr>
              <a:t>b</a:t>
            </a:r>
            <a:r>
              <a:rPr lang="pt-BR" dirty="0"/>
              <a:t>=17°</a:t>
            </a:r>
          </a:p>
          <a:p>
            <a:pPr marL="0" indent="0">
              <a:buNone/>
            </a:pPr>
            <a:r>
              <a:rPr lang="pt-BR" dirty="0"/>
              <a:t>c=0,25</a:t>
            </a:r>
          </a:p>
          <a:p>
            <a:pPr marL="0" indent="0">
              <a:buNone/>
            </a:pPr>
            <a:r>
              <a:rPr lang="pt-BR" dirty="0" err="1"/>
              <a:t>m</a:t>
            </a:r>
            <a:r>
              <a:rPr lang="pt-BR" baseline="-25000" dirty="0" err="1"/>
              <a:t>n</a:t>
            </a:r>
            <a:r>
              <a:rPr lang="pt-BR" dirty="0"/>
              <a:t>=10 mm</a:t>
            </a:r>
          </a:p>
          <a:p>
            <a:pPr marL="0" indent="0">
              <a:buNone/>
            </a:pPr>
            <a:r>
              <a:rPr lang="pt-BR" dirty="0"/>
              <a:t>b=100 mm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z1=11			z2=17</a:t>
            </a:r>
          </a:p>
          <a:p>
            <a:pPr marL="0" indent="0">
              <a:buNone/>
            </a:pPr>
            <a:r>
              <a:rPr lang="pt-BR" dirty="0"/>
              <a:t>x1=?			X2=0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8385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Engrenagens Helicoidais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0429" y="2171700"/>
            <a:ext cx="9717741" cy="2687171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As engrenagens cilíndricas de dentes helicoidais constituem uma alternativa mais avançada do que as de dentes retos para as transmissões. Elas têm maior capacidade de carga por espaço ocupado. A carga é distribuída mais gradual e uniforme sobre o dente e seu engrenamento é suave, mais silencioso, condições essas indispensáveis para acionamentos de altas velocidades.</a:t>
            </a:r>
          </a:p>
        </p:txBody>
      </p:sp>
    </p:spTree>
    <p:extLst>
      <p:ext uri="{BB962C8B-B14F-4D97-AF65-F5344CB8AC3E}">
        <p14:creationId xmlns:p14="http://schemas.microsoft.com/office/powerpoint/2010/main" val="993477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0"/>
            <a:ext cx="3300132" cy="2155637"/>
          </a:xfrm>
        </p:spPr>
        <p:txBody>
          <a:bodyPr>
            <a:normAutofit/>
          </a:bodyPr>
          <a:lstStyle/>
          <a:p>
            <a:r>
              <a:rPr lang="pt-BR" dirty="0"/>
              <a:t>Engrenagens Helicoidais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8954" y="0"/>
            <a:ext cx="87030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281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Engrenagens Helicoidais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1112" y="1481418"/>
            <a:ext cx="4202206" cy="831475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/>
              <a:t>Relação entre a hélice de base e a hélice primitiva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33396"/>
            <a:ext cx="3028950" cy="390525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3602" y="19612"/>
            <a:ext cx="5695950" cy="390525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3249" y="2419628"/>
            <a:ext cx="1562100" cy="81915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3426" y="2419628"/>
            <a:ext cx="1343025" cy="96202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33725" y="3529574"/>
            <a:ext cx="1323975" cy="7905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ixaDeTexto 9"/>
              <p:cNvSpPr txBox="1"/>
              <p:nvPr/>
            </p:nvSpPr>
            <p:spPr>
              <a:xfrm>
                <a:off x="3738283" y="4320149"/>
                <a:ext cx="8361270" cy="2377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Como: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pt-BR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𝑟𝑒𝑠𝑢𝑙𝑡𝑎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pt-BR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dirty="0"/>
              </a:p>
              <a:p>
                <a:r>
                  <a:rPr lang="pt-BR" dirty="0"/>
                  <a:t>Onde:</a:t>
                </a:r>
              </a:p>
              <a:p>
                <a:r>
                  <a:rPr lang="pt-BR" i="1" dirty="0"/>
                  <a:t>β</a:t>
                </a:r>
                <a:r>
                  <a:rPr lang="pt-BR" dirty="0"/>
                  <a:t> é o ângulo de hélice no cilindro primitivo;</a:t>
                </a:r>
              </a:p>
              <a:p>
                <a:r>
                  <a:rPr lang="pt-BR" i="1" dirty="0"/>
                  <a:t>β</a:t>
                </a:r>
                <a:r>
                  <a:rPr lang="pt-BR" i="1" baseline="-25000" dirty="0"/>
                  <a:t>b</a:t>
                </a:r>
                <a:r>
                  <a:rPr lang="pt-BR" baseline="-25000" dirty="0"/>
                  <a:t> </a:t>
                </a:r>
                <a:r>
                  <a:rPr lang="pt-BR" dirty="0"/>
                  <a:t>é o ângulo de hélice no cilindro de base;</a:t>
                </a:r>
              </a:p>
              <a:p>
                <a:r>
                  <a:rPr lang="pt-BR" i="1" dirty="0"/>
                  <a:t>d</a:t>
                </a:r>
                <a:r>
                  <a:rPr lang="pt-BR" dirty="0"/>
                  <a:t> é o diâmetro primitivo;</a:t>
                </a:r>
              </a:p>
              <a:p>
                <a:r>
                  <a:rPr lang="pt-BR" i="1" dirty="0" err="1"/>
                  <a:t>d</a:t>
                </a:r>
                <a:r>
                  <a:rPr lang="pt-BR" i="1" baseline="-25000" dirty="0" err="1"/>
                  <a:t>b</a:t>
                </a:r>
                <a:r>
                  <a:rPr lang="pt-BR" dirty="0"/>
                  <a:t> é o diâmetro de base;</a:t>
                </a:r>
              </a:p>
              <a:p>
                <a:r>
                  <a:rPr lang="pt-BR" i="1" dirty="0"/>
                  <a:t>α</a:t>
                </a:r>
                <a:r>
                  <a:rPr lang="pt-BR" i="1" baseline="-25000" dirty="0"/>
                  <a:t>t</a:t>
                </a:r>
                <a:r>
                  <a:rPr lang="pt-BR" dirty="0"/>
                  <a:t> é o ângulo de pressão do engrenamento no plano transversal, no cilindro primitivo.</a:t>
                </a:r>
              </a:p>
            </p:txBody>
          </p:sp>
        </mc:Choice>
        <mc:Fallback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8283" y="4320149"/>
                <a:ext cx="8361270" cy="2377109"/>
              </a:xfrm>
              <a:prstGeom prst="rect">
                <a:avLst/>
              </a:prstGeom>
              <a:blipFill>
                <a:blip r:embed="rId7"/>
                <a:stretch>
                  <a:fillRect l="-583" t="-18462" b="-2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3723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Engrenagens Helicoidais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1112" y="1481418"/>
            <a:ext cx="9258300" cy="831475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Relações principais entre os planos normal e transversal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r="1347"/>
          <a:stretch/>
        </p:blipFill>
        <p:spPr>
          <a:xfrm>
            <a:off x="914401" y="2057359"/>
            <a:ext cx="9916998" cy="4800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16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Engrenagens Helicoidais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1112" y="1481418"/>
            <a:ext cx="9258300" cy="831475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Relações principais entre os planos normal e transversal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6004873" y="2312893"/>
            <a:ext cx="60569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α</a:t>
            </a:r>
            <a:r>
              <a:rPr lang="pt-BR" i="1" baseline="-25000" dirty="0"/>
              <a:t>n</a:t>
            </a:r>
            <a:r>
              <a:rPr lang="pt-BR" dirty="0"/>
              <a:t> é o ângulo de pressão do engrenamento no plano normal.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Mas AB=DF e FC=</a:t>
            </a:r>
            <a:r>
              <a:rPr lang="pt-BR" dirty="0" err="1"/>
              <a:t>BC</a:t>
            </a:r>
            <a:r>
              <a:rPr lang="pt-BR" dirty="0" err="1">
                <a:latin typeface="Mathcad UniMath" panose="02000503020000020003" pitchFamily="50" charset="0"/>
              </a:rPr>
              <a:t>‧</a:t>
            </a:r>
            <a:r>
              <a:rPr lang="pt-BR" dirty="0" err="1"/>
              <a:t>cos</a:t>
            </a:r>
            <a:r>
              <a:rPr lang="el-GR" dirty="0"/>
              <a:t>β, </a:t>
            </a:r>
            <a:r>
              <a:rPr lang="pt-BR" dirty="0"/>
              <a:t>logo: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958" y="2522722"/>
            <a:ext cx="4572000" cy="428625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1630" y="2713060"/>
            <a:ext cx="1419225" cy="79057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4488" y="2646385"/>
            <a:ext cx="1457325" cy="85725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3059" y="3980838"/>
            <a:ext cx="2400300" cy="41910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9625" y="4755136"/>
            <a:ext cx="2293734" cy="82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65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775" y="264932"/>
            <a:ext cx="9420225" cy="6667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480" y="138587"/>
            <a:ext cx="2936646" cy="1190591"/>
          </a:xfrm>
        </p:spPr>
        <p:txBody>
          <a:bodyPr>
            <a:normAutofit fontScale="90000"/>
          </a:bodyPr>
          <a:lstStyle/>
          <a:p>
            <a:r>
              <a:rPr lang="pt-BR" dirty="0"/>
              <a:t>Engrenagens Helicoidais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3309" y="1588305"/>
            <a:ext cx="2634988" cy="1371712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Passos de uma engrenagem helicoidal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455" y="3218535"/>
            <a:ext cx="1609725" cy="428625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455" y="3904806"/>
            <a:ext cx="1657350" cy="409575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9455" y="4508074"/>
            <a:ext cx="1647825" cy="438150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9455" y="5101197"/>
            <a:ext cx="1676400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620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112" y="189332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Engrenagens Helicoidais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3238" y="1124370"/>
            <a:ext cx="9258300" cy="537069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Engrenamento com engrenagens helicoidais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sz="2400" dirty="0"/>
              <a:t>Considera-se o caso geral que é o engrenamento VÊ</a:t>
            </a:r>
            <a:endParaRPr lang="pt-BR" dirty="0"/>
          </a:p>
          <a:p>
            <a:pPr lvl="1" algn="just"/>
            <a:r>
              <a:rPr lang="pt-BR" dirty="0"/>
              <a:t>Espessuras do dente:</a:t>
            </a:r>
          </a:p>
          <a:p>
            <a:pPr lvl="1" algn="just"/>
            <a:endParaRPr lang="pt-BR" dirty="0"/>
          </a:p>
          <a:p>
            <a:pPr marL="457200" lvl="1" indent="0" algn="just">
              <a:buNone/>
            </a:pPr>
            <a:endParaRPr lang="pt-BR" dirty="0"/>
          </a:p>
          <a:p>
            <a:pPr lvl="1" algn="just"/>
            <a:r>
              <a:rPr lang="pt-BR" dirty="0"/>
              <a:t>A soma das espessuras:</a:t>
            </a:r>
          </a:p>
          <a:p>
            <a:pPr lvl="1" algn="just"/>
            <a:endParaRPr lang="pt-BR" dirty="0"/>
          </a:p>
          <a:p>
            <a:pPr lvl="1" algn="just"/>
            <a:endParaRPr lang="pt-BR" dirty="0"/>
          </a:p>
          <a:p>
            <a:pPr marL="457200" lvl="1" indent="0" algn="just">
              <a:buNone/>
            </a:pPr>
            <a:r>
              <a:rPr lang="pt-BR" dirty="0"/>
              <a:t>Onde: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480" y="2440605"/>
            <a:ext cx="3724275" cy="90487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2388" y="2440605"/>
            <a:ext cx="3695700" cy="85725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4480" y="3695307"/>
            <a:ext cx="3581400" cy="74295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1427" y="5028512"/>
            <a:ext cx="1800225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4912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headEnd type="none" w="med" len="med"/>
          <a:tailEnd type="triangle" w="med" len="med"/>
        </a:ln>
      </a:spPr>
      <a:bodyPr lIns="18000" tIns="10800" rIns="18000" bIns="10800" rtlCol="0" anchor="ctr"/>
      <a:lstStyle>
        <a:defPPr algn="ctr">
          <a:defRPr sz="2400" dirty="0" smtClean="0"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2586</TotalTime>
  <Words>565</Words>
  <Application>Microsoft Office PowerPoint</Application>
  <PresentationFormat>Widescreen</PresentationFormat>
  <Paragraphs>173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Mathcad UniMath</vt:lpstr>
      <vt:lpstr>Symbol</vt:lpstr>
      <vt:lpstr>Wingdings</vt:lpstr>
      <vt:lpstr>Tema do Office</vt:lpstr>
      <vt:lpstr>Elementos de máquinas II</vt:lpstr>
      <vt:lpstr>Assunto desta Aula</vt:lpstr>
      <vt:lpstr>Engrenagens Helicoidais</vt:lpstr>
      <vt:lpstr>Engrenagens Helicoidais</vt:lpstr>
      <vt:lpstr>Engrenagens Helicoidais</vt:lpstr>
      <vt:lpstr>Engrenagens Helicoidais</vt:lpstr>
      <vt:lpstr>Engrenagens Helicoidais</vt:lpstr>
      <vt:lpstr>Engrenagens Helicoidais</vt:lpstr>
      <vt:lpstr>Engrenagens Helicoidais</vt:lpstr>
      <vt:lpstr>Engrenagens Helicoidais</vt:lpstr>
      <vt:lpstr>Engrenagens Helicoidais</vt:lpstr>
      <vt:lpstr>Engrenagens Helicoidais</vt:lpstr>
      <vt:lpstr>Engrenagens Helicoidais</vt:lpstr>
      <vt:lpstr>Engrenagens Helicoidais</vt:lpstr>
      <vt:lpstr>Engrenagens Helicoidais</vt:lpstr>
      <vt:lpstr>Engrenagens Helicoidais</vt:lpstr>
      <vt:lpstr>Engrenagens Helicoidais</vt:lpstr>
      <vt:lpstr>Engrenagens Helicoidais</vt:lpstr>
      <vt:lpstr>Tipos de Engrenamentos</vt:lpstr>
      <vt:lpstr>Exercícios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Elementos de máquinas II</dc:title>
  <dc:creator>Walter Kapp</dc:creator>
  <cp:lastModifiedBy>Walter Kapp</cp:lastModifiedBy>
  <cp:revision>136</cp:revision>
  <dcterms:created xsi:type="dcterms:W3CDTF">2017-03-12T19:34:31Z</dcterms:created>
  <dcterms:modified xsi:type="dcterms:W3CDTF">2017-03-30T15:52:50Z</dcterms:modified>
</cp:coreProperties>
</file>