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9" r:id="rId4"/>
    <p:sldId id="342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5371" autoAdjust="0"/>
  </p:normalViewPr>
  <p:slideViewPr>
    <p:cSldViewPr snapToGrid="0">
      <p:cViewPr varScale="1">
        <p:scale>
          <a:sx n="54" d="100"/>
          <a:sy n="54" d="100"/>
        </p:scale>
        <p:origin x="13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2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96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5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04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83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4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0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7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88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9B67-D3B6-420B-BB6F-D6271EBD5255}" type="datetimeFigureOut">
              <a:rPr lang="pt-BR" smtClean="0"/>
              <a:t>11/04/2017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2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Elementos de máquinas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08 – Forças no engrenamento</a:t>
            </a:r>
          </a:p>
          <a:p>
            <a:r>
              <a:rPr lang="pt-BR" dirty="0"/>
              <a:t>Prof. Walter </a:t>
            </a:r>
            <a:r>
              <a:rPr lang="pt-BR" dirty="0" err="1"/>
              <a:t>Antonio</a:t>
            </a:r>
            <a:r>
              <a:rPr lang="pt-BR" dirty="0"/>
              <a:t> Kapp, Dr. Eng.</a:t>
            </a:r>
          </a:p>
        </p:txBody>
      </p:sp>
    </p:spTree>
    <p:extLst>
      <p:ext uri="{BB962C8B-B14F-4D97-AF65-F5344CB8AC3E}">
        <p14:creationId xmlns:p14="http://schemas.microsoft.com/office/powerpoint/2010/main" val="174359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Falhas dos Dentes de Engrenagens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464" y="1690688"/>
            <a:ext cx="3719512" cy="538162"/>
          </a:xfrm>
        </p:spPr>
        <p:txBody>
          <a:bodyPr>
            <a:normAutofit/>
          </a:bodyPr>
          <a:lstStyle/>
          <a:p>
            <a:r>
              <a:rPr lang="pt-BR" sz="3200" dirty="0"/>
              <a:t>3. Fadiga superficial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6" y="1385887"/>
            <a:ext cx="6978126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3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Falhas dos Dentes de Engrenagens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464" y="1690688"/>
            <a:ext cx="3719512" cy="538162"/>
          </a:xfrm>
        </p:spPr>
        <p:txBody>
          <a:bodyPr>
            <a:normAutofit/>
          </a:bodyPr>
          <a:lstStyle/>
          <a:p>
            <a:r>
              <a:rPr lang="pt-BR" sz="3200" dirty="0"/>
              <a:t>3. Fadiga superficial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6" y="1385887"/>
            <a:ext cx="6978126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Falhas dos Dentes de Engrenagens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464" y="1690688"/>
            <a:ext cx="3719512" cy="538162"/>
          </a:xfrm>
        </p:spPr>
        <p:txBody>
          <a:bodyPr>
            <a:normAutofit/>
          </a:bodyPr>
          <a:lstStyle/>
          <a:p>
            <a:r>
              <a:rPr lang="pt-BR" sz="3200" dirty="0"/>
              <a:t>3. Fratura do dente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38" y="2457449"/>
            <a:ext cx="7920038" cy="41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3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Assunto desta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Forças externas no engrenamento</a:t>
            </a:r>
          </a:p>
          <a:p>
            <a:r>
              <a:rPr lang="pt-BR" dirty="0"/>
              <a:t>Falhas nos dentes de engrenagens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Esta nota de aula foi baseada no capítulo 8 da apostila de Elementos de máquinas II – EMC 5332 – da graduação em Eng. Mecânica da UFSC,</a:t>
            </a:r>
          </a:p>
          <a:p>
            <a:pPr marL="0" indent="0">
              <a:buNone/>
            </a:pPr>
            <a:r>
              <a:rPr lang="pt-BR" dirty="0"/>
              <a:t>Elaborada pelo professor </a:t>
            </a:r>
            <a:r>
              <a:rPr lang="pt-BR" dirty="0" err="1"/>
              <a:t>Acires</a:t>
            </a:r>
            <a:r>
              <a:rPr lang="pt-BR" dirty="0"/>
              <a:t> Dias</a:t>
            </a:r>
          </a:p>
        </p:txBody>
      </p:sp>
    </p:spTree>
    <p:extLst>
      <p:ext uri="{BB962C8B-B14F-4D97-AF65-F5344CB8AC3E}">
        <p14:creationId xmlns:p14="http://schemas.microsoft.com/office/powerpoint/2010/main" val="227574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250930" cy="935038"/>
          </a:xfrm>
        </p:spPr>
        <p:txBody>
          <a:bodyPr>
            <a:normAutofit fontScale="90000"/>
          </a:bodyPr>
          <a:lstStyle/>
          <a:p>
            <a:r>
              <a:rPr lang="pt-BR" dirty="0"/>
              <a:t>ANÁLISE DE FORÇAS NAS ENGRENAGENS CILÍNDRICAS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0429" y="2171700"/>
            <a:ext cx="9717741" cy="268717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Durante a transmissão de potência através de engrenagens, atuam sobre os dentes forças que causarão reações nos mancais e solicitações internas nos dentes, no corpo das rodas, nos eixos, etc. Analisaremos o caso de engrenagens helicoidais de eixos paralelos, pois o caso de engrenagens de dentes retos pode ser obtido como um caso particular daquele onde o ângulo de hélice é zero e não são produzidas cargas axiais.</a:t>
            </a:r>
          </a:p>
        </p:txBody>
      </p:sp>
    </p:spTree>
    <p:extLst>
      <p:ext uri="{BB962C8B-B14F-4D97-AF65-F5344CB8AC3E}">
        <p14:creationId xmlns:p14="http://schemas.microsoft.com/office/powerpoint/2010/main" val="99347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0"/>
            <a:ext cx="4027170" cy="2155637"/>
          </a:xfrm>
        </p:spPr>
        <p:txBody>
          <a:bodyPr>
            <a:normAutofit fontScale="90000"/>
          </a:bodyPr>
          <a:lstStyle/>
          <a:p>
            <a:r>
              <a:rPr lang="pt-BR" dirty="0"/>
              <a:t>ANÁLISE DE FORÇAS NAS ENGRENAGENS CILÍNDRICAS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72" y="0"/>
            <a:ext cx="6986016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" y="3536632"/>
            <a:ext cx="3462620" cy="8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8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342370" cy="379730"/>
          </a:xfrm>
        </p:spPr>
        <p:txBody>
          <a:bodyPr>
            <a:normAutofit fontScale="90000"/>
          </a:bodyPr>
          <a:lstStyle/>
          <a:p>
            <a:r>
              <a:rPr lang="pt-BR" dirty="0"/>
              <a:t>ANÁLISE DE FORÇAS NAS ENGRENAGENS CILÍNDRICAS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89320"/>
              </p:ext>
            </p:extLst>
          </p:nvPr>
        </p:nvGraphicFramePr>
        <p:xfrm>
          <a:off x="830262" y="957085"/>
          <a:ext cx="998538" cy="95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Mathcad" r:id="rId3" imgW="358200" imgH="343080" progId="Mathcad">
                  <p:embed/>
                </p:oleObj>
              </mc:Choice>
              <mc:Fallback>
                <p:oleObj name="Mathcad" r:id="rId3" imgW="358200" imgH="34308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262" y="957085"/>
                        <a:ext cx="998538" cy="95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99135" y="1911400"/>
            <a:ext cx="4202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Onde: </a:t>
            </a:r>
          </a:p>
          <a:p>
            <a:r>
              <a:rPr lang="pt-BR" sz="2400" dirty="0"/>
              <a:t>P: Potência (W)</a:t>
            </a:r>
          </a:p>
          <a:p>
            <a:r>
              <a:rPr lang="pt-BR" sz="2400" dirty="0">
                <a:latin typeface="Symbol" panose="05050102010706020507" pitchFamily="18" charset="2"/>
              </a:rPr>
              <a:t>w</a:t>
            </a:r>
            <a:r>
              <a:rPr lang="pt-BR" sz="2400" dirty="0"/>
              <a:t>: Velocidade Angular (</a:t>
            </a:r>
            <a:r>
              <a:rPr lang="pt-BR" sz="2400" dirty="0" err="1"/>
              <a:t>rad</a:t>
            </a:r>
            <a:r>
              <a:rPr lang="pt-BR" sz="2400" dirty="0"/>
              <a:t>/s)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54246"/>
              </p:ext>
            </p:extLst>
          </p:nvPr>
        </p:nvGraphicFramePr>
        <p:xfrm>
          <a:off x="787398" y="3247148"/>
          <a:ext cx="1019827" cy="81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Mathcad" r:id="rId5" imgW="426600" imgH="343080" progId="Mathcad">
                  <p:embed/>
                </p:oleObj>
              </mc:Choice>
              <mc:Fallback>
                <p:oleObj name="Mathcad" r:id="rId5" imgW="426600" imgH="34308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7398" y="3247148"/>
                        <a:ext cx="1019827" cy="818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20776"/>
              </p:ext>
            </p:extLst>
          </p:nvPr>
        </p:nvGraphicFramePr>
        <p:xfrm>
          <a:off x="743828" y="4201463"/>
          <a:ext cx="2368346" cy="52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Mathcad" r:id="rId7" imgW="929520" imgH="205920" progId="Mathcad">
                  <p:embed/>
                </p:oleObj>
              </mc:Choice>
              <mc:Fallback>
                <p:oleObj name="Mathcad" r:id="rId7" imgW="929520" imgH="20592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3828" y="4201463"/>
                        <a:ext cx="2368346" cy="525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530358"/>
              </p:ext>
            </p:extLst>
          </p:nvPr>
        </p:nvGraphicFramePr>
        <p:xfrm>
          <a:off x="758469" y="4960767"/>
          <a:ext cx="2281912" cy="542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Mathcad" r:id="rId9" imgW="868680" imgH="205920" progId="Mathcad">
                  <p:embed/>
                </p:oleObj>
              </mc:Choice>
              <mc:Fallback>
                <p:oleObj name="Mathcad" r:id="rId9" imgW="868680" imgH="20592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8469" y="4960767"/>
                        <a:ext cx="2281912" cy="542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26149"/>
              </p:ext>
            </p:extLst>
          </p:nvPr>
        </p:nvGraphicFramePr>
        <p:xfrm>
          <a:off x="830262" y="5736988"/>
          <a:ext cx="3013076" cy="85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Mathcad" r:id="rId11" imgW="1203840" imgH="343080" progId="Mathcad">
                  <p:embed/>
                </p:oleObj>
              </mc:Choice>
              <mc:Fallback>
                <p:oleObj name="Mathcad" r:id="rId11" imgW="1203840" imgH="34308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0262" y="5736988"/>
                        <a:ext cx="3013076" cy="858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Agrupar 16"/>
          <p:cNvGrpSpPr/>
          <p:nvPr/>
        </p:nvGrpSpPr>
        <p:grpSpPr>
          <a:xfrm>
            <a:off x="5162550" y="716281"/>
            <a:ext cx="7029450" cy="5991225"/>
            <a:chOff x="5162550" y="716281"/>
            <a:chExt cx="7029450" cy="599122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62550" y="716281"/>
              <a:ext cx="7029450" cy="5991225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5892653" y="3742866"/>
              <a:ext cx="4333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dirty="0" err="1"/>
                <a:t>F</a:t>
              </a:r>
              <a:r>
                <a:rPr lang="pt-BR" sz="2800" baseline="-25000" dirty="0" err="1"/>
                <a:t>t</a:t>
              </a:r>
              <a:endParaRPr lang="pt-BR" sz="2800" baseline="-250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0407227" y="2723928"/>
              <a:ext cx="46556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dirty="0" err="1"/>
                <a:t>F</a:t>
              </a:r>
              <a:r>
                <a:rPr lang="pt-BR" sz="2800" baseline="-25000" dirty="0" err="1"/>
                <a:t>a</a:t>
              </a:r>
              <a:endParaRPr lang="pt-BR" sz="2800" baseline="-250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9409283" y="2462318"/>
              <a:ext cx="4333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dirty="0" err="1"/>
                <a:t>F</a:t>
              </a:r>
              <a:r>
                <a:rPr lang="pt-BR" sz="2800" baseline="-25000" dirty="0" err="1"/>
                <a:t>r</a:t>
              </a:r>
              <a:endParaRPr lang="pt-BR" sz="2800" baseline="-250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291167" y="957085"/>
              <a:ext cx="4812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dirty="0" err="1"/>
                <a:t>F</a:t>
              </a:r>
              <a:r>
                <a:rPr lang="pt-BR" sz="2800" baseline="-25000" dirty="0" err="1"/>
                <a:t>n</a:t>
              </a:r>
              <a:endParaRPr lang="pt-BR" sz="28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475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336551"/>
            <a:ext cx="11342370" cy="379730"/>
          </a:xfrm>
        </p:spPr>
        <p:txBody>
          <a:bodyPr>
            <a:normAutofit fontScale="90000"/>
          </a:bodyPr>
          <a:lstStyle/>
          <a:p>
            <a:r>
              <a:rPr lang="pt-BR" dirty="0"/>
              <a:t>ANÁLISE DE FORÇAS NAS ENGRENAGENS CILÍNDRICAS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99134" y="4822498"/>
            <a:ext cx="485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Onde: </a:t>
            </a:r>
          </a:p>
          <a:p>
            <a:r>
              <a:rPr lang="pt-BR" sz="2400" dirty="0" err="1">
                <a:latin typeface="Symbol" panose="05050102010706020507" pitchFamily="18" charset="2"/>
              </a:rPr>
              <a:t>a</a:t>
            </a:r>
            <a:r>
              <a:rPr lang="pt-BR" sz="2400" dirty="0" err="1"/>
              <a:t>´</a:t>
            </a:r>
            <a:r>
              <a:rPr lang="pt-BR" sz="2400" baseline="-25000" dirty="0" err="1"/>
              <a:t>n</a:t>
            </a:r>
            <a:r>
              <a:rPr lang="pt-BR" sz="2400" dirty="0"/>
              <a:t>: Ângulo normal de operação</a:t>
            </a:r>
          </a:p>
          <a:p>
            <a:r>
              <a:rPr lang="pt-BR" sz="2400" dirty="0">
                <a:latin typeface="Symbol" panose="05050102010706020507" pitchFamily="18" charset="2"/>
              </a:rPr>
              <a:t>b</a:t>
            </a:r>
            <a:r>
              <a:rPr lang="pt-BR" sz="2400" dirty="0"/>
              <a:t>':   Ângulo de hélice de operação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5162550" y="716281"/>
            <a:ext cx="7029450" cy="5991225"/>
            <a:chOff x="5162550" y="716281"/>
            <a:chExt cx="7029450" cy="599122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2550" y="716281"/>
              <a:ext cx="7029450" cy="5991225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5892653" y="3742866"/>
              <a:ext cx="4333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dirty="0" err="1"/>
                <a:t>F</a:t>
              </a:r>
              <a:r>
                <a:rPr lang="pt-BR" sz="2800" baseline="-25000" dirty="0" err="1"/>
                <a:t>t</a:t>
              </a:r>
              <a:endParaRPr lang="pt-BR" sz="2800" baseline="-250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0407227" y="2723928"/>
              <a:ext cx="46556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dirty="0" err="1"/>
                <a:t>F</a:t>
              </a:r>
              <a:r>
                <a:rPr lang="pt-BR" sz="2800" baseline="-25000" dirty="0" err="1"/>
                <a:t>a</a:t>
              </a:r>
              <a:endParaRPr lang="pt-BR" sz="2800" baseline="-250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9409283" y="2462318"/>
              <a:ext cx="4333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dirty="0" err="1"/>
                <a:t>F</a:t>
              </a:r>
              <a:r>
                <a:rPr lang="pt-BR" sz="2800" baseline="-25000" dirty="0" err="1"/>
                <a:t>r</a:t>
              </a:r>
              <a:endParaRPr lang="pt-BR" sz="2800" baseline="-250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291167" y="957085"/>
              <a:ext cx="4812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dirty="0" err="1"/>
                <a:t>F</a:t>
              </a:r>
              <a:r>
                <a:rPr lang="pt-BR" sz="2800" baseline="-25000" dirty="0" err="1"/>
                <a:t>n</a:t>
              </a:r>
              <a:endParaRPr lang="pt-BR" sz="2800" baseline="-25000" dirty="0"/>
            </a:p>
          </p:txBody>
        </p:sp>
      </p:grp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28298"/>
              </p:ext>
            </p:extLst>
          </p:nvPr>
        </p:nvGraphicFramePr>
        <p:xfrm>
          <a:off x="571500" y="1725356"/>
          <a:ext cx="3830573" cy="85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Mathcad" r:id="rId4" imgW="1295280" imgH="289440" progId="Mathcad">
                  <p:embed/>
                </p:oleObj>
              </mc:Choice>
              <mc:Fallback>
                <p:oleObj name="Mathcad" r:id="rId4" imgW="1295280" imgH="28944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" y="1725356"/>
                        <a:ext cx="3830573" cy="854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8887"/>
              </p:ext>
            </p:extLst>
          </p:nvPr>
        </p:nvGraphicFramePr>
        <p:xfrm>
          <a:off x="571500" y="2999040"/>
          <a:ext cx="3662410" cy="1267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Mathcad" r:id="rId6" imgW="1257480" imgH="434520" progId="Mathcad">
                  <p:embed/>
                </p:oleObj>
              </mc:Choice>
              <mc:Fallback>
                <p:oleObj name="Mathcad" r:id="rId6" imgW="1257480" imgH="434520" progId="Mathca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500" y="2999040"/>
                        <a:ext cx="3662410" cy="1267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02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Falhas dos Dentes de Engrenagens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 norma AGMA 110.03 “ </a:t>
            </a:r>
            <a:r>
              <a:rPr lang="pt-BR" sz="3200" dirty="0" err="1"/>
              <a:t>Nomenclature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Gear-</a:t>
            </a:r>
            <a:r>
              <a:rPr lang="pt-BR" sz="3200" dirty="0" err="1"/>
              <a:t>Tooth</a:t>
            </a:r>
            <a:r>
              <a:rPr lang="pt-BR" sz="3200" dirty="0"/>
              <a:t> </a:t>
            </a:r>
            <a:r>
              <a:rPr lang="pt-BR" sz="3200" dirty="0" err="1"/>
              <a:t>Wear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Failure</a:t>
            </a:r>
            <a:r>
              <a:rPr lang="pt-BR" sz="3200" dirty="0"/>
              <a:t>”, divide todos os tipos de falhas em quatro classes gerais:</a:t>
            </a:r>
          </a:p>
          <a:p>
            <a:pPr lvl="1"/>
            <a:r>
              <a:rPr lang="pt-BR" sz="2800" dirty="0"/>
              <a:t>1. Desgaste</a:t>
            </a:r>
          </a:p>
          <a:p>
            <a:pPr lvl="1"/>
            <a:r>
              <a:rPr lang="pt-BR" sz="2800" dirty="0"/>
              <a:t>2. Escoamento do material da superfície</a:t>
            </a:r>
          </a:p>
          <a:p>
            <a:pPr lvl="1"/>
            <a:r>
              <a:rPr lang="pt-BR" sz="2800" dirty="0"/>
              <a:t>3. Fadiga superficial</a:t>
            </a:r>
          </a:p>
          <a:p>
            <a:pPr lvl="1"/>
            <a:r>
              <a:rPr lang="pt-BR" sz="2800" dirty="0"/>
              <a:t>4. Fratura do dente</a:t>
            </a:r>
          </a:p>
        </p:txBody>
      </p:sp>
    </p:spTree>
    <p:extLst>
      <p:ext uri="{BB962C8B-B14F-4D97-AF65-F5344CB8AC3E}">
        <p14:creationId xmlns:p14="http://schemas.microsoft.com/office/powerpoint/2010/main" val="353168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50"/>
            <a:ext cx="10515600" cy="1325563"/>
          </a:xfrm>
        </p:spPr>
        <p:txBody>
          <a:bodyPr/>
          <a:lstStyle/>
          <a:p>
            <a:r>
              <a:rPr lang="pt-BR" dirty="0"/>
              <a:t>Falhas dos Dentes de Engrenagens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0494"/>
            <a:ext cx="2462213" cy="560388"/>
          </a:xfrm>
        </p:spPr>
        <p:txBody>
          <a:bodyPr>
            <a:normAutofit/>
          </a:bodyPr>
          <a:lstStyle/>
          <a:p>
            <a:r>
              <a:rPr lang="pt-BR" sz="3200" dirty="0"/>
              <a:t>1. Desgaste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8" y="1067482"/>
            <a:ext cx="8386762" cy="56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1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Falhas dos Dentes de Engrenagens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463" y="1690688"/>
            <a:ext cx="4048125" cy="903288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2. Escoamento do material da superfície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8" y="1352550"/>
            <a:ext cx="7358062" cy="48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90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headEnd type="none" w="med" len="med"/>
          <a:tailEnd type="triangle" w="med" len="med"/>
        </a:ln>
      </a:spPr>
      <a:bodyPr lIns="18000" tIns="10800" rIns="18000" bIns="10800" rtlCol="0" anchor="ctr"/>
      <a:lstStyle>
        <a:defPPr algn="ctr">
          <a:defRPr sz="2400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302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Tema do Office</vt:lpstr>
      <vt:lpstr>Mathcad Document</vt:lpstr>
      <vt:lpstr>Elementos de máquinas II</vt:lpstr>
      <vt:lpstr>Assunto desta Aula</vt:lpstr>
      <vt:lpstr>ANÁLISE DE FORÇAS NAS ENGRENAGENS CILÍNDRICAS</vt:lpstr>
      <vt:lpstr>ANÁLISE DE FORÇAS NAS ENGRENAGENS CILÍNDRICAS</vt:lpstr>
      <vt:lpstr>ANÁLISE DE FORÇAS NAS ENGRENAGENS CILÍNDRICAS</vt:lpstr>
      <vt:lpstr>ANÁLISE DE FORÇAS NAS ENGRENAGENS CILÍNDRICAS</vt:lpstr>
      <vt:lpstr>Falhas dos Dentes de Engrenagens</vt:lpstr>
      <vt:lpstr>Falhas dos Dentes de Engrenagens</vt:lpstr>
      <vt:lpstr>Falhas dos Dentes de Engrenagens</vt:lpstr>
      <vt:lpstr>Falhas dos Dentes de Engrenagens</vt:lpstr>
      <vt:lpstr>Falhas dos Dentes de Engrenagens</vt:lpstr>
      <vt:lpstr>Falhas dos Dentes de Engrenagens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de máquinas II</dc:title>
  <dc:creator>Walter Kapp</dc:creator>
  <cp:lastModifiedBy>Walter Kapp</cp:lastModifiedBy>
  <cp:revision>146</cp:revision>
  <dcterms:created xsi:type="dcterms:W3CDTF">2017-03-12T19:34:31Z</dcterms:created>
  <dcterms:modified xsi:type="dcterms:W3CDTF">2017-04-11T14:41:23Z</dcterms:modified>
</cp:coreProperties>
</file>