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9" r:id="rId4"/>
    <p:sldId id="378" r:id="rId5"/>
    <p:sldId id="379" r:id="rId6"/>
    <p:sldId id="380" r:id="rId7"/>
    <p:sldId id="382" r:id="rId8"/>
    <p:sldId id="383" r:id="rId9"/>
    <p:sldId id="384" r:id="rId10"/>
    <p:sldId id="386" r:id="rId11"/>
    <p:sldId id="387" r:id="rId12"/>
    <p:sldId id="388" r:id="rId13"/>
    <p:sldId id="391" r:id="rId14"/>
    <p:sldId id="392" r:id="rId15"/>
    <p:sldId id="394" r:id="rId16"/>
    <p:sldId id="393" r:id="rId17"/>
    <p:sldId id="381" r:id="rId18"/>
    <p:sldId id="389" r:id="rId19"/>
    <p:sldId id="39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5371" autoAdjust="0"/>
  </p:normalViewPr>
  <p:slideViewPr>
    <p:cSldViewPr snapToGrid="0">
      <p:cViewPr varScale="1">
        <p:scale>
          <a:sx n="81" d="100"/>
          <a:sy n="81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9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5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0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3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9B67-D3B6-420B-BB6F-D6271EBD5255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Elementos de máquinas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10 – Tensão de flexão no dente</a:t>
            </a:r>
          </a:p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Kapp, Dr. Eng.</a:t>
            </a:r>
          </a:p>
        </p:txBody>
      </p:sp>
    </p:spTree>
    <p:extLst>
      <p:ext uri="{BB962C8B-B14F-4D97-AF65-F5344CB8AC3E}">
        <p14:creationId xmlns:p14="http://schemas.microsoft.com/office/powerpoint/2010/main" val="174359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50" y="1271590"/>
            <a:ext cx="7120766" cy="5207588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 tensão básica de flexão é ainda afetada pelos fatores </a:t>
            </a:r>
            <a:r>
              <a:rPr lang="pt-BR" sz="2400" dirty="0" err="1"/>
              <a:t>Kd</a:t>
            </a:r>
            <a:r>
              <a:rPr lang="pt-BR" sz="2400" dirty="0"/>
              <a:t>, </a:t>
            </a:r>
            <a:r>
              <a:rPr lang="pt-BR" sz="2400" dirty="0" err="1"/>
              <a:t>Ke</a:t>
            </a:r>
            <a:r>
              <a:rPr lang="pt-BR" sz="2400" dirty="0"/>
              <a:t>, </a:t>
            </a:r>
            <a:r>
              <a:rPr lang="pt-BR" sz="2400" dirty="0" err="1"/>
              <a:t>Ks</a:t>
            </a:r>
            <a:r>
              <a:rPr lang="pt-BR" sz="2400" dirty="0"/>
              <a:t> e </a:t>
            </a:r>
            <a:r>
              <a:rPr lang="pt-BR" sz="2400" dirty="0" err="1"/>
              <a:t>Ktf</a:t>
            </a:r>
            <a:r>
              <a:rPr lang="pt-BR" dirty="0"/>
              <a:t>: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err="1"/>
              <a:t>Ktf</a:t>
            </a:r>
            <a:r>
              <a:rPr lang="pt-BR" sz="2400" dirty="0"/>
              <a:t> é o fator de concentrações de tensões de fadiga:</a:t>
            </a:r>
          </a:p>
          <a:p>
            <a:pPr marL="0" indent="0" algn="just">
              <a:buNone/>
            </a:pPr>
            <a:endParaRPr lang="pt-BR" sz="2400" b="0" dirty="0"/>
          </a:p>
          <a:p>
            <a:pPr marL="0" indent="0" algn="just">
              <a:buNone/>
            </a:pPr>
            <a:r>
              <a:rPr lang="pt-BR" sz="2400" dirty="0"/>
              <a:t>Podemos considerar q=1 em favor da segurança. O </a:t>
            </a:r>
            <a:r>
              <a:rPr lang="pt-BR" sz="2400" dirty="0" err="1"/>
              <a:t>Kt</a:t>
            </a:r>
            <a:r>
              <a:rPr lang="pt-BR" sz="2400" dirty="0"/>
              <a:t> para engrenagens com ângulo de pressão de 20° é calculado por estudos Fotoelásticos de </a:t>
            </a:r>
            <a:r>
              <a:rPr lang="pt-BR" sz="2400" dirty="0" err="1"/>
              <a:t>Dolan</a:t>
            </a:r>
            <a:r>
              <a:rPr lang="pt-BR" sz="2400" dirty="0"/>
              <a:t> e </a:t>
            </a:r>
            <a:r>
              <a:rPr lang="pt-BR" sz="2400" dirty="0" err="1"/>
              <a:t>Broghamer</a:t>
            </a:r>
            <a:r>
              <a:rPr lang="pt-BR" sz="2400" dirty="0"/>
              <a:t>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16" y="0"/>
            <a:ext cx="4497711" cy="37845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925" y="1978450"/>
            <a:ext cx="3491257" cy="7223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925" y="3068913"/>
            <a:ext cx="2867025" cy="3619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82" y="5079001"/>
            <a:ext cx="3848100" cy="11906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713" y="5464763"/>
            <a:ext cx="2290204" cy="64184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918514" y="5079001"/>
            <a:ext cx="404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Por segurança também podemos usar (Kt-1)</a:t>
            </a:r>
            <a:r>
              <a:rPr lang="pt-BR" sz="2800" baseline="-25000" dirty="0"/>
              <a:t> </a:t>
            </a:r>
            <a:r>
              <a:rPr lang="pt-BR" sz="2800" dirty="0"/>
              <a:t>=1,4</a:t>
            </a:r>
          </a:p>
        </p:txBody>
      </p:sp>
    </p:spTree>
    <p:extLst>
      <p:ext uri="{BB962C8B-B14F-4D97-AF65-F5344CB8AC3E}">
        <p14:creationId xmlns:p14="http://schemas.microsoft.com/office/powerpoint/2010/main" val="335654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50" y="1375286"/>
            <a:ext cx="7120766" cy="5207588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Para determinação da geometria sem usar o método gráfico:</a:t>
            </a:r>
          </a:p>
          <a:p>
            <a:pPr lvl="1" algn="just"/>
            <a:r>
              <a:rPr lang="pt-BR" sz="2000" dirty="0"/>
              <a:t>Tomar “h” a partir da altura total do dente subtraída da distância do ponto “A” ao topo do dente: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lvl="1" algn="just"/>
            <a:r>
              <a:rPr lang="pt-BR" sz="2000" dirty="0"/>
              <a:t>Calcular “t” em função do fator de forma </a:t>
            </a:r>
            <a:r>
              <a:rPr lang="pt-BR" sz="2000" dirty="0" err="1"/>
              <a:t>y</a:t>
            </a:r>
            <a:r>
              <a:rPr lang="pt-BR" sz="2000" baseline="-25000" dirty="0" err="1"/>
              <a:t>F</a:t>
            </a:r>
            <a:r>
              <a:rPr lang="pt-BR" sz="2000" dirty="0"/>
              <a:t> dos ábacos:</a:t>
            </a:r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16" y="0"/>
            <a:ext cx="4497711" cy="37845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90" y="2755866"/>
            <a:ext cx="3972572" cy="9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4180984" cy="935038"/>
          </a:xfrm>
        </p:spPr>
        <p:txBody>
          <a:bodyPr>
            <a:normAutofit fontScale="90000"/>
          </a:bodyPr>
          <a:lstStyle/>
          <a:p>
            <a:r>
              <a:rPr lang="pt-BR" dirty="0"/>
              <a:t>Tensão de flexão nos dentes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35472" y="1375284"/>
                <a:ext cx="6002315" cy="4441053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/>
                  <a:t>Calcular “t” em função do fator de forma </a:t>
                </a:r>
                <a:r>
                  <a:rPr lang="pt-BR" sz="2400" dirty="0" err="1"/>
                  <a:t>y</a:t>
                </a:r>
                <a:r>
                  <a:rPr lang="pt-BR" sz="2400" baseline="-25000" dirty="0" err="1"/>
                  <a:t>F</a:t>
                </a:r>
                <a:r>
                  <a:rPr lang="pt-BR" sz="2400" dirty="0"/>
                  <a:t> dos ábacos:</a:t>
                </a:r>
              </a:p>
              <a:p>
                <a:endParaRPr lang="pt-BR" sz="2000" dirty="0"/>
              </a:p>
              <a:p>
                <a:endParaRPr lang="pt-BR" sz="2000" dirty="0"/>
              </a:p>
              <a:p>
                <a:endParaRPr lang="pt-BR" sz="2000" dirty="0"/>
              </a:p>
              <a:p>
                <a:pPr lvl="1"/>
                <a:r>
                  <a:rPr lang="pt-BR" sz="2600" dirty="0"/>
                  <a:t>Usar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pt-BR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pt-BR" sz="2600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pt-B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t-B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t-BR" sz="2600" dirty="0"/>
              </a:p>
              <a:p>
                <a:pPr lvl="1"/>
                <a:endParaRPr lang="pt-BR" sz="2600" dirty="0"/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472" y="1375284"/>
                <a:ext cx="6002315" cy="4441053"/>
              </a:xfrm>
              <a:blipFill>
                <a:blip r:embed="rId2"/>
                <a:stretch>
                  <a:fillRect l="-1423" t="-1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788" y="0"/>
            <a:ext cx="5787285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42" y="2308777"/>
            <a:ext cx="16764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de fator dinâmico para engrenagens de dentes retos: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0" y="1977182"/>
            <a:ext cx="11548904" cy="36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5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de fator dinâmico para engrenagens de dentes helicoidais: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194760"/>
            <a:ext cx="11136165" cy="35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de fator de distribuição de carga: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84028"/>
            <a:ext cx="11241232" cy="46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0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7168452" cy="1009929"/>
          </a:xfrm>
        </p:spPr>
        <p:txBody>
          <a:bodyPr>
            <a:normAutofit/>
          </a:bodyPr>
          <a:lstStyle/>
          <a:p>
            <a:r>
              <a:rPr lang="pt-BR" dirty="0"/>
              <a:t>Tensão de contato nos dentes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169" y="1346479"/>
            <a:ext cx="113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Valores de fator de distribuição de carga: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00" y="2240881"/>
            <a:ext cx="83153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8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de tensões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Qualidade das Engrenagens:</a:t>
            </a:r>
          </a:p>
          <a:p>
            <a:pPr lvl="1"/>
            <a:r>
              <a:rPr lang="pt-BR" dirty="0"/>
              <a:t>A qualidade 1, atualmente, praticamente não é utilizada tal a dificuldade de sua obtenção. Foi criada principalmente prevendo desenvolvimentos técnicos futuros;</a:t>
            </a:r>
          </a:p>
          <a:p>
            <a:pPr lvl="1"/>
            <a:r>
              <a:rPr lang="pt-BR" dirty="0"/>
              <a:t>A qualidade 2 é utilizada em engrenagens-padrão na indústria de relojoaria. Somente são obtidas com retífica utilizando rebolo de forma. A rejeição é da ordem de 50 a 60%;</a:t>
            </a:r>
          </a:p>
          <a:p>
            <a:pPr lvl="1"/>
            <a:r>
              <a:rPr lang="pt-BR" dirty="0"/>
              <a:t>A qualidade 3 é utilizada como padrão nos laboratórios de controle. Podem ser obtidas após retífica muito cuidadosa. Rejeição de 20 a 40%;</a:t>
            </a:r>
          </a:p>
        </p:txBody>
      </p:sp>
    </p:spTree>
    <p:extLst>
      <p:ext uri="{BB962C8B-B14F-4D97-AF65-F5344CB8AC3E}">
        <p14:creationId xmlns:p14="http://schemas.microsoft.com/office/powerpoint/2010/main" val="82688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de tensões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Qualidade das Engrenagens:</a:t>
            </a:r>
          </a:p>
          <a:p>
            <a:pPr lvl="1"/>
            <a:r>
              <a:rPr lang="pt-BR" dirty="0"/>
              <a:t>A qualidade 4 é utilizada também como engrenagens padrão, engrenagens de aviões altamente solicitadas, instrumentos de alta precisão com movimentos conjugados (ex.: torre de radar), excepcionalmente são utilizadas em máquinas operatrizes. São obtidas em retífica com rebolos de forma ou geração;</a:t>
            </a:r>
          </a:p>
          <a:p>
            <a:pPr lvl="1"/>
            <a:r>
              <a:rPr lang="pt-BR" dirty="0"/>
              <a:t>A qualidade 5 é utilizada em engrenagens de aviões, máquinas operatrizes, instrumentos de medida, turbinas, </a:t>
            </a:r>
            <a:r>
              <a:rPr lang="pt-BR" dirty="0" err="1"/>
              <a:t>etc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A qualidade 6 é utilizada em automóveis, motocicletas e em navios nas partes de altas rotações, acima de 7200 rpm;</a:t>
            </a:r>
          </a:p>
        </p:txBody>
      </p:sp>
    </p:spTree>
    <p:extLst>
      <p:ext uri="{BB962C8B-B14F-4D97-AF65-F5344CB8AC3E}">
        <p14:creationId xmlns:p14="http://schemas.microsoft.com/office/powerpoint/2010/main" val="519551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de tensões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Qualidade das Engrenagens:</a:t>
            </a:r>
          </a:p>
          <a:p>
            <a:pPr lvl="1"/>
            <a:r>
              <a:rPr lang="pt-BR" dirty="0"/>
              <a:t>A qualidade 7 é utilizada em veículos, máquinas operatrizes, navios, máquinas de elevação e transporte, turbinas, para aplicações acima de 3600 rpm e máquinas de escritório em função do ruído. São obtidas através de usinagem cuidadosa por geração (cremalheira, fresa helicoidal e pinhão gerador) e posteriormente retificadas;</a:t>
            </a:r>
          </a:p>
          <a:p>
            <a:pPr lvl="1"/>
            <a:r>
              <a:rPr lang="pt-BR" dirty="0"/>
              <a:t>As qualidades 8 e 9 são as mais empregadas pois não necessitam retífica. São utilizadas em máquinas em geral em setores de menor velocidade, abaixo de 3600 rpm;</a:t>
            </a:r>
          </a:p>
          <a:p>
            <a:pPr lvl="1"/>
            <a:r>
              <a:rPr lang="pt-BR" dirty="0"/>
              <a:t>As classes restantes podem ser obtidas sem maiores dificuldades e devem ser aplicadas até 1400 rpm: tratores (8-10), máquinas agrícolas (9-12), máquinas de levantamento (8-10), etc.;</a:t>
            </a:r>
          </a:p>
        </p:txBody>
      </p:sp>
    </p:spTree>
    <p:extLst>
      <p:ext uri="{BB962C8B-B14F-4D97-AF65-F5344CB8AC3E}">
        <p14:creationId xmlns:p14="http://schemas.microsoft.com/office/powerpoint/2010/main" val="212020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desta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Esta nota de aula foi baseada no capítulo 8 da apostila de Elementos de máquinas II – EMC 5332 – da graduação em Eng. Mecânica da UFSC,</a:t>
            </a:r>
          </a:p>
          <a:p>
            <a:pPr marL="0" indent="0">
              <a:buNone/>
            </a:pPr>
            <a:r>
              <a:rPr lang="pt-BR" dirty="0"/>
              <a:t>Elaborada pelo professor </a:t>
            </a:r>
            <a:r>
              <a:rPr lang="pt-BR" dirty="0" err="1"/>
              <a:t>Acires</a:t>
            </a:r>
            <a:r>
              <a:rPr lang="pt-BR" dirty="0"/>
              <a:t> Dias</a:t>
            </a:r>
          </a:p>
        </p:txBody>
      </p:sp>
    </p:spTree>
    <p:extLst>
      <p:ext uri="{BB962C8B-B14F-4D97-AF65-F5344CB8AC3E}">
        <p14:creationId xmlns:p14="http://schemas.microsoft.com/office/powerpoint/2010/main" val="227574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6703232" cy="4405745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A tensão de flexão nos dentes usa uma modelagem do dente como uma viga em balanço sob flexão.</a:t>
            </a:r>
          </a:p>
          <a:p>
            <a:pPr algn="just"/>
            <a:r>
              <a:rPr lang="pt-BR" sz="3600" dirty="0"/>
              <a:t>Os modelos consideram uma forma simplificado segundo dois modelos:</a:t>
            </a:r>
          </a:p>
          <a:p>
            <a:pPr lvl="1" algn="just"/>
            <a:r>
              <a:rPr lang="pt-BR" sz="3200" dirty="0"/>
              <a:t>Lewis (1893)</a:t>
            </a:r>
          </a:p>
          <a:p>
            <a:pPr lvl="1" algn="just"/>
            <a:r>
              <a:rPr lang="pt-BR" sz="3200" dirty="0" err="1"/>
              <a:t>Maag</a:t>
            </a:r>
            <a:r>
              <a:rPr lang="pt-BR" sz="3200" dirty="0"/>
              <a:t> (1910)</a:t>
            </a:r>
          </a:p>
        </p:txBody>
      </p:sp>
      <p:pic>
        <p:nvPicPr>
          <p:cNvPr id="1026" name="Picture 2" descr="Lack of bending stress at 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06" y="1271589"/>
            <a:ext cx="4325439" cy="32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7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139" y="1527464"/>
            <a:ext cx="5770598" cy="4951713"/>
          </a:xfrm>
        </p:spPr>
        <p:txBody>
          <a:bodyPr>
            <a:normAutofit/>
          </a:bodyPr>
          <a:lstStyle/>
          <a:p>
            <a:pPr algn="just"/>
            <a:r>
              <a:rPr lang="pt-BR" sz="4400" dirty="0"/>
              <a:t>Lewis, </a:t>
            </a:r>
            <a:r>
              <a:rPr lang="pt-BR" sz="3600" dirty="0"/>
              <a:t>Hipóteses básicas:</a:t>
            </a:r>
          </a:p>
          <a:p>
            <a:pPr lvl="1" algn="just"/>
            <a:r>
              <a:rPr lang="pt-BR" sz="3600" dirty="0"/>
              <a:t>A carga normal ao perfil é aplicada no topo do dente.</a:t>
            </a:r>
          </a:p>
          <a:p>
            <a:pPr lvl="1" algn="just"/>
            <a:r>
              <a:rPr lang="pt-BR" sz="3600" dirty="0"/>
              <a:t>Há apenas um par de dentes em contato (εα=1,0)</a:t>
            </a:r>
          </a:p>
          <a:p>
            <a:pPr lvl="1" algn="just"/>
            <a:r>
              <a:rPr lang="pt-BR" sz="3600" dirty="0"/>
              <a:t>É considerada apenas a flexão do dente (</a:t>
            </a:r>
            <a:r>
              <a:rPr lang="pt-BR" sz="3600" dirty="0" err="1"/>
              <a:t>Ft</a:t>
            </a:r>
            <a:r>
              <a:rPr lang="pt-BR" sz="3600" dirty="0"/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442" y="1527464"/>
            <a:ext cx="5611558" cy="43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79" y="218985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825" y="1207423"/>
            <a:ext cx="5770598" cy="3247011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A fórmula básica desenvolvida por Lewis (1893) é:</a:t>
            </a:r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Onde </a:t>
            </a:r>
            <a:r>
              <a:rPr lang="pt-BR" sz="3200" dirty="0" err="1"/>
              <a:t>y</a:t>
            </a:r>
            <a:r>
              <a:rPr lang="pt-BR" sz="3200" baseline="-25000" dirty="0" err="1"/>
              <a:t>L</a:t>
            </a:r>
            <a:r>
              <a:rPr lang="pt-BR" sz="3200" dirty="0"/>
              <a:t> é o fator de forma de Lewis: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468" y="103614"/>
            <a:ext cx="5237531" cy="4024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881" y="2314308"/>
            <a:ext cx="3426958" cy="889551"/>
          </a:xfrm>
          <a:prstGeom prst="rect">
            <a:avLst/>
          </a:prstGeom>
          <a:solidFill>
            <a:srgbClr val="4472C4">
              <a:alpha val="0"/>
            </a:srgbClr>
          </a:solidFill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6098" y="4310744"/>
            <a:ext cx="3221331" cy="203612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990011" y="4585063"/>
            <a:ext cx="6910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fórmula de Lewis é muito simples, mas não corresponde as condições reais de funcionamento, nem prevê efeitos do ângulo de hélice, deslocamento de perfil e razão de condução.</a:t>
            </a:r>
          </a:p>
        </p:txBody>
      </p:sp>
    </p:spTree>
    <p:extLst>
      <p:ext uri="{BB962C8B-B14F-4D97-AF65-F5344CB8AC3E}">
        <p14:creationId xmlns:p14="http://schemas.microsoft.com/office/powerpoint/2010/main" val="59399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527464"/>
                <a:ext cx="7026754" cy="495171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4400" dirty="0"/>
                  <a:t>MAAG/ISO, </a:t>
                </a:r>
                <a:r>
                  <a:rPr lang="pt-BR" sz="3600" dirty="0"/>
                  <a:t>Hipóteses básicas:</a:t>
                </a:r>
              </a:p>
              <a:p>
                <a:pPr lvl="1" algn="just"/>
                <a:r>
                  <a:rPr lang="pt-BR" sz="3600" dirty="0"/>
                  <a:t>Considera a carga aplicada no vértice do dente com uma intensidade igual 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den>
                    </m:f>
                  </m:oMath>
                </a14:m>
                <a:endParaRPr lang="pt-BR" sz="3600" dirty="0"/>
              </a:p>
              <a:p>
                <a:pPr lvl="1" algn="just"/>
                <a:r>
                  <a:rPr lang="pt-BR" sz="3600" dirty="0"/>
                  <a:t>Considera apenas a flexão (</a:t>
                </a:r>
                <a:r>
                  <a:rPr lang="pt-BR" sz="3600" dirty="0" err="1"/>
                  <a:t>Ft</a:t>
                </a:r>
                <a:r>
                  <a:rPr lang="pt-BR" sz="3600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527464"/>
                <a:ext cx="7026754" cy="4951713"/>
              </a:xfrm>
              <a:blipFill>
                <a:blip r:embed="rId2"/>
                <a:stretch>
                  <a:fillRect l="-3209" t="-3941" r="-26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04" y="336551"/>
            <a:ext cx="4497711" cy="37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50" y="1527464"/>
            <a:ext cx="6858196" cy="4951713"/>
          </a:xfrm>
        </p:spPr>
        <p:txBody>
          <a:bodyPr>
            <a:normAutofit/>
          </a:bodyPr>
          <a:lstStyle/>
          <a:p>
            <a:pPr algn="just"/>
            <a:r>
              <a:rPr lang="pt-BR" sz="4400" dirty="0"/>
              <a:t>MAAG/ISO, </a:t>
            </a:r>
            <a:r>
              <a:rPr lang="pt-BR" sz="3600" dirty="0"/>
              <a:t>Hipóteses básicas:</a:t>
            </a:r>
          </a:p>
          <a:p>
            <a:pPr lvl="1" algn="just"/>
            <a:r>
              <a:rPr lang="pt-BR" sz="3600" dirty="0"/>
              <a:t>A seção de engaste é definida pelos pontos de tangência dos perfis </a:t>
            </a:r>
            <a:r>
              <a:rPr lang="pt-BR" sz="3600" dirty="0" err="1"/>
              <a:t>trocoidais</a:t>
            </a:r>
            <a:r>
              <a:rPr lang="pt-BR" sz="3600" dirty="0"/>
              <a:t> com duas retas inclinadas de 30°em relação ao eixo de simetria do dente.</a:t>
            </a:r>
          </a:p>
          <a:p>
            <a:pPr lvl="1" algn="just"/>
            <a:r>
              <a:rPr lang="pt-BR" sz="3600" dirty="0"/>
              <a:t>Este método foi desenvolvido para dentes retos e dentes helicoidais: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04" y="336551"/>
            <a:ext cx="4497711" cy="37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50" y="1527464"/>
            <a:ext cx="6858196" cy="4951713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Dentes retos</a:t>
            </a:r>
            <a:r>
              <a:rPr lang="pt-BR" sz="2400" dirty="0"/>
              <a:t>: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Onde o fator de forma MAAG/ISO Y</a:t>
            </a:r>
            <a:r>
              <a:rPr lang="pt-BR" sz="2400" baseline="-25000" dirty="0"/>
              <a:t>F </a:t>
            </a:r>
            <a:r>
              <a:rPr lang="pt-BR" sz="2400" dirty="0"/>
              <a:t>é: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04" y="336551"/>
            <a:ext cx="4497711" cy="37845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97" y="2267704"/>
            <a:ext cx="2190750" cy="857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97" y="4319881"/>
            <a:ext cx="29241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/>
          </a:bodyPr>
          <a:lstStyle/>
          <a:p>
            <a:r>
              <a:rPr lang="pt-BR" dirty="0"/>
              <a:t>Tensão de flexão nos dentes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527464"/>
                <a:ext cx="6858196" cy="495171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3200" dirty="0"/>
                  <a:t>Dentes helicoidais</a:t>
                </a:r>
                <a:r>
                  <a:rPr lang="pt-BR" sz="2400" dirty="0"/>
                  <a:t>:</a:t>
                </a:r>
              </a:p>
              <a:p>
                <a:pPr algn="just"/>
                <a:endParaRPr lang="pt-BR" sz="2400" dirty="0"/>
              </a:p>
              <a:p>
                <a:pPr algn="just"/>
                <a:endParaRPr lang="pt-BR" sz="2400" dirty="0"/>
              </a:p>
              <a:p>
                <a:pPr algn="just"/>
                <a:endParaRPr lang="pt-BR" sz="2400" dirty="0"/>
              </a:p>
              <a:p>
                <a:pPr algn="just"/>
                <a:r>
                  <a:rPr lang="pt-BR" sz="2400" dirty="0"/>
                  <a:t>Onde o fator de Hélice Y</a:t>
                </a:r>
                <a:r>
                  <a:rPr lang="pt-BR" sz="2400" baseline="-25000" dirty="0">
                    <a:latin typeface="Symbol" panose="05050102010706020507" pitchFamily="18" charset="2"/>
                  </a:rPr>
                  <a:t>b</a:t>
                </a:r>
                <a:r>
                  <a:rPr lang="pt-BR" sz="2400" dirty="0"/>
                  <a:t> é:</a:t>
                </a:r>
              </a:p>
              <a:p>
                <a:pPr marL="0" indent="0" algn="just">
                  <a:buNone/>
                </a:pPr>
                <a:r>
                  <a:rPr lang="pt-BR" sz="2400" b="0" dirty="0"/>
                  <a:t>	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°≤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≤30°</m:t>
                    </m:r>
                  </m:oMath>
                </a14:m>
                <a:r>
                  <a:rPr lang="pt-BR" sz="2400" dirty="0"/>
                  <a:t>	calcular: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pt-BR" sz="2400" b="0" dirty="0"/>
              </a:p>
              <a:p>
                <a:pPr marL="0" indent="0" algn="just">
                  <a:buNone/>
                </a:pPr>
                <a:r>
                  <a:rPr lang="pt-BR" sz="2400" dirty="0"/>
                  <a:t>	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&gt;30°</m:t>
                    </m:r>
                  </m:oMath>
                </a14:m>
                <a:r>
                  <a:rPr lang="pt-BR" sz="2400" dirty="0"/>
                  <a:t>	assumir: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=0,75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527464"/>
                <a:ext cx="6858196" cy="4951713"/>
              </a:xfrm>
              <a:blipFill>
                <a:blip r:embed="rId2"/>
                <a:stretch>
                  <a:fillRect l="-2044" t="-25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916" y="0"/>
            <a:ext cx="4497711" cy="37845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58" y="2142291"/>
            <a:ext cx="3252525" cy="10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6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headEnd type="none" w="med" len="med"/>
          <a:tailEnd type="triangle" w="med" len="med"/>
        </a:ln>
      </a:spPr>
      <a:bodyPr lIns="18000" tIns="10800" rIns="18000" bIns="10800" rtlCol="0" anchor="ctr"/>
      <a:lstStyle>
        <a:defPPr algn="ctr">
          <a:defRPr sz="2400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880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Tema do Office</vt:lpstr>
      <vt:lpstr>Elementos de máquinas II</vt:lpstr>
      <vt:lpstr>Assunto desta Aula</vt:lpstr>
      <vt:lpstr>Tensão de flexão nos dentes</vt:lpstr>
      <vt:lpstr>Tensão de flexão nos dentes</vt:lpstr>
      <vt:lpstr>Tensão de flexão nos dentes</vt:lpstr>
      <vt:lpstr>Tensão de flexão nos dentes</vt:lpstr>
      <vt:lpstr>Tensão de flexão nos dentes</vt:lpstr>
      <vt:lpstr>Tensão de flexão nos dentes</vt:lpstr>
      <vt:lpstr>Tensão de flexão nos dentes</vt:lpstr>
      <vt:lpstr>Tensão de flexão nos dentes</vt:lpstr>
      <vt:lpstr>Tensão de flexão nos dentes</vt:lpstr>
      <vt:lpstr>Tensão de flexão nos dentes</vt:lpstr>
      <vt:lpstr>Tensão de contato nos dentes</vt:lpstr>
      <vt:lpstr>Tensão de contato nos dentes</vt:lpstr>
      <vt:lpstr>Tensão de contato nos dentes</vt:lpstr>
      <vt:lpstr>Tensão de contato nos dentes</vt:lpstr>
      <vt:lpstr>Cálculo de tensões nos dentes</vt:lpstr>
      <vt:lpstr>Cálculo de tensões nos dentes</vt:lpstr>
      <vt:lpstr>Cálculo de tensões nos dentes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máquinas II</dc:title>
  <dc:creator>Walter Kapp</dc:creator>
  <cp:lastModifiedBy>Walter Kapp</cp:lastModifiedBy>
  <cp:revision>178</cp:revision>
  <dcterms:created xsi:type="dcterms:W3CDTF">2017-03-12T19:34:31Z</dcterms:created>
  <dcterms:modified xsi:type="dcterms:W3CDTF">2017-04-18T17:53:37Z</dcterms:modified>
</cp:coreProperties>
</file>